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9" r:id="rId4"/>
    <p:sldId id="284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5" r:id="rId13"/>
    <p:sldId id="267" r:id="rId14"/>
    <p:sldId id="268" r:id="rId15"/>
    <p:sldId id="269" r:id="rId16"/>
    <p:sldId id="272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6" r:id="rId28"/>
    <p:sldId id="281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3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70788-97CD-4762-841C-9F1DD5539C33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0D9C8-170A-4911-9E51-270868DAB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0D9C8-170A-4911-9E51-270868DABFF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0D9C8-170A-4911-9E51-270868DABFF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EAC9E-1286-48D7-AC89-78323201BC73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27D9-0773-4E60-B01A-099B4589E5CB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B7C9D-0128-4B5D-B8CB-78299D0ED34F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F1053-A3C9-4925-806E-C79556AA8658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CEE9-A22C-4867-A6DE-E724A188C4A3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F0CC8-126B-4C25-8CDA-323B5CC16ADB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84D99-2CB9-48D0-BE62-B3D7CCD0A1DF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C4BD-0F92-4A83-8722-D1F1E4F14348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72E3-9F34-4125-83DA-6149CD9AC262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6BA72-7A5A-4FA9-8076-EC58BC2FE167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1E16-3A70-4149-8FA9-0E5011643749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17F73-1970-4887-8954-25B12C70BC88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785926"/>
            <a:ext cx="7772400" cy="3013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для детей от</a:t>
            </a:r>
            <a:br>
              <a:rPr lang="ru-RU" dirty="0" smtClean="0"/>
            </a:br>
            <a:r>
              <a:rPr lang="ru-RU" dirty="0" smtClean="0"/>
              <a:t>Павлодарской Распределительной </a:t>
            </a:r>
            <a:r>
              <a:rPr lang="ru-RU" dirty="0" err="1" smtClean="0"/>
              <a:t>Электросетевой</a:t>
            </a:r>
            <a:r>
              <a:rPr lang="ru-RU" dirty="0" smtClean="0"/>
              <a:t> Компании </a:t>
            </a:r>
            <a:endParaRPr lang="ru-RU" dirty="0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859280"/>
          </a:xfrm>
          <a:prstGeom prst="rect">
            <a:avLst/>
          </a:prstGeom>
        </p:spPr>
      </p:pic>
      <p:pic>
        <p:nvPicPr>
          <p:cNvPr id="5" name="Рисунок 4" descr="0.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4714884"/>
            <a:ext cx="6858000" cy="2000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82" y="4286256"/>
            <a:ext cx="204575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/>
              <a:t>12+</a:t>
            </a:r>
            <a:endParaRPr lang="ru-RU" sz="9600" b="1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z="1800" smtClean="0">
                <a:solidFill>
                  <a:schemeClr val="tx1"/>
                </a:solidFill>
              </a:rPr>
              <a:pPr/>
              <a:t>1</a:t>
            </a:fld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.1.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357298"/>
            <a:ext cx="3627745" cy="2750439"/>
          </a:xfrm>
        </p:spPr>
      </p:pic>
      <p:sp>
        <p:nvSpPr>
          <p:cNvPr id="6" name="Прямоугольник 5"/>
          <p:cNvSpPr/>
          <p:nvPr/>
        </p:nvSpPr>
        <p:spPr>
          <a:xfrm>
            <a:off x="357158" y="214290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От этого человек не может ни шевелиться, ни дышать, а боль, которую испытывает человек, сопоставима с болью от сильного удара.  Поэтому и говорят «удар током». 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14338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Кроме того, при поражении электрическим током часто возникают ожоги в месте контакта с оголённым проводом</a:t>
            </a:r>
            <a:endParaRPr lang="ru-RU" dirty="0"/>
          </a:p>
        </p:txBody>
      </p:sp>
      <p:pic>
        <p:nvPicPr>
          <p:cNvPr id="8" name="Рисунок 7" descr="10.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4872269"/>
            <a:ext cx="2976559" cy="1985731"/>
          </a:xfrm>
          <a:prstGeom prst="rect">
            <a:avLst/>
          </a:prstGeom>
        </p:spPr>
      </p:pic>
      <p:pic>
        <p:nvPicPr>
          <p:cNvPr id="10" name="Рисунок 9" descr="10.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4786322"/>
            <a:ext cx="2718613" cy="1785950"/>
          </a:xfrm>
          <a:prstGeom prst="rect">
            <a:avLst/>
          </a:prstGeom>
        </p:spPr>
      </p:pic>
      <p:pic>
        <p:nvPicPr>
          <p:cNvPr id="11" name="Рисунок 10" descr="10.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7554" y="4857760"/>
            <a:ext cx="2214578" cy="1793808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1398331"/>
            <a:ext cx="3371054" cy="265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Далеко не все люди выживают после поражения электрическим током. А те, кто остаётся в живых, зачастую становятся инвалидами…</a:t>
            </a:r>
          </a:p>
        </p:txBody>
      </p:sp>
      <p:pic>
        <p:nvPicPr>
          <p:cNvPr id="7" name="Рисунок 6" descr="11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2" y="4143380"/>
            <a:ext cx="3976694" cy="2231920"/>
          </a:xfrm>
          <a:prstGeom prst="rect">
            <a:avLst/>
          </a:prstGeom>
        </p:spPr>
      </p:pic>
      <p:pic>
        <p:nvPicPr>
          <p:cNvPr id="10" name="Рисунок 9" descr="11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000108"/>
            <a:ext cx="4056702" cy="2689376"/>
          </a:xfrm>
          <a:prstGeom prst="rect">
            <a:avLst/>
          </a:prstGeom>
        </p:spPr>
      </p:pic>
      <p:pic>
        <p:nvPicPr>
          <p:cNvPr id="11" name="Рисунок 10" descr="11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34" y="4143380"/>
            <a:ext cx="3954605" cy="221457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5" name="Рисунок 4" descr="012.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500174"/>
            <a:ext cx="2857520" cy="23118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4429132"/>
            <a:ext cx="3359997" cy="2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1357298"/>
            <a:ext cx="3100937" cy="232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4429132"/>
            <a:ext cx="34325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5429256" y="1357298"/>
            <a:ext cx="3143272" cy="23574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 flipV="1">
            <a:off x="357158" y="4786322"/>
            <a:ext cx="3429024" cy="17859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571472" y="1428736"/>
            <a:ext cx="3357586" cy="24288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5357818" y="4429132"/>
            <a:ext cx="3357586" cy="21431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>
            <a:off x="357158" y="4429132"/>
            <a:ext cx="3214710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10800000">
            <a:off x="642910" y="1357298"/>
            <a:ext cx="3143272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357818" y="4429132"/>
            <a:ext cx="3357586" cy="21431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0" y="142852"/>
            <a:ext cx="930498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>
                <a:solidFill>
                  <a:prstClr val="black"/>
                </a:solidFill>
              </a:rPr>
              <a:t>Наши органы чувств электрическое напряжение не распознают!</a:t>
            </a:r>
            <a:endParaRPr lang="ru-RU" sz="2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42910" y="4000504"/>
            <a:ext cx="1895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…не слышим её…</a:t>
            </a:r>
            <a:endParaRPr lang="ru-RU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429256" y="1357298"/>
            <a:ext cx="307183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285720" y="928670"/>
            <a:ext cx="3517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Мы не видим электроэнергию …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5786446" y="1000108"/>
            <a:ext cx="2162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… у неё нет запаха…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6050" y="2428868"/>
            <a:ext cx="2952771" cy="27860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2" name="Прямоугольник 51"/>
          <p:cNvSpPr/>
          <p:nvPr/>
        </p:nvSpPr>
        <p:spPr>
          <a:xfrm>
            <a:off x="5643570" y="3714752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…а попытка определить на ощупь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429256" y="4071942"/>
            <a:ext cx="3799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приведёт к страшным последствиям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Работать </a:t>
            </a:r>
            <a:r>
              <a:rPr lang="ru-RU" sz="2000" dirty="0"/>
              <a:t>с электричеством, ремонтировать электрические приборы могут только взрослые и специально обученные работники: электромонтёры, мастера, электрослесари, инженера… </a:t>
            </a:r>
            <a:endParaRPr lang="ru-RU" sz="2000" dirty="0" smtClean="0"/>
          </a:p>
        </p:txBody>
      </p:sp>
      <p:pic>
        <p:nvPicPr>
          <p:cNvPr id="5" name="Рисунок 4" descr="12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643050"/>
            <a:ext cx="3214710" cy="2143140"/>
          </a:xfrm>
          <a:prstGeom prst="rect">
            <a:avLst/>
          </a:prstGeom>
        </p:spPr>
      </p:pic>
      <p:pic>
        <p:nvPicPr>
          <p:cNvPr id="8" name="Рисунок 7" descr="12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4429132"/>
            <a:ext cx="2928958" cy="2196719"/>
          </a:xfrm>
          <a:prstGeom prst="rect">
            <a:avLst/>
          </a:prstGeom>
        </p:spPr>
      </p:pic>
      <p:pic>
        <p:nvPicPr>
          <p:cNvPr id="9" name="Рисунок 8" descr="12.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643050"/>
            <a:ext cx="3143272" cy="2079732"/>
          </a:xfrm>
          <a:prstGeom prst="rect">
            <a:avLst/>
          </a:prstGeom>
        </p:spPr>
      </p:pic>
      <p:pic>
        <p:nvPicPr>
          <p:cNvPr id="10" name="Рисунок 9" descr="12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357694"/>
            <a:ext cx="3445173" cy="22860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85852" y="4000504"/>
            <a:ext cx="1496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тренируются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4000504"/>
            <a:ext cx="397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</a:rPr>
              <a:t>и сдают экзамены. ЕЖЕГОДНО!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21442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Чтобы </a:t>
            </a:r>
            <a:r>
              <a:rPr lang="ru-RU" dirty="0" smtClean="0">
                <a:solidFill>
                  <a:prstClr val="black"/>
                </a:solidFill>
              </a:rPr>
              <a:t>получить </a:t>
            </a:r>
            <a:r>
              <a:rPr lang="ru-RU" dirty="0">
                <a:solidFill>
                  <a:prstClr val="black"/>
                </a:solidFill>
              </a:rPr>
              <a:t>допуск к работе в электроустановках, эти люди долго учатся,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3428992" y="1928802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8441466">
            <a:off x="3085560" y="3385180"/>
            <a:ext cx="2301977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86182" y="5000636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Не является редкостью, когда из-за несоблюдения правил </a:t>
            </a:r>
            <a:r>
              <a:rPr lang="ru-RU" sz="2000" dirty="0" err="1" smtClean="0">
                <a:solidFill>
                  <a:schemeClr val="bg1"/>
                </a:solidFill>
              </a:rPr>
              <a:t>электробезопасности</a:t>
            </a:r>
            <a:r>
              <a:rPr lang="ru-RU" sz="2000" dirty="0" smtClean="0">
                <a:solidFill>
                  <a:schemeClr val="bg1"/>
                </a:solidFill>
              </a:rPr>
              <a:t> погибают и профессиональные электромонтёры.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16380"/>
            <a:ext cx="7315200" cy="382524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Бояться </a:t>
            </a:r>
            <a:r>
              <a:rPr lang="ru-RU" dirty="0" smtClean="0"/>
              <a:t>электрическую энергию </a:t>
            </a:r>
            <a:r>
              <a:rPr lang="ru-RU" dirty="0"/>
              <a:t>н</a:t>
            </a:r>
            <a:r>
              <a:rPr lang="ru-RU" dirty="0" smtClean="0"/>
              <a:t>еобходимо! Но бояться </a:t>
            </a:r>
            <a:r>
              <a:rPr lang="ru-RU" dirty="0"/>
              <a:t>так, как мы боимся, например, </a:t>
            </a:r>
            <a:r>
              <a:rPr lang="ru-RU" dirty="0" smtClean="0"/>
              <a:t>автобуса... </a:t>
            </a:r>
            <a:r>
              <a:rPr lang="ru-RU" dirty="0"/>
              <a:t>Если выбежать навстречу движущемуся автобусу, то автобус будет для нас </a:t>
            </a:r>
            <a:r>
              <a:rPr lang="ru-RU" dirty="0" smtClean="0"/>
              <a:t>опасен,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786058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но если мы сядем в него на остановке – он в считанные минуты домчит нас до нужного места. </a:t>
            </a:r>
            <a:endParaRPr lang="ru-RU" dirty="0"/>
          </a:p>
        </p:txBody>
      </p:sp>
      <p:pic>
        <p:nvPicPr>
          <p:cNvPr id="7" name="Рисунок 6" descr="14.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929066"/>
            <a:ext cx="4976810" cy="2488405"/>
          </a:xfrm>
          <a:prstGeom prst="rect">
            <a:avLst/>
          </a:prstGeom>
        </p:spPr>
      </p:pic>
      <p:pic>
        <p:nvPicPr>
          <p:cNvPr id="8" name="Рисунок 7" descr="14.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285859"/>
            <a:ext cx="3857150" cy="2928959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857232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</a:rPr>
              <a:t>Вот так и с электричеством. Необходимо только соблюдать правила безопасности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23347"/>
            <a:ext cx="8229600" cy="3879669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</a:t>
            </a:r>
            <a:r>
              <a:rPr lang="ru-RU" dirty="0"/>
              <a:t>прикасайтесь к оголённым проводам, торчащим из стены, из земли, свисающим с опор линий электропередач или со зданий и не наступайте на них! Если вы увидите такие провода, обязательно сообщите о них взрослым, чтобы они позвонили в специальные службы для принятия срочных мер.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0"/>
            <a:ext cx="2214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1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43380"/>
            <a:ext cx="25621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3213091" cy="21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857364"/>
            <a:ext cx="3071834" cy="204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6"/>
            <a:ext cx="2966342" cy="210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4282" y="1857364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14284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442912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142844" y="4214818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4429124" y="4143380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9124" y="1714488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42844" y="4143380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72000" y="4071942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2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785794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прикасайтесь мокрыми руками к электроприборам, штепсельным вилкам и выключателям. Вода является проводником, она может затечь внутрь приборов и создать контакт с неизолированными токоведущими частями.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072098" cy="380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3803659" cy="26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3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2"/>
            <a:ext cx="8786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Ни в коем случае не используйте неисправные или самодельные электроприборы</a:t>
            </a:r>
            <a:r>
              <a:rPr lang="ru-RU" dirty="0" smtClean="0"/>
              <a:t>! </a:t>
            </a:r>
          </a:p>
          <a:p>
            <a:pPr algn="ctr"/>
            <a:r>
              <a:rPr lang="ru-RU" dirty="0" smtClean="0"/>
              <a:t>Не подключайте к электросети приборы со снятыми крышками.</a:t>
            </a:r>
            <a:endParaRPr lang="ru-RU" dirty="0"/>
          </a:p>
        </p:txBody>
      </p:sp>
      <p:pic>
        <p:nvPicPr>
          <p:cNvPr id="7" name="Рисунок 6" descr="17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143380"/>
            <a:ext cx="3464475" cy="2143140"/>
          </a:xfrm>
          <a:prstGeom prst="rect">
            <a:avLst/>
          </a:prstGeom>
        </p:spPr>
      </p:pic>
      <p:pic>
        <p:nvPicPr>
          <p:cNvPr id="8" name="Рисунок 7" descr="17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643050"/>
            <a:ext cx="2786082" cy="2078845"/>
          </a:xfrm>
          <a:prstGeom prst="rect">
            <a:avLst/>
          </a:prstGeom>
        </p:spPr>
      </p:pic>
      <p:pic>
        <p:nvPicPr>
          <p:cNvPr id="10" name="Рисунок 9" descr="17.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4071942"/>
            <a:ext cx="2826323" cy="2297397"/>
          </a:xfrm>
          <a:prstGeom prst="rect">
            <a:avLst/>
          </a:prstGeom>
        </p:spPr>
      </p:pic>
      <p:pic>
        <p:nvPicPr>
          <p:cNvPr id="11" name="Рисунок 10" descr="17.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714488"/>
            <a:ext cx="3429000" cy="192024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85720" y="1428736"/>
            <a:ext cx="8572560" cy="507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214282" y="1571612"/>
            <a:ext cx="8715436" cy="47863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прэ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8038110" cy="4525963"/>
          </a:xfrm>
        </p:spPr>
      </p:pic>
      <p:pic>
        <p:nvPicPr>
          <p:cNvPr id="1026" name="Рисунок 1" descr="cid:image001.png@01D13BC4.285717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369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4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85794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 суйте в розетки посторонние предметы, особенно металлические! </a:t>
            </a:r>
          </a:p>
        </p:txBody>
      </p:sp>
      <p:pic>
        <p:nvPicPr>
          <p:cNvPr id="6" name="Рисунок 5" descr="18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736"/>
            <a:ext cx="2484120" cy="3337560"/>
          </a:xfrm>
          <a:prstGeom prst="rect">
            <a:avLst/>
          </a:prstGeom>
        </p:spPr>
      </p:pic>
      <p:pic>
        <p:nvPicPr>
          <p:cNvPr id="8" name="Рисунок 7" descr="18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5" y="3643314"/>
            <a:ext cx="6150811" cy="292895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V="1">
            <a:off x="-285784" y="1785926"/>
            <a:ext cx="3500462" cy="26432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-285784" y="1857364"/>
            <a:ext cx="3500462" cy="25003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3357554" y="3357562"/>
            <a:ext cx="5000660" cy="3357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286116" y="3429000"/>
            <a:ext cx="5000660" cy="32861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5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71435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меняйте самостоятельно лампы и не пытайте самостоятельно отремонтировать </a:t>
            </a:r>
            <a:r>
              <a:rPr lang="ru-RU" dirty="0" smtClean="0"/>
              <a:t>электрооборудование!</a:t>
            </a:r>
            <a:endParaRPr lang="ru-RU" dirty="0"/>
          </a:p>
        </p:txBody>
      </p:sp>
      <p:pic>
        <p:nvPicPr>
          <p:cNvPr id="6" name="Рисунок 5" descr="19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3770988" cy="2500330"/>
          </a:xfrm>
          <a:prstGeom prst="rect">
            <a:avLst/>
          </a:prstGeom>
        </p:spPr>
      </p:pic>
      <p:pic>
        <p:nvPicPr>
          <p:cNvPr id="8" name="Рисунок 7" descr="19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256"/>
            <a:ext cx="3810000" cy="22326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57818" y="1500174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>
                <a:solidFill>
                  <a:prstClr val="black"/>
                </a:solidFill>
              </a:rPr>
              <a:t>должны делать взрослые, специально обученные </a:t>
            </a:r>
            <a:r>
              <a:rPr lang="ru-RU" dirty="0" smtClean="0">
                <a:solidFill>
                  <a:prstClr val="black"/>
                </a:solidFill>
              </a:rPr>
              <a:t>электрики</a:t>
            </a:r>
            <a:endParaRPr lang="ru-RU" dirty="0"/>
          </a:p>
        </p:txBody>
      </p:sp>
      <p:pic>
        <p:nvPicPr>
          <p:cNvPr id="10" name="Рисунок 9" descr="19.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2143116"/>
            <a:ext cx="3024193" cy="453628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-428660" y="2000240"/>
            <a:ext cx="5286412" cy="38576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392941" y="1964521"/>
            <a:ext cx="5286412" cy="3929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6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714356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 подходите к оборванным проводам линий электропередач, лежащим на </a:t>
            </a:r>
            <a:r>
              <a:rPr lang="ru-RU" dirty="0" smtClean="0"/>
              <a:t>земле. Помните, земля, на которой лежат оборванные провода, тоже находится под напряжением. Сообщите </a:t>
            </a:r>
            <a:r>
              <a:rPr lang="ru-RU" dirty="0"/>
              <a:t>о </a:t>
            </a:r>
            <a:r>
              <a:rPr lang="ru-RU" dirty="0" smtClean="0"/>
              <a:t>них  взрослым!</a:t>
            </a:r>
            <a:endParaRPr lang="ru-RU" dirty="0"/>
          </a:p>
        </p:txBody>
      </p:sp>
      <p:pic>
        <p:nvPicPr>
          <p:cNvPr id="6" name="Рисунок 5" descr="20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571612"/>
            <a:ext cx="2676409" cy="2000264"/>
          </a:xfrm>
          <a:prstGeom prst="rect">
            <a:avLst/>
          </a:prstGeom>
        </p:spPr>
      </p:pic>
      <p:pic>
        <p:nvPicPr>
          <p:cNvPr id="8" name="Рисунок 7" descr="20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357694"/>
            <a:ext cx="3000396" cy="2242401"/>
          </a:xfrm>
          <a:prstGeom prst="rect">
            <a:avLst/>
          </a:prstGeom>
        </p:spPr>
      </p:pic>
      <p:pic>
        <p:nvPicPr>
          <p:cNvPr id="10" name="Рисунок 9" descr="20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692" y="2027250"/>
            <a:ext cx="5422712" cy="31877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20" y="1285860"/>
            <a:ext cx="8572560" cy="52864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5720" y="1357298"/>
            <a:ext cx="8643998" cy="5143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7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Не </a:t>
            </a:r>
            <a:r>
              <a:rPr lang="ru-RU" dirty="0"/>
              <a:t>играйте в подвалах и на чердаках домов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Там тоже имеются электрические провода и оборудование. </a:t>
            </a:r>
            <a:endParaRPr lang="ru-RU" dirty="0"/>
          </a:p>
        </p:txBody>
      </p:sp>
      <p:pic>
        <p:nvPicPr>
          <p:cNvPr id="6" name="Рисунок 5" descr="21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714488"/>
            <a:ext cx="4095779" cy="3071834"/>
          </a:xfrm>
          <a:prstGeom prst="rect">
            <a:avLst/>
          </a:prstGeom>
        </p:spPr>
      </p:pic>
      <p:pic>
        <p:nvPicPr>
          <p:cNvPr id="8" name="Рисунок 7" descr="21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88"/>
            <a:ext cx="4167190" cy="312539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42844" y="1714488"/>
            <a:ext cx="8715436" cy="30718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282" y="1714488"/>
            <a:ext cx="8643998" cy="3143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играйте возле распределительных устройств, трансформаторных подстанций и линий электропередач. Ни в коем случае  не залазьте на них. Не влезайте на деревья, заборы и крыши зданий, рядом с которыми проходят линии электропередач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3143272" cy="286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867238"/>
            <a:ext cx="2928958" cy="37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85720" y="1285860"/>
            <a:ext cx="8572560" cy="54292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5720" y="1500174"/>
            <a:ext cx="8143932" cy="5000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8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открывайте электрические щиты, распределительные устройства и трансформаторные подстанции и никогда не входите в них – это смертельно опасно. Если вы увидите открытые двери в этих электроустановках, немедленно сообщите </a:t>
            </a:r>
            <a:r>
              <a:rPr lang="ru-RU" dirty="0" smtClean="0"/>
              <a:t>взрослым</a:t>
            </a:r>
            <a:r>
              <a:rPr lang="ru-RU" dirty="0"/>
              <a:t>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643182"/>
            <a:ext cx="3571900" cy="318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3429024" cy="204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143380"/>
            <a:ext cx="2571768" cy="256557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71472" y="2071678"/>
            <a:ext cx="8286808" cy="4643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0034" y="2143116"/>
            <a:ext cx="8286808" cy="4357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Соблюдай сам! </a:t>
            </a:r>
          </a:p>
          <a:p>
            <a:pPr algn="ctr"/>
            <a:r>
              <a:rPr lang="ru-RU" sz="3600" dirty="0" smtClean="0"/>
              <a:t>Научи другого!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136339"/>
            <a:ext cx="76438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smtClean="0"/>
              <a:t>	Соблюдайте </a:t>
            </a:r>
            <a:r>
              <a:rPr lang="ru-RU" sz="2400" dirty="0"/>
              <a:t>эти простые </a:t>
            </a:r>
            <a:r>
              <a:rPr lang="ru-RU" sz="2400" dirty="0" smtClean="0"/>
              <a:t>правила. Не </a:t>
            </a:r>
            <a:r>
              <a:rPr lang="ru-RU" sz="2400" dirty="0"/>
              <a:t>позволяйте другим нарушать правила </a:t>
            </a:r>
            <a:r>
              <a:rPr lang="ru-RU" sz="2400" dirty="0" err="1"/>
              <a:t>электробезопасности</a:t>
            </a:r>
            <a:r>
              <a:rPr lang="ru-RU" sz="2400" dirty="0"/>
              <a:t> – этим вы спасёте чью-то жизнь или здоровье. 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	Помните</a:t>
            </a:r>
            <a:r>
              <a:rPr lang="ru-RU" sz="2400" dirty="0"/>
              <a:t>, электрическая энергия не прощает беспечность и шалости. </a:t>
            </a:r>
            <a:r>
              <a:rPr lang="ru-RU" sz="2400" dirty="0" smtClean="0"/>
              <a:t>А </a:t>
            </a:r>
            <a:r>
              <a:rPr lang="ru-RU" sz="2400" dirty="0"/>
              <a:t>если вы не в силах предотвратить беду сами, </a:t>
            </a:r>
            <a:r>
              <a:rPr lang="ru-RU" sz="2400" b="1" dirty="0"/>
              <a:t>обязательно сообщите об этом взрослым!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3116"/>
            <a:ext cx="3993645" cy="312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56840"/>
            <a:ext cx="4286280" cy="245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3136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572000" y="1428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 беспечности и шалости можете пострадать не только вы, но и люди обслуживающие электрооборудование. Закон </a:t>
            </a:r>
            <a:r>
              <a:rPr lang="ru-RU" dirty="0" smtClean="0">
                <a:solidFill>
                  <a:schemeClr val="bg1"/>
                </a:solidFill>
              </a:rPr>
              <a:t>очень строго наказывает за каждый случай детского травматизма.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2857496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Из-за детских глупостей было осуждено немало электриков, мастеров, инженеров, у которых также есть дети и которые не сделали </a:t>
            </a:r>
            <a:r>
              <a:rPr lang="ru-RU" dirty="0" smtClean="0">
                <a:solidFill>
                  <a:schemeClr val="bg1"/>
                </a:solidFill>
              </a:rPr>
              <a:t>ничего плохого…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5429264"/>
            <a:ext cx="400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…просто </a:t>
            </a:r>
            <a:r>
              <a:rPr lang="ru-RU" dirty="0" smtClean="0">
                <a:solidFill>
                  <a:schemeClr val="bg1"/>
                </a:solidFill>
              </a:rPr>
              <a:t>какому-то непоседе стало скучно и он решил испытать судьбу с электричеством.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Берегите </a:t>
            </a:r>
            <a:r>
              <a:rPr lang="ru-RU" sz="2000" dirty="0"/>
              <a:t>себя и своих друзей, не причиняйте боль вашим родителям. </a:t>
            </a:r>
            <a:r>
              <a:rPr lang="ru-RU" sz="2000" dirty="0" smtClean="0"/>
              <a:t>Живите с умом. Старайтесь, учитесь </a:t>
            </a:r>
            <a:r>
              <a:rPr lang="ru-RU" sz="2000" dirty="0"/>
              <a:t>и станете, кем только захотите. </a:t>
            </a:r>
          </a:p>
        </p:txBody>
      </p:sp>
      <p:pic>
        <p:nvPicPr>
          <p:cNvPr id="6" name="Рисунок 5" descr="24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214422"/>
            <a:ext cx="3045875" cy="2286016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643446"/>
            <a:ext cx="3243266" cy="203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358245"/>
            <a:ext cx="3500462" cy="234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214422"/>
            <a:ext cx="3525847" cy="23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24.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500306"/>
            <a:ext cx="3793864" cy="2507507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У ваших сверстников, </a:t>
            </a:r>
            <a:r>
              <a:rPr lang="ru-RU" sz="2000" dirty="0">
                <a:solidFill>
                  <a:schemeClr val="bg1"/>
                </a:solidFill>
              </a:rPr>
              <a:t>пострадавших от электричества, </a:t>
            </a:r>
            <a:r>
              <a:rPr lang="ru-RU" sz="2000" dirty="0" smtClean="0">
                <a:solidFill>
                  <a:schemeClr val="bg1"/>
                </a:solidFill>
              </a:rPr>
              <a:t>таких возможностей уже нет</a:t>
            </a:r>
            <a:r>
              <a:rPr lang="ru-RU" sz="2000" dirty="0">
                <a:solidFill>
                  <a:schemeClr val="bg1"/>
                </a:solidFill>
              </a:rPr>
              <a:t>… 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343319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857628"/>
            <a:ext cx="3472187" cy="226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071546"/>
            <a:ext cx="3500462" cy="232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3571876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электроэнерг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1071546"/>
            <a:ext cx="2568226" cy="2071702"/>
          </a:xfrm>
          <a:prstGeom prst="rect">
            <a:avLst/>
          </a:prstGeom>
        </p:spPr>
      </p:pic>
      <p:pic>
        <p:nvPicPr>
          <p:cNvPr id="14" name="Рисунок 13" descr="3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571480"/>
            <a:ext cx="3500462" cy="230306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142852"/>
            <a:ext cx="388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</a:t>
            </a:r>
            <a:r>
              <a:rPr lang="ru-RU" dirty="0" smtClean="0"/>
              <a:t>лектрическая энергия даёт нам свет,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071934" y="571480"/>
            <a:ext cx="2143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Готовит нашу </a:t>
            </a:r>
            <a:r>
              <a:rPr lang="ru-RU" sz="2000" dirty="0">
                <a:solidFill>
                  <a:prstClr val="black"/>
                </a:solidFill>
              </a:rPr>
              <a:t>еду,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86512" y="1285860"/>
            <a:ext cx="3143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сваривает металл,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28728" y="3000372"/>
            <a:ext cx="19288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тянет поезда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5" name="Рисунок 14" descr="4.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500438"/>
            <a:ext cx="4445030" cy="25003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8" y="1785926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Рисунок 26" descr="4.0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066" y="4429132"/>
            <a:ext cx="3738562" cy="2230675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5072066" y="3643314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обеспечивает работу промышленности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4.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4071942"/>
            <a:ext cx="4296070" cy="2571768"/>
          </a:xfrm>
        </p:spPr>
      </p:pic>
      <p:pic>
        <p:nvPicPr>
          <p:cNvPr id="7" name="Рисунок 6" descr="4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71480"/>
            <a:ext cx="3962826" cy="26432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Электроэнергия передаётся по проводам воздушных линий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endParaRPr lang="ru-RU" dirty="0"/>
          </a:p>
        </p:txBody>
      </p:sp>
      <p:pic>
        <p:nvPicPr>
          <p:cNvPr id="9" name="Рисунок 8" descr="4.2.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02013"/>
            <a:ext cx="4271992" cy="26699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14942" y="1428736"/>
            <a:ext cx="3286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по </a:t>
            </a:r>
            <a:r>
              <a:rPr lang="ru-RU" sz="2000" dirty="0" smtClean="0">
                <a:solidFill>
                  <a:prstClr val="black"/>
                </a:solidFill>
              </a:rPr>
              <a:t>подземным кабелям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286124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 проводам, проложенным в стенах зданий. </a:t>
            </a:r>
            <a:endParaRPr lang="ru-RU" sz="2000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.1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857628"/>
            <a:ext cx="2132406" cy="2855104"/>
          </a:xfrm>
          <a:prstGeom prst="rect">
            <a:avLst/>
          </a:prstGeom>
        </p:spPr>
      </p:pic>
      <p:pic>
        <p:nvPicPr>
          <p:cNvPr id="6" name="Рисунок 5" descr="5.2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2428892" cy="293169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000108"/>
            <a:ext cx="3065471" cy="229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000108"/>
            <a:ext cx="2761263" cy="22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18" y="1000108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571480"/>
            <a:ext cx="792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то трансформаторные подстанции,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Но кроме проводов существует ещё и вспомогательное оборудование, в котором установлены трансформаторы, выключатели и разные </a:t>
            </a:r>
            <a:r>
              <a:rPr lang="ru-RU" dirty="0" smtClean="0">
                <a:solidFill>
                  <a:prstClr val="black"/>
                </a:solidFill>
              </a:rPr>
              <a:t>приборы: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342900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домовые распределительные устройства и этажные электрощиты </a:t>
            </a:r>
            <a:endParaRPr lang="ru-RU" dirty="0"/>
          </a:p>
        </p:txBody>
      </p:sp>
      <p:pic>
        <p:nvPicPr>
          <p:cNvPr id="14" name="Рисунок 13" descr="5.1.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60" y="3929066"/>
            <a:ext cx="3048000" cy="2026920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42852"/>
            <a:ext cx="6007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Поражение электрическим током</a:t>
            </a:r>
            <a:endParaRPr lang="ru-RU" sz="2800" dirty="0"/>
          </a:p>
        </p:txBody>
      </p:sp>
      <p:pic>
        <p:nvPicPr>
          <p:cNvPr id="7" name="Рисунок 6" descr="6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3028950" cy="3028950"/>
          </a:xfrm>
          <a:prstGeom prst="rect">
            <a:avLst/>
          </a:prstGeom>
        </p:spPr>
      </p:pic>
      <p:pic>
        <p:nvPicPr>
          <p:cNvPr id="8" name="Рисунок 7" descr="6.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42852"/>
            <a:ext cx="2139585" cy="2357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158" y="857232"/>
            <a:ext cx="621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Получить поражение </a:t>
            </a:r>
            <a:r>
              <a:rPr lang="ru-RU" sz="2000" dirty="0">
                <a:solidFill>
                  <a:prstClr val="black"/>
                </a:solidFill>
              </a:rPr>
              <a:t>электрическим </a:t>
            </a:r>
            <a:r>
              <a:rPr lang="ru-RU" sz="2000">
                <a:solidFill>
                  <a:prstClr val="black"/>
                </a:solidFill>
              </a:rPr>
              <a:t>током </a:t>
            </a:r>
            <a:r>
              <a:rPr lang="ru-RU" sz="2000" smtClean="0">
                <a:solidFill>
                  <a:prstClr val="black"/>
                </a:solidFill>
              </a:rPr>
              <a:t>можно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29289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если </a:t>
            </a:r>
            <a:r>
              <a:rPr lang="ru-RU" dirty="0"/>
              <a:t>браться за вилку электроприборов мокрыми руками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14752"/>
            <a:ext cx="39408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1357298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если взяться за оголённые (неизолированные) токоведущие части, находящиеся под напряжением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Также ударить током может электрическое оборудование, которое находится внутри </a:t>
            </a:r>
            <a:r>
              <a:rPr lang="ru-RU" dirty="0" smtClean="0"/>
              <a:t>трансформаторных </a:t>
            </a:r>
            <a:r>
              <a:rPr lang="ru-RU" dirty="0"/>
              <a:t>подстанций.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214686"/>
            <a:ext cx="27133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3500430" cy="250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Содержимое 3" descr="8.1.1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571744"/>
            <a:ext cx="3214710" cy="24110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86512" y="2500306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 распределительных </a:t>
            </a:r>
            <a:r>
              <a:rPr lang="ru-RU" dirty="0">
                <a:solidFill>
                  <a:prstClr val="black"/>
                </a:solidFill>
              </a:rPr>
              <a:t>устройств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2071678"/>
            <a:ext cx="233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электрических </a:t>
            </a:r>
            <a:r>
              <a:rPr lang="ru-RU" dirty="0" smtClean="0">
                <a:solidFill>
                  <a:prstClr val="black"/>
                </a:solidFill>
              </a:rPr>
              <a:t>щитов </a:t>
            </a:r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285860"/>
            <a:ext cx="4326399" cy="4728854"/>
          </a:xfrm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Под действием электрического тока мышцы человека начинают сильно сжиматься. Мышцы рук, ног, сердца, а также мышцы </a:t>
            </a:r>
            <a:r>
              <a:rPr lang="ru-RU" sz="2000" dirty="0" smtClean="0">
                <a:solidFill>
                  <a:prstClr val="black"/>
                </a:solidFill>
              </a:rPr>
              <a:t>ответственные </a:t>
            </a:r>
            <a:r>
              <a:rPr lang="ru-RU" sz="2000" dirty="0">
                <a:solidFill>
                  <a:prstClr val="black"/>
                </a:solidFill>
              </a:rPr>
              <a:t>за дыхание резко </a:t>
            </a:r>
            <a:r>
              <a:rPr lang="ru-RU" sz="2000" dirty="0" smtClean="0">
                <a:solidFill>
                  <a:prstClr val="black"/>
                </a:solidFill>
              </a:rPr>
              <a:t>сжимаются.</a:t>
            </a:r>
            <a:endParaRPr lang="ru-RU" sz="20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2354</TotalTime>
  <Words>743</Words>
  <Application>Microsoft Office PowerPoint</Application>
  <PresentationFormat>Экран (4:3)</PresentationFormat>
  <Paragraphs>101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Правила электробезопасности для детей от Павлодарской Распределительной Электросетевой Компании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Вот так и с электричеством. Необходимо только соблюдать правила безопасности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Спасибо за внимание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электробезопасности для детей от Павлодарской Распределительной Электросетевой Компании </dc:title>
  <dc:creator>hhome</dc:creator>
  <cp:lastModifiedBy>hhome</cp:lastModifiedBy>
  <cp:revision>9</cp:revision>
  <dcterms:created xsi:type="dcterms:W3CDTF">2018-09-19T05:43:27Z</dcterms:created>
  <dcterms:modified xsi:type="dcterms:W3CDTF">2019-04-15T08:15:12Z</dcterms:modified>
</cp:coreProperties>
</file>