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5366C-EAD2-4274-BFF9-5737BF9B3AB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EC19871-738A-4861-90DE-BB8D0F55809A}">
      <dgm:prSet phldrT="[Текст]"/>
      <dgm:spPr/>
      <dgm:t>
        <a:bodyPr/>
        <a:lstStyle/>
        <a:p>
          <a:r>
            <a:rPr lang="ru-RU" dirty="0" smtClean="0"/>
            <a:t>урок</a:t>
          </a:r>
          <a:endParaRPr lang="ru-RU" dirty="0"/>
        </a:p>
      </dgm:t>
    </dgm:pt>
    <dgm:pt modelId="{99D1B1C0-4A28-41AD-AACE-726EAD9F83CE}" type="parTrans" cxnId="{641CF3B8-210C-43F5-A402-5F8F9BE4E0FC}">
      <dgm:prSet/>
      <dgm:spPr/>
      <dgm:t>
        <a:bodyPr/>
        <a:lstStyle/>
        <a:p>
          <a:endParaRPr lang="ru-RU"/>
        </a:p>
      </dgm:t>
    </dgm:pt>
    <dgm:pt modelId="{832AD713-36C6-4ACF-90E7-C44A64BA8D63}" type="sibTrans" cxnId="{641CF3B8-210C-43F5-A402-5F8F9BE4E0FC}">
      <dgm:prSet/>
      <dgm:spPr/>
      <dgm:t>
        <a:bodyPr/>
        <a:lstStyle/>
        <a:p>
          <a:endParaRPr lang="ru-RU"/>
        </a:p>
      </dgm:t>
    </dgm:pt>
    <dgm:pt modelId="{81E44CFA-AE93-4405-AC91-7C6EA6806460}">
      <dgm:prSet phldrT="[Текст]"/>
      <dgm:spPr/>
      <dgm:t>
        <a:bodyPr/>
        <a:lstStyle/>
        <a:p>
          <a:r>
            <a:rPr lang="ru-RU" dirty="0" smtClean="0"/>
            <a:t>мастер-класс</a:t>
          </a:r>
          <a:endParaRPr lang="ru-RU" dirty="0"/>
        </a:p>
      </dgm:t>
    </dgm:pt>
    <dgm:pt modelId="{E06B63E1-CF1D-4A63-86C2-D4EA0570A52E}" type="parTrans" cxnId="{6226B2A0-0DF2-4C45-B43A-3C56EF19A35C}">
      <dgm:prSet/>
      <dgm:spPr/>
      <dgm:t>
        <a:bodyPr/>
        <a:lstStyle/>
        <a:p>
          <a:endParaRPr lang="ru-RU"/>
        </a:p>
      </dgm:t>
    </dgm:pt>
    <dgm:pt modelId="{EE1FF3E9-6C2F-4D94-BFD1-CAF424B983FF}" type="sibTrans" cxnId="{6226B2A0-0DF2-4C45-B43A-3C56EF19A35C}">
      <dgm:prSet/>
      <dgm:spPr/>
      <dgm:t>
        <a:bodyPr/>
        <a:lstStyle/>
        <a:p>
          <a:endParaRPr lang="ru-RU"/>
        </a:p>
      </dgm:t>
    </dgm:pt>
    <dgm:pt modelId="{97FF1275-CB47-41E9-8DE4-4A4DA7437552}">
      <dgm:prSet phldrT="[Текст]"/>
      <dgm:spPr/>
      <dgm:t>
        <a:bodyPr/>
        <a:lstStyle/>
        <a:p>
          <a:r>
            <a:rPr lang="ru-RU" dirty="0" smtClean="0"/>
            <a:t>творческая лаборатория</a:t>
          </a:r>
          <a:endParaRPr lang="ru-RU" dirty="0"/>
        </a:p>
      </dgm:t>
    </dgm:pt>
    <dgm:pt modelId="{7B06431B-F05A-4A73-A851-5AF845070EDB}" type="parTrans" cxnId="{3852CC26-0ED1-467C-8C0E-8C55B898D611}">
      <dgm:prSet/>
      <dgm:spPr/>
      <dgm:t>
        <a:bodyPr/>
        <a:lstStyle/>
        <a:p>
          <a:endParaRPr lang="ru-RU"/>
        </a:p>
      </dgm:t>
    </dgm:pt>
    <dgm:pt modelId="{07D30C3D-6727-40A8-8B98-030C1B2B1C08}" type="sibTrans" cxnId="{3852CC26-0ED1-467C-8C0E-8C55B898D611}">
      <dgm:prSet/>
      <dgm:spPr/>
      <dgm:t>
        <a:bodyPr/>
        <a:lstStyle/>
        <a:p>
          <a:endParaRPr lang="ru-RU"/>
        </a:p>
      </dgm:t>
    </dgm:pt>
    <dgm:pt modelId="{9CCA8E04-F97E-4B9A-A27E-46106A1F61A3}">
      <dgm:prSet phldrT="[Текст]"/>
      <dgm:spPr/>
      <dgm:t>
        <a:bodyPr/>
        <a:lstStyle/>
        <a:p>
          <a:r>
            <a:rPr lang="ru-RU" dirty="0" smtClean="0"/>
            <a:t>публикация</a:t>
          </a:r>
          <a:endParaRPr lang="ru-RU" dirty="0"/>
        </a:p>
      </dgm:t>
    </dgm:pt>
    <dgm:pt modelId="{D711563E-220F-492D-94AA-E13E7537C900}" type="parTrans" cxnId="{DC833A8C-036C-4B2F-92A1-FDCF083363CC}">
      <dgm:prSet/>
      <dgm:spPr/>
      <dgm:t>
        <a:bodyPr/>
        <a:lstStyle/>
        <a:p>
          <a:endParaRPr lang="ru-RU"/>
        </a:p>
      </dgm:t>
    </dgm:pt>
    <dgm:pt modelId="{15100960-91BA-45E1-BE9B-40189CEDAB08}" type="sibTrans" cxnId="{DC833A8C-036C-4B2F-92A1-FDCF083363CC}">
      <dgm:prSet/>
      <dgm:spPr/>
      <dgm:t>
        <a:bodyPr/>
        <a:lstStyle/>
        <a:p>
          <a:endParaRPr lang="ru-RU"/>
        </a:p>
      </dgm:t>
    </dgm:pt>
    <dgm:pt modelId="{BEB3351E-2485-461E-8CCE-8AAB72CCA048}">
      <dgm:prSet phldrT="[Текст]"/>
      <dgm:spPr/>
      <dgm:t>
        <a:bodyPr/>
        <a:lstStyle/>
        <a:p>
          <a:r>
            <a:rPr lang="ru-RU" dirty="0" smtClean="0"/>
            <a:t>семинар-практикум</a:t>
          </a:r>
          <a:endParaRPr lang="ru-RU" dirty="0"/>
        </a:p>
      </dgm:t>
    </dgm:pt>
    <dgm:pt modelId="{7FB9DD71-D3C4-40BD-96C4-CAE587C5E2BD}" type="parTrans" cxnId="{D349CC4E-3FC4-41B3-9FE6-2A4FEF1644DA}">
      <dgm:prSet/>
      <dgm:spPr/>
      <dgm:t>
        <a:bodyPr/>
        <a:lstStyle/>
        <a:p>
          <a:endParaRPr lang="ru-RU"/>
        </a:p>
      </dgm:t>
    </dgm:pt>
    <dgm:pt modelId="{7FC4471E-A492-4681-BD36-FD0FCFDEACD5}" type="sibTrans" cxnId="{D349CC4E-3FC4-41B3-9FE6-2A4FEF1644DA}">
      <dgm:prSet/>
      <dgm:spPr/>
      <dgm:t>
        <a:bodyPr/>
        <a:lstStyle/>
        <a:p>
          <a:endParaRPr lang="ru-RU"/>
        </a:p>
      </dgm:t>
    </dgm:pt>
    <dgm:pt modelId="{9122CB35-5AE8-4C6F-B4D2-B3849B2A8E73}" type="pres">
      <dgm:prSet presAssocID="{B365366C-EAD2-4274-BFF9-5737BF9B3A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74AC93-57C2-4D59-B56C-678E8542FAE9}" type="pres">
      <dgm:prSet presAssocID="{0EC19871-738A-4861-90DE-BB8D0F5580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1F1E6-4287-4514-9270-473D9D363738}" type="pres">
      <dgm:prSet presAssocID="{832AD713-36C6-4ACF-90E7-C44A64BA8D63}" presName="sibTrans" presStyleCnt="0"/>
      <dgm:spPr/>
    </dgm:pt>
    <dgm:pt modelId="{C0EF7599-B941-4DF0-87FC-83FA711D5D3B}" type="pres">
      <dgm:prSet presAssocID="{81E44CFA-AE93-4405-AC91-7C6EA68064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EBF03-2AA0-451F-A14A-D5ACFF037D33}" type="pres">
      <dgm:prSet presAssocID="{EE1FF3E9-6C2F-4D94-BFD1-CAF424B983FF}" presName="sibTrans" presStyleCnt="0"/>
      <dgm:spPr/>
    </dgm:pt>
    <dgm:pt modelId="{E774874D-EAB6-4EFA-989A-87FA0FF81D65}" type="pres">
      <dgm:prSet presAssocID="{97FF1275-CB47-41E9-8DE4-4A4DA743755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9D984-C1D8-4DEC-858A-86F97F0A2AD2}" type="pres">
      <dgm:prSet presAssocID="{07D30C3D-6727-40A8-8B98-030C1B2B1C08}" presName="sibTrans" presStyleCnt="0"/>
      <dgm:spPr/>
    </dgm:pt>
    <dgm:pt modelId="{4B7884DA-1167-453C-8EB0-0F57386A7BFE}" type="pres">
      <dgm:prSet presAssocID="{9CCA8E04-F97E-4B9A-A27E-46106A1F61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F8308-7AD8-4B7E-9A3E-B3D1DDD4CB20}" type="pres">
      <dgm:prSet presAssocID="{15100960-91BA-45E1-BE9B-40189CEDAB08}" presName="sibTrans" presStyleCnt="0"/>
      <dgm:spPr/>
    </dgm:pt>
    <dgm:pt modelId="{D812325A-9CFC-4C10-8203-E041B5938288}" type="pres">
      <dgm:prSet presAssocID="{BEB3351E-2485-461E-8CCE-8AAB72CCA0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6AB1F-635E-4B81-880D-105BF3470F61}" type="presOf" srcId="{BEB3351E-2485-461E-8CCE-8AAB72CCA048}" destId="{D812325A-9CFC-4C10-8203-E041B5938288}" srcOrd="0" destOrd="0" presId="urn:microsoft.com/office/officeart/2005/8/layout/default"/>
    <dgm:cxn modelId="{641CF3B8-210C-43F5-A402-5F8F9BE4E0FC}" srcId="{B365366C-EAD2-4274-BFF9-5737BF9B3ABA}" destId="{0EC19871-738A-4861-90DE-BB8D0F55809A}" srcOrd="0" destOrd="0" parTransId="{99D1B1C0-4A28-41AD-AACE-726EAD9F83CE}" sibTransId="{832AD713-36C6-4ACF-90E7-C44A64BA8D63}"/>
    <dgm:cxn modelId="{966D2E08-33E4-400B-8C72-F7CD35EE9C17}" type="presOf" srcId="{81E44CFA-AE93-4405-AC91-7C6EA6806460}" destId="{C0EF7599-B941-4DF0-87FC-83FA711D5D3B}" srcOrd="0" destOrd="0" presId="urn:microsoft.com/office/officeart/2005/8/layout/default"/>
    <dgm:cxn modelId="{3852CC26-0ED1-467C-8C0E-8C55B898D611}" srcId="{B365366C-EAD2-4274-BFF9-5737BF9B3ABA}" destId="{97FF1275-CB47-41E9-8DE4-4A4DA7437552}" srcOrd="2" destOrd="0" parTransId="{7B06431B-F05A-4A73-A851-5AF845070EDB}" sibTransId="{07D30C3D-6727-40A8-8B98-030C1B2B1C08}"/>
    <dgm:cxn modelId="{6226B2A0-0DF2-4C45-B43A-3C56EF19A35C}" srcId="{B365366C-EAD2-4274-BFF9-5737BF9B3ABA}" destId="{81E44CFA-AE93-4405-AC91-7C6EA6806460}" srcOrd="1" destOrd="0" parTransId="{E06B63E1-CF1D-4A63-86C2-D4EA0570A52E}" sibTransId="{EE1FF3E9-6C2F-4D94-BFD1-CAF424B983FF}"/>
    <dgm:cxn modelId="{333F8956-71D5-4545-ACC1-E4EE87643927}" type="presOf" srcId="{0EC19871-738A-4861-90DE-BB8D0F55809A}" destId="{8274AC93-57C2-4D59-B56C-678E8542FAE9}" srcOrd="0" destOrd="0" presId="urn:microsoft.com/office/officeart/2005/8/layout/default"/>
    <dgm:cxn modelId="{DC833A8C-036C-4B2F-92A1-FDCF083363CC}" srcId="{B365366C-EAD2-4274-BFF9-5737BF9B3ABA}" destId="{9CCA8E04-F97E-4B9A-A27E-46106A1F61A3}" srcOrd="3" destOrd="0" parTransId="{D711563E-220F-492D-94AA-E13E7537C900}" sibTransId="{15100960-91BA-45E1-BE9B-40189CEDAB08}"/>
    <dgm:cxn modelId="{D349CC4E-3FC4-41B3-9FE6-2A4FEF1644DA}" srcId="{B365366C-EAD2-4274-BFF9-5737BF9B3ABA}" destId="{BEB3351E-2485-461E-8CCE-8AAB72CCA048}" srcOrd="4" destOrd="0" parTransId="{7FB9DD71-D3C4-40BD-96C4-CAE587C5E2BD}" sibTransId="{7FC4471E-A492-4681-BD36-FD0FCFDEACD5}"/>
    <dgm:cxn modelId="{777AD7E9-9582-4DC2-85B6-AE000F5F75E0}" type="presOf" srcId="{97FF1275-CB47-41E9-8DE4-4A4DA7437552}" destId="{E774874D-EAB6-4EFA-989A-87FA0FF81D65}" srcOrd="0" destOrd="0" presId="urn:microsoft.com/office/officeart/2005/8/layout/default"/>
    <dgm:cxn modelId="{013E2D4D-1564-4E9A-99D5-1A469FB8F3D2}" type="presOf" srcId="{9CCA8E04-F97E-4B9A-A27E-46106A1F61A3}" destId="{4B7884DA-1167-453C-8EB0-0F57386A7BFE}" srcOrd="0" destOrd="0" presId="urn:microsoft.com/office/officeart/2005/8/layout/default"/>
    <dgm:cxn modelId="{7BA33CF7-1A2F-47DB-B87D-1FA8828EC871}" type="presOf" srcId="{B365366C-EAD2-4274-BFF9-5737BF9B3ABA}" destId="{9122CB35-5AE8-4C6F-B4D2-B3849B2A8E73}" srcOrd="0" destOrd="0" presId="urn:microsoft.com/office/officeart/2005/8/layout/default"/>
    <dgm:cxn modelId="{B613B709-105D-47E7-AE88-0935F9D94FED}" type="presParOf" srcId="{9122CB35-5AE8-4C6F-B4D2-B3849B2A8E73}" destId="{8274AC93-57C2-4D59-B56C-678E8542FAE9}" srcOrd="0" destOrd="0" presId="urn:microsoft.com/office/officeart/2005/8/layout/default"/>
    <dgm:cxn modelId="{ED85B52B-B40E-49BA-82BE-4AFFFCEC7C4F}" type="presParOf" srcId="{9122CB35-5AE8-4C6F-B4D2-B3849B2A8E73}" destId="{FBA1F1E6-4287-4514-9270-473D9D363738}" srcOrd="1" destOrd="0" presId="urn:microsoft.com/office/officeart/2005/8/layout/default"/>
    <dgm:cxn modelId="{9FD003DF-28CA-4753-9E2E-307DE687FB99}" type="presParOf" srcId="{9122CB35-5AE8-4C6F-B4D2-B3849B2A8E73}" destId="{C0EF7599-B941-4DF0-87FC-83FA711D5D3B}" srcOrd="2" destOrd="0" presId="urn:microsoft.com/office/officeart/2005/8/layout/default"/>
    <dgm:cxn modelId="{327C8971-E9C5-4D2D-B8E3-A39DD7B0380F}" type="presParOf" srcId="{9122CB35-5AE8-4C6F-B4D2-B3849B2A8E73}" destId="{C7CEBF03-2AA0-451F-A14A-D5ACFF037D33}" srcOrd="3" destOrd="0" presId="urn:microsoft.com/office/officeart/2005/8/layout/default"/>
    <dgm:cxn modelId="{E9050570-F9C6-4D34-973A-60385078F356}" type="presParOf" srcId="{9122CB35-5AE8-4C6F-B4D2-B3849B2A8E73}" destId="{E774874D-EAB6-4EFA-989A-87FA0FF81D65}" srcOrd="4" destOrd="0" presId="urn:microsoft.com/office/officeart/2005/8/layout/default"/>
    <dgm:cxn modelId="{AB511656-EEA9-498B-8ECE-25308A2C4895}" type="presParOf" srcId="{9122CB35-5AE8-4C6F-B4D2-B3849B2A8E73}" destId="{1089D984-C1D8-4DEC-858A-86F97F0A2AD2}" srcOrd="5" destOrd="0" presId="urn:microsoft.com/office/officeart/2005/8/layout/default"/>
    <dgm:cxn modelId="{6519FEF6-76D3-402E-A8BC-330E480BEC2E}" type="presParOf" srcId="{9122CB35-5AE8-4C6F-B4D2-B3849B2A8E73}" destId="{4B7884DA-1167-453C-8EB0-0F57386A7BFE}" srcOrd="6" destOrd="0" presId="urn:microsoft.com/office/officeart/2005/8/layout/default"/>
    <dgm:cxn modelId="{361A637E-9CA9-46EA-ADF7-7EC5C7B14008}" type="presParOf" srcId="{9122CB35-5AE8-4C6F-B4D2-B3849B2A8E73}" destId="{38BF8308-7AD8-4B7E-9A3E-B3D1DDD4CB20}" srcOrd="7" destOrd="0" presId="urn:microsoft.com/office/officeart/2005/8/layout/default"/>
    <dgm:cxn modelId="{ECA35CBD-573F-4909-A9FB-59424ADAEEAF}" type="presParOf" srcId="{9122CB35-5AE8-4C6F-B4D2-B3849B2A8E73}" destId="{D812325A-9CFC-4C10-8203-E041B59382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5366C-EAD2-4274-BFF9-5737BF9B3AB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1E44CFA-AE93-4405-AC91-7C6EA680646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мастер-класс – это </a:t>
          </a:r>
          <a:r>
            <a:rPr lang="ru-RU" sz="2400" b="0" i="0" dirty="0" smtClean="0">
              <a:solidFill>
                <a:schemeClr val="tx1"/>
              </a:solidFill>
            </a:rPr>
            <a:t>способ самостоятельного  построения нового знания  с помощью всех участников занятия.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endParaRPr lang="ru-RU" sz="2400" dirty="0">
            <a:solidFill>
              <a:schemeClr val="tx1"/>
            </a:solidFill>
          </a:endParaRPr>
        </a:p>
      </dgm:t>
    </dgm:pt>
    <dgm:pt modelId="{E06B63E1-CF1D-4A63-86C2-D4EA0570A52E}" type="parTrans" cxnId="{6226B2A0-0DF2-4C45-B43A-3C56EF19A35C}">
      <dgm:prSet/>
      <dgm:spPr/>
      <dgm:t>
        <a:bodyPr/>
        <a:lstStyle/>
        <a:p>
          <a:endParaRPr lang="ru-RU"/>
        </a:p>
      </dgm:t>
    </dgm:pt>
    <dgm:pt modelId="{EE1FF3E9-6C2F-4D94-BFD1-CAF424B983FF}" type="sibTrans" cxnId="{6226B2A0-0DF2-4C45-B43A-3C56EF19A35C}">
      <dgm:prSet/>
      <dgm:spPr/>
      <dgm:t>
        <a:bodyPr/>
        <a:lstStyle/>
        <a:p>
          <a:endParaRPr lang="ru-RU"/>
        </a:p>
      </dgm:t>
    </dgm:pt>
    <dgm:pt modelId="{97FF1275-CB47-41E9-8DE4-4A4DA743755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творческая лаборатория педагогов –это объединение педагогов, занимающихся изучением, исследованием, освоением определенной педагогической проблемы</a:t>
          </a:r>
          <a:endParaRPr lang="ru-RU" sz="2000" b="1" dirty="0">
            <a:solidFill>
              <a:schemeClr val="tx1"/>
            </a:solidFill>
          </a:endParaRPr>
        </a:p>
      </dgm:t>
    </dgm:pt>
    <dgm:pt modelId="{7B06431B-F05A-4A73-A851-5AF845070EDB}" type="parTrans" cxnId="{3852CC26-0ED1-467C-8C0E-8C55B898D611}">
      <dgm:prSet/>
      <dgm:spPr/>
      <dgm:t>
        <a:bodyPr/>
        <a:lstStyle/>
        <a:p>
          <a:endParaRPr lang="ru-RU"/>
        </a:p>
      </dgm:t>
    </dgm:pt>
    <dgm:pt modelId="{07D30C3D-6727-40A8-8B98-030C1B2B1C08}" type="sibTrans" cxnId="{3852CC26-0ED1-467C-8C0E-8C55B898D611}">
      <dgm:prSet/>
      <dgm:spPr/>
      <dgm:t>
        <a:bodyPr/>
        <a:lstStyle/>
        <a:p>
          <a:endParaRPr lang="ru-RU"/>
        </a:p>
      </dgm:t>
    </dgm:pt>
    <dgm:pt modelId="{9122CB35-5AE8-4C6F-B4D2-B3849B2A8E73}" type="pres">
      <dgm:prSet presAssocID="{B365366C-EAD2-4274-BFF9-5737BF9B3A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EF7599-B941-4DF0-87FC-83FA711D5D3B}" type="pres">
      <dgm:prSet presAssocID="{81E44CFA-AE93-4405-AC91-7C6EA6806460}" presName="node" presStyleLbl="node1" presStyleIdx="0" presStyleCnt="2" custScaleX="60834" custScaleY="30908" custLinFactNeighborX="-18698" custLinFactNeighborY="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EBF03-2AA0-451F-A14A-D5ACFF037D33}" type="pres">
      <dgm:prSet presAssocID="{EE1FF3E9-6C2F-4D94-BFD1-CAF424B983FF}" presName="sibTrans" presStyleCnt="0"/>
      <dgm:spPr/>
    </dgm:pt>
    <dgm:pt modelId="{E774874D-EAB6-4EFA-989A-87FA0FF81D65}" type="pres">
      <dgm:prSet presAssocID="{97FF1275-CB47-41E9-8DE4-4A4DA7437552}" presName="node" presStyleLbl="node1" presStyleIdx="1" presStyleCnt="2" custScaleX="62796" custScaleY="43345" custLinFactNeighborX="1454" custLinFactNeighborY="-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4951D-7AD7-4170-BA00-F2D764FBEEDB}" type="presOf" srcId="{B365366C-EAD2-4274-BFF9-5737BF9B3ABA}" destId="{9122CB35-5AE8-4C6F-B4D2-B3849B2A8E73}" srcOrd="0" destOrd="0" presId="urn:microsoft.com/office/officeart/2005/8/layout/default"/>
    <dgm:cxn modelId="{6226B2A0-0DF2-4C45-B43A-3C56EF19A35C}" srcId="{B365366C-EAD2-4274-BFF9-5737BF9B3ABA}" destId="{81E44CFA-AE93-4405-AC91-7C6EA6806460}" srcOrd="0" destOrd="0" parTransId="{E06B63E1-CF1D-4A63-86C2-D4EA0570A52E}" sibTransId="{EE1FF3E9-6C2F-4D94-BFD1-CAF424B983FF}"/>
    <dgm:cxn modelId="{0758D081-D803-4876-BF3B-680BF80A7AC8}" type="presOf" srcId="{97FF1275-CB47-41E9-8DE4-4A4DA7437552}" destId="{E774874D-EAB6-4EFA-989A-87FA0FF81D65}" srcOrd="0" destOrd="0" presId="urn:microsoft.com/office/officeart/2005/8/layout/default"/>
    <dgm:cxn modelId="{3852CC26-0ED1-467C-8C0E-8C55B898D611}" srcId="{B365366C-EAD2-4274-BFF9-5737BF9B3ABA}" destId="{97FF1275-CB47-41E9-8DE4-4A4DA7437552}" srcOrd="1" destOrd="0" parTransId="{7B06431B-F05A-4A73-A851-5AF845070EDB}" sibTransId="{07D30C3D-6727-40A8-8B98-030C1B2B1C08}"/>
    <dgm:cxn modelId="{D67E334C-86FD-45D7-A779-87AB40294C7D}" type="presOf" srcId="{81E44CFA-AE93-4405-AC91-7C6EA6806460}" destId="{C0EF7599-B941-4DF0-87FC-83FA711D5D3B}" srcOrd="0" destOrd="0" presId="urn:microsoft.com/office/officeart/2005/8/layout/default"/>
    <dgm:cxn modelId="{1A96E7B0-89E5-46B4-8387-E371A343FDC7}" type="presParOf" srcId="{9122CB35-5AE8-4C6F-B4D2-B3849B2A8E73}" destId="{C0EF7599-B941-4DF0-87FC-83FA711D5D3B}" srcOrd="0" destOrd="0" presId="urn:microsoft.com/office/officeart/2005/8/layout/default"/>
    <dgm:cxn modelId="{A1F6A270-5FBD-41C5-AC6E-1EC8417E71F3}" type="presParOf" srcId="{9122CB35-5AE8-4C6F-B4D2-B3849B2A8E73}" destId="{C7CEBF03-2AA0-451F-A14A-D5ACFF037D33}" srcOrd="1" destOrd="0" presId="urn:microsoft.com/office/officeart/2005/8/layout/default"/>
    <dgm:cxn modelId="{D910B054-CA34-4F05-8573-3B834062AE18}" type="presParOf" srcId="{9122CB35-5AE8-4C6F-B4D2-B3849B2A8E73}" destId="{E774874D-EAB6-4EFA-989A-87FA0FF81D6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4AC93-57C2-4D59-B56C-678E8542FAE9}">
      <dsp:nvSpPr>
        <dsp:cNvPr id="0" name=""/>
        <dsp:cNvSpPr/>
      </dsp:nvSpPr>
      <dsp:spPr>
        <a:xfrm>
          <a:off x="0" y="695339"/>
          <a:ext cx="2542782" cy="15256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урок</a:t>
          </a:r>
          <a:endParaRPr lang="ru-RU" sz="3200" kern="1200" dirty="0"/>
        </a:p>
      </dsp:txBody>
      <dsp:txXfrm>
        <a:off x="0" y="695339"/>
        <a:ext cx="2542782" cy="1525669"/>
      </dsp:txXfrm>
    </dsp:sp>
    <dsp:sp modelId="{C0EF7599-B941-4DF0-87FC-83FA711D5D3B}">
      <dsp:nvSpPr>
        <dsp:cNvPr id="0" name=""/>
        <dsp:cNvSpPr/>
      </dsp:nvSpPr>
      <dsp:spPr>
        <a:xfrm>
          <a:off x="2797060" y="695339"/>
          <a:ext cx="2542782" cy="1525669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мастер-класс</a:t>
          </a:r>
          <a:endParaRPr lang="ru-RU" sz="3200" kern="1200" dirty="0"/>
        </a:p>
      </dsp:txBody>
      <dsp:txXfrm>
        <a:off x="2797060" y="695339"/>
        <a:ext cx="2542782" cy="1525669"/>
      </dsp:txXfrm>
    </dsp:sp>
    <dsp:sp modelId="{E774874D-EAB6-4EFA-989A-87FA0FF81D65}">
      <dsp:nvSpPr>
        <dsp:cNvPr id="0" name=""/>
        <dsp:cNvSpPr/>
      </dsp:nvSpPr>
      <dsp:spPr>
        <a:xfrm>
          <a:off x="5594121" y="695339"/>
          <a:ext cx="2542782" cy="1525669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творческая лаборатория</a:t>
          </a:r>
          <a:endParaRPr lang="ru-RU" sz="3200" kern="1200" dirty="0"/>
        </a:p>
      </dsp:txBody>
      <dsp:txXfrm>
        <a:off x="5594121" y="695339"/>
        <a:ext cx="2542782" cy="1525669"/>
      </dsp:txXfrm>
    </dsp:sp>
    <dsp:sp modelId="{4B7884DA-1167-453C-8EB0-0F57386A7BFE}">
      <dsp:nvSpPr>
        <dsp:cNvPr id="0" name=""/>
        <dsp:cNvSpPr/>
      </dsp:nvSpPr>
      <dsp:spPr>
        <a:xfrm>
          <a:off x="1398530" y="2475287"/>
          <a:ext cx="2542782" cy="1525669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публикация</a:t>
          </a:r>
          <a:endParaRPr lang="ru-RU" sz="3200" kern="1200" dirty="0"/>
        </a:p>
      </dsp:txBody>
      <dsp:txXfrm>
        <a:off x="1398530" y="2475287"/>
        <a:ext cx="2542782" cy="1525669"/>
      </dsp:txXfrm>
    </dsp:sp>
    <dsp:sp modelId="{D812325A-9CFC-4C10-8203-E041B5938288}">
      <dsp:nvSpPr>
        <dsp:cNvPr id="0" name=""/>
        <dsp:cNvSpPr/>
      </dsp:nvSpPr>
      <dsp:spPr>
        <a:xfrm>
          <a:off x="4195591" y="2475287"/>
          <a:ext cx="2542782" cy="152566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семинар-практикум</a:t>
          </a:r>
          <a:endParaRPr lang="ru-RU" sz="3200" kern="1200" dirty="0"/>
        </a:p>
      </dsp:txBody>
      <dsp:txXfrm>
        <a:off x="4195591" y="2475287"/>
        <a:ext cx="2542782" cy="15256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EF7599-B941-4DF0-87FC-83FA711D5D3B}">
      <dsp:nvSpPr>
        <dsp:cNvPr id="0" name=""/>
        <dsp:cNvSpPr/>
      </dsp:nvSpPr>
      <dsp:spPr>
        <a:xfrm>
          <a:off x="75914" y="187337"/>
          <a:ext cx="4945170" cy="15074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мастер-класс – это </a:t>
          </a:r>
          <a:r>
            <a:rPr lang="ru-RU" sz="2400" b="0" i="0" kern="1200" dirty="0" smtClean="0">
              <a:solidFill>
                <a:schemeClr val="tx1"/>
              </a:solidFill>
            </a:rPr>
            <a:t>способ самостоятельного  построения нового знания  с помощью всех участников занятия.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5914" y="187337"/>
        <a:ext cx="4945170" cy="1507498"/>
      </dsp:txXfrm>
    </dsp:sp>
    <dsp:sp modelId="{E774874D-EAB6-4EFA-989A-87FA0FF81D65}">
      <dsp:nvSpPr>
        <dsp:cNvPr id="0" name=""/>
        <dsp:cNvSpPr/>
      </dsp:nvSpPr>
      <dsp:spPr>
        <a:xfrm>
          <a:off x="1634316" y="2278397"/>
          <a:ext cx="5104660" cy="211409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творческая лаборатория педагогов –это объединение педагогов, занимающихся изучением, исследованием, освоением определенной педагогической проблемы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634316" y="2278397"/>
        <a:ext cx="5104660" cy="2114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1104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-graphics_Blue_Fier_02998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Формы презентации и обобщения ППО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Методические рекомендации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1104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-graphics_Blue_Fier_02998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ru-RU" sz="2800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800" b="1" dirty="0" smtClean="0"/>
          </a:p>
          <a:p>
            <a:pPr marL="342900" lvl="0" indent="-342900" algn="just">
              <a:spcBef>
                <a:spcPct val="2000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4664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Основная часть документа должна содержать: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обоснование выбранной темы (направления исследования), методы решения задачи по изучаемому предмету/дисциплине;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процесс теоретических или экспериментальных исследований; </a:t>
            </a:r>
            <a:r>
              <a:rPr lang="ru-RU" sz="2400" b="1" dirty="0" smtClean="0"/>
              <a:t>оформление диагностики: стартовая, промежуточная, итоговая. Обязательно указать параметры оценивания.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обобщение и оценку результатов исследований, включающих оценку полноты решения поставленной задачи.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Заключение должно содержать краткие выводы по результатам выполненных исследований и оценку полноты решения поставленных задач.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6064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Оформление содержания: </a:t>
            </a:r>
          </a:p>
          <a:p>
            <a:r>
              <a:rPr lang="ru-RU" sz="2400" b="1" dirty="0" smtClean="0"/>
              <a:t>Введение, Основная часть: </a:t>
            </a:r>
            <a:r>
              <a:rPr lang="en-US" sz="2400" b="1" dirty="0" smtClean="0"/>
              <a:t>I.</a:t>
            </a:r>
            <a:r>
              <a:rPr lang="ru-RU" sz="2400" b="1" dirty="0" smtClean="0"/>
              <a:t> Методологические аспекты проблемы…. </a:t>
            </a:r>
            <a:r>
              <a:rPr lang="en-US" sz="2400" b="1" dirty="0" smtClean="0"/>
              <a:t>II.</a:t>
            </a:r>
            <a:r>
              <a:rPr lang="ru-RU" sz="2400" b="1" dirty="0" smtClean="0"/>
              <a:t> Собственно опыт (описание) </a:t>
            </a:r>
            <a:r>
              <a:rPr lang="en-US" sz="2400" b="1" dirty="0" smtClean="0"/>
              <a:t>  III</a:t>
            </a:r>
            <a:r>
              <a:rPr lang="ru-RU" sz="2400" b="1" dirty="0" smtClean="0"/>
              <a:t> Заключение. Список литературы. Приложения.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1104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-graphics_Blue_Fier_02998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b="1" dirty="0" smtClean="0"/>
              <a:t>Педагогический опыт – научная категория, отражающая  реальную практическую деятельность педагога о способах педагогической деятельности, о вариантах решения учебно-воспитательных задач в конкретных условиях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1104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-graphics_Blue_Fier_02998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ru-RU" sz="5100" b="1" dirty="0" smtClean="0"/>
              <a:t>Главные элементы опыта: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5100" b="1" dirty="0" smtClean="0"/>
              <a:t> главная идея (основной замысел) опыта, отличающая его от массовой практики;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5100" b="1" dirty="0" smtClean="0"/>
              <a:t>спектр актуальных задач, успешно решаемых в опыте;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5100" b="1" dirty="0" smtClean="0"/>
              <a:t>совокупность педагогических средств, используемых для этого;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5100" b="1" dirty="0" smtClean="0"/>
              <a:t>педагогическая технология (последовательность действий по использованию педагогических средств);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5100" b="1" dirty="0" smtClean="0"/>
              <a:t>результативность опыта;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5100" b="1" dirty="0" smtClean="0"/>
              <a:t>условия функционирования опыта;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5100" b="1" dirty="0" smtClean="0"/>
              <a:t>степень новизны;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5100" b="1" dirty="0" smtClean="0"/>
              <a:t>широта опыта (указать с какой частью образовательного процесса связан опыт: урок, система уроков, лекционно-семинарская система обучения, система урочной и внеурочной работы, система методической работы и т.д.);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5100" b="1" dirty="0" smtClean="0"/>
              <a:t>решение проблем социализации;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5100" b="1" dirty="0" smtClean="0"/>
              <a:t>адресная направленность опыта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5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1104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-graphics_Blue_Fier_02998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/>
              <a:t>Формы презентации опыта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sz="2800" b="1" dirty="0" smtClean="0"/>
          </a:p>
          <a:p>
            <a:pPr marL="342900" lvl="0" indent="-342900" algn="just">
              <a:spcBef>
                <a:spcPct val="2000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9552" y="1397000"/>
          <a:ext cx="813690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1104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-graphics_Blue_Fier_02998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/>
              <a:t>Формы презентации опыта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sz="2800" b="1" dirty="0" smtClean="0"/>
          </a:p>
          <a:p>
            <a:pPr marL="342900" lvl="0" indent="-342900" algn="just">
              <a:spcBef>
                <a:spcPct val="2000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9552" y="1484784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1104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-graphics_Blue_Fier_02998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b="1" dirty="0" smtClean="0"/>
              <a:t>Публикации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800" b="1" dirty="0" smtClean="0"/>
              <a:t>Методические рекомендации </a:t>
            </a:r>
            <a:r>
              <a:rPr lang="ru-RU" sz="2800" dirty="0" smtClean="0"/>
              <a:t>– разновидность методических материалов, опирающихся на лучший педагогический опыт, на результаты его обобщения и содержащих советы, предписания, инструкции по совершенствованию образовательного процесса.</a:t>
            </a:r>
          </a:p>
          <a:p>
            <a:pPr marL="342900" lvl="0" indent="-342900" algn="just">
              <a:spcBef>
                <a:spcPct val="20000"/>
              </a:spcBef>
            </a:pPr>
            <a:endParaRPr lang="ru-RU" sz="2800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800" b="1" dirty="0" smtClean="0"/>
          </a:p>
          <a:p>
            <a:pPr marL="342900" lvl="0" indent="-342900" algn="just">
              <a:spcBef>
                <a:spcPct val="2000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71703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Методические указания </a:t>
            </a:r>
            <a:r>
              <a:rPr lang="ru-RU" sz="2800" dirty="0" smtClean="0"/>
              <a:t>– разновидность методических материалов, адресованных конкретному пользователю и содержащих «строгие» предписания алгоритмического характера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1104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-graphics_Blue_Fier_02998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ru-RU" sz="2800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800" b="1" dirty="0" smtClean="0"/>
          </a:p>
          <a:p>
            <a:pPr marL="342900" lvl="0" indent="-342900" algn="just">
              <a:spcBef>
                <a:spcPct val="2000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Методический плакат </a:t>
            </a:r>
            <a:r>
              <a:rPr lang="ru-RU" sz="2800" dirty="0" smtClean="0"/>
              <a:t>– вид методических материалов, использующихся для пропаганды передового педагогического опыта, разъясняющий в лаконичной форме с помощью текст, фотографий, диаграмм, схем, таблиц и других художественно-изобразительных средств основную идею, результативность, новые </a:t>
            </a:r>
            <a:r>
              <a:rPr lang="ru-RU" sz="2800" dirty="0" err="1" smtClean="0"/>
              <a:t>учебно</a:t>
            </a:r>
            <a:r>
              <a:rPr lang="ru-RU" sz="2800" dirty="0" smtClean="0"/>
              <a:t>- - дидактические средства, применяемые в опыте.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8904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Методический буклет </a:t>
            </a:r>
            <a:r>
              <a:rPr lang="ru-RU" sz="2800" dirty="0" smtClean="0"/>
              <a:t>– разновидность методических материалов, непериодическое издание в виде листков печатного материала, складываемых параллельными сгибами, без папки или переплета так, что их читают или рассматривают как ширму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1104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-graphics_Blue_Fier_02998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ru-RU" sz="2800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800" b="1" dirty="0" smtClean="0"/>
          </a:p>
          <a:p>
            <a:pPr marL="342900" lvl="0" indent="-342900" algn="just">
              <a:spcBef>
                <a:spcPct val="2000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83671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Учебно-методическое пособие </a:t>
            </a:r>
            <a:r>
              <a:rPr lang="ru-RU" sz="2800" dirty="0" smtClean="0"/>
              <a:t>– разновидность методических материалов, сочетающих достоинства как методических рекомендаций, так и методических указаний, имеющих четко выраженную </a:t>
            </a:r>
            <a:r>
              <a:rPr lang="ru-RU" sz="2800" dirty="0" err="1" smtClean="0"/>
              <a:t>учебно</a:t>
            </a:r>
            <a:r>
              <a:rPr lang="ru-RU" sz="2800" dirty="0" smtClean="0"/>
              <a:t> - дидактическую направленность и предназначенная для использования на занятиях, в разнообразных формах методической работы (коллективных, групповых, индивидуальных).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1104" cy="868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D-graphics_Blue_Fier_02998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ru-RU" sz="2800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800" b="1" dirty="0" smtClean="0"/>
          </a:p>
          <a:p>
            <a:pPr marL="342900" lvl="0" indent="-342900" algn="just">
              <a:spcBef>
                <a:spcPct val="2000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60648"/>
            <a:ext cx="82089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ТИПИЧНЫЕ ОШИБКИ ПРИ ОФОРМЛЕНИИ МЕТОДИЧЕСКИХ МАТЕРИАЛОВ</a:t>
            </a:r>
          </a:p>
          <a:p>
            <a:pPr algn="just"/>
            <a:r>
              <a:rPr lang="ru-RU" sz="2800" b="1" dirty="0" smtClean="0"/>
              <a:t>1. Нарушение логической последовательности в изложении материала: проблема, актуальность, новизна, цели и задачи материала, гипотеза, результативность, практическая и социальная значимость.</a:t>
            </a:r>
          </a:p>
          <a:p>
            <a:pPr algn="just"/>
            <a:r>
              <a:rPr lang="ru-RU" sz="2800" b="1" dirty="0" smtClean="0"/>
              <a:t>2. Плагиат.</a:t>
            </a:r>
          </a:p>
          <a:p>
            <a:pPr marL="514350" indent="-514350" algn="just"/>
            <a:r>
              <a:rPr lang="ru-RU" sz="2800" b="1" dirty="0" smtClean="0"/>
              <a:t>3. Оформление ссылок и указание источников в списке литературы, соответствие списка литературы требованиям ГОСТ</a:t>
            </a:r>
          </a:p>
          <a:p>
            <a:pPr marL="514350" indent="-514350" algn="just"/>
            <a:r>
              <a:rPr lang="ru-RU" sz="2800" b="1" dirty="0" smtClean="0"/>
              <a:t>4. Оформление содержания: Введение, Основная часть: </a:t>
            </a:r>
            <a:r>
              <a:rPr lang="en-US" sz="2800" b="1" dirty="0" smtClean="0"/>
              <a:t>I.</a:t>
            </a:r>
            <a:r>
              <a:rPr lang="ru-RU" sz="2800" b="1" dirty="0" smtClean="0"/>
              <a:t> Методологические аспекты проблемы…. </a:t>
            </a:r>
            <a:r>
              <a:rPr lang="en-US" sz="2800" b="1" dirty="0" smtClean="0"/>
              <a:t>II.</a:t>
            </a:r>
            <a:r>
              <a:rPr lang="ru-RU" sz="2800" b="1" dirty="0" smtClean="0"/>
              <a:t> Собственно опыт (описание) </a:t>
            </a:r>
            <a:r>
              <a:rPr lang="en-US" sz="2800" b="1" dirty="0" smtClean="0"/>
              <a:t>  III</a:t>
            </a:r>
            <a:r>
              <a:rPr lang="ru-RU" sz="2800" b="1" dirty="0" smtClean="0"/>
              <a:t> Заключение. Список литературы. Приложения</a:t>
            </a:r>
          </a:p>
          <a:p>
            <a:pPr marL="514350" indent="-514350" algn="just">
              <a:buAutoNum type="arabicPeriod" startAt="3"/>
            </a:pP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529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pb2</dc:creator>
  <cp:lastModifiedBy>pb2</cp:lastModifiedBy>
  <cp:revision>11</cp:revision>
  <dcterms:created xsi:type="dcterms:W3CDTF">2020-05-03T08:07:26Z</dcterms:created>
  <dcterms:modified xsi:type="dcterms:W3CDTF">2020-05-03T12:36:52Z</dcterms:modified>
</cp:coreProperties>
</file>