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4" r:id="rId9"/>
    <p:sldId id="265" r:id="rId10"/>
    <p:sldId id="263"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55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07F19A-72C0-4319-8677-986CF23C4CED}" type="datetimeFigureOut">
              <a:rPr lang="ru-RU" smtClean="0"/>
              <a:t>12.05.2020</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14FF0C6-1540-498A-9EE0-48E4E97AAF54}" type="slidenum">
              <a:rPr lang="ru-RU" smtClean="0"/>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714FF0C6-1540-498A-9EE0-48E4E97AAF54}" type="slidenum">
              <a:rPr lang="ru-RU" smtClean="0"/>
              <a:t>1</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714FF0C6-1540-498A-9EE0-48E4E97AAF54}" type="slidenum">
              <a:rPr lang="ru-RU" smtClean="0"/>
              <a:t>2</a:t>
            </a:fld>
            <a:endParaRPr 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714FF0C6-1540-498A-9EE0-48E4E97AAF54}" type="slidenum">
              <a:rPr lang="ru-RU" smtClean="0"/>
              <a:t>9</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12.05.2020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12.05.2020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12.05.2020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12.05.2020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12.05.2020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12.05.2020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12.05.2020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12.05.2020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12.05.2020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12.05.2020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12.05.2020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12.05.2020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60649"/>
            <a:ext cx="7772400" cy="3339802"/>
          </a:xfrm>
        </p:spPr>
        <p:style>
          <a:lnRef idx="1">
            <a:schemeClr val="accent1"/>
          </a:lnRef>
          <a:fillRef idx="3">
            <a:schemeClr val="accent1"/>
          </a:fillRef>
          <a:effectRef idx="2">
            <a:schemeClr val="accent1"/>
          </a:effectRef>
          <a:fontRef idx="minor">
            <a:schemeClr val="lt1"/>
          </a:fontRef>
        </p:style>
        <p:txBody>
          <a:bodyPr>
            <a:normAutofit/>
          </a:bodyPr>
          <a:lstStyle/>
          <a:p>
            <a:pPr fontAlgn="base"/>
            <a:r>
              <a:rPr lang="kk-KZ" b="1" dirty="0" smtClean="0">
                <a:solidFill>
                  <a:srgbClr val="C00000"/>
                </a:solidFill>
                <a:latin typeface="Times New Roman" pitchFamily="18" charset="0"/>
                <a:cs typeface="Times New Roman" pitchFamily="18" charset="0"/>
              </a:rPr>
              <a:t>АТА-АНАЛАРҒА АРНАЛҒАН ЖАДЫНАМА</a:t>
            </a:r>
            <a:r>
              <a:rPr lang="ru-RU" dirty="0" smtClean="0">
                <a:solidFill>
                  <a:srgbClr val="C00000"/>
                </a:solidFill>
              </a:rPr>
              <a:t/>
            </a:r>
            <a:br>
              <a:rPr lang="ru-RU" dirty="0" smtClean="0">
                <a:solidFill>
                  <a:srgbClr val="C00000"/>
                </a:solidFill>
              </a:rPr>
            </a:br>
            <a:endParaRPr lang="ru-RU" dirty="0">
              <a:solidFill>
                <a:srgbClr val="C00000"/>
              </a:solidFill>
            </a:endParaRPr>
          </a:p>
        </p:txBody>
      </p:sp>
      <p:sp>
        <p:nvSpPr>
          <p:cNvPr id="3" name="Подзаголовок 2"/>
          <p:cNvSpPr>
            <a:spLocks noGrp="1"/>
          </p:cNvSpPr>
          <p:nvPr>
            <p:ph type="subTitle" idx="1"/>
          </p:nvPr>
        </p:nvSpPr>
        <p:spPr>
          <a:xfrm>
            <a:off x="755576" y="3886200"/>
            <a:ext cx="7776864" cy="2423120"/>
          </a:xfrm>
        </p:spPr>
        <p:style>
          <a:lnRef idx="1">
            <a:schemeClr val="accent1"/>
          </a:lnRef>
          <a:fillRef idx="2">
            <a:schemeClr val="accent1"/>
          </a:fillRef>
          <a:effectRef idx="1">
            <a:schemeClr val="accent1"/>
          </a:effectRef>
          <a:fontRef idx="minor">
            <a:schemeClr val="dk1"/>
          </a:fontRef>
        </p:style>
        <p:txBody>
          <a:bodyPr/>
          <a:lstStyle/>
          <a:p>
            <a:endParaRPr lang="kk-KZ" b="1" dirty="0" smtClean="0">
              <a:solidFill>
                <a:srgbClr val="0070C0"/>
              </a:solidFill>
              <a:latin typeface="Times New Roman" pitchFamily="18" charset="0"/>
              <a:cs typeface="Times New Roman" pitchFamily="18" charset="0"/>
            </a:endParaRPr>
          </a:p>
          <a:p>
            <a:r>
              <a:rPr lang="kk-KZ" b="1" dirty="0" smtClean="0">
                <a:solidFill>
                  <a:srgbClr val="0070C0"/>
                </a:solidFill>
                <a:latin typeface="Times New Roman" pitchFamily="18" charset="0"/>
                <a:cs typeface="Times New Roman" pitchFamily="18" charset="0"/>
              </a:rPr>
              <a:t>«</a:t>
            </a:r>
            <a:r>
              <a:rPr lang="kk-KZ" b="1" dirty="0" smtClean="0">
                <a:solidFill>
                  <a:srgbClr val="0070C0"/>
                </a:solidFill>
                <a:latin typeface="Times New Roman" pitchFamily="18" charset="0"/>
                <a:cs typeface="Times New Roman" pitchFamily="18" charset="0"/>
              </a:rPr>
              <a:t>Қауіпсіз каникул – 2020»</a:t>
            </a:r>
            <a:r>
              <a:rPr lang="ru-RU" dirty="0" smtClean="0">
                <a:solidFill>
                  <a:srgbClr val="0070C0"/>
                </a:solidFill>
                <a:latin typeface="Times New Roman" pitchFamily="18" charset="0"/>
                <a:cs typeface="Times New Roman" pitchFamily="18" charset="0"/>
              </a:rPr>
              <a:t/>
            </a:r>
            <a:br>
              <a:rPr lang="ru-RU" dirty="0" smtClean="0">
                <a:solidFill>
                  <a:srgbClr val="0070C0"/>
                </a:solidFill>
                <a:latin typeface="Times New Roman" pitchFamily="18" charset="0"/>
                <a:cs typeface="Times New Roman" pitchFamily="18" charset="0"/>
              </a:rPr>
            </a:br>
            <a:endParaRPr lang="ru-RU" dirty="0">
              <a:solidFill>
                <a:srgbClr val="0070C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88640"/>
            <a:ext cx="8229600" cy="1512168"/>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kk-KZ" b="1" dirty="0" smtClean="0">
                <a:solidFill>
                  <a:srgbClr val="FF0000"/>
                </a:solidFill>
                <a:latin typeface="Times New Roman" pitchFamily="18" charset="0"/>
                <a:cs typeface="Times New Roman" pitchFamily="18" charset="0"/>
              </a:rPr>
              <a:t/>
            </a:r>
            <a:br>
              <a:rPr lang="kk-KZ" b="1" dirty="0" smtClean="0">
                <a:solidFill>
                  <a:srgbClr val="FF0000"/>
                </a:solidFill>
                <a:latin typeface="Times New Roman" pitchFamily="18" charset="0"/>
                <a:cs typeface="Times New Roman" pitchFamily="18" charset="0"/>
              </a:rPr>
            </a:br>
            <a:r>
              <a:rPr lang="kk-KZ" b="1" dirty="0" smtClean="0">
                <a:solidFill>
                  <a:srgbClr val="FF0000"/>
                </a:solidFill>
                <a:latin typeface="Times New Roman" pitchFamily="18" charset="0"/>
                <a:cs typeface="Times New Roman" pitchFamily="18" charset="0"/>
              </a:rPr>
              <a:t>Құрметті </a:t>
            </a:r>
            <a:r>
              <a:rPr lang="kk-KZ" b="1" dirty="0" smtClean="0">
                <a:solidFill>
                  <a:srgbClr val="FF0000"/>
                </a:solidFill>
                <a:latin typeface="Times New Roman" pitchFamily="18" charset="0"/>
                <a:cs typeface="Times New Roman" pitchFamily="18" charset="0"/>
              </a:rPr>
              <a:t>ата-аналар, балаларыңызды қорғаңыздар!</a:t>
            </a:r>
            <a:r>
              <a:rPr lang="ru-RU" dirty="0" smtClean="0"/>
              <a:t/>
            </a:r>
            <a:br>
              <a:rPr lang="ru-RU" dirty="0" smtClean="0"/>
            </a:br>
            <a:endParaRPr lang="ru-RU" dirty="0"/>
          </a:p>
        </p:txBody>
      </p:sp>
      <p:sp>
        <p:nvSpPr>
          <p:cNvPr id="3" name="Содержимое 2"/>
          <p:cNvSpPr>
            <a:spLocks noGrp="1"/>
          </p:cNvSpPr>
          <p:nvPr>
            <p:ph idx="1"/>
          </p:nvPr>
        </p:nvSpPr>
        <p:spPr>
          <a:xfrm>
            <a:off x="467544" y="1600200"/>
            <a:ext cx="8219256" cy="4525963"/>
          </a:xfrm>
        </p:spPr>
        <p:style>
          <a:lnRef idx="1">
            <a:schemeClr val="accent1"/>
          </a:lnRef>
          <a:fillRef idx="2">
            <a:schemeClr val="accent1"/>
          </a:fillRef>
          <a:effectRef idx="1">
            <a:schemeClr val="accent1"/>
          </a:effectRef>
          <a:fontRef idx="minor">
            <a:schemeClr val="dk1"/>
          </a:fontRef>
        </p:style>
        <p:txBody>
          <a:bodyPr>
            <a:normAutofit lnSpcReduction="10000"/>
          </a:bodyPr>
          <a:lstStyle/>
          <a:p>
            <a:pPr fontAlgn="base"/>
            <a:r>
              <a:rPr lang="kk-KZ" dirty="0" smtClean="0">
                <a:solidFill>
                  <a:srgbClr val="002060"/>
                </a:solidFill>
                <a:latin typeface="Times New Roman" pitchFamily="18" charset="0"/>
                <a:cs typeface="Times New Roman" pitchFamily="18" charset="0"/>
              </a:rPr>
              <a:t>Сіздің </a:t>
            </a:r>
            <a:r>
              <a:rPr lang="kk-KZ" dirty="0" smtClean="0">
                <a:solidFill>
                  <a:srgbClr val="002060"/>
                </a:solidFill>
                <a:latin typeface="Times New Roman" pitchFamily="18" charset="0"/>
                <a:cs typeface="Times New Roman" pitchFamily="18" charset="0"/>
              </a:rPr>
              <a:t>балаңыздың үйде және көшедегі қауіпсіздік ережелерін есте сақтаңыздар. Күн сайын балаңызға қайталап айтып отырыңыз:</a:t>
            </a:r>
            <a:endParaRPr lang="ru-RU" dirty="0" smtClean="0">
              <a:solidFill>
                <a:srgbClr val="002060"/>
              </a:solidFill>
              <a:latin typeface="Times New Roman" pitchFamily="18" charset="0"/>
              <a:cs typeface="Times New Roman" pitchFamily="18" charset="0"/>
            </a:endParaRPr>
          </a:p>
          <a:p>
            <a:pPr fontAlgn="base"/>
            <a:r>
              <a:rPr lang="kk-KZ" dirty="0" smtClean="0">
                <a:solidFill>
                  <a:srgbClr val="002060"/>
                </a:solidFill>
                <a:latin typeface="Times New Roman" pitchFamily="18" charset="0"/>
                <a:cs typeface="Times New Roman" pitchFamily="18" charset="0"/>
              </a:rPr>
              <a:t>Өз үйінен, ауласына алыстап кетпесін.</a:t>
            </a:r>
            <a:endParaRPr lang="ru-RU" dirty="0" smtClean="0">
              <a:solidFill>
                <a:srgbClr val="002060"/>
              </a:solidFill>
              <a:latin typeface="Times New Roman" pitchFamily="18" charset="0"/>
              <a:cs typeface="Times New Roman" pitchFamily="18" charset="0"/>
            </a:endParaRPr>
          </a:p>
          <a:p>
            <a:pPr fontAlgn="base"/>
            <a:r>
              <a:rPr lang="kk-KZ" dirty="0" smtClean="0">
                <a:solidFill>
                  <a:srgbClr val="002060"/>
                </a:solidFill>
                <a:latin typeface="Times New Roman" pitchFamily="18" charset="0"/>
                <a:cs typeface="Times New Roman" pitchFamily="18" charset="0"/>
              </a:rPr>
              <a:t>Көшедегі бейтаныс адамдардың қолынан ештеңе алмасын. Бірден бөлектеу кетіп қалсын.</a:t>
            </a:r>
            <a:endParaRPr lang="ru-RU" dirty="0" smtClean="0">
              <a:solidFill>
                <a:srgbClr val="002060"/>
              </a:solidFill>
              <a:latin typeface="Times New Roman" pitchFamily="18" charset="0"/>
              <a:cs typeface="Times New Roman" pitchFamily="18" charset="0"/>
            </a:endParaRPr>
          </a:p>
          <a:p>
            <a:pPr fontAlgn="base"/>
            <a:r>
              <a:rPr lang="kk-KZ" dirty="0" smtClean="0">
                <a:solidFill>
                  <a:srgbClr val="002060"/>
                </a:solidFill>
                <a:latin typeface="Times New Roman" pitchFamily="18" charset="0"/>
                <a:cs typeface="Times New Roman" pitchFamily="18" charset="0"/>
              </a:rPr>
              <a:t>Танымайтын адамдарға есік ашпасын.</a:t>
            </a:r>
            <a:endParaRPr lang="ru-RU" dirty="0" smtClean="0">
              <a:solidFill>
                <a:srgbClr val="002060"/>
              </a:solidFill>
              <a:latin typeface="Times New Roman" pitchFamily="18" charset="0"/>
              <a:cs typeface="Times New Roman" pitchFamily="18" charset="0"/>
            </a:endParaRPr>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одержимое 4"/>
          <p:cNvSpPr>
            <a:spLocks noGrp="1"/>
          </p:cNvSpPr>
          <p:nvPr>
            <p:ph idx="1"/>
          </p:nvPr>
        </p:nvSpPr>
        <p:spPr>
          <a:xfrm>
            <a:off x="539552" y="332656"/>
            <a:ext cx="8147248" cy="5793507"/>
          </a:xfrm>
        </p:spPr>
        <p:style>
          <a:lnRef idx="1">
            <a:schemeClr val="accent1"/>
          </a:lnRef>
          <a:fillRef idx="2">
            <a:schemeClr val="accent1"/>
          </a:fillRef>
          <a:effectRef idx="1">
            <a:schemeClr val="accent1"/>
          </a:effectRef>
          <a:fontRef idx="minor">
            <a:schemeClr val="dk1"/>
          </a:fontRef>
        </p:style>
        <p:txBody>
          <a:bodyPr>
            <a:normAutofit/>
          </a:bodyPr>
          <a:lstStyle/>
          <a:p>
            <a:pPr>
              <a:buNone/>
            </a:pPr>
            <a:r>
              <a:rPr lang="kk-KZ" b="1" dirty="0" smtClean="0">
                <a:solidFill>
                  <a:srgbClr val="FF0000"/>
                </a:solidFill>
                <a:latin typeface="Times New Roman" pitchFamily="18" charset="0"/>
                <a:cs typeface="Times New Roman" pitchFamily="18" charset="0"/>
              </a:rPr>
              <a:t>   Құрметті </a:t>
            </a:r>
            <a:r>
              <a:rPr lang="kk-KZ" b="1" dirty="0" smtClean="0">
                <a:solidFill>
                  <a:srgbClr val="FF0000"/>
                </a:solidFill>
                <a:latin typeface="Times New Roman" pitchFamily="18" charset="0"/>
                <a:cs typeface="Times New Roman" pitchFamily="18" charset="0"/>
              </a:rPr>
              <a:t>ата-аналар!</a:t>
            </a:r>
            <a:r>
              <a:rPr lang="kk-KZ" dirty="0" smtClean="0">
                <a:solidFill>
                  <a:srgbClr val="FF0000"/>
                </a:solidFill>
              </a:rPr>
              <a:t> </a:t>
            </a:r>
            <a:endParaRPr lang="kk-KZ" dirty="0" smtClean="0">
              <a:solidFill>
                <a:srgbClr val="FF0000"/>
              </a:solidFill>
            </a:endParaRPr>
          </a:p>
          <a:p>
            <a:pPr>
              <a:buNone/>
            </a:pPr>
            <a:r>
              <a:rPr lang="kk-KZ" dirty="0" smtClean="0">
                <a:solidFill>
                  <a:srgbClr val="0070C0"/>
                </a:solidFill>
              </a:rPr>
              <a:t> </a:t>
            </a:r>
            <a:r>
              <a:rPr lang="kk-KZ" dirty="0" smtClean="0">
                <a:solidFill>
                  <a:srgbClr val="0070C0"/>
                </a:solidFill>
              </a:rPr>
              <a:t>  </a:t>
            </a:r>
            <a:r>
              <a:rPr lang="kk-KZ" dirty="0" smtClean="0">
                <a:solidFill>
                  <a:srgbClr val="0070C0"/>
                </a:solidFill>
                <a:latin typeface="Times New Roman" pitchFamily="18" charset="0"/>
                <a:cs typeface="Times New Roman" pitchFamily="18" charset="0"/>
              </a:rPr>
              <a:t>Сіздер </a:t>
            </a:r>
            <a:r>
              <a:rPr lang="kk-KZ" dirty="0" smtClean="0">
                <a:solidFill>
                  <a:srgbClr val="0070C0"/>
                </a:solidFill>
                <a:latin typeface="Times New Roman" pitchFamily="18" charset="0"/>
                <a:cs typeface="Times New Roman" pitchFamily="18" charset="0"/>
              </a:rPr>
              <a:t>білесіздер ме? Барлық құқықбұзушылықтың 55%-дан астамы жазғы каникул кезінде жасөспірімдермен жасалады. Жасөспірімдердің қайғылы оқиғаға ұшырауы да негізінен жазғы каникул кездерінде болады. Сондықтан, жазғы каникул кезінде балалардың қауіпсіздігі мен қамтылуын қамтамасыз ету аса маңызды.</a:t>
            </a:r>
            <a:endParaRPr lang="ru-RU" dirty="0" smtClean="0">
              <a:solidFill>
                <a:srgbClr val="0070C0"/>
              </a:solidFill>
              <a:latin typeface="Times New Roman" pitchFamily="18" charset="0"/>
              <a:cs typeface="Times New Roman" pitchFamily="18" charset="0"/>
            </a:endParaRPr>
          </a:p>
          <a:p>
            <a:pPr>
              <a:buNone/>
            </a:pPr>
            <a:endParaRPr lang="ru-RU" dirty="0">
              <a:solidFill>
                <a:srgbClr val="0070C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251520" y="274638"/>
            <a:ext cx="8640960" cy="1143000"/>
          </a:xfrm>
        </p:spPr>
        <p:style>
          <a:lnRef idx="1">
            <a:schemeClr val="accent1"/>
          </a:lnRef>
          <a:fillRef idx="2">
            <a:schemeClr val="accent1"/>
          </a:fillRef>
          <a:effectRef idx="1">
            <a:schemeClr val="accent1"/>
          </a:effectRef>
          <a:fontRef idx="minor">
            <a:schemeClr val="dk1"/>
          </a:fontRef>
        </p:style>
        <p:txBody>
          <a:bodyPr>
            <a:noAutofit/>
          </a:bodyPr>
          <a:lstStyle/>
          <a:p>
            <a:r>
              <a:rPr lang="kk-KZ" sz="3600" b="1" dirty="0" smtClean="0">
                <a:solidFill>
                  <a:srgbClr val="C00000"/>
                </a:solidFill>
                <a:latin typeface="Times New Roman" pitchFamily="18" charset="0"/>
                <a:cs typeface="Times New Roman" pitchFamily="18" charset="0"/>
              </a:rPr>
              <a:t>«Баламен бірге жазғы демалыста»</a:t>
            </a:r>
            <a:r>
              <a:rPr lang="ru-RU" sz="3600" dirty="0" smtClean="0">
                <a:solidFill>
                  <a:srgbClr val="C00000"/>
                </a:solidFill>
                <a:latin typeface="Times New Roman" pitchFamily="18" charset="0"/>
                <a:cs typeface="Times New Roman" pitchFamily="18" charset="0"/>
              </a:rPr>
              <a:t/>
            </a:r>
            <a:br>
              <a:rPr lang="ru-RU" sz="3600" dirty="0" smtClean="0">
                <a:solidFill>
                  <a:srgbClr val="C00000"/>
                </a:solidFill>
                <a:latin typeface="Times New Roman" pitchFamily="18" charset="0"/>
                <a:cs typeface="Times New Roman" pitchFamily="18" charset="0"/>
              </a:rPr>
            </a:br>
            <a:endParaRPr lang="ru-RU" sz="3600" dirty="0">
              <a:solidFill>
                <a:srgbClr val="C00000"/>
              </a:solidFill>
              <a:latin typeface="Times New Roman" pitchFamily="18" charset="0"/>
              <a:cs typeface="Times New Roman" pitchFamily="18" charset="0"/>
            </a:endParaRPr>
          </a:p>
        </p:txBody>
      </p:sp>
      <p:sp>
        <p:nvSpPr>
          <p:cNvPr id="5" name="Содержимое 4"/>
          <p:cNvSpPr>
            <a:spLocks noGrp="1"/>
          </p:cNvSpPr>
          <p:nvPr>
            <p:ph idx="1"/>
          </p:nvPr>
        </p:nvSpPr>
        <p:spPr>
          <a:xfrm>
            <a:off x="251520" y="1052736"/>
            <a:ext cx="8640960" cy="5400600"/>
          </a:xfrm>
        </p:spPr>
        <p:style>
          <a:lnRef idx="1">
            <a:schemeClr val="accent1"/>
          </a:lnRef>
          <a:fillRef idx="2">
            <a:schemeClr val="accent1"/>
          </a:fillRef>
          <a:effectRef idx="1">
            <a:schemeClr val="accent1"/>
          </a:effectRef>
          <a:fontRef idx="minor">
            <a:schemeClr val="dk1"/>
          </a:fontRef>
        </p:style>
        <p:txBody>
          <a:bodyPr>
            <a:normAutofit fontScale="25000" lnSpcReduction="20000"/>
          </a:bodyPr>
          <a:lstStyle/>
          <a:p>
            <a:pPr fontAlgn="base">
              <a:buNone/>
            </a:pPr>
            <a:endParaRPr lang="ru-RU" dirty="0" smtClean="0"/>
          </a:p>
          <a:p>
            <a:pPr fontAlgn="base"/>
            <a:r>
              <a:rPr lang="kk-KZ" sz="6400" dirty="0" smtClean="0">
                <a:solidFill>
                  <a:srgbClr val="002060"/>
                </a:solidFill>
                <a:latin typeface="Times New Roman" pitchFamily="18" charset="0"/>
                <a:cs typeface="Times New Roman" pitchFamily="18" charset="0"/>
              </a:rPr>
              <a:t>Жаз - жылдың керемет мезгілі. Отбасылық демалыс – бұл өз балаңызға ең көп уақыт бөлетін кезіңіз. Бұл көптен күткен ерекше оқиғаны Сіздің балаңыз жыл бойы аңсап келді.</a:t>
            </a:r>
            <a:endParaRPr lang="ru-RU" sz="6400" dirty="0" smtClean="0">
              <a:solidFill>
                <a:srgbClr val="002060"/>
              </a:solidFill>
              <a:latin typeface="Times New Roman" pitchFamily="18" charset="0"/>
              <a:cs typeface="Times New Roman" pitchFamily="18" charset="0"/>
            </a:endParaRPr>
          </a:p>
          <a:p>
            <a:pPr fontAlgn="base"/>
            <a:r>
              <a:rPr lang="kk-KZ" sz="6400" dirty="0" smtClean="0">
                <a:solidFill>
                  <a:srgbClr val="002060"/>
                </a:solidFill>
                <a:latin typeface="Times New Roman" pitchFamily="18" charset="0"/>
                <a:cs typeface="Times New Roman" pitchFamily="18" charset="0"/>
              </a:rPr>
              <a:t>Жазда балалардың жазғы лагерге шығуына, туыстарға баруға, өзенге шомылып, орманда қыдыруға тамаша мүмкіндіктер туады.</a:t>
            </a:r>
            <a:endParaRPr lang="ru-RU" sz="6400" dirty="0" smtClean="0">
              <a:solidFill>
                <a:srgbClr val="002060"/>
              </a:solidFill>
              <a:latin typeface="Times New Roman" pitchFamily="18" charset="0"/>
              <a:cs typeface="Times New Roman" pitchFamily="18" charset="0"/>
            </a:endParaRPr>
          </a:p>
          <a:p>
            <a:pPr fontAlgn="base"/>
            <a:r>
              <a:rPr lang="kk-KZ" sz="6400" dirty="0" smtClean="0">
                <a:solidFill>
                  <a:srgbClr val="002060"/>
                </a:solidFill>
                <a:latin typeface="Times New Roman" pitchFamily="18" charset="0"/>
                <a:cs typeface="Times New Roman" pitchFamily="18" charset="0"/>
              </a:rPr>
              <a:t>Шақырайған күннің көзі, суық су, жәндіктер, тез бұзылатын тағамдар сияқты әр түрлі қауіп-қатерлер де жоқ емес.</a:t>
            </a:r>
            <a:endParaRPr lang="ru-RU" sz="6400" dirty="0" smtClean="0">
              <a:solidFill>
                <a:srgbClr val="002060"/>
              </a:solidFill>
              <a:latin typeface="Times New Roman" pitchFamily="18" charset="0"/>
              <a:cs typeface="Times New Roman" pitchFamily="18" charset="0"/>
            </a:endParaRPr>
          </a:p>
          <a:p>
            <a:pPr fontAlgn="base"/>
            <a:r>
              <a:rPr lang="kk-KZ" sz="6400" dirty="0" smtClean="0">
                <a:solidFill>
                  <a:srgbClr val="002060"/>
                </a:solidFill>
                <a:latin typeface="Times New Roman" pitchFamily="18" charset="0"/>
                <a:cs typeface="Times New Roman" pitchFamily="18" charset="0"/>
              </a:rPr>
              <a:t>Балалар үшін жазда қауіпсіздікті қамтамасыз ету, ең алдымен - ата-ананың міндеті. Егер сіз жазда демалысқа жіберетін болсаңыз – онымен суда, күн көзінде, жолда, орманда, тауда жүрудің ережелері туралы әңгімелескеніңіз жөн.</a:t>
            </a:r>
            <a:endParaRPr lang="ru-RU" sz="6400" dirty="0" smtClean="0">
              <a:solidFill>
                <a:srgbClr val="002060"/>
              </a:solidFill>
              <a:latin typeface="Times New Roman" pitchFamily="18" charset="0"/>
              <a:cs typeface="Times New Roman" pitchFamily="18" charset="0"/>
            </a:endParaRPr>
          </a:p>
          <a:p>
            <a:pPr fontAlgn="base"/>
            <a:r>
              <a:rPr lang="kk-KZ" sz="6400" dirty="0" smtClean="0">
                <a:solidFill>
                  <a:srgbClr val="002060"/>
                </a:solidFill>
                <a:latin typeface="Times New Roman" pitchFamily="18" charset="0"/>
                <a:cs typeface="Times New Roman" pitchFamily="18" charset="0"/>
              </a:rPr>
              <a:t>Демалыс сізге және балаңызға тек қуаныш әкелуі үшін бірнеше ережелерді сақтау керек:</a:t>
            </a:r>
            <a:endParaRPr lang="ru-RU" sz="6400" dirty="0" smtClean="0">
              <a:solidFill>
                <a:srgbClr val="002060"/>
              </a:solidFill>
              <a:latin typeface="Times New Roman" pitchFamily="18" charset="0"/>
              <a:cs typeface="Times New Roman" pitchFamily="18" charset="0"/>
            </a:endParaRPr>
          </a:p>
          <a:p>
            <a:pPr fontAlgn="base"/>
            <a:r>
              <a:rPr lang="kk-KZ" sz="6400" dirty="0" smtClean="0">
                <a:solidFill>
                  <a:srgbClr val="002060"/>
                </a:solidFill>
                <a:latin typeface="Times New Roman" pitchFamily="18" charset="0"/>
                <a:cs typeface="Times New Roman" pitchFamily="18" charset="0"/>
              </a:rPr>
              <a:t>Егер сіз балаңызбен айналысуға шешім қабылдасаңыз, есіңізде болсын, бұл іс-әрекеттеріңіз қысқа болуы тиіс, әрі оларды таңғы уақытта өткізген абзал. Сіздің міндетіңіз балаңыздың білімі мен өз тәжірибеңізді ұштастыра отырып, оның таным көкжиегін кеңейту.</a:t>
            </a:r>
            <a:endParaRPr lang="ru-RU" sz="6400" dirty="0" smtClean="0">
              <a:solidFill>
                <a:srgbClr val="002060"/>
              </a:solidFill>
              <a:latin typeface="Times New Roman" pitchFamily="18" charset="0"/>
              <a:cs typeface="Times New Roman" pitchFamily="18" charset="0"/>
            </a:endParaRPr>
          </a:p>
          <a:p>
            <a:pPr fontAlgn="base"/>
            <a:r>
              <a:rPr lang="kk-KZ" sz="6400" dirty="0" smtClean="0">
                <a:solidFill>
                  <a:srgbClr val="002060"/>
                </a:solidFill>
                <a:latin typeface="Times New Roman" pitchFamily="18" charset="0"/>
                <a:cs typeface="Times New Roman" pitchFamily="18" charset="0"/>
              </a:rPr>
              <a:t>Балаңызды теледидар мен компьютерден алшақ ұстауға бар күшіңізді салыңыз, барлық бос уақыттарыңызды таза ауада өткізіңіздер, велосипед, самокат, роликтер тебіңіздер, футбол ойнаңыздар. Жаз – бұл бала денсаулығын нығайтудың жолы және оның келесі оқу жылындағы денсаулығы жазда қалай демалуына байланысты болады.</a:t>
            </a:r>
            <a:endParaRPr lang="ru-RU" sz="6400" dirty="0" smtClean="0">
              <a:solidFill>
                <a:srgbClr val="002060"/>
              </a:solidFill>
              <a:latin typeface="Times New Roman" pitchFamily="18" charset="0"/>
              <a:cs typeface="Times New Roman" pitchFamily="18" charset="0"/>
            </a:endParaRPr>
          </a:p>
          <a:p>
            <a:pPr fontAlgn="base"/>
            <a:r>
              <a:rPr lang="kk-KZ" sz="6400" dirty="0" smtClean="0">
                <a:solidFill>
                  <a:srgbClr val="002060"/>
                </a:solidFill>
                <a:latin typeface="Times New Roman" pitchFamily="18" charset="0"/>
                <a:cs typeface="Times New Roman" pitchFamily="18" charset="0"/>
              </a:rPr>
              <a:t>Күн тәртібін сақтауға тырысыңыз, әйтпесе қыркүйекте оған қайтып келу қиынға түседі. Ұйқының қанбауы неврозды дамытады, шаршау жиілейді. Баланың ұйқысы күніне 10 сағаттан кем болмауы тиіс.</a:t>
            </a:r>
            <a:endParaRPr lang="ru-RU" sz="6400" dirty="0" smtClean="0">
              <a:solidFill>
                <a:srgbClr val="002060"/>
              </a:solidFill>
              <a:latin typeface="Times New Roman" pitchFamily="18" charset="0"/>
              <a:cs typeface="Times New Roman" pitchFamily="18" charset="0"/>
            </a:endParaRPr>
          </a:p>
          <a:p>
            <a:endParaRPr lang="ru-RU"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88640"/>
            <a:ext cx="8229600" cy="1296144"/>
          </a:xfrm>
        </p:spPr>
        <p:style>
          <a:lnRef idx="0">
            <a:schemeClr val="accent1"/>
          </a:lnRef>
          <a:fillRef idx="3">
            <a:schemeClr val="accent1"/>
          </a:fillRef>
          <a:effectRef idx="3">
            <a:schemeClr val="accent1"/>
          </a:effectRef>
          <a:fontRef idx="minor">
            <a:schemeClr val="lt1"/>
          </a:fontRef>
        </p:style>
        <p:txBody>
          <a:bodyPr>
            <a:normAutofit fontScale="90000"/>
          </a:bodyPr>
          <a:lstStyle/>
          <a:p>
            <a:pPr algn="l"/>
            <a:r>
              <a:rPr lang="kk-KZ" b="1" dirty="0" smtClean="0">
                <a:solidFill>
                  <a:srgbClr val="C00000"/>
                </a:solidFill>
              </a:rPr>
              <a:t>Жолда абай бол!</a:t>
            </a:r>
            <a:r>
              <a:rPr lang="ru-RU" dirty="0" smtClean="0"/>
              <a:t/>
            </a:r>
            <a:br>
              <a:rPr lang="ru-RU" dirty="0" smtClean="0"/>
            </a:br>
            <a:endParaRPr lang="ru-RU" dirty="0"/>
          </a:p>
        </p:txBody>
      </p:sp>
      <p:sp>
        <p:nvSpPr>
          <p:cNvPr id="3" name="Содержимое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normAutofit fontScale="62500" lnSpcReduction="20000"/>
          </a:bodyPr>
          <a:lstStyle/>
          <a:p>
            <a:pPr fontAlgn="base"/>
            <a:r>
              <a:rPr lang="kk-KZ" dirty="0" smtClean="0">
                <a:solidFill>
                  <a:srgbClr val="0070C0"/>
                </a:solidFill>
              </a:rPr>
              <a:t>Жолдағы қауіпсіздік – бұл ата-аналар немесе қамқоршылардан үлкен жауапкершілікті талап ететін міндет, бұл қауіпсіздікті елеусіз қалдыруға болмайды.</a:t>
            </a:r>
            <a:endParaRPr lang="ru-RU" dirty="0" smtClean="0">
              <a:solidFill>
                <a:srgbClr val="0070C0"/>
              </a:solidFill>
            </a:endParaRPr>
          </a:p>
          <a:p>
            <a:pPr fontAlgn="base"/>
            <a:r>
              <a:rPr lang="kk-KZ" dirty="0" smtClean="0">
                <a:solidFill>
                  <a:srgbClr val="0070C0"/>
                </a:solidFill>
              </a:rPr>
              <a:t>Әрбір баланың өмірінің қауіпсіздігін қамтамасыз ету барлығымыздың, оның ішінде ата-ана – Сіздің де басты міндетіңіз болып табылады.</a:t>
            </a:r>
            <a:endParaRPr lang="ru-RU" dirty="0" smtClean="0">
              <a:solidFill>
                <a:srgbClr val="0070C0"/>
              </a:solidFill>
            </a:endParaRPr>
          </a:p>
          <a:p>
            <a:pPr fontAlgn="base"/>
            <a:r>
              <a:rPr lang="kk-KZ" dirty="0" smtClean="0">
                <a:solidFill>
                  <a:srgbClr val="0070C0"/>
                </a:solidFill>
              </a:rPr>
              <a:t>Балаңыздың бойында жолда, көшеде тәртіпті, ұқыпты, сақ және байқампаз болуға деген қажеттілікті тәрбиелеуге тырысыңыз.</a:t>
            </a:r>
            <a:endParaRPr lang="ru-RU" dirty="0" smtClean="0">
              <a:solidFill>
                <a:srgbClr val="0070C0"/>
              </a:solidFill>
            </a:endParaRPr>
          </a:p>
          <a:p>
            <a:pPr fontAlgn="base"/>
            <a:r>
              <a:rPr lang="kk-KZ" dirty="0" smtClean="0">
                <a:solidFill>
                  <a:srgbClr val="0070C0"/>
                </a:solidFill>
              </a:rPr>
              <a:t>Балаға жаяулар үшін де, көлік жүргізушілері үшін де ережелер бар екендігін үнемі ескертіп отырыңыз.</a:t>
            </a:r>
            <a:endParaRPr lang="ru-RU" dirty="0" smtClean="0">
              <a:solidFill>
                <a:srgbClr val="0070C0"/>
              </a:solidFill>
            </a:endParaRPr>
          </a:p>
          <a:p>
            <a:pPr fontAlgn="base"/>
            <a:r>
              <a:rPr lang="kk-KZ" dirty="0" smtClean="0">
                <a:solidFill>
                  <a:srgbClr val="0070C0"/>
                </a:solidFill>
              </a:rPr>
              <a:t>Балаға көшеде қараумен бірге көшеде естуді де үйретіңіз: баланың жақындап қалған көлікті естімеуінен болған қайғылы оқиғалар көп болғанын есіңізде ұстаңыз.</a:t>
            </a:r>
            <a:endParaRPr lang="ru-RU" dirty="0" smtClean="0">
              <a:solidFill>
                <a:srgbClr val="0070C0"/>
              </a:solidFill>
            </a:endParaRPr>
          </a:p>
          <a:p>
            <a:pPr fontAlgn="base"/>
            <a:r>
              <a:rPr lang="kk-KZ" dirty="0" smtClean="0">
                <a:solidFill>
                  <a:srgbClr val="0070C0"/>
                </a:solidFill>
              </a:rPr>
              <a:t>Балаға қарауды үйретіңіз. Балада қатаң дағды қалыптасуы тиіс: жаяу жүргіншілер жолынан шығар алдында алға қадам жасамас бұрын басын оңға, солға бұрып жан-жағын, жолдың барлық бағыттарын қарайды. Бұл балада автоматизмге дейін үйретілген болуы тиіс.</a:t>
            </a:r>
            <a:endParaRPr lang="ru-RU" dirty="0" smtClean="0">
              <a:solidFill>
                <a:srgbClr val="0070C0"/>
              </a:solidFill>
            </a:endParaRPr>
          </a:p>
          <a:p>
            <a:endParaRPr lang="ru-RU" dirty="0"/>
          </a:p>
        </p:txBody>
      </p:sp>
      <p:pic>
        <p:nvPicPr>
          <p:cNvPr id="4" name="Рисунок 3" descr="http://plasto.ru/images/dz13.jpg"/>
          <p:cNvPicPr/>
          <p:nvPr/>
        </p:nvPicPr>
        <p:blipFill>
          <a:blip r:embed="rId2" cstate="print"/>
          <a:srcRect/>
          <a:stretch>
            <a:fillRect/>
          </a:stretch>
        </p:blipFill>
        <p:spPr bwMode="auto">
          <a:xfrm>
            <a:off x="5580112" y="260648"/>
            <a:ext cx="3120114" cy="1152128"/>
          </a:xfrm>
          <a:prstGeom prst="rect">
            <a:avLst/>
          </a:prstGeom>
          <a:ln>
            <a:headEnd/>
            <a:tailEnd/>
          </a:ln>
        </p:spPr>
        <p:style>
          <a:lnRef idx="1">
            <a:schemeClr val="accent1"/>
          </a:lnRef>
          <a:fillRef idx="2">
            <a:schemeClr val="accent1"/>
          </a:fillRef>
          <a:effectRef idx="1">
            <a:schemeClr val="accent1"/>
          </a:effectRef>
          <a:fontRef idx="minor">
            <a:schemeClr val="dk1"/>
          </a:fontRef>
        </p:style>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8229600" cy="5721499"/>
          </a:xfrm>
        </p:spPr>
        <p:style>
          <a:lnRef idx="1">
            <a:schemeClr val="accent1"/>
          </a:lnRef>
          <a:fillRef idx="2">
            <a:schemeClr val="accent1"/>
          </a:fillRef>
          <a:effectRef idx="1">
            <a:schemeClr val="accent1"/>
          </a:effectRef>
          <a:fontRef idx="minor">
            <a:schemeClr val="dk1"/>
          </a:fontRef>
        </p:style>
        <p:txBody>
          <a:bodyPr>
            <a:normAutofit fontScale="85000" lnSpcReduction="20000"/>
          </a:bodyPr>
          <a:lstStyle/>
          <a:p>
            <a:pPr fontAlgn="base"/>
            <a:r>
              <a:rPr lang="kk-KZ" dirty="0" smtClean="0">
                <a:solidFill>
                  <a:srgbClr val="0070C0"/>
                </a:solidFill>
                <a:latin typeface="Times New Roman" pitchFamily="18" charset="0"/>
                <a:cs typeface="Times New Roman" pitchFamily="18" charset="0"/>
              </a:rPr>
              <a:t>Өзіңіз де қатаң есіңізде сақтаңыз және балаңызға да үйретіңіз: кез келген көлік түріне міну үшін де, одан шығу үшін де көлік толық тоқтауы керек. Жүріп келе жатқан көліктен неліктен секіріп түсуге болмайтынын түсіндіріңіз.</a:t>
            </a:r>
            <a:endParaRPr lang="ru-RU" dirty="0" smtClean="0">
              <a:solidFill>
                <a:srgbClr val="0070C0"/>
              </a:solidFill>
              <a:latin typeface="Times New Roman" pitchFamily="18" charset="0"/>
              <a:cs typeface="Times New Roman" pitchFamily="18" charset="0"/>
            </a:endParaRPr>
          </a:p>
          <a:p>
            <a:pPr fontAlgn="base"/>
            <a:r>
              <a:rPr lang="kk-KZ" dirty="0" smtClean="0">
                <a:solidFill>
                  <a:srgbClr val="0070C0"/>
                </a:solidFill>
                <a:latin typeface="Times New Roman" pitchFamily="18" charset="0"/>
                <a:cs typeface="Times New Roman" pitchFamily="18" charset="0"/>
              </a:rPr>
              <a:t>Балалардың жолда бағдарлануына, жолда сақ және мұқият болуға үйретіңіз, ешқашан жақын келе жатқан көліктің алдынан жүгіріп өтуге болмайды, жаяу жүргіншілердің жол қиылыстарында, жолды жаяу кесіп өтерде немесе жолдардың түйіскен жерлерінде құлаққапты алу керек.</a:t>
            </a:r>
            <a:endParaRPr lang="ru-RU" dirty="0" smtClean="0">
              <a:solidFill>
                <a:srgbClr val="0070C0"/>
              </a:solidFill>
              <a:latin typeface="Times New Roman" pitchFamily="18" charset="0"/>
              <a:cs typeface="Times New Roman" pitchFamily="18" charset="0"/>
            </a:endParaRPr>
          </a:p>
          <a:p>
            <a:pPr fontAlgn="base"/>
            <a:r>
              <a:rPr lang="kk-KZ" dirty="0" smtClean="0">
                <a:solidFill>
                  <a:srgbClr val="0070C0"/>
                </a:solidFill>
                <a:latin typeface="Times New Roman" pitchFamily="18" charset="0"/>
                <a:cs typeface="Times New Roman" pitchFamily="18" charset="0"/>
              </a:rPr>
              <a:t>Егер сіздің балаңыз жол көлік оқиғасының қатысушысы, куәгері болған жағдайда психолог маманның кеңесіне жүгініңіз. Психолог қорқыныш пен үрейді жеңуге көмектеседі.</a:t>
            </a:r>
            <a:endParaRPr lang="ru-RU" dirty="0" smtClean="0">
              <a:solidFill>
                <a:srgbClr val="0070C0"/>
              </a:solidFill>
              <a:latin typeface="Times New Roman" pitchFamily="18" charset="0"/>
              <a:cs typeface="Times New Roman" pitchFamily="18" charset="0"/>
            </a:endParaRPr>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94122"/>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kk-KZ" sz="3600" b="1" dirty="0" smtClean="0">
                <a:solidFill>
                  <a:srgbClr val="C00000"/>
                </a:solidFill>
                <a:latin typeface="Times New Roman" pitchFamily="18" charset="0"/>
                <a:cs typeface="Times New Roman" pitchFamily="18" charset="0"/>
              </a:rPr>
              <a:t/>
            </a:r>
            <a:br>
              <a:rPr lang="kk-KZ" sz="3600" b="1" dirty="0" smtClean="0">
                <a:solidFill>
                  <a:srgbClr val="C00000"/>
                </a:solidFill>
                <a:latin typeface="Times New Roman" pitchFamily="18" charset="0"/>
                <a:cs typeface="Times New Roman" pitchFamily="18" charset="0"/>
              </a:rPr>
            </a:br>
            <a:r>
              <a:rPr lang="kk-KZ" sz="3600" b="1" dirty="0" smtClean="0">
                <a:solidFill>
                  <a:srgbClr val="C00000"/>
                </a:solidFill>
                <a:latin typeface="Times New Roman" pitchFamily="18" charset="0"/>
                <a:cs typeface="Times New Roman" pitchFamily="18" charset="0"/>
              </a:rPr>
              <a:t>Су </a:t>
            </a:r>
            <a:r>
              <a:rPr lang="kk-KZ" sz="3600" b="1" dirty="0" smtClean="0">
                <a:solidFill>
                  <a:srgbClr val="C00000"/>
                </a:solidFill>
                <a:latin typeface="Times New Roman" pitchFamily="18" charset="0"/>
                <a:cs typeface="Times New Roman" pitchFamily="18" charset="0"/>
              </a:rPr>
              <a:t>қоймаларының жанында абай болыңыз!</a:t>
            </a:r>
            <a:r>
              <a:rPr lang="ru-RU" dirty="0" smtClean="0"/>
              <a:t/>
            </a:r>
            <a:br>
              <a:rPr lang="ru-RU" dirty="0" smtClean="0"/>
            </a:br>
            <a:endParaRPr lang="ru-RU" dirty="0"/>
          </a:p>
        </p:txBody>
      </p:sp>
      <p:sp>
        <p:nvSpPr>
          <p:cNvPr id="3" name="Содержимое 2"/>
          <p:cNvSpPr>
            <a:spLocks noGrp="1"/>
          </p:cNvSpPr>
          <p:nvPr>
            <p:ph idx="1"/>
          </p:nvPr>
        </p:nvSpPr>
        <p:spPr>
          <a:xfrm>
            <a:off x="457200" y="1196752"/>
            <a:ext cx="8229600" cy="5184576"/>
          </a:xfrm>
        </p:spPr>
        <p:style>
          <a:lnRef idx="1">
            <a:schemeClr val="accent1"/>
          </a:lnRef>
          <a:fillRef idx="2">
            <a:schemeClr val="accent1"/>
          </a:fillRef>
          <a:effectRef idx="1">
            <a:schemeClr val="accent1"/>
          </a:effectRef>
          <a:fontRef idx="minor">
            <a:schemeClr val="dk1"/>
          </a:fontRef>
        </p:style>
        <p:txBody>
          <a:bodyPr>
            <a:normAutofit fontScale="62500" lnSpcReduction="20000"/>
          </a:bodyPr>
          <a:lstStyle/>
          <a:p>
            <a:pPr fontAlgn="base"/>
            <a:r>
              <a:rPr lang="kk-KZ" dirty="0" smtClean="0">
                <a:solidFill>
                  <a:srgbClr val="002060"/>
                </a:solidFill>
                <a:latin typeface="Times New Roman" pitchFamily="18" charset="0"/>
                <a:cs typeface="Times New Roman" pitchFamily="18" charset="0"/>
              </a:rPr>
              <a:t>Су қоймаларында балалардың қайғылы жағдайларға ұшырауын талдау бойынша суға батқан жасөпірімдердің 50%-ы баланың суға батып бара жатқанын уақытында байқай алмаған ата-аналарымен бірге жүрген болса, қалған жартысы ересектердің қарауынсыз жүрген балалар болып шыққан. Балаларды қараусыз қалдырмаңыздар! Су қоймаларының маңайында жалғыз серуендеуге рұқсат бермеңіздер. Суда балалармен бірге серуендеу кезінде оларды қарап отырыңыз, әсіресе, суға шомылу кезінде жалғыз қалдырмаңыздар. Тіпті суы таяз жерде де олармен бірге болыңыздар. Сырғанауға арналмаған заттармен сырғанақ тебуге жол бермеңіз. Сақ болыңыздар, балаларға көмек керек болып жатса, оған немқұрайлы қарамаңыздар.</a:t>
            </a:r>
            <a:endParaRPr lang="ru-RU" dirty="0" smtClean="0">
              <a:solidFill>
                <a:srgbClr val="002060"/>
              </a:solidFill>
              <a:latin typeface="Times New Roman" pitchFamily="18" charset="0"/>
              <a:cs typeface="Times New Roman" pitchFamily="18" charset="0"/>
            </a:endParaRPr>
          </a:p>
          <a:p>
            <a:pPr fontAlgn="base"/>
            <a:r>
              <a:rPr lang="kk-KZ" dirty="0" smtClean="0">
                <a:solidFill>
                  <a:srgbClr val="002060"/>
                </a:solidFill>
                <a:latin typeface="Times New Roman" pitchFamily="18" charset="0"/>
                <a:cs typeface="Times New Roman" pitchFamily="18" charset="0"/>
              </a:rPr>
              <a:t>Келеңсіз оқиғалардың алдын алу үшін бірнеше қағидаларды есте сақтаған жөн:</a:t>
            </a:r>
            <a:endParaRPr lang="ru-RU" dirty="0" smtClean="0">
              <a:solidFill>
                <a:srgbClr val="002060"/>
              </a:solidFill>
              <a:latin typeface="Times New Roman" pitchFamily="18" charset="0"/>
              <a:cs typeface="Times New Roman" pitchFamily="18" charset="0"/>
            </a:endParaRPr>
          </a:p>
          <a:p>
            <a:pPr fontAlgn="base"/>
            <a:r>
              <a:rPr lang="kk-KZ" dirty="0" smtClean="0">
                <a:solidFill>
                  <a:srgbClr val="002060"/>
                </a:solidFill>
                <a:latin typeface="Times New Roman" pitchFamily="18" charset="0"/>
                <a:cs typeface="Times New Roman" pitchFamily="18" charset="0"/>
              </a:rPr>
              <a:t>Демалыс орындарын, судың тереңдігін,су түбінде тырбиған ағаш, балдыр немесе балшық жоқ екеніне көз жеткізіңіз. Таныс су қоймаларының арналары мен түбі жыл сайын өзгеріп тұруы мүмкін.</a:t>
            </a:r>
            <a:endParaRPr lang="ru-RU" dirty="0" smtClean="0">
              <a:solidFill>
                <a:srgbClr val="002060"/>
              </a:solidFill>
              <a:latin typeface="Times New Roman" pitchFamily="18" charset="0"/>
              <a:cs typeface="Times New Roman" pitchFamily="18" charset="0"/>
            </a:endParaRPr>
          </a:p>
          <a:p>
            <a:pPr fontAlgn="base"/>
            <a:r>
              <a:rPr lang="kk-KZ" dirty="0" smtClean="0">
                <a:solidFill>
                  <a:srgbClr val="002060"/>
                </a:solidFill>
                <a:latin typeface="Times New Roman" pitchFamily="18" charset="0"/>
                <a:cs typeface="Times New Roman" pitchFamily="18" charset="0"/>
              </a:rPr>
              <a:t>Суға шомылып жүрген балаларды ересектер үнемі бақылауда ұстауы тиіс.</a:t>
            </a:r>
            <a:endParaRPr lang="ru-RU" dirty="0" smtClean="0">
              <a:solidFill>
                <a:srgbClr val="002060"/>
              </a:solidFill>
              <a:latin typeface="Times New Roman" pitchFamily="18" charset="0"/>
              <a:cs typeface="Times New Roman" pitchFamily="18" charset="0"/>
            </a:endParaRPr>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8229600" cy="5721499"/>
          </a:xfrm>
        </p:spPr>
        <p:style>
          <a:lnRef idx="0">
            <a:schemeClr val="accent1"/>
          </a:lnRef>
          <a:fillRef idx="3">
            <a:schemeClr val="accent1"/>
          </a:fillRef>
          <a:effectRef idx="3">
            <a:schemeClr val="accent1"/>
          </a:effectRef>
          <a:fontRef idx="minor">
            <a:schemeClr val="lt1"/>
          </a:fontRef>
        </p:style>
        <p:txBody>
          <a:bodyPr/>
          <a:lstStyle/>
          <a:p>
            <a:pPr algn="ctr" fontAlgn="base">
              <a:buNone/>
            </a:pPr>
            <a:r>
              <a:rPr lang="kk-KZ" b="1" dirty="0" smtClean="0">
                <a:solidFill>
                  <a:srgbClr val="FFFF00"/>
                </a:solidFill>
                <a:latin typeface="Times New Roman" pitchFamily="18" charset="0"/>
                <a:cs typeface="Times New Roman" pitchFamily="18" charset="0"/>
              </a:rPr>
              <a:t> СУДА </a:t>
            </a:r>
            <a:r>
              <a:rPr lang="kk-KZ" b="1" dirty="0" smtClean="0">
                <a:solidFill>
                  <a:srgbClr val="FFFF00"/>
                </a:solidFill>
                <a:latin typeface="Times New Roman" pitchFamily="18" charset="0"/>
                <a:cs typeface="Times New Roman" pitchFamily="18" charset="0"/>
              </a:rPr>
              <a:t>ДЕМАЛА ЖҮРІП, ЖАҒАДА НЕМЕСЕ СУДЫҢ ІШІНДЕ ТӨНЕТІН ҚАУІП-ҚАТЕР БАР ЕКЕНДІГІН ЕСТЕ САҚТАҢЫЗ.</a:t>
            </a:r>
            <a:endParaRPr lang="ru-RU" dirty="0" smtClean="0">
              <a:solidFill>
                <a:srgbClr val="FFFF00"/>
              </a:solidFill>
              <a:latin typeface="Times New Roman" pitchFamily="18" charset="0"/>
              <a:cs typeface="Times New Roman" pitchFamily="18" charset="0"/>
            </a:endParaRPr>
          </a:p>
          <a:p>
            <a:pPr algn="ctr" fontAlgn="base">
              <a:buNone/>
            </a:pPr>
            <a:r>
              <a:rPr lang="kk-KZ" b="1" dirty="0" smtClean="0">
                <a:solidFill>
                  <a:srgbClr val="FFFF00"/>
                </a:solidFill>
                <a:latin typeface="Times New Roman" pitchFamily="18" charset="0"/>
                <a:cs typeface="Times New Roman" pitchFamily="18" charset="0"/>
              </a:rPr>
              <a:t>  ҚАУІПСІЗДІК </a:t>
            </a:r>
            <a:r>
              <a:rPr lang="kk-KZ" b="1" dirty="0" smtClean="0">
                <a:solidFill>
                  <a:srgbClr val="FFFF00"/>
                </a:solidFill>
                <a:latin typeface="Times New Roman" pitchFamily="18" charset="0"/>
                <a:cs typeface="Times New Roman" pitchFamily="18" charset="0"/>
              </a:rPr>
              <a:t>ЕРЕЖЕЛЕРІН САҚТАУ–СУ ҚОЙМАЛАРЫНДАҒЫ АДАМДАРДЫҢ ҚАУІПСІЗДІГІНІҢ БАСТЫ ШАРТЫ.</a:t>
            </a:r>
            <a:endParaRPr lang="ru-RU" dirty="0" smtClean="0">
              <a:solidFill>
                <a:srgbClr val="FFFF00"/>
              </a:solidFill>
              <a:latin typeface="Times New Roman" pitchFamily="18" charset="0"/>
              <a:cs typeface="Times New Roman" pitchFamily="18" charset="0"/>
            </a:endParaRPr>
          </a:p>
          <a:p>
            <a:pPr>
              <a:buNone/>
            </a:pPr>
            <a:endParaRPr lang="ru-RU" dirty="0"/>
          </a:p>
        </p:txBody>
      </p:sp>
      <p:pic>
        <p:nvPicPr>
          <p:cNvPr id="4" name="Рисунок 3" descr="https://i1.wp.com/info-4all.ru/images/551b899127f58d370552924ebbe20e62.jpg"/>
          <p:cNvPicPr/>
          <p:nvPr/>
        </p:nvPicPr>
        <p:blipFill>
          <a:blip r:embed="rId2" cstate="print"/>
          <a:srcRect/>
          <a:stretch>
            <a:fillRect/>
          </a:stretch>
        </p:blipFill>
        <p:spPr bwMode="auto">
          <a:xfrm>
            <a:off x="971600" y="4149080"/>
            <a:ext cx="1578135" cy="182880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US" sz="3200" b="1" dirty="0" smtClean="0">
                <a:solidFill>
                  <a:srgbClr val="FF0000"/>
                </a:solidFill>
                <a:latin typeface="Times New Roman" pitchFamily="18" charset="0"/>
                <a:cs typeface="Times New Roman" pitchFamily="18" charset="0"/>
              </a:rPr>
              <a:t>                </a:t>
            </a:r>
            <a:r>
              <a:rPr lang="kk-KZ" sz="3200" b="1" dirty="0" smtClean="0">
                <a:solidFill>
                  <a:srgbClr val="FF0000"/>
                </a:solidFill>
                <a:latin typeface="Times New Roman" pitchFamily="18" charset="0"/>
                <a:cs typeface="Times New Roman" pitchFamily="18" charset="0"/>
              </a:rPr>
              <a:t>Баланың </a:t>
            </a:r>
            <a:r>
              <a:rPr lang="kk-KZ" sz="3200" b="1" dirty="0" smtClean="0">
                <a:solidFill>
                  <a:srgbClr val="FF0000"/>
                </a:solidFill>
                <a:latin typeface="Times New Roman" pitchFamily="18" charset="0"/>
                <a:cs typeface="Times New Roman" pitchFamily="18" charset="0"/>
              </a:rPr>
              <a:t>ғаламтордағы қауіпсіздігі!</a:t>
            </a:r>
            <a:r>
              <a:rPr lang="ru-RU" sz="3200" dirty="0" smtClean="0">
                <a:solidFill>
                  <a:srgbClr val="FF0000"/>
                </a:solidFill>
                <a:latin typeface="Times New Roman" pitchFamily="18" charset="0"/>
                <a:cs typeface="Times New Roman" pitchFamily="18" charset="0"/>
              </a:rPr>
              <a:t/>
            </a:r>
            <a:br>
              <a:rPr lang="ru-RU" sz="3200" dirty="0" smtClean="0">
                <a:solidFill>
                  <a:srgbClr val="FF0000"/>
                </a:solidFill>
                <a:latin typeface="Times New Roman" pitchFamily="18" charset="0"/>
                <a:cs typeface="Times New Roman" pitchFamily="18" charset="0"/>
              </a:rPr>
            </a:br>
            <a:endParaRPr lang="ru-RU" sz="3200" dirty="0">
              <a:solidFill>
                <a:srgbClr val="FF0000"/>
              </a:solidFill>
              <a:latin typeface="Times New Roman" pitchFamily="18" charset="0"/>
              <a:cs typeface="Times New Roman" pitchFamily="18" charset="0"/>
            </a:endParaRPr>
          </a:p>
        </p:txBody>
      </p:sp>
      <p:sp>
        <p:nvSpPr>
          <p:cNvPr id="3" name="Содержимое 2"/>
          <p:cNvSpPr>
            <a:spLocks noGrp="1"/>
          </p:cNvSpPr>
          <p:nvPr>
            <p:ph idx="1"/>
          </p:nvPr>
        </p:nvSpPr>
        <p:spPr>
          <a:xfrm>
            <a:off x="457200" y="1124744"/>
            <a:ext cx="8229600" cy="5001419"/>
          </a:xfrm>
        </p:spPr>
        <p:style>
          <a:lnRef idx="1">
            <a:schemeClr val="accent5"/>
          </a:lnRef>
          <a:fillRef idx="2">
            <a:schemeClr val="accent5"/>
          </a:fillRef>
          <a:effectRef idx="1">
            <a:schemeClr val="accent5"/>
          </a:effectRef>
          <a:fontRef idx="minor">
            <a:schemeClr val="dk1"/>
          </a:fontRef>
        </p:style>
        <p:txBody>
          <a:bodyPr>
            <a:normAutofit fontScale="70000" lnSpcReduction="20000"/>
          </a:bodyPr>
          <a:lstStyle/>
          <a:p>
            <a:pPr fontAlgn="base"/>
            <a:r>
              <a:rPr lang="kk-KZ" dirty="0" smtClean="0">
                <a:solidFill>
                  <a:srgbClr val="0070C0"/>
                </a:solidFill>
                <a:latin typeface="Times New Roman" pitchFamily="18" charset="0"/>
                <a:cs typeface="Times New Roman" pitchFamily="18" charset="0"/>
              </a:rPr>
              <a:t>Қазіргі уақытта Ғаламтор желісіндегі қауіпсіздік ережелерін сақтау мен шынайы өмірдегі қауіпсіздік ережелері өзара тығыз байланысты!</a:t>
            </a:r>
            <a:endParaRPr lang="ru-RU" dirty="0" smtClean="0">
              <a:solidFill>
                <a:srgbClr val="0070C0"/>
              </a:solidFill>
              <a:latin typeface="Times New Roman" pitchFamily="18" charset="0"/>
              <a:cs typeface="Times New Roman" pitchFamily="18" charset="0"/>
            </a:endParaRPr>
          </a:p>
          <a:p>
            <a:pPr fontAlgn="base"/>
            <a:r>
              <a:rPr lang="kk-KZ" dirty="0" smtClean="0">
                <a:solidFill>
                  <a:srgbClr val="0070C0"/>
                </a:solidFill>
                <a:latin typeface="Times New Roman" pitchFamily="18" charset="0"/>
                <a:cs typeface="Times New Roman" pitchFamily="18" charset="0"/>
              </a:rPr>
              <a:t>Баланың қалыпты дамуына нәсілге бөлінуші және экстремистік сайттар, есірткілер, порнография және т.с.с. туралы ашық ақпараттар қауіп төндіреді. Ғаламтор қойнауы адамгершілік құндылықтармен қатар, қаржылық – зиянды бағдарламалар: құрттар, вирустар, «қоңырау шалулар» тәрізді қауіптерге душар етуде.</a:t>
            </a:r>
            <a:endParaRPr lang="ru-RU" dirty="0" smtClean="0">
              <a:solidFill>
                <a:srgbClr val="0070C0"/>
              </a:solidFill>
              <a:latin typeface="Times New Roman" pitchFamily="18" charset="0"/>
              <a:cs typeface="Times New Roman" pitchFamily="18" charset="0"/>
            </a:endParaRPr>
          </a:p>
          <a:p>
            <a:pPr fontAlgn="base"/>
            <a:r>
              <a:rPr lang="kk-KZ" dirty="0" smtClean="0">
                <a:solidFill>
                  <a:srgbClr val="0070C0"/>
                </a:solidFill>
                <a:latin typeface="Times New Roman" pitchFamily="18" charset="0"/>
                <a:cs typeface="Times New Roman" pitchFamily="18" charset="0"/>
              </a:rPr>
              <a:t>Өз балаларыңыздың Ғаламтор желісінде еркін жүзуіне жол жібермеңіздер: Ғаламторға қол жеткізуді бақылау қажет, тыйым салынған сайттарға шығуды, экстремизм, деструктивті діни ағымдар, құмар ойындар, нашақорлық және т.б. насихаттаушы қауіпті ресурстарды шектеу керек. Компьютердің, планшеттер мен смартфондардың браузерлеріндегі сайттарға кіру тарихын үнемі қадағалап қарап отыруға кеңес береміз, әсіресе, Сіздің балаңыз тіркелген YouTubeканалына назар аударыңыздар.</a:t>
            </a:r>
            <a:endParaRPr lang="ru-RU" dirty="0" smtClean="0">
              <a:solidFill>
                <a:srgbClr val="0070C0"/>
              </a:solidFill>
              <a:latin typeface="Times New Roman" pitchFamily="18" charset="0"/>
              <a:cs typeface="Times New Roman" pitchFamily="18" charset="0"/>
            </a:endParaRPr>
          </a:p>
          <a:p>
            <a:endParaRPr lang="ru-RU" dirty="0"/>
          </a:p>
        </p:txBody>
      </p:sp>
      <p:pic>
        <p:nvPicPr>
          <p:cNvPr id="4" name="Рисунок 3" descr="http://windowstune.ru/wp-content/uploads/2016/03/012.jpg"/>
          <p:cNvPicPr/>
          <p:nvPr/>
        </p:nvPicPr>
        <p:blipFill>
          <a:blip r:embed="rId2" cstate="print"/>
          <a:srcRect/>
          <a:stretch>
            <a:fillRect/>
          </a:stretch>
        </p:blipFill>
        <p:spPr bwMode="auto">
          <a:xfrm>
            <a:off x="467543" y="260648"/>
            <a:ext cx="1584177" cy="864096"/>
          </a:xfrm>
          <a:prstGeom prst="rect">
            <a:avLst/>
          </a:prstGeom>
          <a:ln>
            <a:headEnd/>
            <a:tailEnd/>
          </a:ln>
        </p:spPr>
        <p:style>
          <a:lnRef idx="1">
            <a:schemeClr val="accent1"/>
          </a:lnRef>
          <a:fillRef idx="2">
            <a:schemeClr val="accent1"/>
          </a:fillRef>
          <a:effectRef idx="1">
            <a:schemeClr val="accent1"/>
          </a:effectRef>
          <a:fontRef idx="minor">
            <a:schemeClr val="dk1"/>
          </a:fontRef>
        </p:style>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8229600" cy="5865515"/>
          </a:xfrm>
        </p:spPr>
        <p:style>
          <a:lnRef idx="1">
            <a:schemeClr val="accent1"/>
          </a:lnRef>
          <a:fillRef idx="2">
            <a:schemeClr val="accent1"/>
          </a:fillRef>
          <a:effectRef idx="1">
            <a:schemeClr val="accent1"/>
          </a:effectRef>
          <a:fontRef idx="minor">
            <a:schemeClr val="dk1"/>
          </a:fontRef>
        </p:style>
        <p:txBody>
          <a:bodyPr>
            <a:normAutofit fontScale="92500" lnSpcReduction="20000"/>
          </a:bodyPr>
          <a:lstStyle/>
          <a:p>
            <a:pPr algn="just" fontAlgn="base"/>
            <a:r>
              <a:rPr lang="kk-KZ" dirty="0" smtClean="0">
                <a:solidFill>
                  <a:srgbClr val="002060"/>
                </a:solidFill>
                <a:latin typeface="Times New Roman" pitchFamily="18" charset="0"/>
                <a:cs typeface="Times New Roman" pitchFamily="18" charset="0"/>
              </a:rPr>
              <a:t>Қаперіңізде жүрсін. Балалар қандай сайттарды пайдаланатынын білу маңызды. Тәртіпті қадағалап отыратын модераторлары бар сайттарды пайдаланған дұрыс. Көптеген чаттар мен форумдарда бейресми түрде қарым-қатынас жасауға мүмкіндік бар. Балаңыздың бейресми түрде таныс емес адамдармен қарым-қатынас жасамауын талап етіңіз.</a:t>
            </a:r>
            <a:endParaRPr lang="ru-RU" dirty="0" smtClean="0">
              <a:solidFill>
                <a:srgbClr val="002060"/>
              </a:solidFill>
              <a:latin typeface="Times New Roman" pitchFamily="18" charset="0"/>
              <a:cs typeface="Times New Roman" pitchFamily="18" charset="0"/>
            </a:endParaRPr>
          </a:p>
          <a:p>
            <a:pPr algn="just" fontAlgn="base"/>
            <a:r>
              <a:rPr lang="kk-KZ" dirty="0" smtClean="0">
                <a:solidFill>
                  <a:srgbClr val="002060"/>
                </a:solidFill>
                <a:latin typeface="Times New Roman" pitchFamily="18" charset="0"/>
                <a:cs typeface="Times New Roman" pitchFamily="18" charset="0"/>
              </a:rPr>
              <a:t>Құрметті ата-аналар, тыйым салынған сайттарды пайдалануды шектеу мен тыйым салу бойынша шараларды іске асырыңыз, жеке компьютерлерге, ноутбуктер, планшеттер мен смаортфондарға «Ата-ана бақылауы» сервисін қоюға кеңес береміз.</a:t>
            </a:r>
            <a:endParaRPr lang="ru-RU" dirty="0" smtClean="0">
              <a:solidFill>
                <a:srgbClr val="002060"/>
              </a:solidFill>
              <a:latin typeface="Times New Roman" pitchFamily="18" charset="0"/>
              <a:cs typeface="Times New Roman" pitchFamily="18" charset="0"/>
            </a:endParaRPr>
          </a:p>
          <a:p>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TotalTime>
  <Words>905</Words>
  <Application>Microsoft Office PowerPoint</Application>
  <PresentationFormat>Экран (4:3)</PresentationFormat>
  <Paragraphs>46</Paragraphs>
  <Slides>10</Slides>
  <Notes>3</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Тема Office</vt:lpstr>
      <vt:lpstr>АТА-АНАЛАРҒА АРНАЛҒАН ЖАДЫНАМА </vt:lpstr>
      <vt:lpstr>Слайд 2</vt:lpstr>
      <vt:lpstr>«Баламен бірге жазғы демалыста» </vt:lpstr>
      <vt:lpstr>Жолда абай бол! </vt:lpstr>
      <vt:lpstr>Слайд 5</vt:lpstr>
      <vt:lpstr> Су қоймаларының жанында абай болыңыз! </vt:lpstr>
      <vt:lpstr>Слайд 7</vt:lpstr>
      <vt:lpstr>                Баланың ғаламтордағы қауіпсіздігі! </vt:lpstr>
      <vt:lpstr>Слайд 9</vt:lpstr>
      <vt:lpstr> Құрметті ата-аналар, балаларыңызды қорғаңыздар!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АТА-АНАЛАРҒА АРНАЛҒАН ЖАДЫНАМА </dc:title>
  <dc:creator>fora</dc:creator>
  <cp:lastModifiedBy>fora</cp:lastModifiedBy>
  <cp:revision>11</cp:revision>
  <dcterms:created xsi:type="dcterms:W3CDTF">2020-05-12T08:25:49Z</dcterms:created>
  <dcterms:modified xsi:type="dcterms:W3CDTF">2020-05-12T10:11:41Z</dcterms:modified>
</cp:coreProperties>
</file>