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4" r:id="rId2"/>
    <p:sldId id="275" r:id="rId3"/>
    <p:sldId id="276" r:id="rId4"/>
    <p:sldId id="277" r:id="rId5"/>
    <p:sldId id="278" r:id="rId6"/>
    <p:sldId id="281" r:id="rId7"/>
    <p:sldId id="282" r:id="rId8"/>
    <p:sldId id="279" r:id="rId9"/>
    <p:sldId id="266" r:id="rId10"/>
    <p:sldId id="271" r:id="rId11"/>
    <p:sldId id="267" r:id="rId12"/>
    <p:sldId id="272" r:id="rId13"/>
    <p:sldId id="280" r:id="rId14"/>
    <p:sldId id="268" r:id="rId15"/>
    <p:sldId id="269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170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20000"/>
                <a:lumOff val="80000"/>
              </a:schemeClr>
            </a:gs>
            <a:gs pos="10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84784" y="2204864"/>
            <a:ext cx="691276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Инструкция по организации и проведению ЕНТ с соблюдением усиленных медико-санитарных условий</a:t>
            </a: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Картинки по запросу прием заявление икон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Картинки по запросу прием заявление иконк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3587583" y="6165304"/>
            <a:ext cx="23071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-Султан, 2020 год</a:t>
            </a:r>
          </a:p>
        </p:txBody>
      </p:sp>
    </p:spTree>
    <p:extLst>
      <p:ext uri="{BB962C8B-B14F-4D97-AF65-F5344CB8AC3E}">
        <p14:creationId xmlns:p14="http://schemas.microsoft.com/office/powerpoint/2010/main" val="3306750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375" y="-114928"/>
            <a:ext cx="80000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4563" y="5266851"/>
            <a:ext cx="86111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Проход до аудитории: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коридорах каждого этажа устанавливаются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санитайзеры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того, чтобы максимально исключить контакты с поверхностями, все двери в коридорах и в аудиториях заранее находятся в открытом положении.</a:t>
            </a:r>
            <a:r>
              <a:rPr lang="ru-RU" sz="14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" y="47294"/>
            <a:ext cx="9143999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Вход в здание: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этапом дезинфекции будет прохождение через специальный тоннель, который обеззараживает верхнюю одежду дезинфицирующим раствором. После чего тестируемый продезинфицирует обувь и руки санитайзером.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тестируемый должен пройти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термоконтроль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 случае выявления у тестируемого повышенной температуры, ему будет оказана срочная консультация дежурной бригадой медработников (в день тестирования во всех пунктах должны осуществлять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дежурство машины скорой помощи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тестируемый проходит идентификацию личности с помощью специального приложения в смартфоне проверяющего. Те, у кого пропуски, предъявляют пропуски и удостоверение личности, при этом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расстояние между проверяющим и тестируемым - не менее 2 метров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прохождения всех этапов медико-санитарного контроля, тестируемому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предоставляется маска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тестируемый выбрасывает маску, в которой прибыл в пункт тестирования, в специальную урну. Использованные маски должны быть утилизированы в тот же день.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утилизацию использованных масок ответственна госкомиссия.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Тестируемый расписывается о подтверждении удовлетворительного самочувствия, ознакомлении с правилами проведения ЕНТ и ответственности за пронос запрещенных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предметов.</a:t>
            </a:r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входа в здание перед металлоискателем должны быть установлены места для хранения вещей. </a:t>
            </a: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Далее следует прохождение через металлоискатель. При выявлении у тестируемого запрещенных предметов, его не допускают к сдаче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</a:t>
            </a:r>
            <a:r>
              <a:rPr lang="ru-RU" sz="1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 проверяющие (тепловизор, идентификация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стол для росписи, металлоискатель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должны быть в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масках, перчатках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находиться друг от друга на </a:t>
            </a:r>
            <a:r>
              <a:rPr lang="ru-RU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расстоянии не менее 2 метров.</a:t>
            </a:r>
            <a:r>
              <a:rPr lang="ru-RU" sz="1300" b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55575" y="6011019"/>
            <a:ext cx="880891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300" b="1" dirty="0">
                <a:solidFill>
                  <a:srgbClr val="7030A0"/>
                </a:solidFill>
                <a:latin typeface="Times New Roman" pitchFamily="18" charset="0"/>
                <a:cs typeface="Times New Roman" panose="02020603050405020304" pitchFamily="18" charset="0"/>
              </a:rPr>
              <a:t>Примечание:  </a:t>
            </a:r>
            <a:r>
              <a:rPr lang="ru-RU" sz="1300" i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3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Ожидается, что около </a:t>
            </a:r>
            <a:r>
              <a:rPr lang="ru-RU" sz="13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70</a:t>
            </a:r>
            <a:r>
              <a:rPr lang="ru-RU" sz="13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тестируемых пройдут цифровую идентификацию и их запуск исключит близкий контакт с проверяющими. Дежурство машин скорой помощи, тепловизоры, тоннели дезинфекции, утилизацию использованных масок обеспечивает государственная комиссия. </a:t>
            </a:r>
          </a:p>
          <a:p>
            <a:pPr lvl="0" algn="just"/>
            <a:r>
              <a:rPr lang="ru-RU" sz="13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13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санитайзеров</a:t>
            </a:r>
            <a:r>
              <a:rPr lang="ru-RU" sz="13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коридорах обеспечивает госкомиссия. </a:t>
            </a:r>
          </a:p>
        </p:txBody>
      </p:sp>
      <p:sp>
        <p:nvSpPr>
          <p:cNvPr id="3" name="AutoShape 8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6" descr="Коридор | Премиум Фото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8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4" descr="Polpred.com Обзор СМИ. Россия и зарубежье. Федеральные округа РФ ...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5" name="Picture 7" descr="Пройти тест на коронавирус по желанию невозможно. Как казахстанцев ...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43"/>
          <a:stretch/>
        </p:blipFill>
        <p:spPr bwMode="auto">
          <a:xfrm>
            <a:off x="3435087" y="4177738"/>
            <a:ext cx="1420594" cy="1175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AutoShape 9" descr="Рубрика: 2015 - КГНТ"/>
          <p:cNvSpPr>
            <a:spLocks noChangeAspect="1" noChangeArrowheads="1"/>
          </p:cNvSpPr>
          <p:nvPr/>
        </p:nvSpPr>
        <p:spPr bwMode="auto">
          <a:xfrm>
            <a:off x="1374775" y="1074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4172245"/>
            <a:ext cx="1230528" cy="11677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8DA9A4D-F62F-4CF1-A8CC-BE572BF39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5521" y="4166822"/>
            <a:ext cx="1562433" cy="119141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112" y="4177738"/>
            <a:ext cx="1562433" cy="1169581"/>
          </a:xfrm>
          <a:prstGeom prst="rect">
            <a:avLst/>
          </a:prstGeom>
        </p:spPr>
      </p:pic>
      <p:pic>
        <p:nvPicPr>
          <p:cNvPr id="20" name="Picture 5" descr="C:\Users\Ww\Desktop\Без названия (2).jfif">
            <a:extLst>
              <a:ext uri="{FF2B5EF4-FFF2-40B4-BE49-F238E27FC236}">
                <a16:creationId xmlns="" xmlns:a16="http://schemas.microsoft.com/office/drawing/2014/main" id="{1B8A48E0-0572-4E17-8F43-DCF7B346D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2814" y="4154269"/>
            <a:ext cx="1420594" cy="1191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5506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375" y="164721"/>
            <a:ext cx="800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8859" y="2106974"/>
            <a:ext cx="83564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Время тестирования: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тестирования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поступающих после школы 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часа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00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минут, для поступающих на сокращенный срок обучения (после колледжа) - 1 час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50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минут. При этом завершившие раньше времени тестируемые могут выходить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дожидаясь объявления комбинации определения 4-й цифры варианта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Для них по окончании тестирования представитель МОН в аудитории показывает комбинацию определения 4-й цифры варианта индивидуально (чтоб не слышали другие тестируемые).</a:t>
            </a:r>
            <a:r>
              <a:rPr lang="ru-RU" sz="14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97295" y="733832"/>
            <a:ext cx="701551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тестирования: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20 июня по 5 июля.</a:t>
            </a:r>
            <a:r>
              <a:rPr lang="ru-RU" sz="16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7975" y="5459360"/>
            <a:ext cx="851249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anose="02020603050405020304" pitchFamily="18" charset="0"/>
              </a:rPr>
              <a:t>Примечание:</a:t>
            </a:r>
            <a:r>
              <a:rPr lang="ru-RU" sz="1400" b="1" i="1" dirty="0">
                <a:solidFill>
                  <a:srgbClr val="7030A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нормативам  </a:t>
            </a:r>
          </a:p>
          <a:p>
            <a:r>
              <a:rPr lang="ru-RU" sz="14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письму Минздрава; </a:t>
            </a:r>
          </a:p>
          <a:p>
            <a:pPr algn="just"/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нормативам 4-я цифра варианта не отражается в книжках тестирования. Комбинация определения 4-й цифры варианта, обычно, объявляется за 30 минут до завершения тестирования. Соответственно, тестируемые, завершившие тестирование раньше времени, ждали объявления данной комбинации и не выходили из аудитории.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07975" y="1057273"/>
            <a:ext cx="512812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Рассадка в аудитории: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аудитории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расположение мест - в шахматном порядке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между тестируемыми расстояние - не менее 2 метров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6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ᐈ Иконка окна векторные картинки, иллюстрации иконка окна пвх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ᐈ Иконка окна векторные картинки, иллюстрации иконка окна пвх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Matopat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2" descr="Большая перемена: ЕГЭ отучил амурских школьников списывать и ...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5" descr="Microsoft Windows, окно открывается PNG | Hot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9" name="Picture 7" descr="Открытая Пластиковые Окна Обрамляют — стоковые фотографии и другие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3942" y="4651595"/>
            <a:ext cx="1105762" cy="1105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7224" y="160337"/>
            <a:ext cx="3465918" cy="21377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350816" y="3604038"/>
            <a:ext cx="812528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Обеззараживание и проветривание:</a:t>
            </a:r>
            <a:endParaRPr lang="ru-RU" sz="1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обеззараживания воздуха и вещей до начало тестирования в аудиториях должны проводить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кварцевание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(используя ультрафиолетовую лампу). После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кварцевания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проветрить аудитории. В журнале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кварцевания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вести учет часов работы кварцевой лампы.  </a:t>
            </a:r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тестирования окна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быть открыты для соответствующего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постоянного проветривания.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algn="just"/>
            <a:r>
              <a:rPr lang="ru-RU" sz="1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Кварцевание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аудитории нужно повторить и после завершения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тестирования. </a:t>
            </a:r>
          </a:p>
        </p:txBody>
      </p:sp>
    </p:spTree>
    <p:extLst>
      <p:ext uri="{BB962C8B-B14F-4D97-AF65-F5344CB8AC3E}">
        <p14:creationId xmlns:p14="http://schemas.microsoft.com/office/powerpoint/2010/main" val="10690555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375" y="164721"/>
            <a:ext cx="800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Тестирование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470" y="719939"/>
            <a:ext cx="34133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МОН в аудитории: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МОН все время должны быть в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масках и перчатках.</a:t>
            </a:r>
            <a:r>
              <a:rPr lang="ru-RU" sz="1600" baseline="30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37470" y="6038252"/>
            <a:ext cx="85830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anose="02020603050405020304" pitchFamily="18" charset="0"/>
              </a:rPr>
              <a:t>Примечание: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представителей МОН РК </a:t>
            </a:r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масками 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за счет </a:t>
            </a:r>
            <a:r>
              <a:rPr lang="ru-RU" sz="1400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НЦТ, перчатками – за счет МИО;  </a:t>
            </a:r>
            <a:endParaRPr lang="ru-RU" sz="1400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</a:t>
            </a:r>
            <a:r>
              <a:rPr lang="ru-RU" sz="1400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санитайзеров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аудиториях обеспечивает госкомиссия.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203920" y="2124191"/>
            <a:ext cx="446449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в туалет: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туалет необходимо выходить по необходимости. После каждого выхода из аудитории тестируемые должны обрабатывать руки санитайзером.</a:t>
            </a:r>
            <a:r>
              <a:rPr lang="ru-RU" sz="1600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6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92492" y="3721632"/>
            <a:ext cx="390422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Медицинский персонал: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Около здания до завершения тестирования должны дежурить машины скорой помощи. В медпункте пункта тестирования должны быть дополнительные маски (в расчете минимум 10% от количества тестируемых) и средства для обработки рук.</a:t>
            </a:r>
          </a:p>
        </p:txBody>
      </p:sp>
      <p:sp>
        <p:nvSpPr>
          <p:cNvPr id="2" name="AutoShape 2" descr="ᐈ Иконка окна векторные картинки, иллюстрации иконка окна пвх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ᐈ Иконка окна векторные картинки, иллюстрации иконка окна пвх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8" descr="Matopat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220" name="Picture 4" descr="Диспенсер (дозатор) для антисептика | NeuroDoctor.R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958137"/>
            <a:ext cx="1655549" cy="1655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Коронавирус - как защититься. Средства защиты от вирусов. Статьи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719939"/>
            <a:ext cx="1619184" cy="1020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523" y="3903559"/>
            <a:ext cx="1271786" cy="169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9440" y="3935460"/>
            <a:ext cx="1541825" cy="166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5292078" y="687941"/>
            <a:ext cx="367240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400" dirty="0">
                <a:latin typeface="Times New Roman"/>
                <a:ea typeface="Times New Roman"/>
              </a:rPr>
              <a:t>По </a:t>
            </a:r>
            <a:r>
              <a:rPr lang="kk-KZ" sz="1400" dirty="0" smtClean="0">
                <a:latin typeface="Times New Roman"/>
                <a:ea typeface="Times New Roman"/>
              </a:rPr>
              <a:t>истечении </a:t>
            </a:r>
            <a:r>
              <a:rPr lang="kk-KZ" sz="1400" b="1" dirty="0">
                <a:solidFill>
                  <a:schemeClr val="tx2"/>
                </a:solidFill>
                <a:latin typeface="Times New Roman"/>
                <a:ea typeface="Times New Roman"/>
              </a:rPr>
              <a:t>2 часов с момента </a:t>
            </a:r>
            <a:r>
              <a:rPr lang="kk-KZ" sz="1400" b="1" dirty="0" smtClean="0">
                <a:solidFill>
                  <a:schemeClr val="tx2"/>
                </a:solidFill>
                <a:latin typeface="Times New Roman"/>
                <a:ea typeface="Times New Roman"/>
              </a:rPr>
              <a:t>начала тестирования</a:t>
            </a:r>
            <a:r>
              <a:rPr lang="kk-KZ" sz="1400" dirty="0" smtClean="0">
                <a:latin typeface="Times New Roman"/>
                <a:ea typeface="Times New Roman"/>
              </a:rPr>
              <a:t> осуществляется </a:t>
            </a:r>
            <a:r>
              <a:rPr lang="kk-KZ" sz="1400" b="1" dirty="0">
                <a:solidFill>
                  <a:schemeClr val="tx2"/>
                </a:solidFill>
                <a:latin typeface="Times New Roman"/>
                <a:ea typeface="Times New Roman"/>
              </a:rPr>
              <a:t>сбор</a:t>
            </a:r>
            <a:r>
              <a:rPr lang="kk-KZ" sz="1400" dirty="0">
                <a:latin typeface="Times New Roman"/>
                <a:ea typeface="Times New Roman"/>
              </a:rPr>
              <a:t> использованных медицинских масок с помощью </a:t>
            </a:r>
            <a:r>
              <a:rPr lang="kk-KZ" sz="1400" b="1" dirty="0">
                <a:solidFill>
                  <a:schemeClr val="tx2"/>
                </a:solidFill>
                <a:latin typeface="Times New Roman"/>
                <a:ea typeface="Times New Roman"/>
              </a:rPr>
              <a:t>переносных урн</a:t>
            </a:r>
            <a:r>
              <a:rPr lang="kk-KZ" sz="1400" dirty="0">
                <a:latin typeface="Times New Roman"/>
                <a:ea typeface="Times New Roman"/>
              </a:rPr>
              <a:t>. Для тестируемых выдаются </a:t>
            </a:r>
            <a:r>
              <a:rPr lang="kk-KZ" sz="1400" b="1" dirty="0">
                <a:solidFill>
                  <a:schemeClr val="tx2"/>
                </a:solidFill>
                <a:latin typeface="Times New Roman"/>
                <a:ea typeface="Times New Roman"/>
              </a:rPr>
              <a:t>новые медицинские маски</a:t>
            </a:r>
            <a:r>
              <a:rPr lang="kk-KZ" sz="1400" dirty="0">
                <a:latin typeface="Times New Roman"/>
                <a:ea typeface="Times New Roman"/>
              </a:rPr>
              <a:t>.</a:t>
            </a:r>
            <a:endParaRPr lang="ru-RU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11967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375" y="164721"/>
            <a:ext cx="800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Тестирование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7470" y="719939"/>
            <a:ext cx="399310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Запрещенные предметы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16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пронос и использование запрещенных предметов, тестируемый удаляется из аудитории, а его результаты аннулируются. При этом тестируемым внутри аудитории предоставляются калькуляторы. Кроме того, после тестирования все видеозаписи будут просматриваться. В случае обнаружения факта использования запрещенных предметов, результаты тестирования и конкурса могут быть аннулированы.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644008" y="1074509"/>
            <a:ext cx="42046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k-KZ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Мобильные средства связи пейджер, сотовый телефон, планшеты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Ноутбуки, плейеры, модемы мобильные роутеры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Любые виды радио-электронной связи 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Wi-Fi, Bluetooth, Dect, 3G, 4G, 5G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kk-KZ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аушники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проводные и беспроводные и прочие</a:t>
            </a:r>
          </a:p>
          <a:p>
            <a:pPr algn="ctr"/>
            <a:r>
              <a:rPr lang="kk-KZ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</a:t>
            </a:r>
            <a:r>
              <a:rPr lang="ru-RU" sz="2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паргалки</a:t>
            </a: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учебники и методическая литература</a:t>
            </a:r>
          </a:p>
          <a:p>
            <a:pPr algn="ctr"/>
            <a:r>
              <a:rPr lang="kk-KZ" sz="2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Калькуляторы и корректирующая жидкость</a:t>
            </a: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ᐈ Иконка окна векторные картинки, иллюстрации иконка окна пвх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" name="AutoShape 4" descr="ᐈ Иконка окна векторные картинки, иллюстрации иконка окна пвх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AutoShape 8" descr="Matopat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4889" y="4005064"/>
            <a:ext cx="3607569" cy="23762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</a:rPr>
              <a:t>На каждом посадочном месте будет закреплен калькулятор, для произведения необходимых расчетов.</a:t>
            </a:r>
          </a:p>
        </p:txBody>
      </p:sp>
    </p:spTree>
    <p:extLst>
      <p:ext uri="{BB962C8B-B14F-4D97-AF65-F5344CB8AC3E}">
        <p14:creationId xmlns:p14="http://schemas.microsoft.com/office/powerpoint/2010/main" val="8957742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375" y="164721"/>
            <a:ext cx="800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Завершение тестирования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07975" y="3548221"/>
            <a:ext cx="4986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Выход из здания: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завершения перед выходом из здания тестируемый должен обработать руки санитайзером. 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7975" y="1268760"/>
            <a:ext cx="44080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Сдача материалов: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сдаче экзаменационных материалов расстояние между тестируемым и представителем МОН должно быть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 метров.</a:t>
            </a: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42" name="Picture 2" descr="C:\Users\Ww\Desktop\distancii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268759"/>
            <a:ext cx="2736304" cy="1302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4" descr="Отходы класса Б: что это, как обращаться и утилизировать, СанПин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10">
            <a:extLst>
              <a:ext uri="{FF2B5EF4-FFF2-40B4-BE49-F238E27FC236}">
                <a16:creationId xmlns="" xmlns:a16="http://schemas.microsoft.com/office/drawing/2014/main" id="{6CC9B4DD-923A-4A6C-B501-36C4C7D602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064" y="3602299"/>
            <a:ext cx="2736304" cy="1302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585270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375" y="164721"/>
            <a:ext cx="800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Апелляция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84175" y="4505009"/>
            <a:ext cx="82880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Подача заявления на апелляцию: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подаче заявления на апелляцию расстояние между тестируемым и председателем апелляционной комиссии должно быть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 метров.</a:t>
            </a:r>
            <a:r>
              <a:rPr lang="ru-RU" sz="16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39551" y="980728"/>
            <a:ext cx="82172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Помещение для членов местной апелляционной комиссии:</a:t>
            </a:r>
          </a:p>
          <a:p>
            <a:pPr algn="just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помещении расположение мест - в шахматном порядке. При этом расстояние между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членами апелляционной комиссии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менее 2 метров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 должны быть в одноразовых масках.</a:t>
            </a:r>
            <a:r>
              <a:rPr lang="ru-RU" sz="16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7975" y="5661248"/>
            <a:ext cx="84404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anose="02020603050405020304" pitchFamily="18" charset="0"/>
              </a:rPr>
              <a:t>Примечание: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  </a:t>
            </a:r>
            <a:r>
              <a:rPr lang="ru-RU" sz="1400" b="1" i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Обеспечение членов местной апелляционной комиссии масками обеспечивает госкомиссия;</a:t>
            </a:r>
          </a:p>
          <a:p>
            <a:r>
              <a:rPr lang="ru-RU" sz="14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письму Минздрава.</a:t>
            </a:r>
          </a:p>
        </p:txBody>
      </p:sp>
      <p:pic>
        <p:nvPicPr>
          <p:cNvPr id="11267" name="Picture 3" descr="C:\Users\Ww\Desktop\distanci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9543" y="2204864"/>
            <a:ext cx="3222625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23868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0885" y="169279"/>
            <a:ext cx="876458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заявлений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979712" y="1261345"/>
            <a:ext cx="56248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приема заявлений: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15 апреля по 10 мая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16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7975" y="6292034"/>
            <a:ext cx="852926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Примечание:</a:t>
            </a:r>
            <a:r>
              <a:rPr lang="ru-RU" sz="1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16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6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Согласно проектам нормативов сроки приема  заявлений - с 1 по 30 апреля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0885" y="1916832"/>
            <a:ext cx="6907810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Способы приема заявлений: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заявлений осуществляется двумя способами: </a:t>
            </a:r>
          </a:p>
          <a:p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онлайн; </a:t>
            </a: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Прием заявлений онлайн способом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прохождение регистрации с помощью цифровой идентификации личности и исключает необходимость посещения ППЕНТ или вуза. Это очень актуально в условиях карантина для недопущения лишних контактов с людьми. Таким способом зарегистрированы около 70% тестируемых (выпускники школ текущего года). </a:t>
            </a:r>
          </a:p>
          <a:p>
            <a:pPr algn="just"/>
            <a:endParaRPr lang="kk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2) традиционно, через посещение ППЕНТ или вуза. 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 для остальных тестируемых (выпускники школ прошлых лет, выпускники колледжей, выпускники школ текущего года, не имеющие удостоверения личности и/или проживающие в населенных пунктах, не имеющих доступа к интернету), прием заявлений осуществляется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способом. </a:t>
            </a:r>
          </a:p>
          <a:p>
            <a:pPr algn="just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Продление срока приема заявлений до 10 мая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связано именно с подающими заявление традиционным способом, чтобы они после завершения режима ЧП могли зарегистрироваться находясь в ППЕНТ или вузе.</a:t>
            </a:r>
          </a:p>
        </p:txBody>
      </p:sp>
      <p:sp>
        <p:nvSpPr>
          <p:cNvPr id="3" name="AutoShape 2" descr="Картинки по запросу прием заявление иконка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4" descr="Картинки по запросу прием заявление иконка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164" y="2276872"/>
            <a:ext cx="1224136" cy="12241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2884" y="4437112"/>
            <a:ext cx="1227416" cy="1227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AutoShape 2" descr="компьютерные иконки, календарь, Дата календарь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компьютерные иконки, календарь, Дата календарь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компьютерные иконки, календарь, Дата календарь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35" y="769938"/>
            <a:ext cx="1218395" cy="1245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6890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375" y="164721"/>
            <a:ext cx="80000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тестируемых по потокам и аудиториям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0167" y="4284289"/>
            <a:ext cx="877468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Потоки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Из-за сокращения мест в аудиториях, соответственно, увеличивается количество потоков.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потоков в одном пункте тестирования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превысит 14 потоков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Такое количество потоков укладывается в сроки,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предусмотренные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нормативах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ru-RU" sz="16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1108" y="1960404"/>
            <a:ext cx="7149203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Пункты тестирования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ППЕНТ на базе филиалов НЦТ + в некоторых населенных пунктах в ППЕНТ, созданных за счет МИО (по мере необходимости). В филиалах, в отличие от ППЕНТ за счет МИО, работают сотрудники НЦТ. Соответственно, организационно-контрольные мероприятия по соблюдению медико-санитарных условий удобнее проводить совместно с ними.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51720" y="3237830"/>
            <a:ext cx="6624736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мест в аудиториях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мест в аудиториях сокращается с расчетом, чтобы расстояние между тестируемыми было не менее 2 метров. Таким образом, в пункте тестирования будут сдавать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одном потоке в несколько раз меньше тестируемых, чем обычно.</a:t>
            </a:r>
            <a:r>
              <a:rPr lang="ru-RU" sz="1400" i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32" name="Picture 8" descr="Похожее изображени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15" y="692696"/>
            <a:ext cx="1347756" cy="848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602483" y="709715"/>
            <a:ext cx="707397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проведения тестирования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-20 июня - 5 июля. В связи с продлением срока приема заявлений, времени для печати, упаковки, доставки экзаменационных материалов остается мало. Соответственно,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день тестирования - не ранее 21 июня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1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07142" y="5445224"/>
            <a:ext cx="88089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anose="02020603050405020304" pitchFamily="18" charset="0"/>
              </a:rPr>
              <a:t>Примечание:</a:t>
            </a:r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    </a:t>
            </a:r>
            <a:r>
              <a:rPr lang="ru-RU" sz="1400" b="1" i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нормативам;      </a:t>
            </a:r>
          </a:p>
          <a:p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Согласно письму Минздрава; </a:t>
            </a:r>
          </a:p>
          <a:p>
            <a:pPr algn="just"/>
            <a:r>
              <a:rPr lang="ru-RU" sz="1400" i="1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показывает 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практика, обычно во время ЕНТ количество потоков в одном пункте тестирования не превышает 5 </a:t>
            </a:r>
            <a:r>
              <a:rPr lang="ru-RU" sz="1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потоков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При этом по республике, обычно, количество дней тестирования - не более 10 дней. Соответственно, количество макетов книжек тестирования нужно будет формировать всего лишь на 4 потока больше, чем обычно</a:t>
            </a:r>
          </a:p>
        </p:txBody>
      </p:sp>
      <p:sp>
        <p:nvSpPr>
          <p:cNvPr id="2" name="AutoShape 4" descr="Плоская иерархия Иконка — Векторное изображение © ahasoft #162733004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парты и стулья, обращенные к классной доске, классная карикатура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парты и стулья, обращенные к классной доске, классная карикатура ...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8" descr="Компьютер Иконы, Здание Квартира, Иконка Небоскреб с PNG | Hot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0" descr="Компьютер Иконы, Здание Квартира, Иконка Небоскреб с PNG | HotPNG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691" y="1649665"/>
            <a:ext cx="1898527" cy="1898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 descr="C:\Users\Ww\Desktop\17.jf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4" y="3363545"/>
            <a:ext cx="1865561" cy="1041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22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375" y="260648"/>
            <a:ext cx="800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Пропуски тестируемых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8174" y="5405846"/>
            <a:ext cx="80022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пропусков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ctr"/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Выдача пропусков - через школу или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РайОО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09619" y="1410157"/>
            <a:ext cx="815301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Сдача необходимых документов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текущего года, зарегистрированные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традиционным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способом </a:t>
            </a: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передают документы (фото, справка) через школу или </a:t>
            </a:r>
            <a:r>
              <a:rPr lang="ru-RU" sz="1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РайОО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Контакт между тестируемыми и сотрудниками ППЕНТ - исключен.</a:t>
            </a: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9612" y="2996952"/>
            <a:ext cx="2752725" cy="1771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трелка вниз 2"/>
          <p:cNvSpPr/>
          <p:nvPr/>
        </p:nvSpPr>
        <p:spPr>
          <a:xfrm>
            <a:off x="4139952" y="2348880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0800000">
            <a:off x="4139952" y="4768602"/>
            <a:ext cx="432048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63354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2671" y="164721"/>
            <a:ext cx="865780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Направление представителей МОН РК в пункты тестирования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05560" y="3640472"/>
            <a:ext cx="468052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представителей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Распределение представителей по пунктам тестирования нужно осуществлять в том же регионе, где проживает. Данное решение обеспечит нераспространение возможной инфекции в другие регионы, а также сэкономит огромную сумму бюджета ЕНТ на командировку представителей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Надо создать большую базу представителей в каждом регионе. Для усиления контроля необходимо привлечь представителей Специальных мониторинговых групп.</a:t>
            </a:r>
            <a:r>
              <a:rPr lang="kk-KZ" sz="1400" baseline="30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ru-RU" sz="1400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6624" y="1124744"/>
            <a:ext cx="589955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Обучение представителей 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 семинары для представителей МОН нужно провести в июне перед началом ЕНТ с выездом сотрудников НЦТ в регионы или в режиме онлайн. Проведение онлайн-семинаров для 1800 человек может быть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неэффективным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так как нужно объяснять не только технологию проведения ЕНТ, но и основные действия в условиях строгого соблюдения санитарных норм. На семинары можно пригласить и членов государственных комиссий для более детального объяснения медико-санитарных требований. При этом в помещениях, где проводится семинар, нужно строго соблюдать санитарные требования (максимально допустимое количество людей, расстояние,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санитайзеры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маски и т.д.).</a:t>
            </a: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07975" y="5877272"/>
            <a:ext cx="85124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>
                <a:solidFill>
                  <a:srgbClr val="7030A0"/>
                </a:solidFill>
                <a:latin typeface="Times New Roman" pitchFamily="18" charset="0"/>
                <a:cs typeface="Times New Roman" panose="02020603050405020304" pitchFamily="18" charset="0"/>
              </a:rPr>
              <a:t>Примечание:</a:t>
            </a:r>
            <a:r>
              <a:rPr lang="ru-RU" sz="1400" b="1" i="1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baseline="30000" dirty="0">
                <a:solidFill>
                  <a:srgbClr val="C00000"/>
                </a:solidFill>
                <a:latin typeface="Times New Roman" pitchFamily="18" charset="0"/>
                <a:cs typeface="Times New Roman" panose="02020603050405020304" pitchFamily="18" charset="0"/>
              </a:rPr>
              <a:t>1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Обычно представители МОН перед ЕНТ прибывали в </a:t>
            </a:r>
            <a:r>
              <a:rPr lang="ru-RU" sz="1400" i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Нур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-Султан. Далее представители распределялись в пункты тестирования, расположенные в других регионах от их места проживания.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40" y="3574104"/>
            <a:ext cx="352425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 descr="C:\Users\Ww\Desktop\4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5464" y="1124744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3063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2671" y="164721"/>
            <a:ext cx="88738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представителя Министерства из числа сотрудников КОКСОН МОН РК и ДОКСО КОКСОН МОН РК</a:t>
            </a: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6624" y="912718"/>
            <a:ext cx="877987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</a:t>
            </a:r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подготовки к проведению тестирования</a:t>
            </a:r>
            <a:r>
              <a:rPr lang="ru-RU" sz="16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buFont typeface="+mj-lt"/>
              <a:buAutoNum type="arabicParenR"/>
              <a:tabLst>
                <a:tab pos="630555" algn="l"/>
              </a:tabLst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прохождение обучения технологии тестирования и получение нормативных правовых актов в НЦТ;</a:t>
            </a:r>
          </a:p>
          <a:p>
            <a:pPr marL="342900" lvl="0" indent="-342900" algn="just">
              <a:buFont typeface="+mj-lt"/>
              <a:buAutoNum type="arabicParenR"/>
              <a:tabLst>
                <a:tab pos="630555" algn="l"/>
              </a:tabLst>
            </a:pP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получение с НЦТ итогового отчета  о состоянии технических средств и утвержденный аудиторный фонд ППЕНТ</a:t>
            </a:r>
            <a:r>
              <a:rPr lang="kk-KZ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arenR"/>
              <a:tabLst>
                <a:tab pos="630555" algn="l"/>
              </a:tabLst>
            </a:pPr>
            <a:r>
              <a:rPr lang="ru-RU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осуществление проверки</a:t>
            </a:r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ППЕНТ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342900" lvl="0" indent="-342900" algn="just">
              <a:spcAft>
                <a:spcPts val="0"/>
              </a:spcAft>
              <a:buFont typeface="Arial"/>
              <a:buChar char="-"/>
              <a:tabLst>
                <a:tab pos="90170" algn="l"/>
                <a:tab pos="180340" algn="l"/>
                <a:tab pos="270510" algn="l"/>
                <a:tab pos="630555" algn="l"/>
                <a:tab pos="900430" algn="l"/>
              </a:tabLst>
            </a:pP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наличие и исправность технических средств используемых во время проведения ЕНТ;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-"/>
              <a:tabLst>
                <a:tab pos="90170" algn="l"/>
                <a:tab pos="180340" algn="l"/>
                <a:tab pos="270510" algn="l"/>
                <a:tab pos="630555" algn="l"/>
                <a:tab pos="900430" algn="l"/>
              </a:tabLst>
            </a:pP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планированию аудиторного фонда с соблюдением не менее 2 метров между тестируемыми;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-"/>
              <a:tabLst>
                <a:tab pos="90170" algn="l"/>
                <a:tab pos="180340" algn="l"/>
                <a:tab pos="270510" algn="l"/>
                <a:tab pos="630555" algn="l"/>
                <a:tab pos="900430" algn="l"/>
              </a:tabLst>
            </a:pP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наличие протокола СЭС;</a:t>
            </a:r>
            <a:endParaRPr lang="ru-RU" sz="14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-"/>
              <a:tabLst>
                <a:tab pos="90170" algn="l"/>
                <a:tab pos="180340" algn="l"/>
                <a:tab pos="270510" algn="l"/>
                <a:tab pos="630555" algn="l"/>
                <a:tab pos="90043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осуществление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усиленных медико-санитарных мер при карантинных и </a:t>
            </a:r>
            <a:r>
              <a:rPr lang="ru-RU" sz="1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посткарантинных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условиях, как наличие выдвижных лент для очередей, специального тоннеля, наличие </a:t>
            </a:r>
            <a:r>
              <a:rPr lang="ru-RU" sz="1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тепловизоров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масок, </a:t>
            </a:r>
            <a:r>
              <a:rPr lang="ru-RU" sz="1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санитайзеров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, переносных урн для сбора использованных медицинских масок, аппаратов для </a:t>
            </a:r>
            <a:r>
              <a:rPr lang="ru-RU" sz="14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кварцевания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;</a:t>
            </a:r>
            <a:r>
              <a:rPr lang="kk-KZ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по </a:t>
            </a: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организации работ по медицинским персоналам и  по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дежурств</a:t>
            </a: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машин скорой помощи</a:t>
            </a:r>
            <a:r>
              <a:rPr lang="kk-KZ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и т.д. </a:t>
            </a:r>
            <a:endParaRPr lang="kk-KZ" sz="1400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/>
              <a:buChar char="-"/>
              <a:tabLst>
                <a:tab pos="90170" algn="l"/>
                <a:tab pos="180340" algn="l"/>
                <a:tab pos="270510" algn="l"/>
                <a:tab pos="630555" algn="l"/>
                <a:tab pos="900430" algn="l"/>
              </a:tabLst>
            </a:pPr>
            <a:r>
              <a:rPr lang="ru-RU" sz="1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организацию </a:t>
            </a:r>
            <a:r>
              <a:rPr lang="ru-RU" sz="1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 медицинского персонала и дежурство машин скорой помощи и т.д. </a:t>
            </a:r>
          </a:p>
          <a:p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2043" y="3964900"/>
            <a:ext cx="8795080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Этап проведения тестирования</a:t>
            </a:r>
            <a:r>
              <a:rPr lang="ru-RU" sz="1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      представители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из числа членов КОКСОН МОН РК и ДОКСО КОКСОН МОН РК имеют доступ к мониторам видеонаблюдения по всем аудиториям и не выполняют функции дежурного по аудитории.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случае необходимости имеют право заходить и находиться в аудитории. В случае обнаружения нарушений правил тестируемыми (телефон, шпаргалка и т.д.) информируют представителя МОН РК. Представитель МОН РК составляет акт и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госкомиссией удаляет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тестируемого. При этом не допускается излишнее хождение внутри аудитории.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на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всех этапах тестирования должны соблюдать предельную вежливость со всеми участниками тестирования. Не допускаются ссоры, споры и т.д. в присутствии тестируемых. Все спорные вопросы нужно решать согласованно с НЦТ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представители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КОКСОН МОН РК и ДОКСО КОКСОН МОН РК имеют право до и во время тестирования проверять аудитории, коридоры, туалеты на наличие или отсутствие заранее спрятанных запрещенных предметов.</a:t>
            </a:r>
          </a:p>
          <a:p>
            <a:endParaRPr lang="ru-RU" sz="1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75243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2671" y="164721"/>
            <a:ext cx="88738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Функции представителя Министерства из числа членов СМГ</a:t>
            </a: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256624" y="1124744"/>
            <a:ext cx="6403608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министерства из числа членов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СМГ имеют доступ к мониторам видеонаблюдения по всем аудиториям</a:t>
            </a:r>
            <a:r>
              <a:rPr lang="kk-KZ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выполняют функции дежурного по аудитории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случае необходимости имеют право заходить и находиться в аудитории. В случае обнаружения нарушений правил тестируемыми (телефон, шпаргалка и т.д.) информируют представителя МОН РК. Представитель МОН РК составляет акт и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 с госкомиссией удаляет 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тестируемого. При этом не допускается излишнее хождение внутри аудитории</a:t>
            </a:r>
            <a:r>
              <a:rPr lang="kk-KZ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lvl="0"/>
            <a:endPara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kk-KZ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всех этапах тестирования должны соблюдать предельную вежливость со всеми участниками тестирования. Не допускаются ссоры, споры и т.д. в присутствии тестируемых. Все спорные вопросы нужно решать согласованно с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НЦТ</a:t>
            </a: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Представители СМГ имеют право до и во время тестирования проверять аудитории, коридоры, туалеты на наличие или отсутствие заранее спрятанных запрещенных </a:t>
            </a:r>
            <a:r>
              <a:rPr lang="ru-RU" sz="1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предметов.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600" b="1" dirty="0" smtClean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802257"/>
            <a:ext cx="1473924" cy="1180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AutoShape 4" descr="Значок с мобильным телефоном запрещенным знаком Иллюстрация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7686" y="2060848"/>
            <a:ext cx="1473924" cy="14351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3996" y="3639993"/>
            <a:ext cx="1330652" cy="15660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9322" y="5204756"/>
            <a:ext cx="1287586" cy="1287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48072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0375" y="164721"/>
            <a:ext cx="80000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Подвоз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3968" y="3717032"/>
            <a:ext cx="456607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Санитарные условия перевозки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Автобусы должны быть предварительно обработаны дезинфицирующими средствами и загружены людьми не более 50%. При этом расстояние между людьми в автобусе должно быть не менее 2 метров. В автобусе должны быть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санитайзеры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81440" y="1365354"/>
            <a:ext cx="5456442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 подвоза</a:t>
            </a:r>
            <a:r>
              <a:rPr lang="ru-RU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Транспортом подвоза может быть личный транспорт родителей или автобусы. МИО могут обеспечить подвоз тестируемых до пунктов тестирования за свой счет. При этом транспорт должен сопровождаться сотрудниками правоохранительных органов. </a:t>
            </a: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2" name="Picture 2" descr="автобус, компьютерные иконки, микроавтобус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682" y="1439683"/>
            <a:ext cx="2461537" cy="1422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3 автобус иконка PNG cliparts for free download | UIHere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3 автобус иконка PNG cliparts for free download | UIHere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Коронавирус не знает границ: 70 стран, 6 смертей в США, первые ..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74" y="3645024"/>
            <a:ext cx="3482621" cy="1958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1299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3645" y="46662"/>
            <a:ext cx="800005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Запуск</a:t>
            </a: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0649" y="2564433"/>
            <a:ext cx="8903351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зданием: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входа в здание должны быть оборудованы несколько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выдвижных лент для очередей - баррикад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(как в аэропортах). Л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енты 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должны брать начало с разных точек на большом расстоянии друг от друга, но при этом должны вести ко входу. Каждая лента должна быть установлена </a:t>
            </a:r>
            <a:r>
              <a:rPr lang="ru-RU" sz="15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зигзагообразно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Расстояние каждого угла зигзага должно быть не менее 2 метров от другого угла. При запуске, если движение в сторону входа остановилось, то каждый выпускник должен находиться в углу зигзага только один, соответственно расстояние выпускника от впереди идущего и замыкающего будет не менее 2 метров.</a:t>
            </a:r>
            <a:r>
              <a:rPr lang="ru-RU" sz="15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endParaRPr lang="ru-RU" sz="15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10178" y="375210"/>
            <a:ext cx="659407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Оцепление территории:</a:t>
            </a:r>
          </a:p>
          <a:p>
            <a:pPr algn="just"/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Оцепление территории здания осуществляют правоохранительные органы. При этом со всех возможных сторон подхода тестируемых к зданию должны быть проходы. Если сделать всего один проход, то будет скопление. На территорию здания проходит только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тестируемый без сопровождения родителей, учителей, родственников и других лиц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Госкомиссия совместно с правоохранительными органами должны обеспечить </a:t>
            </a:r>
            <a:r>
              <a:rPr lang="ru-RU" sz="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меры по недопущению скопления родителей, учителей, родственников и других лиц</a:t>
            </a:r>
            <a:r>
              <a:rPr lang="ru-RU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линией оцепления.</a:t>
            </a:r>
            <a:endParaRPr lang="ru-RU" sz="1500" baseline="30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AutoShape 10" descr="Риск, Риск Компьютерные иконки Управление бизнесом, Риск PNG | Hot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114010" y="6021288"/>
            <a:ext cx="880891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4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Примечание:</a:t>
            </a:r>
            <a:r>
              <a:rPr lang="ru-RU" sz="14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baseline="30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лент обеспечивает государственная комиссия.</a:t>
            </a:r>
            <a:r>
              <a:rPr lang="ru-RU" sz="1400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sp>
        <p:nvSpPr>
          <p:cNvPr id="3" name="AutoShape 8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10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12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4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AutoShape 16" descr="Коридор | Премиум Фото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" name="AutoShape 18" descr="Стоковые векторные изображения Коридор | Depositphotos®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Обследование дома тепловизором: проведение энергоаудита здания"/>
          <p:cNvSpPr>
            <a:spLocks noChangeAspect="1" noChangeArrowheads="1"/>
          </p:cNvSpPr>
          <p:nvPr/>
        </p:nvSpPr>
        <p:spPr bwMode="auto">
          <a:xfrm>
            <a:off x="1222375" y="922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486742"/>
            <a:ext cx="2339752" cy="1962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Объект 4">
            <a:extLst>
              <a:ext uri="{FF2B5EF4-FFF2-40B4-BE49-F238E27FC236}">
                <a16:creationId xmlns="" xmlns:a16="http://schemas.microsoft.com/office/drawing/2014/main" id="{F365F769-D323-4D92-8AEC-5A89AF1E0B0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205" y="4230802"/>
            <a:ext cx="3966755" cy="184087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4237590"/>
            <a:ext cx="4432540" cy="183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08854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737</TotalTime>
  <Words>2240</Words>
  <Application>Microsoft Office PowerPoint</Application>
  <PresentationFormat>Экран (4:3)</PresentationFormat>
  <Paragraphs>139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Магжан Иманжанов</dc:creator>
  <cp:lastModifiedBy>Магжан Иманжанов</cp:lastModifiedBy>
  <cp:revision>94</cp:revision>
  <cp:lastPrinted>2020-06-03T04:03:48Z</cp:lastPrinted>
  <dcterms:created xsi:type="dcterms:W3CDTF">2020-04-20T04:34:40Z</dcterms:created>
  <dcterms:modified xsi:type="dcterms:W3CDTF">2020-06-05T03:53:53Z</dcterms:modified>
</cp:coreProperties>
</file>