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81" r:id="rId7"/>
    <p:sldId id="263" r:id="rId8"/>
    <p:sldId id="264" r:id="rId9"/>
    <p:sldId id="279" r:id="rId10"/>
    <p:sldId id="282" r:id="rId11"/>
    <p:sldId id="283" r:id="rId12"/>
    <p:sldId id="285" r:id="rId13"/>
    <p:sldId id="286" r:id="rId14"/>
    <p:sldId id="265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>
        <p:scale>
          <a:sx n="66" d="100"/>
          <a:sy n="66" d="100"/>
        </p:scale>
        <p:origin x="-840" y="-17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15240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РЕКОМЕНДАЦИИ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29600" y="2566353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организации  дистанционного обучения на  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территории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kk-KZ" sz="2400" spc="-25" dirty="0">
                <a:solidFill>
                  <a:srgbClr val="FFFFFF"/>
                </a:solidFill>
                <a:latin typeface="Arial"/>
                <a:cs typeface="Arial"/>
              </a:rPr>
              <a:t>города Павлодара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карантина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299137" y="406325"/>
            <a:ext cx="68580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2200" kern="0" spc="-20" dirty="0" smtClean="0">
                <a:solidFill>
                  <a:schemeClr val="tx2"/>
                </a:solidFill>
              </a:rPr>
              <a:t>СОШ им</a:t>
            </a:r>
            <a:r>
              <a:rPr lang="ru-RU" sz="2200" kern="0" spc="-20" dirty="0" smtClean="0">
                <a:solidFill>
                  <a:schemeClr val="tx2"/>
                </a:solidFill>
              </a:rPr>
              <a:t>. </a:t>
            </a:r>
            <a:r>
              <a:rPr lang="ru-RU" sz="2200" kern="0" spc="-20" dirty="0" err="1" smtClean="0">
                <a:solidFill>
                  <a:schemeClr val="tx2"/>
                </a:solidFill>
              </a:rPr>
              <a:t>Камала</a:t>
            </a:r>
            <a:r>
              <a:rPr lang="ru-RU" sz="2200" kern="0" spc="-20" dirty="0" smtClean="0">
                <a:solidFill>
                  <a:schemeClr val="tx2"/>
                </a:solidFill>
              </a:rPr>
              <a:t> </a:t>
            </a:r>
            <a:r>
              <a:rPr lang="ru-RU" sz="2200" kern="0" spc="-20" dirty="0" err="1" smtClean="0">
                <a:solidFill>
                  <a:schemeClr val="tx2"/>
                </a:solidFill>
              </a:rPr>
              <a:t>Макпалеева</a:t>
            </a:r>
            <a:r>
              <a:rPr lang="ru-RU" sz="2200" kern="0" spc="-20" dirty="0" smtClean="0">
                <a:solidFill>
                  <a:schemeClr val="tx2"/>
                </a:solidFill>
              </a:rPr>
              <a:t> города </a:t>
            </a:r>
            <a:r>
              <a:rPr lang="ru-RU" sz="2200" kern="0" spc="-20" dirty="0" smtClean="0">
                <a:solidFill>
                  <a:schemeClr val="tx2"/>
                </a:solidFill>
              </a:rPr>
              <a:t>Павлодара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94624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 и дневниках;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с применением ссылок на веб-сайты, электронные библиотеки и другие;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</a:t>
            </a:r>
            <a:r>
              <a:rPr lang="ru-RU" sz="1400" dirty="0" err="1">
                <a:solidFill>
                  <a:srgbClr val="002060"/>
                </a:solidFill>
              </a:rPr>
              <a:t>видеоуроки</a:t>
            </a:r>
            <a:r>
              <a:rPr lang="ru-RU" sz="1400" dirty="0">
                <a:solidFill>
                  <a:srgbClr val="002060"/>
                </a:solidFill>
              </a:rPr>
              <a:t>, самостоятельная работа, онлайн-курсы, чат-занятия, веб-занятия, </a:t>
            </a:r>
            <a:r>
              <a:rPr lang="ru-RU" sz="1400" dirty="0" err="1">
                <a:solidFill>
                  <a:srgbClr val="002060"/>
                </a:solidFill>
              </a:rPr>
              <a:t>телеконференци</a:t>
            </a:r>
            <a:r>
              <a:rPr lang="kk-KZ" sz="1400" dirty="0">
                <a:solidFill>
                  <a:srgbClr val="002060"/>
                </a:solidFill>
              </a:rPr>
              <a:t>и и форумы</a:t>
            </a:r>
            <a:r>
              <a:rPr lang="ru-RU" sz="1400" dirty="0">
                <a:solidFill>
                  <a:srgbClr val="002060"/>
                </a:solidFill>
              </a:rPr>
              <a:t> и др.), доступные информационно-коммуникационные технологии (скайп, телеуроки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>
                <a:solidFill>
                  <a:srgbClr val="002060"/>
                </a:solidFill>
              </a:rPr>
              <a:t>электронная почта,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 и </a:t>
            </a:r>
            <a:r>
              <a:rPr lang="en-US" sz="1400" dirty="0">
                <a:solidFill>
                  <a:srgbClr val="002060"/>
                </a:solidFill>
              </a:rPr>
              <a:t>Telegram</a:t>
            </a:r>
            <a:r>
              <a:rPr lang="ru-RU" sz="1400" dirty="0">
                <a:solidFill>
                  <a:srgbClr val="002060"/>
                </a:solidFill>
              </a:rPr>
              <a:t> чаты, </a:t>
            </a:r>
            <a:r>
              <a:rPr lang="en-US" sz="1400" dirty="0">
                <a:solidFill>
                  <a:srgbClr val="002060"/>
                </a:solidFill>
              </a:rPr>
              <a:t>Zoom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Moodle</a:t>
            </a:r>
            <a:r>
              <a:rPr lang="ru-RU" sz="1400" dirty="0">
                <a:solidFill>
                  <a:srgbClr val="002060"/>
                </a:solidFill>
              </a:rPr>
              <a:t>, и другие);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осуществляет </a:t>
            </a:r>
            <a:r>
              <a:rPr lang="ru-RU" sz="1400" dirty="0">
                <a:solidFill>
                  <a:srgbClr val="002060"/>
                </a:solidFill>
              </a:rPr>
              <a:t>контроль за самостоятельной работой обучающегося, предоставляет обратную связь;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</a:t>
            </a:r>
            <a:r>
              <a:rPr lang="ru-RU" sz="1400" dirty="0" smtClean="0">
                <a:solidFill>
                  <a:srgbClr val="002060"/>
                </a:solidFill>
              </a:rPr>
              <a:t>задания, осуществляет </a:t>
            </a:r>
            <a:r>
              <a:rPr lang="ru-RU" sz="1400" dirty="0">
                <a:solidFill>
                  <a:srgbClr val="002060"/>
                </a:solidFill>
              </a:rPr>
              <a:t>сбор выполненных заданий к уроку любым доступным для учителя и ученика способом (электронные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месенджеры</a:t>
            </a:r>
            <a:r>
              <a:rPr lang="ru-RU" sz="1400" dirty="0">
                <a:solidFill>
                  <a:srgbClr val="002060"/>
                </a:solidFill>
              </a:rPr>
              <a:t>, облачные технологии и др.)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электронного журнала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 к уроку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заполнение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выставление пропуска урока в случае отсутствия обучающегося на видео конференции либо не выполнившего задание в установленные сроки на платформе электронного журнала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r>
              <a:rPr lang="ru-RU" sz="1400" dirty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ИМЕЮЩИЕ ДОСТУП К ИНТЕРНЕТУ И ИСПОЛЬЗУЮЩИЕ ДИСТАНЦИОННЫЕ ТЕХНОЛОГИИ ОБУЧЕНИЯ: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444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660" y="9906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на основе ТВ-уроков и УМК;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(самостоятельная работа с учебником и УМК), доступные информационно-коммуникационные технологии (телеуроки,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 др.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</a:t>
            </a:r>
            <a:r>
              <a:rPr lang="ru-RU" sz="1400" dirty="0">
                <a:solidFill>
                  <a:srgbClr val="002060"/>
                </a:solidFill>
              </a:rPr>
              <a:t>осуществляет контроль за самостоятельной работой обучающегося, предоставляет обратную связь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задания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осуществляет сбор выполненных заданий к уроку любым доступным для учителя и ученика способом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электронных журналов и дневников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выставление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при не выполнении задания к уроку в установленные учителем сроки в электронный журнал пишется соответствующий комментарий.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 (через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НЕ ИМЕЮЩИЙ ДОСТУП К ИНТЕРНЕТУ И </a:t>
            </a:r>
            <a:r>
              <a:rPr lang="ru-RU" sz="2200" spc="-5" dirty="0"/>
              <a:t>ИСПОЛЬЗУЮЩИЙ </a:t>
            </a:r>
            <a:r>
              <a:rPr lang="ru-RU" sz="2200" spc="-5" dirty="0" smtClean="0"/>
              <a:t>ТВ-УРОКИ: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5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0912246" cy="5124993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знакомится </a:t>
            </a:r>
            <a:r>
              <a:rPr lang="kk-KZ" dirty="0">
                <a:solidFill>
                  <a:srgbClr val="002060"/>
                </a:solidFill>
              </a:rPr>
              <a:t>с расписанием, темами, содержанием онлайн-уроков через доступные средства связи;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обязан </a:t>
            </a:r>
            <a:r>
              <a:rPr lang="kk-KZ" dirty="0">
                <a:solidFill>
                  <a:srgbClr val="002060"/>
                </a:solidFill>
              </a:rPr>
              <a:t>ежедневно просматривать трансляцию ТВ-уроков согласно расписания, а также все доступные электронные платформы, указанные учителем-предметником;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самостоятельно выполняет задания, в том числе через доступные средства связи, которые установлены организацией среднего образования;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находится </a:t>
            </a:r>
            <a:r>
              <a:rPr lang="kk-KZ" dirty="0">
                <a:solidFill>
                  <a:srgbClr val="002060"/>
                </a:solidFill>
              </a:rPr>
              <a:t>на ежедневной связи с классным руководителем и учителями-предметниками;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выполняет </a:t>
            </a:r>
            <a:r>
              <a:rPr lang="kk-KZ" dirty="0">
                <a:solidFill>
                  <a:srgbClr val="002060"/>
                </a:solidFill>
              </a:rPr>
              <a:t>работу над ошибками после комментария учителя-предметника; 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заходит в личный кабинет в электронном дневнике, в электронную почту и другие системы и технологии связи для получения учебного материала для самостоятельного изучения;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п</a:t>
            </a:r>
            <a:r>
              <a:rPr lang="ru-RU" dirty="0" err="1">
                <a:solidFill>
                  <a:srgbClr val="002060"/>
                </a:solidFill>
              </a:rPr>
              <a:t>редставляет</a:t>
            </a:r>
            <a:r>
              <a:rPr lang="ru-RU" dirty="0">
                <a:solidFill>
                  <a:srgbClr val="002060"/>
                </a:solidFill>
              </a:rPr>
              <a:t> выполненные  задания   в соответствии с требованиями педагогов, отправив скан</a:t>
            </a:r>
            <a:r>
              <a:rPr lang="kk-KZ" dirty="0">
                <a:solidFill>
                  <a:srgbClr val="002060"/>
                </a:solidFill>
              </a:rPr>
              <a:t>ирование (или</a:t>
            </a:r>
            <a:r>
              <a:rPr lang="ru-RU" dirty="0">
                <a:solidFill>
                  <a:srgbClr val="002060"/>
                </a:solidFill>
              </a:rPr>
              <a:t> фото</a:t>
            </a:r>
            <a:r>
              <a:rPr lang="kk-KZ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выполненных заданий педагогу через доступные средства связи (</a:t>
            </a:r>
            <a:r>
              <a:rPr lang="kk-KZ" dirty="0">
                <a:solidFill>
                  <a:srgbClr val="002060"/>
                </a:solidFill>
              </a:rPr>
              <a:t>электронный дневники</a:t>
            </a:r>
            <a:r>
              <a:rPr lang="ru-RU" dirty="0">
                <a:solidFill>
                  <a:srgbClr val="002060"/>
                </a:solidFill>
              </a:rPr>
              <a:t>, электронная почта, </a:t>
            </a:r>
            <a:r>
              <a:rPr lang="en-US" dirty="0">
                <a:solidFill>
                  <a:srgbClr val="002060"/>
                </a:solidFill>
              </a:rPr>
              <a:t>W</a:t>
            </a:r>
            <a:r>
              <a:rPr lang="kk-KZ" dirty="0">
                <a:solidFill>
                  <a:srgbClr val="002060"/>
                </a:solidFill>
              </a:rPr>
              <a:t>hats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kk-KZ" dirty="0">
                <a:solidFill>
                  <a:srgbClr val="002060"/>
                </a:solidFill>
              </a:rPr>
              <a:t>ppчаты</a:t>
            </a:r>
            <a:r>
              <a:rPr lang="ru-RU" dirty="0">
                <a:solidFill>
                  <a:srgbClr val="002060"/>
                </a:solidFill>
              </a:rPr>
              <a:t> и др.);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соблюдает </a:t>
            </a:r>
            <a:r>
              <a:rPr lang="kk-KZ" dirty="0">
                <a:solidFill>
                  <a:srgbClr val="002060"/>
                </a:solidFill>
              </a:rPr>
              <a:t>правила академической честности и принципы самоконтроля при выполнении учебных заданий;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использует </a:t>
            </a:r>
            <a:r>
              <a:rPr lang="kk-KZ" dirty="0">
                <a:solidFill>
                  <a:srgbClr val="002060"/>
                </a:solidFill>
              </a:rPr>
              <a:t>дополнительные  электронные образовательные 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ОБУЧАЮЩИЙСЯ: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41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создают </a:t>
            </a:r>
            <a:r>
              <a:rPr lang="kk-KZ" dirty="0">
                <a:solidFill>
                  <a:srgbClr val="002060"/>
                </a:solidFill>
              </a:rPr>
              <a:t>условия для обучения;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знаком</a:t>
            </a:r>
            <a:r>
              <a:rPr lang="kk-KZ" dirty="0">
                <a:solidFill>
                  <a:srgbClr val="002060"/>
                </a:solidFill>
              </a:rPr>
              <a:t>я</a:t>
            </a:r>
            <a:r>
              <a:rPr lang="ru-RU" dirty="0" err="1">
                <a:solidFill>
                  <a:srgbClr val="002060"/>
                </a:solidFill>
              </a:rPr>
              <a:t>тся</a:t>
            </a:r>
            <a:r>
              <a:rPr lang="ru-RU" dirty="0">
                <a:solidFill>
                  <a:srgbClr val="002060"/>
                </a:solidFill>
              </a:rPr>
              <a:t> с графиком работы, расписанием уроков, </a:t>
            </a:r>
            <a:r>
              <a:rPr lang="kk-KZ" dirty="0">
                <a:solidFill>
                  <a:srgbClr val="002060"/>
                </a:solidFill>
              </a:rPr>
              <a:t>процессом </a:t>
            </a:r>
            <a:r>
              <a:rPr lang="ru-RU" dirty="0">
                <a:solidFill>
                  <a:srgbClr val="002060"/>
                </a:solidFill>
              </a:rPr>
              <a:t>организации учебно-</a:t>
            </a:r>
            <a:r>
              <a:rPr lang="ru-RU" dirty="0" err="1">
                <a:solidFill>
                  <a:srgbClr val="002060"/>
                </a:solidFill>
              </a:rPr>
              <a:t>воспитательно</a:t>
            </a:r>
            <a:r>
              <a:rPr lang="kk-KZ" dirty="0">
                <a:solidFill>
                  <a:srgbClr val="002060"/>
                </a:solidFill>
              </a:rPr>
              <a:t>й работы;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осуществляют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контроль за выполнением обучающимися домашних заданий;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поддерживают </a:t>
            </a:r>
            <a:r>
              <a:rPr lang="kk-KZ" dirty="0">
                <a:solidFill>
                  <a:srgbClr val="002060"/>
                </a:solidFill>
              </a:rPr>
              <a:t>связь с классным руководителем и учителями-предметниками</a:t>
            </a:r>
            <a:r>
              <a:rPr lang="kk-KZ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РОДИТЕЛИ (ЗАКОННЫЕ ПРЕДСТАВИТЕЛИ) ОБУЧАЮЩИХСЯ: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71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5129" y="525602"/>
            <a:ext cx="215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ОРГАНИЗАЦИЯ</a:t>
            </a:r>
            <a:endParaRPr sz="2200" dirty="0"/>
          </a:p>
        </p:txBody>
      </p:sp>
      <p:sp>
        <p:nvSpPr>
          <p:cNvPr id="5" name="object 5"/>
          <p:cNvSpPr txBox="1"/>
          <p:nvPr/>
        </p:nvSpPr>
        <p:spPr>
          <a:xfrm>
            <a:off x="3052952" y="525602"/>
            <a:ext cx="3985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4165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5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ТИВНО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ИСП</a:t>
            </a:r>
            <a:r>
              <a:rPr sz="2200" b="1" spc="-5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14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АНИ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5129" y="861441"/>
            <a:ext cx="11330305" cy="576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15820" algn="l"/>
                <a:tab pos="5582920" algn="l"/>
                <a:tab pos="7515859" algn="l"/>
                <a:tab pos="10085705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Ц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ОСВЕТ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50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СК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РЕ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7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ВИ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ЛЬНЫХ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МУЗЕЕВ,  </a:t>
            </a:r>
            <a:r>
              <a:rPr sz="2200" b="1" spc="-40" dirty="0">
                <a:solidFill>
                  <a:srgbClr val="FFFFFF"/>
                </a:solidFill>
                <a:latin typeface="Arial"/>
                <a:cs typeface="Arial"/>
              </a:rPr>
              <a:t>ВЫСТАВОК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КИНОТЕАТРОВ</a:t>
            </a:r>
            <a:endParaRPr sz="2200" dirty="0">
              <a:latin typeface="Arial"/>
              <a:cs typeface="Arial"/>
            </a:endParaRPr>
          </a:p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>
                <a:latin typeface="Calibri"/>
                <a:cs typeface="Calibri"/>
              </a:rPr>
              <a:t>Эрмитаж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Государственный </a:t>
            </a:r>
            <a:r>
              <a:rPr sz="2000" spc="-5" dirty="0">
                <a:latin typeface="Calibri"/>
                <a:cs typeface="Calibri"/>
              </a:rPr>
              <a:t>Русский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(Санкт-Петербург)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https://bit.ly/2IOQDjq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Проект </a:t>
            </a:r>
            <a:r>
              <a:rPr sz="2000" spc="-45" dirty="0">
                <a:latin typeface="Calibri"/>
                <a:cs typeface="Calibri"/>
              </a:rPr>
              <a:t>Гугла </a:t>
            </a:r>
            <a:r>
              <a:rPr sz="2000" dirty="0">
                <a:latin typeface="Calibri"/>
                <a:cs typeface="Calibri"/>
              </a:rPr>
              <a:t>Arts 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Амстердамский </a:t>
            </a:r>
            <a:r>
              <a:rPr sz="2000" dirty="0">
                <a:latin typeface="Calibri"/>
                <a:cs typeface="Calibri"/>
              </a:rPr>
              <a:t>музей Ван </a:t>
            </a:r>
            <a:r>
              <a:rPr sz="2000" spc="-60" dirty="0">
                <a:latin typeface="Calibri"/>
                <a:cs typeface="Calibri"/>
              </a:rPr>
              <a:t>Гога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истории искусств </a:t>
            </a:r>
            <a:r>
              <a:rPr sz="2000" dirty="0">
                <a:latin typeface="Calibri"/>
                <a:cs typeface="Calibri"/>
              </a:rPr>
              <a:t>Вены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spc="-20" dirty="0">
                <a:latin typeface="Calibri"/>
                <a:cs typeface="Calibri"/>
              </a:rPr>
              <a:t>одна </a:t>
            </a:r>
            <a:r>
              <a:rPr sz="2000" dirty="0">
                <a:latin typeface="Calibri"/>
                <a:cs typeface="Calibri"/>
              </a:rPr>
              <a:t>из самых </a:t>
            </a:r>
            <a:r>
              <a:rPr sz="2000" spc="-5" dirty="0">
                <a:latin typeface="Calibri"/>
                <a:cs typeface="Calibri"/>
              </a:rPr>
              <a:t>масштабных, </a:t>
            </a:r>
            <a:r>
              <a:rPr sz="2000" spc="-10" dirty="0">
                <a:latin typeface="Calibri"/>
                <a:cs typeface="Calibri"/>
              </a:rPr>
              <a:t>более </a:t>
            </a:r>
            <a:r>
              <a:rPr sz="2000" dirty="0">
                <a:latin typeface="Calibri"/>
                <a:cs typeface="Calibri"/>
              </a:rPr>
              <a:t>3,5 </a:t>
            </a:r>
            <a:r>
              <a:rPr sz="2000" spc="-5" dirty="0">
                <a:latin typeface="Calibri"/>
                <a:cs typeface="Calibri"/>
              </a:rPr>
              <a:t>млн экспонатов 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dirty="0">
                <a:latin typeface="Calibri"/>
                <a:cs typeface="Calibri"/>
              </a:rPr>
              <a:t>виртуальные </a:t>
            </a:r>
            <a:r>
              <a:rPr sz="2000" spc="-5" dirty="0">
                <a:latin typeface="Calibri"/>
                <a:cs typeface="Calibri"/>
              </a:rPr>
              <a:t>экскурсии </a:t>
            </a:r>
            <a:r>
              <a:rPr sz="2000" dirty="0">
                <a:latin typeface="Calibri"/>
                <a:cs typeface="Calibri"/>
              </a:rPr>
              <a:t>по музею и </a:t>
            </a:r>
            <a:r>
              <a:rPr sz="2000" spc="-5" dirty="0">
                <a:latin typeface="Calibri"/>
                <a:cs typeface="Calibri"/>
              </a:rPr>
              <a:t>экспозициям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официальном </a:t>
            </a:r>
            <a:r>
              <a:rPr sz="2000" spc="-40" dirty="0">
                <a:latin typeface="Calibri"/>
                <a:cs typeface="Calibri"/>
              </a:rPr>
              <a:t>YouTube  </a:t>
            </a:r>
            <a:r>
              <a:rPr sz="2000" spc="-5" dirty="0">
                <a:latin typeface="Calibri"/>
                <a:cs typeface="Calibri"/>
              </a:rPr>
              <a:t>канале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dirty="0">
                <a:latin typeface="Calibri"/>
                <a:cs typeface="Calibri"/>
              </a:rPr>
              <a:t>музея </a:t>
            </a:r>
            <a:r>
              <a:rPr sz="2000" spc="-20" dirty="0">
                <a:latin typeface="Calibri"/>
                <a:cs typeface="Calibri"/>
              </a:rPr>
              <a:t>Гуггенхайм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Сальвадора Дали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Смитсоновский </a:t>
            </a:r>
            <a:r>
              <a:rPr sz="2000" dirty="0">
                <a:latin typeface="Calibri"/>
                <a:cs typeface="Calibri"/>
              </a:rPr>
              <a:t>музей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Национальный </a:t>
            </a:r>
            <a:r>
              <a:rPr sz="2000" dirty="0">
                <a:latin typeface="Calibri"/>
                <a:cs typeface="Calibri"/>
              </a:rPr>
              <a:t>музей в </a:t>
            </a:r>
            <a:r>
              <a:rPr sz="2000" spc="-10" dirty="0">
                <a:latin typeface="Calibri"/>
                <a:cs typeface="Calibri"/>
              </a:rPr>
              <a:t>Кракове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изобразительных искусств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15" dirty="0">
                <a:latin typeface="Calibri"/>
                <a:cs typeface="Calibri"/>
              </a:rPr>
              <a:t>Будапеште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ТВ-уроки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УСЛОВИЯ ОРГАНИЗАЦИИ </a:t>
            </a:r>
            <a:r>
              <a:rPr sz="2200" spc="-25" dirty="0"/>
              <a:t>ДИСТАНЦИОННОГО</a:t>
            </a:r>
            <a:r>
              <a:rPr sz="2200" spc="16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491230"/>
            <a:ext cx="3671570" cy="108077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Наличие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цифровых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образовательных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ресурсов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с использованием дистанционных технологий (дистанционное обучение)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sz="2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sz="200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 </a:t>
            </a:r>
            <a:r>
              <a:rPr sz="20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  <a:r>
              <a:rPr sz="20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</a:t>
            </a: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логий 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следующими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техническими</a:t>
            </a:r>
            <a:r>
              <a:rPr spc="150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ноутбук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планшет/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endParaRPr lang="ru-RU" sz="19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воспроизведения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звука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9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возможностью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60" y="3886200"/>
            <a:ext cx="5336540" cy="1306127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sz="1900" spc="1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5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sz="1900" spc="-6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900" spc="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локальным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удаленным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серверам с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учебной 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информацией 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рабочими</a:t>
            </a:r>
            <a:r>
              <a:rPr lang="ru-RU" sz="19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материалами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3340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локальная</a:t>
            </a:r>
            <a:r>
              <a:rPr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сеть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sz="1900" spc="5" dirty="0">
                <a:latin typeface="Arial" panose="020B0604020202020204" pitchFamily="34" charset="0"/>
                <a:cs typeface="Arial" panose="020B0604020202020204" pitchFamily="34" charset="0"/>
              </a:rPr>
              <a:t>(канал  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подключения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r>
              <a:rPr sz="19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Интернет)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1910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4102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ВИДЕОУРОКИ </a:t>
            </a: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1-11 классов на языках обучения </a:t>
            </a:r>
          </a:p>
          <a:p>
            <a:pPr marL="12700" marR="5080">
              <a:spcBef>
                <a:spcPts val="105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(казахский, русский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109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казахском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русском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«Ел-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0" spc="-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871" y="4724400"/>
            <a:ext cx="53327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ТВ-урока – 10 минут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061" y="3962400"/>
            <a:ext cx="5336540" cy="721351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не превышает недельную нагрузку по предмету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29615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="" xmlns:a16="http://schemas.microsoft.com/office/drawing/2014/main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9">
            <a:extLst>
              <a:ext uri="{FF2B5EF4-FFF2-40B4-BE49-F238E27FC236}">
                <a16:creationId xmlns="" xmlns:a16="http://schemas.microsoft.com/office/drawing/2014/main" id="{0A959043-7704-4933-BB8D-7A2F50B90142}"/>
              </a:ext>
            </a:extLst>
          </p:cNvPr>
          <p:cNvSpPr txBox="1"/>
          <p:nvPr/>
        </p:nvSpPr>
        <p:spPr>
          <a:xfrm>
            <a:off x="1208848" y="2779903"/>
            <a:ext cx="5332730" cy="1412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lvl="2" indent="0" algn="just" hangingPunct="0"/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Эфирное время уроков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09-00 до 15-00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pPr marL="0" lvl="2" algn="just" hangingPunct="0"/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Учебные предметы </a:t>
            </a:r>
            <a:r>
              <a:rPr lang="ru-RU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Английский язык, Французский язык, Немецкий язык</a:t>
            </a:r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, вносится </a:t>
            </a:r>
            <a:r>
              <a:rPr lang="ru-RU" u="sng" spc="-15" dirty="0">
                <a:latin typeface="Arial" panose="020B0604020202020204" pitchFamily="34" charset="0"/>
                <a:cs typeface="Arial" panose="020B0604020202020204" pitchFamily="34" charset="0"/>
              </a:rPr>
              <a:t>в школьное расписание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lnSpc>
                <a:spcPct val="100000"/>
              </a:lnSpc>
              <a:spcBef>
                <a:spcPts val="86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дневник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840" y="5971733"/>
            <a:ext cx="367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280670" indent="-140335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мобильных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мессенджеров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11"/>
            <a:ext cx="3744000" cy="35778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Личный</a:t>
            </a:r>
            <a:r>
              <a:rPr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(блог)</a:t>
            </a:r>
            <a:r>
              <a:rPr sz="1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10652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3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sz="135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</a:t>
            </a:r>
            <a:r>
              <a:rPr sz="13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5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Coursera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— проект в сфере массового онлайн-образования. Стоит отметить, что компания обратилась в Министерство образования и науки РК с предложением открыть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Хана — некоммерческая образовательная организация. Для школьников также открыт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ресурсу.https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://ru.khanacademy.org/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ШКОЛЬНИКОВ: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Огромная база с образовательным контентом, в которой более 40 тыс. материалов. Казахстанской компанией все ресурсы открыты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Молодые ребята с хорошим образовательным ресурсом обнулили свои тарифы. Весь контент соответствует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Opiq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Интерактивный ресурс содержит школьные учебники. Большая часть учебников издательства 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Алматыкітап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баспасы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Ожидаем, что к данному эстонскому проекту подключатся и другие издательства.www.opiq.kz</a:t>
            </a:r>
          </a:p>
          <a:p>
            <a:pPr marL="342900" lvl="0" indent="-342900">
              <a:buAutoNum type="arabicPeriod"/>
            </a:pP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тренажер для подготовки к ЕНТ iTest.www.itest.kz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портал для школьников и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студентов.https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http://play.nis.edu.kz/application/registration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STEM. Стоит отметить, что казахстанские ребята хорошо справляются с популяризацией STEM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://stem-academia.com/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main-page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школы iMektep.www.imektep.kz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для изучения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STEM.http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://makeathon.kazneuro.kz/</a:t>
            </a:r>
            <a:endParaRPr lang="ru-RU" sz="13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="" xmlns:a16="http://schemas.microsoft.com/office/drawing/2014/main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105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Streaming,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Платформы: </a:t>
            </a: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Bilimland.kz, sabak.kz, aitube.kz, youtube.com </a:t>
            </a:r>
            <a:r>
              <a:rPr lang="kk-K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приложения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Zoom, Skype, Moodle, Opiq.kz</a:t>
            </a:r>
          </a:p>
        </p:txBody>
      </p:sp>
      <p:sp>
        <p:nvSpPr>
          <p:cNvPr id="25" name="object 8">
            <a:extLst>
              <a:ext uri="{FF2B5EF4-FFF2-40B4-BE49-F238E27FC236}">
                <a16:creationId xmlns="" xmlns:a16="http://schemas.microsoft.com/office/drawing/2014/main" id="{FE33593C-11B5-4162-9AF2-527A0FA0AE7E}"/>
              </a:ext>
            </a:extLst>
          </p:cNvPr>
          <p:cNvSpPr txBox="1"/>
          <p:nvPr/>
        </p:nvSpPr>
        <p:spPr>
          <a:xfrm>
            <a:off x="1053210" y="3476828"/>
            <a:ext cx="3744000" cy="109517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="" xmlns:a16="http://schemas.microsoft.com/office/drawing/2014/main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Сайты школ, социальные сети: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99367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 строго соблюдаются меры по обеспечению санитарно-эпидемиологического благополучия обучающихся, педагогов и других сотрудников, о принятых мерах незамедлительно информируется вышестоящий орган управления.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с использованием дистанционных технологий осуществляется в соответствии с ГОСО, Типовыми учебными планами и программами с утвержденным расписанием уроков. При необходимости в расписание уроков вносятся коррективы для обеспечения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формы обучения.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участники процесса обучения имеют  доступ к  ТВ-урокам и электронным платформам с учебным контентом.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обучения с использованием дистанционных технологий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информационно-разъснительную работу с  педагогами, сотрудниками, родителями (законными представителями детей) координирует руководитель организации среднего образования.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 образования руководителем обеспечивается инструктаж всех участников процесса обучения по вопросам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каждого за сохранение здоровья, о мерах предосторожности; 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индивидуальной и (или) групповой работы с обучающимися с применением информационно-коммуникационных технологий;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консультирования родителей при необходимости.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ПРОЦЕССА ОБУЧЕНИЯ В ОРГАНИЗАЦИЯХ СРЕДНЕГО ОБРАЗОВАНИЯ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3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8235" y="1578786"/>
            <a:ext cx="10692765" cy="4320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учет заболевших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492678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школы о проводимой работе;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138245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дистанционном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формате обучающихся: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компьютера-ноутбука- 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планшета-телефона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709984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чатов, форумов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и их родителей в системах электронных журналов и дневников kundelik.kz, bilimal.kz, mektep.edu.kz, а также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др.;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371140"/>
            <a:ext cx="10692765" cy="1029769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представителей)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процессе обучения с использованием дистанционных технологий, об изменениях в расписании, о предоставлении обратной связи обучающимся, о ходе обучения и учебных результатах, о необходимости создания условий для самостоятельной работы обучающихся;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организации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продуктивного</a:t>
            </a:r>
            <a:r>
              <a:rPr sz="1600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досуга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цифровых просветительских</a:t>
            </a:r>
            <a:r>
              <a:rPr sz="1600" spc="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7821" y="122428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 panose="020B0604020202020204" pitchFamily="34" charset="0"/>
                <a:cs typeface="Arial" panose="020B0604020202020204" pitchFamily="34" charset="0"/>
              </a:rPr>
              <a:t>КЛАССНЫЙ</a:t>
            </a:r>
            <a:r>
              <a:rPr sz="18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="" xmlns:a16="http://schemas.microsoft.com/office/drawing/2014/main" id="{C6A3238F-20AB-4DFD-B087-28BA1E277DE4}"/>
              </a:ext>
            </a:extLst>
          </p:cNvPr>
          <p:cNvSpPr txBox="1"/>
          <p:nvPr/>
        </p:nvSpPr>
        <p:spPr>
          <a:xfrm>
            <a:off x="1118235" y="2802607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 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учителями-предметниками,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текущей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предоставление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учителям-предметникам, педагогу-психологу списки своего класса с контактными данными обучающихся (номер домашнего, сотового телефона, электронная почта);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="" xmlns:a16="http://schemas.microsoft.com/office/drawing/2014/main" id="{36F7A95D-0362-416D-BFEB-B3D43ABFC9D4}"/>
              </a:ext>
            </a:extLst>
          </p:cNvPr>
          <p:cNvSpPr txBox="1"/>
          <p:nvPr/>
        </p:nvSpPr>
        <p:spPr>
          <a:xfrm>
            <a:off x="1118235" y="59076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Ежедневная связь с обучающимися и родителями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класса.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Продумать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тематику 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учеников,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учебной</a:t>
            </a:r>
            <a:r>
              <a:rPr sz="1600" spc="3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самостоятельности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АЛГОРИТМЫ </a:t>
            </a:r>
            <a:r>
              <a:rPr sz="2200" spc="-15" dirty="0"/>
              <a:t>ДЕЙСТВИЯ </a:t>
            </a:r>
            <a:r>
              <a:rPr sz="2200" spc="-5" dirty="0"/>
              <a:t>ПРИ </a:t>
            </a:r>
            <a:r>
              <a:rPr sz="2200" spc="-20" dirty="0"/>
              <a:t>ОРГАНИЗАЦИИ </a:t>
            </a:r>
            <a:r>
              <a:rPr sz="2200" spc="-25" dirty="0"/>
              <a:t>ДИСТАНЦИОННОГО</a:t>
            </a:r>
            <a:r>
              <a:rPr sz="2200" spc="23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08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Определить подходящие </a:t>
            </a:r>
            <a:r>
              <a:rPr spc="-10" dirty="0"/>
              <a:t>ресурсы </a:t>
            </a:r>
            <a:r>
              <a:rPr spc="-5" dirty="0"/>
              <a:t>и приложения для </a:t>
            </a:r>
            <a:r>
              <a:rPr spc="-10" dirty="0"/>
              <a:t>дистанционной формы </a:t>
            </a:r>
            <a:r>
              <a:rPr spc="-15" dirty="0"/>
              <a:t>обучения </a:t>
            </a:r>
            <a:r>
              <a:rPr spc="-5" dirty="0"/>
              <a:t>по своему</a:t>
            </a:r>
            <a:r>
              <a:rPr spc="415" dirty="0"/>
              <a:t> </a:t>
            </a:r>
            <a:r>
              <a:rPr spc="-35" dirty="0"/>
              <a:t>предмету.</a:t>
            </a:r>
          </a:p>
          <a:p>
            <a:pPr marL="429895">
              <a:lnSpc>
                <a:spcPct val="100000"/>
              </a:lnSpc>
            </a:pPr>
            <a:r>
              <a:rPr spc="-15" dirty="0"/>
              <a:t>Определить </a:t>
            </a:r>
            <a:r>
              <a:rPr spc="-5" dirty="0"/>
              <a:t>совместно с </a:t>
            </a:r>
            <a:r>
              <a:rPr spc="-10" dirty="0"/>
              <a:t>другими </a:t>
            </a:r>
            <a:r>
              <a:rPr spc="-15" dirty="0"/>
              <a:t>учителями, работающими </a:t>
            </a:r>
            <a:r>
              <a:rPr spc="-5" dirty="0"/>
              <a:t>в </a:t>
            </a:r>
            <a:r>
              <a:rPr spc="-15" dirty="0"/>
              <a:t>этой </a:t>
            </a:r>
            <a:r>
              <a:rPr spc="-5" dirty="0"/>
              <a:t>же </a:t>
            </a:r>
            <a:r>
              <a:rPr spc="-10" dirty="0"/>
              <a:t>параллели, </a:t>
            </a:r>
            <a:r>
              <a:rPr spc="-5" dirty="0"/>
              <a:t>об</a:t>
            </a:r>
            <a:r>
              <a:rPr spc="335" dirty="0"/>
              <a:t> </a:t>
            </a:r>
            <a:r>
              <a:rPr spc="-10" dirty="0"/>
              <a:t>единообразии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используемых </a:t>
            </a:r>
            <a:r>
              <a:rPr spc="-10" dirty="0"/>
              <a:t>цифровых ресурсов </a:t>
            </a:r>
            <a:r>
              <a:rPr spc="-5" dirty="0"/>
              <a:t>и</a:t>
            </a:r>
            <a:r>
              <a:rPr spc="120" dirty="0"/>
              <a:t> </a:t>
            </a:r>
            <a:r>
              <a:rPr spc="-15" dirty="0"/>
              <a:t>инструментов</a:t>
            </a:r>
          </a:p>
          <a:p>
            <a:pPr marL="408940">
              <a:lnSpc>
                <a:spcPct val="100000"/>
              </a:lnSpc>
              <a:spcBef>
                <a:spcPts val="35"/>
              </a:spcBef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0" dirty="0" err="1" smtClean="0"/>
              <a:t>Сформировать</a:t>
            </a:r>
            <a:r>
              <a:rPr spc="-10" dirty="0" smtClean="0"/>
              <a:t> </a:t>
            </a:r>
            <a:r>
              <a:rPr spc="-5" dirty="0"/>
              <a:t>список и </a:t>
            </a:r>
            <a:r>
              <a:rPr spc="-10" dirty="0"/>
              <a:t>краткое описание цифровых ресурсов </a:t>
            </a:r>
            <a:r>
              <a:rPr spc="-5" dirty="0"/>
              <a:t>и </a:t>
            </a:r>
            <a:r>
              <a:rPr spc="-15" dirty="0"/>
              <a:t>инструментов </a:t>
            </a:r>
            <a:r>
              <a:rPr spc="-5" dirty="0"/>
              <a:t>для </a:t>
            </a:r>
            <a:r>
              <a:rPr spc="-15" dirty="0"/>
              <a:t>обучающихся</a:t>
            </a:r>
            <a:r>
              <a:rPr spc="-5" dirty="0"/>
              <a:t> каждой</a:t>
            </a:r>
          </a:p>
          <a:p>
            <a:pPr marL="429895">
              <a:lnSpc>
                <a:spcPct val="100000"/>
              </a:lnSpc>
            </a:pPr>
            <a:r>
              <a:rPr spc="-10" dirty="0"/>
              <a:t>параллели, утвержденный </a:t>
            </a:r>
            <a:r>
              <a:rPr spc="-5" dirty="0"/>
              <a:t>и </a:t>
            </a:r>
            <a:r>
              <a:rPr spc="-10" dirty="0" err="1"/>
              <a:t>согласованный</a:t>
            </a:r>
            <a:r>
              <a:rPr spc="-10" dirty="0"/>
              <a:t> </a:t>
            </a:r>
            <a:r>
              <a:rPr lang="kk-KZ" spc="-10" dirty="0"/>
              <a:t>администрацией школы</a:t>
            </a:r>
            <a:endParaRPr spc="-15" dirty="0"/>
          </a:p>
          <a:p>
            <a:pPr marL="408940"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1640" marR="487045">
              <a:lnSpc>
                <a:spcPct val="100000"/>
              </a:lnSpc>
              <a:spcBef>
                <a:spcPts val="5"/>
              </a:spcBef>
            </a:pPr>
            <a:r>
              <a:rPr lang="ru-RU" spc="-15" dirty="0">
                <a:solidFill>
                  <a:srgbClr val="FFFFFF"/>
                </a:solidFill>
              </a:rPr>
              <a:t>Организация </a:t>
            </a:r>
            <a:r>
              <a:rPr lang="ru-RU" u="sng" spc="-15" dirty="0">
                <a:solidFill>
                  <a:srgbClr val="FFFFFF"/>
                </a:solidFill>
              </a:rPr>
              <a:t>допустимого </a:t>
            </a:r>
            <a:r>
              <a:rPr lang="ru-RU" spc="-15" dirty="0">
                <a:solidFill>
                  <a:srgbClr val="FFFFFF"/>
                </a:solidFill>
              </a:rPr>
              <a:t>объёма </a:t>
            </a:r>
            <a:r>
              <a:rPr lang="ru-RU" spc="-10" dirty="0">
                <a:solidFill>
                  <a:srgbClr val="FFFFFF"/>
                </a:solidFill>
              </a:rPr>
              <a:t>домашних заданий </a:t>
            </a:r>
            <a:r>
              <a:rPr lang="ru-RU" spc="-5" dirty="0">
                <a:solidFill>
                  <a:srgbClr val="FFFFFF"/>
                </a:solidFill>
              </a:rPr>
              <a:t>в </a:t>
            </a:r>
            <a:r>
              <a:rPr lang="ru-RU" spc="-10" dirty="0">
                <a:solidFill>
                  <a:srgbClr val="FFFFFF"/>
                </a:solidFill>
              </a:rPr>
              <a:t>дистанционной форме</a:t>
            </a:r>
            <a:r>
              <a:rPr lang="ru-RU" spc="330" dirty="0">
                <a:solidFill>
                  <a:srgbClr val="FFFFFF"/>
                </a:solidFill>
              </a:rPr>
              <a:t> </a:t>
            </a:r>
            <a:r>
              <a:rPr lang="ru-RU" spc="-15" dirty="0">
                <a:solidFill>
                  <a:srgbClr val="FFFFFF"/>
                </a:solidFill>
              </a:rPr>
              <a:t>обучения, р</a:t>
            </a:r>
            <a:r>
              <a:rPr spc="-20" dirty="0" err="1"/>
              <a:t>азработ</a:t>
            </a:r>
            <a:r>
              <a:rPr lang="kk-KZ" spc="-20" dirty="0"/>
              <a:t>ка</a:t>
            </a:r>
            <a:r>
              <a:rPr spc="-20" dirty="0"/>
              <a:t> </a:t>
            </a:r>
            <a:r>
              <a:rPr spc="-10" dirty="0" err="1"/>
              <a:t>формат</a:t>
            </a:r>
            <a:r>
              <a:rPr lang="kk-KZ" spc="-10" dirty="0"/>
              <a:t>ов</a:t>
            </a:r>
            <a:r>
              <a:rPr spc="-10" dirty="0"/>
              <a:t> </a:t>
            </a:r>
            <a:r>
              <a:rPr spc="-5" dirty="0"/>
              <a:t>домашних заданий в </a:t>
            </a:r>
            <a:r>
              <a:rPr dirty="0"/>
              <a:t>виде </a:t>
            </a:r>
            <a:r>
              <a:rPr spc="-10" dirty="0"/>
              <a:t>творческих </a:t>
            </a:r>
            <a:r>
              <a:rPr spc="-5" dirty="0"/>
              <a:t>и </a:t>
            </a:r>
            <a:r>
              <a:rPr spc="-5" dirty="0" err="1"/>
              <a:t>проектных</a:t>
            </a:r>
            <a:r>
              <a:rPr spc="-5" dirty="0"/>
              <a:t> </a:t>
            </a:r>
            <a:r>
              <a:rPr spc="-40" dirty="0" err="1"/>
              <a:t>работ</a:t>
            </a:r>
            <a:endParaRPr spc="-10" dirty="0"/>
          </a:p>
          <a:p>
            <a:pPr marL="40894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21640">
              <a:lnSpc>
                <a:spcPct val="100000"/>
              </a:lnSpc>
              <a:spcBef>
                <a:spcPts val="1055"/>
              </a:spcBef>
            </a:pPr>
            <a:r>
              <a:rPr spc="-10" dirty="0"/>
              <a:t>Определить </a:t>
            </a:r>
            <a:r>
              <a:rPr spc="-15" dirty="0"/>
              <a:t>формат </a:t>
            </a:r>
            <a:r>
              <a:rPr spc="-5" dirty="0"/>
              <a:t>и </a:t>
            </a:r>
            <a:r>
              <a:rPr spc="-10" dirty="0"/>
              <a:t>регулярность информирования </a:t>
            </a:r>
            <a:r>
              <a:rPr spc="-15" dirty="0"/>
              <a:t>родителей </a:t>
            </a:r>
            <a:r>
              <a:rPr spc="-5" dirty="0"/>
              <a:t>об </a:t>
            </a:r>
            <a:r>
              <a:rPr spc="-10" dirty="0"/>
              <a:t>обучении </a:t>
            </a:r>
            <a:r>
              <a:rPr spc="-15" dirty="0"/>
              <a:t>детей </a:t>
            </a:r>
            <a:r>
              <a:rPr spc="-5" dirty="0"/>
              <a:t>в </a:t>
            </a:r>
            <a:r>
              <a:rPr spc="-10" dirty="0"/>
              <a:t>дистанционной</a:t>
            </a:r>
            <a:r>
              <a:rPr spc="155" dirty="0"/>
              <a:t> </a:t>
            </a:r>
            <a:r>
              <a:rPr spc="-10" dirty="0"/>
              <a:t>форме.</a:t>
            </a:r>
          </a:p>
          <a:p>
            <a:pPr marL="421640">
              <a:lnSpc>
                <a:spcPct val="100000"/>
              </a:lnSpc>
            </a:pPr>
            <a:r>
              <a:rPr spc="-5" dirty="0"/>
              <a:t>Составить памятку </a:t>
            </a:r>
            <a:r>
              <a:rPr spc="-10" dirty="0"/>
              <a:t>информирования, </a:t>
            </a:r>
            <a:r>
              <a:rPr spc="-5" dirty="0"/>
              <a:t>довести </a:t>
            </a:r>
            <a:r>
              <a:rPr dirty="0"/>
              <a:t>до </a:t>
            </a:r>
            <a:r>
              <a:rPr spc="-10" dirty="0"/>
              <a:t>сведения</a:t>
            </a:r>
            <a:r>
              <a:rPr spc="165" dirty="0"/>
              <a:t> </a:t>
            </a:r>
            <a:r>
              <a:rPr spc="-15" dirty="0"/>
              <a:t>родителей</a:t>
            </a:r>
          </a:p>
          <a:p>
            <a:pPr marL="408940"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5" dirty="0"/>
              <a:t>Рассмотреть </a:t>
            </a:r>
            <a:r>
              <a:rPr spc="-10" dirty="0"/>
              <a:t>возможность </a:t>
            </a:r>
            <a:r>
              <a:rPr spc="-5" dirty="0"/>
              <a:t>записи урока </a:t>
            </a:r>
            <a:r>
              <a:rPr spc="-10" dirty="0"/>
              <a:t>на цифровой </a:t>
            </a:r>
            <a:r>
              <a:rPr spc="-15" dirty="0"/>
              <a:t>носитель. </a:t>
            </a:r>
            <a:r>
              <a:rPr spc="-5" dirty="0"/>
              <a:t>Для </a:t>
            </a:r>
            <a:r>
              <a:rPr spc="-10" dirty="0"/>
              <a:t>формирования </a:t>
            </a:r>
            <a:r>
              <a:rPr spc="-5" dirty="0"/>
              <a:t>и </a:t>
            </a:r>
            <a:r>
              <a:rPr spc="-10" dirty="0"/>
              <a:t>накопления</a:t>
            </a:r>
            <a:r>
              <a:rPr spc="335" dirty="0"/>
              <a:t> </a:t>
            </a:r>
            <a:r>
              <a:rPr spc="-10" dirty="0"/>
              <a:t>банка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видео уроков </a:t>
            </a:r>
            <a:r>
              <a:rPr spc="-5" dirty="0"/>
              <a:t>для </a:t>
            </a:r>
            <a:r>
              <a:rPr spc="-10" dirty="0"/>
              <a:t>дальнейшего </a:t>
            </a:r>
            <a:r>
              <a:rPr spc="-20" dirty="0"/>
              <a:t>его </a:t>
            </a:r>
            <a:r>
              <a:rPr spc="-10" dirty="0"/>
              <a:t>использования </a:t>
            </a:r>
            <a:r>
              <a:rPr spc="-5" dirty="0"/>
              <a:t>в </a:t>
            </a:r>
            <a:r>
              <a:rPr spc="-15" dirty="0"/>
              <a:t>образовательном</a:t>
            </a:r>
            <a:r>
              <a:rPr spc="195" dirty="0"/>
              <a:t> </a:t>
            </a:r>
            <a:r>
              <a:rPr spc="-5" dirty="0"/>
              <a:t>процессе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24400" y="130048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УЧИТЕЛЬ-ПРЕДМЕТНИК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ДЕЯТЕЛЬНОСТЬ УЧАСТНИКОВ УЧЕБНО-ВОСПИТАТЕЛЬНОГО ПРОЦЕССА </a:t>
            </a:r>
            <a:br>
              <a:rPr lang="ru-RU" sz="2200" spc="-5" dirty="0" smtClean="0"/>
            </a:br>
            <a:r>
              <a:rPr lang="ru-RU" sz="2200" spc="-5" dirty="0" smtClean="0"/>
              <a:t>ОРГАНИЗАЦИЙ СРЕДНЕГО ОБРАЗОВАНИЯ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latin typeface="Arial"/>
                <a:cs typeface="Arial"/>
              </a:rPr>
              <a:t>ПЕДАГОГИ, НЕ ЗАДЕЙСТВОВАННЫЕ В ДИСТАНЦИОННОМ УЧЕБНОМ ПРОЦЕССЕ</a:t>
            </a:r>
            <a:endParaRPr lang="ru-RU" b="1" spc="-5" dirty="0">
              <a:latin typeface="Arial"/>
              <a:cs typeface="Arial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990600" y="3004586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физической культуры, начальной военной 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и технологической подготовки -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разрабатывает комплекс физических и строевых упражнений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для выполнения обучающимися дома;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725175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художественного труда, графики и проектирования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– разрабатывает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инструкции по изготовлению поделок, макетов и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др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102784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Учебные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предметы, по которым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проводится как «зачет/незачет»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вошли в перечень предметов, транслируемых на телевидении </a:t>
            </a:r>
            <a:r>
              <a:rPr lang="ru-RU" sz="1600" b="1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(Физическая культура, Самопознание, Художественный труд, Музыка, Начальная военная и технологическая подготовка, Основы предпринимательства и бизнеса, Графика и проектирование); 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самопознания, основ предпринимательства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бизнеса – предоставляет рекомендации по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деятельности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165071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предоставляет перечень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музыкальных произведений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прослушать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участвуют в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проведении воспитательных мероприятий в режиме онлайн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оказывают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методическую помощь в организации и проведении онлайн-уроков и мероприятий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информирует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 о проведенной работе и ее результатах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21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1889</Words>
  <Application>Microsoft Office PowerPoint</Application>
  <PresentationFormat>Произвольный</PresentationFormat>
  <Paragraphs>158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РЕКОМЕНДАЦИИ</vt:lpstr>
      <vt:lpstr>УСЛОВИЯ ОРГАНИЗАЦИИ ДИСТАНЦИОННОГО ОБУЧЕНИЯ</vt:lpstr>
      <vt:lpstr>Учебный процесс с использованием дистанционных образовательных технологий обеспечивается следующими техническими средствами:</vt:lpstr>
      <vt:lpstr>Трансляция видеоуроков для обучающихся на казахском языке - на телеканале «Балапан», Трансляция видеоуроков для обучающихся на русском языке - на телеканале «Ел-арна»</vt:lpstr>
      <vt:lpstr>МОДЕЛИ ОРГАНИЗАЦИИ ДИСТАНЦИОННОГО ОБУЧЕНИЯ</vt:lpstr>
      <vt:lpstr>ПОРЯДОК ОРГАНИЗАЦИИ ПРОЦЕССА ОБУЧЕНИЯ В ОРГАНИЗАЦИЯХ СРЕДНЕГО ОБРАЗОВАНИЯ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ДЕЯТЕЛЬНОСТЬ УЧАСТНИКОВ УЧЕБНО-ВОСПИТАТЕЛЬНОГО ПРОЦЕССА  ОРГАНИЗАЦИЙ СРЕДНЕГО ОБРАЗОВАНИЯ</vt:lpstr>
      <vt:lpstr>УЧИТЕЛЬ-ПРЕДМЕТНИК И ОБУЧАЮЩИЙСЯ, ИМЕЮЩИЕ ДОСТУП К ИНТЕРНЕТУ И ИСПОЛЬЗУЮЩИЕ ДИСТАНЦИОННЫЕ ТЕХНОЛОГИИ ОБУЧЕНИЯ:</vt:lpstr>
      <vt:lpstr>УЧИТЕЛЬ-ПРЕДМЕТНИК И ОБУЧАЮЩИЙСЯ, НЕ ИМЕЮЩИЙ ДОСТУП К ИНТЕРНЕТУ И ИСПОЛЬЗУЮЩИЙ ТВ-УРОКИ:</vt:lpstr>
      <vt:lpstr>ОБУЧАЮЩИЙСЯ:</vt:lpstr>
      <vt:lpstr>РОДИТЕЛИ (ЗАКОННЫЕ ПРЕДСТАВИТЕЛИ) ОБУЧАЮЩИХСЯ:</vt:lpstr>
      <vt:lpstr>ОРГАНИЗАЦИЯ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User</cp:lastModifiedBy>
  <cp:revision>36</cp:revision>
  <dcterms:created xsi:type="dcterms:W3CDTF">2020-03-27T03:47:26Z</dcterms:created>
  <dcterms:modified xsi:type="dcterms:W3CDTF">2020-08-12T19:19:48Z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