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8" r:id="rId4"/>
    <p:sldMasterId id="2147483679" r:id="rId5"/>
    <p:sldMasterId id="214748368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y="5143500" cx="9144000"/>
  <p:notesSz cx="6858000" cy="9144000"/>
  <p:embeddedFontLst>
    <p:embeddedFont>
      <p:font typeface="PT Sans Caption"/>
      <p:regular r:id="rId20"/>
      <p:bold r:id="rId21"/>
    </p:embeddedFont>
    <p:embeddedFont>
      <p:font typeface="Comfortaa"/>
      <p:regular r:id="rId22"/>
      <p:bold r:id="rId23"/>
    </p:embeddedFont>
    <p:embeddedFont>
      <p:font typeface="Open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TSansCaption-regular.fntdata"/><Relationship Id="rId22" Type="http://schemas.openxmlformats.org/officeDocument/2006/relationships/font" Target="fonts/Comfortaa-regular.fntdata"/><Relationship Id="rId21" Type="http://schemas.openxmlformats.org/officeDocument/2006/relationships/font" Target="fonts/PTSansCaption-bold.fntdata"/><Relationship Id="rId24" Type="http://schemas.openxmlformats.org/officeDocument/2006/relationships/font" Target="fonts/OpenSans-regular.fntdata"/><Relationship Id="rId23" Type="http://schemas.openxmlformats.org/officeDocument/2006/relationships/font" Target="fonts/Comforta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OpenSans-italic.fntdata"/><Relationship Id="rId25" Type="http://schemas.openxmlformats.org/officeDocument/2006/relationships/font" Target="fonts/OpenSans-bold.fntdata"/><Relationship Id="rId27" Type="http://schemas.openxmlformats.org/officeDocument/2006/relationships/font" Target="fonts/OpenSans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3cb03381d_4_0:notes"/>
          <p:cNvSpPr/>
          <p:nvPr>
            <p:ph idx="2" type="sldImg"/>
          </p:nvPr>
        </p:nvSpPr>
        <p:spPr>
          <a:xfrm>
            <a:off x="380998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5" name="Google Shape;125;g63cb03381d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63cb03381d_4_0:notes"/>
          <p:cNvSpPr txBox="1"/>
          <p:nvPr/>
        </p:nvSpPr>
        <p:spPr>
          <a:xfrm>
            <a:off x="3884612" y="868521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f1867a3aa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7f1867a3a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7f1867a3aa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7f1867a3aa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3cb03381d_4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3cb03381d_4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bbe225fd0_6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bbe225fd0_6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f1867a3aa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f1867a3aa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bbe225fd0_6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bbe225fd0_6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bbe225fd0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8bbe225fd0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bbe225fd0_5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bbe225fd0_5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65ee51b2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65ee51b2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8bbe225fd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8bbe225fd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8bdcfd14a9_1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8bdcfd14a9_1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b="68395" l="0" r="0" t="19517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/>
        </p:nvSpPr>
        <p:spPr>
          <a:xfrm>
            <a:off x="5670200" y="4684250"/>
            <a:ext cx="3359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© </a:t>
            </a: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Bilim Media Group 2011</a:t>
            </a: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–</a:t>
            </a: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2019</a:t>
            </a:r>
            <a:endParaRPr b="0" i="0" sz="700" u="none" cap="none" strike="noStrike">
              <a:solidFill>
                <a:srgbClr val="00B050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 Все права защищены</a:t>
            </a: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.</a:t>
            </a:r>
            <a:r>
              <a:rPr b="0" i="0" lang="ru" sz="700" u="none" cap="none" strike="noStrike">
                <a:solidFill>
                  <a:schemeClr val="lt1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.</a:t>
            </a:r>
            <a:endParaRPr b="1" i="0" sz="700" u="none" cap="none" strike="noStrike">
              <a:solidFill>
                <a:schemeClr val="lt1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</p:txBody>
      </p:sp>
      <p:pic>
        <p:nvPicPr>
          <p:cNvPr id="56" name="Google Shape;5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050" y="248875"/>
            <a:ext cx="2779549" cy="7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5"/>
          <p:cNvPicPr preferRelativeResize="0"/>
          <p:nvPr/>
        </p:nvPicPr>
        <p:blipFill rotWithShape="1">
          <a:blip r:embed="rId2">
            <a:alphaModFix/>
          </a:blip>
          <a:srcRect b="43956" l="0" r="0" t="43955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 txBox="1"/>
          <p:nvPr/>
        </p:nvSpPr>
        <p:spPr>
          <a:xfrm>
            <a:off x="5902475" y="4684250"/>
            <a:ext cx="31269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© </a:t>
            </a: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Bilim Media Group 2011</a:t>
            </a: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–</a:t>
            </a: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2019</a:t>
            </a:r>
            <a:endParaRPr b="0" i="0" sz="700" u="none" cap="none" strike="noStrike">
              <a:solidFill>
                <a:srgbClr val="00B050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 Все права защищены</a:t>
            </a: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.</a:t>
            </a:r>
            <a:r>
              <a:rPr b="0" i="0" lang="ru" sz="700" u="none" cap="none" strike="noStrike">
                <a:solidFill>
                  <a:schemeClr val="lt1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.</a:t>
            </a:r>
            <a:endParaRPr b="1" i="0" sz="700" u="none" cap="none" strike="noStrike">
              <a:solidFill>
                <a:schemeClr val="lt1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</p:txBody>
      </p:sp>
      <p:pic>
        <p:nvPicPr>
          <p:cNvPr id="60" name="Google Shape;6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050" y="248875"/>
            <a:ext cx="2779549" cy="7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6"/>
          <p:cNvPicPr preferRelativeResize="0"/>
          <p:nvPr/>
        </p:nvPicPr>
        <p:blipFill rotWithShape="1">
          <a:blip r:embed="rId2">
            <a:alphaModFix/>
          </a:blip>
          <a:srcRect b="43956" l="0" r="0" t="43955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6"/>
          <p:cNvSpPr txBox="1"/>
          <p:nvPr/>
        </p:nvSpPr>
        <p:spPr>
          <a:xfrm>
            <a:off x="5902475" y="4684250"/>
            <a:ext cx="31269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© </a:t>
            </a: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Bilim Media Group 2011</a:t>
            </a: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–</a:t>
            </a: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2019</a:t>
            </a:r>
            <a:endParaRPr b="0" i="0" sz="700" u="none" cap="none" strike="noStrike">
              <a:solidFill>
                <a:srgbClr val="00B050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 Все права защищены</a:t>
            </a: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.</a:t>
            </a:r>
            <a:r>
              <a:rPr b="0" i="0" lang="ru" sz="700" u="none" cap="none" strike="noStrike">
                <a:solidFill>
                  <a:schemeClr val="lt1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.</a:t>
            </a:r>
            <a:endParaRPr b="1" i="0" sz="700" u="none" cap="none" strike="noStrike">
              <a:solidFill>
                <a:schemeClr val="lt1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</p:txBody>
      </p:sp>
      <p:pic>
        <p:nvPicPr>
          <p:cNvPr id="64" name="Google Shape;6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050" y="248875"/>
            <a:ext cx="2779549" cy="7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8"/>
          <p:cNvPicPr preferRelativeResize="0"/>
          <p:nvPr/>
        </p:nvPicPr>
        <p:blipFill rotWithShape="1">
          <a:blip r:embed="rId2">
            <a:alphaModFix/>
          </a:blip>
          <a:srcRect b="43956" l="0" r="0" t="43955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8"/>
          <p:cNvSpPr txBox="1"/>
          <p:nvPr/>
        </p:nvSpPr>
        <p:spPr>
          <a:xfrm>
            <a:off x="5902475" y="4684250"/>
            <a:ext cx="31269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© </a:t>
            </a: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Bilim Media Group 2011</a:t>
            </a: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–</a:t>
            </a: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2019</a:t>
            </a:r>
            <a:endParaRPr b="0" i="0" sz="700" u="none" cap="none" strike="noStrike">
              <a:solidFill>
                <a:srgbClr val="00B050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 Все права защищены</a:t>
            </a: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.</a:t>
            </a:r>
            <a:r>
              <a:rPr b="0" i="0" lang="ru" sz="700" u="none" cap="none" strike="noStrike">
                <a:solidFill>
                  <a:schemeClr val="lt1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.</a:t>
            </a:r>
            <a:endParaRPr b="1" i="0" sz="700" u="none" cap="none" strike="noStrike">
              <a:solidFill>
                <a:schemeClr val="lt1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</p:txBody>
      </p:sp>
      <p:pic>
        <p:nvPicPr>
          <p:cNvPr id="69" name="Google Shape;6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050" y="248875"/>
            <a:ext cx="2779549" cy="7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9"/>
          <p:cNvPicPr preferRelativeResize="0"/>
          <p:nvPr/>
        </p:nvPicPr>
        <p:blipFill rotWithShape="1">
          <a:blip r:embed="rId2">
            <a:alphaModFix/>
          </a:blip>
          <a:srcRect b="43956" l="0" r="0" t="43955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9"/>
          <p:cNvSpPr txBox="1"/>
          <p:nvPr/>
        </p:nvSpPr>
        <p:spPr>
          <a:xfrm>
            <a:off x="5902475" y="4684250"/>
            <a:ext cx="31269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© </a:t>
            </a: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Bilim Media Group 2011</a:t>
            </a: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–</a:t>
            </a: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2019</a:t>
            </a:r>
            <a:endParaRPr b="0" i="0" sz="700" u="none" cap="none" strike="noStrike">
              <a:solidFill>
                <a:srgbClr val="00B050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ru" sz="700" u="none" cap="none" strike="noStrike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 Все права защищены</a:t>
            </a:r>
            <a:r>
              <a:rPr lang="ru" sz="700">
                <a:solidFill>
                  <a:srgbClr val="00B050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.</a:t>
            </a:r>
            <a:r>
              <a:rPr b="0" i="0" lang="ru" sz="700" u="none" cap="none" strike="noStrike">
                <a:solidFill>
                  <a:schemeClr val="lt1"/>
                </a:solidFill>
                <a:latin typeface="PT Sans Caption"/>
                <a:ea typeface="PT Sans Caption"/>
                <a:cs typeface="PT Sans Caption"/>
                <a:sym typeface="PT Sans Caption"/>
              </a:rPr>
              <a:t>.</a:t>
            </a:r>
            <a:endParaRPr b="1" i="0" sz="700" u="none" cap="none" strike="noStrike">
              <a:solidFill>
                <a:schemeClr val="lt1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</p:txBody>
      </p:sp>
      <p:pic>
        <p:nvPicPr>
          <p:cNvPr id="73" name="Google Shape;7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050" y="248875"/>
            <a:ext cx="2779549" cy="7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1">
  <p:cSld name="TITLE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1"/>
          <p:cNvSpPr txBox="1"/>
          <p:nvPr>
            <p:ph type="ctrTitle"/>
          </p:nvPr>
        </p:nvSpPr>
        <p:spPr>
          <a:xfrm>
            <a:off x="685800" y="1583341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" type="subTitle"/>
          </p:nvPr>
        </p:nvSpPr>
        <p:spPr>
          <a:xfrm>
            <a:off x="685800" y="2840051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4" name="Google Shape;84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5" name="Google Shape;8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8" name="Google Shape;8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" name="Google Shape;9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" name="Google Shape;95;p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6" name="Google Shape;96;p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0" name="Google Shape;10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2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4" name="Google Shape;10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7" name="Google Shape;10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1" name="Google Shape;111;p3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2" name="Google Shape;112;p3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3" name="Google Shape;11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6" name="Google Shape;11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9" name="Google Shape;119;p3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0" name="Google Shape;12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mc:AlternateContent>
    <mc:Choice Requires="p14">
      <p:transition p14:dur="20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1" name="Google Shape;8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9.png"/><Relationship Id="rId4" Type="http://schemas.openxmlformats.org/officeDocument/2006/relationships/image" Target="../media/image22.png"/><Relationship Id="rId11" Type="http://schemas.openxmlformats.org/officeDocument/2006/relationships/image" Target="../media/image3.png"/><Relationship Id="rId10" Type="http://schemas.openxmlformats.org/officeDocument/2006/relationships/image" Target="../media/image7.png"/><Relationship Id="rId9" Type="http://schemas.openxmlformats.org/officeDocument/2006/relationships/image" Target="../media/image2.png"/><Relationship Id="rId5" Type="http://schemas.openxmlformats.org/officeDocument/2006/relationships/image" Target="../media/image29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35.png"/><Relationship Id="rId13" Type="http://schemas.openxmlformats.org/officeDocument/2006/relationships/image" Target="../media/image40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Relationship Id="rId15" Type="http://schemas.openxmlformats.org/officeDocument/2006/relationships/image" Target="../media/image5.png"/><Relationship Id="rId14" Type="http://schemas.openxmlformats.org/officeDocument/2006/relationships/image" Target="../media/image7.png"/><Relationship Id="rId5" Type="http://schemas.openxmlformats.org/officeDocument/2006/relationships/image" Target="../media/image18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openxmlformats.org/officeDocument/2006/relationships/image" Target="../media/image56.png"/><Relationship Id="rId5" Type="http://schemas.openxmlformats.org/officeDocument/2006/relationships/image" Target="../media/image45.png"/><Relationship Id="rId6" Type="http://schemas.openxmlformats.org/officeDocument/2006/relationships/image" Target="../media/image42.png"/><Relationship Id="rId7" Type="http://schemas.openxmlformats.org/officeDocument/2006/relationships/image" Target="../media/image52.png"/><Relationship Id="rId8" Type="http://schemas.openxmlformats.org/officeDocument/2006/relationships/image" Target="../media/image5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7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7.png"/><Relationship Id="rId7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51.png"/><Relationship Id="rId13" Type="http://schemas.openxmlformats.org/officeDocument/2006/relationships/image" Target="../media/image54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png"/><Relationship Id="rId4" Type="http://schemas.openxmlformats.org/officeDocument/2006/relationships/image" Target="../media/image18.png"/><Relationship Id="rId9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46.png"/><Relationship Id="rId7" Type="http://schemas.openxmlformats.org/officeDocument/2006/relationships/image" Target="../media/image50.png"/><Relationship Id="rId8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41.png"/><Relationship Id="rId7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53.png"/><Relationship Id="rId5" Type="http://schemas.openxmlformats.org/officeDocument/2006/relationships/image" Target="../media/image18.png"/><Relationship Id="rId6" Type="http://schemas.openxmlformats.org/officeDocument/2006/relationships/image" Target="../media/image55.png"/><Relationship Id="rId7" Type="http://schemas.openxmlformats.org/officeDocument/2006/relationships/image" Target="../media/image7.png"/><Relationship Id="rId8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1.jpg"/><Relationship Id="rId9" Type="http://schemas.openxmlformats.org/officeDocument/2006/relationships/image" Target="../media/image32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25.jp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4"/>
          <p:cNvPicPr preferRelativeResize="0"/>
          <p:nvPr/>
        </p:nvPicPr>
        <p:blipFill rotWithShape="1">
          <a:blip r:embed="rId3">
            <a:alphaModFix/>
          </a:blip>
          <a:srcRect b="0" l="22816" r="12713" t="0"/>
          <a:stretch/>
        </p:blipFill>
        <p:spPr>
          <a:xfrm>
            <a:off x="6637025" y="1308050"/>
            <a:ext cx="1930500" cy="1996500"/>
          </a:xfrm>
          <a:prstGeom prst="ellipse">
            <a:avLst/>
          </a:prstGeom>
          <a:noFill/>
          <a:ln>
            <a:noFill/>
          </a:ln>
          <a:effectLst>
            <a:outerShdw blurRad="114300" rotWithShape="0" algn="bl" dir="13980000" dist="19050">
              <a:srgbClr val="000000">
                <a:alpha val="10000"/>
              </a:srgbClr>
            </a:outerShdw>
          </a:effectLst>
        </p:spPr>
      </p:pic>
      <p:pic>
        <p:nvPicPr>
          <p:cNvPr id="129" name="Google Shape;129;p34"/>
          <p:cNvPicPr preferRelativeResize="0"/>
          <p:nvPr/>
        </p:nvPicPr>
        <p:blipFill rotWithShape="1">
          <a:blip r:embed="rId4">
            <a:alphaModFix/>
          </a:blip>
          <a:srcRect b="0" l="34028" r="11059" t="0"/>
          <a:stretch/>
        </p:blipFill>
        <p:spPr>
          <a:xfrm>
            <a:off x="4298350" y="0"/>
            <a:ext cx="484565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4"/>
          <p:cNvSpPr txBox="1"/>
          <p:nvPr/>
        </p:nvSpPr>
        <p:spPr>
          <a:xfrm>
            <a:off x="5325525" y="1722600"/>
            <a:ext cx="3348600" cy="930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endParaRPr b="1" i="0" sz="3800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34"/>
          <p:cNvSpPr txBox="1"/>
          <p:nvPr/>
        </p:nvSpPr>
        <p:spPr>
          <a:xfrm>
            <a:off x="5325525" y="2451500"/>
            <a:ext cx="3531600" cy="103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Система дистанционного обучения в организациях среднего образования</a:t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34"/>
          <p:cNvSpPr txBox="1"/>
          <p:nvPr/>
        </p:nvSpPr>
        <p:spPr>
          <a:xfrm>
            <a:off x="6789100" y="4760450"/>
            <a:ext cx="20397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i="0" lang="ru" sz="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Bilim Media Group 2011</a:t>
            </a:r>
            <a:r>
              <a:rPr lang="ru" sz="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i="0" lang="ru" sz="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ru" sz="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i="0" sz="5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i="0" lang="ru" sz="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</a:t>
            </a:r>
            <a:r>
              <a:rPr lang="ru" sz="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5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" name="Google Shape;133;p34"/>
          <p:cNvPicPr preferRelativeResize="0"/>
          <p:nvPr/>
        </p:nvPicPr>
        <p:blipFill rotWithShape="1">
          <a:blip r:embed="rId5">
            <a:alphaModFix/>
          </a:blip>
          <a:srcRect b="11493" l="0" r="0" t="15348"/>
          <a:stretch/>
        </p:blipFill>
        <p:spPr>
          <a:xfrm>
            <a:off x="290325" y="1604275"/>
            <a:ext cx="5179123" cy="213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7138" y="4163475"/>
            <a:ext cx="1571216" cy="60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1273" y="386875"/>
            <a:ext cx="990541" cy="9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4"/>
          <p:cNvPicPr preferRelativeResize="0"/>
          <p:nvPr/>
        </p:nvPicPr>
        <p:blipFill rotWithShape="1">
          <a:blip r:embed="rId8">
            <a:alphaModFix/>
          </a:blip>
          <a:srcRect b="62141" l="0" r="0" t="0"/>
          <a:stretch/>
        </p:blipFill>
        <p:spPr>
          <a:xfrm>
            <a:off x="364925" y="4044900"/>
            <a:ext cx="1137675" cy="43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47075" y="4163473"/>
            <a:ext cx="990575" cy="495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23824" y="3706646"/>
            <a:ext cx="990574" cy="990574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13730"/>
              </a:srgbClr>
            </a:outerShdw>
          </a:effectLst>
        </p:spPr>
      </p:pic>
      <p:pic>
        <p:nvPicPr>
          <p:cNvPr id="139" name="Google Shape;139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1550" y="196008"/>
            <a:ext cx="2467494" cy="99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4"/>
          <p:cNvPicPr preferRelativeResize="0"/>
          <p:nvPr/>
        </p:nvPicPr>
        <p:blipFill rotWithShape="1">
          <a:blip r:embed="rId8">
            <a:alphaModFix/>
          </a:blip>
          <a:srcRect b="0" l="0" r="0" t="43693"/>
          <a:stretch/>
        </p:blipFill>
        <p:spPr>
          <a:xfrm>
            <a:off x="652675" y="4475600"/>
            <a:ext cx="654901" cy="368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/>
          <p:nvPr/>
        </p:nvSpPr>
        <p:spPr>
          <a:xfrm>
            <a:off x="2538300" y="1185900"/>
            <a:ext cx="1921200" cy="15597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7863" y="817925"/>
            <a:ext cx="773275" cy="79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3"/>
          <p:cNvSpPr/>
          <p:nvPr/>
        </p:nvSpPr>
        <p:spPr>
          <a:xfrm>
            <a:off x="392125" y="3217550"/>
            <a:ext cx="1921200" cy="15105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3"/>
          <p:cNvSpPr/>
          <p:nvPr/>
        </p:nvSpPr>
        <p:spPr>
          <a:xfrm>
            <a:off x="2538300" y="3217550"/>
            <a:ext cx="1921200" cy="15105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3"/>
          <p:cNvSpPr/>
          <p:nvPr/>
        </p:nvSpPr>
        <p:spPr>
          <a:xfrm>
            <a:off x="4684500" y="3217550"/>
            <a:ext cx="1921200" cy="15105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3"/>
          <p:cNvSpPr/>
          <p:nvPr/>
        </p:nvSpPr>
        <p:spPr>
          <a:xfrm>
            <a:off x="6830675" y="3217550"/>
            <a:ext cx="1921200" cy="15105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3"/>
          <p:cNvSpPr/>
          <p:nvPr/>
        </p:nvSpPr>
        <p:spPr>
          <a:xfrm>
            <a:off x="392125" y="1185900"/>
            <a:ext cx="1921200" cy="15597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3"/>
          <p:cNvSpPr/>
          <p:nvPr/>
        </p:nvSpPr>
        <p:spPr>
          <a:xfrm>
            <a:off x="4684500" y="1185900"/>
            <a:ext cx="1921200" cy="15597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3"/>
          <p:cNvSpPr/>
          <p:nvPr/>
        </p:nvSpPr>
        <p:spPr>
          <a:xfrm>
            <a:off x="6830675" y="1185900"/>
            <a:ext cx="1921200" cy="15597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5778" y="984297"/>
            <a:ext cx="1068819" cy="58531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3"/>
          <p:cNvSpPr txBox="1"/>
          <p:nvPr>
            <p:ph idx="1" type="body"/>
          </p:nvPr>
        </p:nvSpPr>
        <p:spPr>
          <a:xfrm>
            <a:off x="448800" y="1614175"/>
            <a:ext cx="1808100" cy="9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  <a:endParaRPr b="1"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ru" sz="9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Online</a:t>
            </a:r>
            <a:r>
              <a:rPr b="1" lang="ru" sz="9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Mektep.org</a:t>
            </a:r>
            <a:endParaRPr b="1" sz="900">
              <a:solidFill>
                <a:srgbClr val="38C06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завуч формирует школу, классы и готовит расписание занятий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2" name="Google Shape;282;p43"/>
          <p:cNvPicPr preferRelativeResize="0"/>
          <p:nvPr/>
        </p:nvPicPr>
        <p:blipFill rotWithShape="1">
          <a:blip r:embed="rId5">
            <a:alphaModFix/>
          </a:blip>
          <a:srcRect b="68395" l="0" r="0" t="19517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3"/>
          <p:cNvSpPr txBox="1"/>
          <p:nvPr/>
        </p:nvSpPr>
        <p:spPr>
          <a:xfrm>
            <a:off x="5670200" y="4760450"/>
            <a:ext cx="3359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Bilim Media Group 2011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i="0" sz="500" u="none" cap="none" strike="noStrik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43"/>
          <p:cNvSpPr txBox="1"/>
          <p:nvPr>
            <p:ph idx="1" type="body"/>
          </p:nvPr>
        </p:nvSpPr>
        <p:spPr>
          <a:xfrm>
            <a:off x="2645550" y="1614175"/>
            <a:ext cx="1706700" cy="9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endParaRPr b="1"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Пользователь заходит на </a:t>
            </a:r>
            <a:r>
              <a:rPr b="1" lang="ru" sz="9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с помощью </a:t>
            </a: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своего логина &amp; пароля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5" name="Google Shape;285;p43"/>
          <p:cNvSpPr txBox="1"/>
          <p:nvPr>
            <p:ph idx="1" type="body"/>
          </p:nvPr>
        </p:nvSpPr>
        <p:spPr>
          <a:xfrm>
            <a:off x="4740876" y="1614175"/>
            <a:ext cx="1808400" cy="9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endParaRPr b="1" sz="7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По логину определяется школа, регион, населенный пункт, класс, язык обучения пользователя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43"/>
          <p:cNvSpPr txBox="1"/>
          <p:nvPr>
            <p:ph idx="1" type="body"/>
          </p:nvPr>
        </p:nvSpPr>
        <p:spPr>
          <a:xfrm>
            <a:off x="6850025" y="1614175"/>
            <a:ext cx="1882500" cy="9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4.</a:t>
            </a:r>
            <a:endParaRPr b="1" sz="7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У</a:t>
            </a: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ченику предлагается ознакомиться с расписанием, запустить живую трансляцию или запись трансляции, если урок был пропущен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7" name="Google Shape;287;p43"/>
          <p:cNvSpPr txBox="1"/>
          <p:nvPr>
            <p:ph idx="1" type="body"/>
          </p:nvPr>
        </p:nvSpPr>
        <p:spPr>
          <a:xfrm>
            <a:off x="577375" y="3440375"/>
            <a:ext cx="1550700" cy="11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5.</a:t>
            </a:r>
            <a:endParaRPr b="1" sz="7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Каждые 5 минут определяется, </a:t>
            </a: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участвует ли пользователь в учебном процессе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43"/>
          <p:cNvSpPr txBox="1"/>
          <p:nvPr>
            <p:ph idx="1" type="body"/>
          </p:nvPr>
        </p:nvSpPr>
        <p:spPr>
          <a:xfrm>
            <a:off x="2605212" y="3440375"/>
            <a:ext cx="1787400" cy="11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6.</a:t>
            </a:r>
            <a:endParaRPr b="1"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В конце урока выдается домашнее задание, которое можно выполнить прямо в </a:t>
            </a:r>
            <a:r>
              <a:rPr b="1" lang="ru" sz="9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(в виде текста, теста или загрузки фото с телефона)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43"/>
          <p:cNvSpPr txBox="1"/>
          <p:nvPr>
            <p:ph idx="1" type="body"/>
          </p:nvPr>
        </p:nvSpPr>
        <p:spPr>
          <a:xfrm>
            <a:off x="4758888" y="3440375"/>
            <a:ext cx="1772400" cy="11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7.</a:t>
            </a:r>
            <a:endParaRPr b="1"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Предметник,</a:t>
            </a: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закрепленный за данным классом, контролирует выполнение и проверку домашнего задания, СОР и СОЧ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43"/>
          <p:cNvSpPr txBox="1"/>
          <p:nvPr>
            <p:ph idx="1" type="body"/>
          </p:nvPr>
        </p:nvSpPr>
        <p:spPr>
          <a:xfrm>
            <a:off x="6876725" y="3440375"/>
            <a:ext cx="1829100" cy="11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8.</a:t>
            </a:r>
            <a:endParaRPr b="1" sz="7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Учитель</a:t>
            </a: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следит за посещаемостью своего класса, выполнением и проверкой домашних заданий, СОР и СОЧ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1" name="Google Shape;29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58875" y="918025"/>
            <a:ext cx="280075" cy="2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13818" y="998169"/>
            <a:ext cx="261775" cy="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3"/>
          <p:cNvPicPr preferRelativeResize="0"/>
          <p:nvPr/>
        </p:nvPicPr>
        <p:blipFill rotWithShape="1">
          <a:blip r:embed="rId8">
            <a:alphaModFix/>
          </a:blip>
          <a:srcRect b="0" l="3349" r="3340" t="0"/>
          <a:stretch/>
        </p:blipFill>
        <p:spPr>
          <a:xfrm>
            <a:off x="7353700" y="939650"/>
            <a:ext cx="874899" cy="6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4938" y="2891225"/>
            <a:ext cx="433563" cy="5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31785" y="2891225"/>
            <a:ext cx="534250" cy="5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/>
          <p:cNvPicPr preferRelativeResize="0"/>
          <p:nvPr/>
        </p:nvPicPr>
        <p:blipFill rotWithShape="1">
          <a:blip r:embed="rId11">
            <a:alphaModFix/>
          </a:blip>
          <a:srcRect b="0" l="2070" r="2070" t="0"/>
          <a:stretch/>
        </p:blipFill>
        <p:spPr>
          <a:xfrm>
            <a:off x="5174187" y="2861500"/>
            <a:ext cx="874900" cy="6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3"/>
          <p:cNvPicPr preferRelativeResize="0"/>
          <p:nvPr/>
        </p:nvPicPr>
        <p:blipFill rotWithShape="1">
          <a:blip r:embed="rId12">
            <a:alphaModFix/>
          </a:blip>
          <a:srcRect b="1499" l="-782" r="-2224" t="-1500"/>
          <a:stretch/>
        </p:blipFill>
        <p:spPr>
          <a:xfrm>
            <a:off x="7315987" y="2861500"/>
            <a:ext cx="874900" cy="6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063" y="817925"/>
            <a:ext cx="773275" cy="79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3"/>
          <p:cNvSpPr txBox="1"/>
          <p:nvPr/>
        </p:nvSpPr>
        <p:spPr>
          <a:xfrm>
            <a:off x="0" y="225"/>
            <a:ext cx="5016300" cy="62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Как работает 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.org</a:t>
            </a:r>
            <a:r>
              <a:rPr b="1"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b="1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0" name="Google Shape;300;p43"/>
          <p:cNvSpPr/>
          <p:nvPr/>
        </p:nvSpPr>
        <p:spPr>
          <a:xfrm>
            <a:off x="2278650" y="1820825"/>
            <a:ext cx="294300" cy="289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78675" y="1893300"/>
            <a:ext cx="94250" cy="1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3"/>
          <p:cNvSpPr/>
          <p:nvPr/>
        </p:nvSpPr>
        <p:spPr>
          <a:xfrm>
            <a:off x="4424850" y="1820850"/>
            <a:ext cx="294300" cy="289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524875" y="1893325"/>
            <a:ext cx="94250" cy="1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3"/>
          <p:cNvSpPr/>
          <p:nvPr/>
        </p:nvSpPr>
        <p:spPr>
          <a:xfrm>
            <a:off x="6574425" y="1820850"/>
            <a:ext cx="294300" cy="289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74450" y="1893325"/>
            <a:ext cx="94250" cy="1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3"/>
          <p:cNvSpPr/>
          <p:nvPr/>
        </p:nvSpPr>
        <p:spPr>
          <a:xfrm>
            <a:off x="2276963" y="3827875"/>
            <a:ext cx="294300" cy="289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76988" y="3900350"/>
            <a:ext cx="94250" cy="1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/>
          <p:nvPr/>
        </p:nvSpPr>
        <p:spPr>
          <a:xfrm>
            <a:off x="4423163" y="3827900"/>
            <a:ext cx="294300" cy="289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523188" y="3900375"/>
            <a:ext cx="94250" cy="1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/>
          <p:nvPr/>
        </p:nvSpPr>
        <p:spPr>
          <a:xfrm>
            <a:off x="6572738" y="3827900"/>
            <a:ext cx="294300" cy="289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72763" y="3900375"/>
            <a:ext cx="94250" cy="1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3"/>
          <p:cNvSpPr/>
          <p:nvPr/>
        </p:nvSpPr>
        <p:spPr>
          <a:xfrm>
            <a:off x="8702025" y="1820850"/>
            <a:ext cx="294300" cy="289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3"/>
          <p:cNvPicPr preferRelativeResize="0"/>
          <p:nvPr/>
        </p:nvPicPr>
        <p:blipFill>
          <a:blip r:embed="rId13">
            <a:alphaModFix amt="14000"/>
          </a:blip>
          <a:stretch>
            <a:fillRect/>
          </a:stretch>
        </p:blipFill>
        <p:spPr>
          <a:xfrm>
            <a:off x="8802050" y="1893325"/>
            <a:ext cx="94250" cy="1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3"/>
          <p:cNvSpPr/>
          <p:nvPr/>
        </p:nvSpPr>
        <p:spPr>
          <a:xfrm>
            <a:off x="183975" y="3827875"/>
            <a:ext cx="294300" cy="289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43"/>
          <p:cNvPicPr preferRelativeResize="0"/>
          <p:nvPr/>
        </p:nvPicPr>
        <p:blipFill>
          <a:blip r:embed="rId13">
            <a:alphaModFix amt="14000"/>
          </a:blip>
          <a:stretch>
            <a:fillRect/>
          </a:stretch>
        </p:blipFill>
        <p:spPr>
          <a:xfrm>
            <a:off x="284000" y="3900350"/>
            <a:ext cx="94250" cy="1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481250" y="97575"/>
            <a:ext cx="426473" cy="42647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33000"/>
              </a:srgbClr>
            </a:outerShdw>
          </a:effectLst>
        </p:spPr>
      </p:pic>
      <p:pic>
        <p:nvPicPr>
          <p:cNvPr id="317" name="Google Shape;317;p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042075" y="21375"/>
            <a:ext cx="1061682" cy="4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/>
          <p:nvPr/>
        </p:nvSpPr>
        <p:spPr>
          <a:xfrm>
            <a:off x="5702475" y="1159550"/>
            <a:ext cx="3095700" cy="36204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3396" y="794702"/>
            <a:ext cx="962173" cy="5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4"/>
          <p:cNvPicPr preferRelativeResize="0"/>
          <p:nvPr/>
        </p:nvPicPr>
        <p:blipFill rotWithShape="1">
          <a:blip r:embed="rId4">
            <a:alphaModFix/>
          </a:blip>
          <a:srcRect b="68395" l="0" r="0" t="19517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4"/>
          <p:cNvSpPr txBox="1"/>
          <p:nvPr/>
        </p:nvSpPr>
        <p:spPr>
          <a:xfrm>
            <a:off x="0" y="0"/>
            <a:ext cx="5207100" cy="622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Статусы и отчеты 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.org</a:t>
            </a:r>
            <a:endParaRPr b="1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6" name="Google Shape;326;p44"/>
          <p:cNvSpPr txBox="1"/>
          <p:nvPr/>
        </p:nvSpPr>
        <p:spPr>
          <a:xfrm>
            <a:off x="478275" y="0"/>
            <a:ext cx="2031600" cy="33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9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7" name="Google Shape;327;p44"/>
          <p:cNvSpPr/>
          <p:nvPr/>
        </p:nvSpPr>
        <p:spPr>
          <a:xfrm>
            <a:off x="3036725" y="1159550"/>
            <a:ext cx="2409000" cy="36204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4"/>
          <p:cNvSpPr/>
          <p:nvPr/>
        </p:nvSpPr>
        <p:spPr>
          <a:xfrm>
            <a:off x="345700" y="1159550"/>
            <a:ext cx="2409000" cy="36204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  <a:effectLst>
            <a:outerShdw blurRad="85725" rotWithShape="0" algn="bl" dist="9525">
              <a:srgbClr val="000000">
                <a:alpha val="1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4"/>
          <p:cNvSpPr txBox="1"/>
          <p:nvPr>
            <p:ph idx="1" type="body"/>
          </p:nvPr>
        </p:nvSpPr>
        <p:spPr>
          <a:xfrm>
            <a:off x="334646" y="1644360"/>
            <a:ext cx="2357400" cy="26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2151" lvl="0" marL="360000" rtl="0" algn="l"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900"/>
              <a:buFont typeface="Open Sans"/>
              <a:buAutoNum type="arabicPeriod"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Оповещение родителей о статусе посещения онлайн- занятий детьми;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2151" lvl="0" marL="360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900"/>
              <a:buFont typeface="Open Sans"/>
              <a:buAutoNum type="arabicPeriod"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Оповещение родителей о статусе выполнения домашних заданий детьми.</a:t>
            </a:r>
            <a:endParaRPr b="1"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0" name="Google Shape;330;p44"/>
          <p:cNvSpPr txBox="1"/>
          <p:nvPr>
            <p:ph idx="1" type="body"/>
          </p:nvPr>
        </p:nvSpPr>
        <p:spPr>
          <a:xfrm>
            <a:off x="3011375" y="1644360"/>
            <a:ext cx="2459700" cy="26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2151" lvl="0" marL="360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900"/>
              <a:buFont typeface="Open Sans"/>
              <a:buAutoNum type="arabicPeriod"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Отслеживание посещаемости и активности учеников;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2151" lvl="0" marL="360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900"/>
              <a:buFont typeface="Open Sans"/>
              <a:buAutoNum type="arabicPeriod"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Отслеживание посещаемости и активности учителей;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2151" lvl="0" marL="360000" marR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15B267"/>
              </a:buClr>
              <a:buSzPts val="900"/>
              <a:buFont typeface="Open Sans"/>
              <a:buAutoNum type="arabicPeriod"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Отслеживание проведения онлайн-интерактива и домашних заданий.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p44"/>
          <p:cNvSpPr txBox="1"/>
          <p:nvPr>
            <p:ph idx="1" type="body"/>
          </p:nvPr>
        </p:nvSpPr>
        <p:spPr>
          <a:xfrm>
            <a:off x="5702475" y="1644350"/>
            <a:ext cx="3054600" cy="26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900"/>
              <a:buFont typeface="Open Sans"/>
              <a:buAutoNum type="arabicPeriod"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Полный отчет по  проводимым онлайн-урокам по единому расписанию через специальный кабинет;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900"/>
              <a:buFont typeface="Open Sans"/>
              <a:buAutoNum type="arabicPeriod"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Полный отчет по учителям всех проводимых онлайн-уроков по единому расписанию через специальный кабинет;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900"/>
              <a:buFont typeface="Open Sans"/>
              <a:buAutoNum type="arabicPeriod"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Отчет по интерактивным занятиям через специальный кабинет;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900"/>
              <a:buFont typeface="Open Sans"/>
              <a:buAutoNum type="arabicPeriod"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Отчет по проверке домашних заданий учителями через специальный кабинет;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900"/>
              <a:buFont typeface="Open Sans"/>
              <a:buAutoNum type="arabicPeriod"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Возможность отправки онлайн-замечаний и рекомендаций учителям;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900"/>
              <a:buFont typeface="Open Sans"/>
              <a:buAutoNum type="arabicPeriod"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Просмотр рейтинга школ по функционированию онлайн-школы.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p44"/>
          <p:cNvSpPr txBox="1"/>
          <p:nvPr>
            <p:ph idx="1" type="body"/>
          </p:nvPr>
        </p:nvSpPr>
        <p:spPr>
          <a:xfrm>
            <a:off x="371500" y="1323360"/>
            <a:ext cx="2357400" cy="3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Родитель и ученик</a:t>
            </a:r>
            <a:endParaRPr b="1"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" name="Google Shape;333;p44"/>
          <p:cNvSpPr txBox="1"/>
          <p:nvPr>
            <p:ph idx="1" type="body"/>
          </p:nvPr>
        </p:nvSpPr>
        <p:spPr>
          <a:xfrm>
            <a:off x="3049888" y="1323360"/>
            <a:ext cx="2357400" cy="3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Администрация школы</a:t>
            </a:r>
            <a:endParaRPr b="1"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4" name="Google Shape;334;p44"/>
          <p:cNvSpPr txBox="1"/>
          <p:nvPr>
            <p:ph idx="1" type="body"/>
          </p:nvPr>
        </p:nvSpPr>
        <p:spPr>
          <a:xfrm>
            <a:off x="5818425" y="1274221"/>
            <a:ext cx="2862300" cy="3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Районные отделы образования, областные управления образования и МОН РК</a:t>
            </a:r>
            <a:endParaRPr b="1"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5" name="Google Shape;33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8000" y="726450"/>
            <a:ext cx="352150" cy="5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69025" y="679631"/>
            <a:ext cx="622525" cy="6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3450" y="734838"/>
            <a:ext cx="615550" cy="61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4"/>
          <p:cNvPicPr preferRelativeResize="0"/>
          <p:nvPr/>
        </p:nvPicPr>
        <p:blipFill rotWithShape="1">
          <a:blip r:embed="rId8">
            <a:alphaModFix/>
          </a:blip>
          <a:srcRect b="25570" l="57217" r="1063" t="7139"/>
          <a:stretch/>
        </p:blipFill>
        <p:spPr>
          <a:xfrm>
            <a:off x="3087425" y="3139200"/>
            <a:ext cx="2307600" cy="1461300"/>
          </a:xfrm>
          <a:prstGeom prst="roundRect">
            <a:avLst>
              <a:gd fmla="val 3353" name="adj"/>
            </a:avLst>
          </a:prstGeom>
          <a:noFill/>
          <a:ln>
            <a:noFill/>
          </a:ln>
          <a:effectLst>
            <a:outerShdw blurRad="142875" rotWithShape="0" algn="bl" dir="5400000" dist="38100">
              <a:srgbClr val="000000">
                <a:alpha val="15000"/>
              </a:srgbClr>
            </a:outerShdw>
          </a:effectLst>
        </p:spPr>
      </p:pic>
      <p:pic>
        <p:nvPicPr>
          <p:cNvPr id="339" name="Google Shape;339;p44"/>
          <p:cNvPicPr preferRelativeResize="0"/>
          <p:nvPr/>
        </p:nvPicPr>
        <p:blipFill rotWithShape="1">
          <a:blip r:embed="rId9">
            <a:alphaModFix/>
          </a:blip>
          <a:srcRect b="56941" l="31003" r="30996" t="13202"/>
          <a:stretch/>
        </p:blipFill>
        <p:spPr>
          <a:xfrm>
            <a:off x="433600" y="3139200"/>
            <a:ext cx="2258400" cy="1461000"/>
          </a:xfrm>
          <a:prstGeom prst="roundRect">
            <a:avLst>
              <a:gd fmla="val 3978" name="adj"/>
            </a:avLst>
          </a:prstGeom>
          <a:noFill/>
          <a:ln>
            <a:noFill/>
          </a:ln>
          <a:effectLst>
            <a:outerShdw blurRad="114300" rotWithShape="0" algn="bl" dir="3000000" dist="9525">
              <a:srgbClr val="000000">
                <a:alpha val="14000"/>
              </a:srgbClr>
            </a:outerShdw>
          </a:effectLst>
        </p:spPr>
      </p:pic>
      <p:pic>
        <p:nvPicPr>
          <p:cNvPr id="340" name="Google Shape;340;p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81250" y="97575"/>
            <a:ext cx="426473" cy="42647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33000"/>
              </a:srgbClr>
            </a:outerShdw>
          </a:effectLst>
        </p:spPr>
      </p:pic>
      <p:pic>
        <p:nvPicPr>
          <p:cNvPr id="341" name="Google Shape;341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65875" y="21375"/>
            <a:ext cx="1061682" cy="4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3000"/>
              </a:srgbClr>
            </a:outerShdw>
          </a:effectLst>
        </p:spPr>
      </p:pic>
      <p:sp>
        <p:nvSpPr>
          <p:cNvPr id="342" name="Google Shape;342;p44"/>
          <p:cNvSpPr txBox="1"/>
          <p:nvPr/>
        </p:nvSpPr>
        <p:spPr>
          <a:xfrm>
            <a:off x="5670200" y="4760450"/>
            <a:ext cx="3359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Bilim Media Group 2011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i="0" sz="500" u="none" cap="none" strike="noStrik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 txBox="1"/>
          <p:nvPr/>
        </p:nvSpPr>
        <p:spPr>
          <a:xfrm>
            <a:off x="5622100" y="1500650"/>
            <a:ext cx="3030000" cy="14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2400">
                <a:solidFill>
                  <a:srgbClr val="00BF6F"/>
                </a:solidFill>
                <a:latin typeface="Comfortaa"/>
                <a:ea typeface="Comfortaa"/>
                <a:cs typeface="Comfortaa"/>
                <a:sym typeface="Comfortaa"/>
              </a:rPr>
              <a:t>Баршаға</a:t>
            </a:r>
            <a:br>
              <a:rPr b="1" lang="ru" sz="2400">
                <a:solidFill>
                  <a:srgbClr val="00BF6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ru" sz="2400">
                <a:solidFill>
                  <a:srgbClr val="00BF6F"/>
                </a:solidFill>
                <a:latin typeface="Comfortaa"/>
                <a:ea typeface="Comfortaa"/>
                <a:cs typeface="Comfortaa"/>
                <a:sym typeface="Comfortaa"/>
              </a:rPr>
              <a:t>қолжетімді,</a:t>
            </a:r>
            <a:br>
              <a:rPr b="1" lang="ru" sz="2400">
                <a:solidFill>
                  <a:srgbClr val="00BF6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ru" sz="2400">
                <a:solidFill>
                  <a:srgbClr val="00BF6F"/>
                </a:solidFill>
                <a:latin typeface="Comfortaa"/>
                <a:ea typeface="Comfortaa"/>
                <a:cs typeface="Comfortaa"/>
                <a:sym typeface="Comfortaa"/>
              </a:rPr>
              <a:t>сапалы білім!</a:t>
            </a:r>
            <a:endParaRPr b="1" sz="2400">
              <a:solidFill>
                <a:srgbClr val="00BF6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8" name="Google Shape;348;p45"/>
          <p:cNvSpPr txBox="1"/>
          <p:nvPr/>
        </p:nvSpPr>
        <p:spPr>
          <a:xfrm>
            <a:off x="5622100" y="2967950"/>
            <a:ext cx="3030000" cy="14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2400">
                <a:solidFill>
                  <a:srgbClr val="00BF6F"/>
                </a:solidFill>
                <a:latin typeface="Comfortaa"/>
                <a:ea typeface="Comfortaa"/>
                <a:cs typeface="Comfortaa"/>
                <a:sym typeface="Comfortaa"/>
              </a:rPr>
              <a:t>Качественное образование,</a:t>
            </a:r>
            <a:r>
              <a:rPr b="1" lang="ru" sz="2400">
                <a:solidFill>
                  <a:srgbClr val="00BF6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ru" sz="2400">
                <a:solidFill>
                  <a:srgbClr val="00BF6F"/>
                </a:solidFill>
                <a:latin typeface="Comfortaa"/>
                <a:ea typeface="Comfortaa"/>
                <a:cs typeface="Comfortaa"/>
                <a:sym typeface="Comfortaa"/>
              </a:rPr>
              <a:t>доступное всем!</a:t>
            </a:r>
            <a:endParaRPr b="1" sz="2400">
              <a:solidFill>
                <a:srgbClr val="00BF6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9" name="Google Shape;34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447" y="110887"/>
            <a:ext cx="5602575" cy="477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4240" y="200175"/>
            <a:ext cx="1894660" cy="76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65625" y="263275"/>
            <a:ext cx="900199" cy="900200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3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5"/>
          <p:cNvPicPr preferRelativeResize="0"/>
          <p:nvPr/>
        </p:nvPicPr>
        <p:blipFill rotWithShape="1">
          <a:blip r:embed="rId3">
            <a:alphaModFix/>
          </a:blip>
          <a:srcRect b="68395" l="0" r="0" t="19517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5"/>
          <p:cNvSpPr txBox="1"/>
          <p:nvPr/>
        </p:nvSpPr>
        <p:spPr>
          <a:xfrm>
            <a:off x="0" y="1"/>
            <a:ext cx="4327800" cy="62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Контент </a:t>
            </a:r>
            <a:r>
              <a:rPr b="1"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b="1"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.org</a:t>
            </a:r>
            <a:endParaRPr b="1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7" name="Google Shape;14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650" y="97575"/>
            <a:ext cx="426473" cy="42647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33000"/>
              </a:srgbClr>
            </a:outerShdw>
          </a:effectLst>
        </p:spPr>
      </p:pic>
      <p:sp>
        <p:nvSpPr>
          <p:cNvPr id="148" name="Google Shape;148;p35"/>
          <p:cNvSpPr txBox="1"/>
          <p:nvPr>
            <p:ph idx="1" type="body"/>
          </p:nvPr>
        </p:nvSpPr>
        <p:spPr>
          <a:xfrm>
            <a:off x="389650" y="851725"/>
            <a:ext cx="5241300" cy="2105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484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100"/>
              <a:buFont typeface="Open Sans"/>
              <a:buChar char="●"/>
            </a:pPr>
            <a:r>
              <a:rPr b="1" lang="ru" sz="11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5700 уроков</a:t>
            </a: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(1-четверть) </a:t>
            </a: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с более чем </a:t>
            </a:r>
            <a:r>
              <a:rPr b="1" lang="ru" sz="11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100 000 упражнений</a:t>
            </a: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по </a:t>
            </a:r>
            <a:r>
              <a:rPr b="1" lang="ru" sz="11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42</a:t>
            </a: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школьным предметам;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04849" lvl="0" marL="26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100"/>
              <a:buFont typeface="Open Sans"/>
              <a:buChar char="●"/>
            </a:pP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Охват всей школьной программы (более 24 тыс. уроков) в соответствии с типовой учебной программой;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04849" lvl="0" marL="26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100"/>
              <a:buFont typeface="Open Sans"/>
              <a:buChar char="●"/>
            </a:pP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Видеоуроки для начальной школы от ведущих учителей НИШ;  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04849" lvl="0" marL="26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100"/>
              <a:buFont typeface="Open Sans"/>
              <a:buChar char="●"/>
            </a:pP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Анимация, видео и виртуальные лаборатории для более интенсивного погружения в содержание;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04849" lvl="0" marL="269999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38C065"/>
              </a:buClr>
              <a:buSzPts val="1100"/>
              <a:buFont typeface="Open Sans"/>
              <a:buChar char="●"/>
            </a:pP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Персонализация заданий: 3 уровня и 9 подуровней;  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35"/>
          <p:cNvSpPr txBox="1"/>
          <p:nvPr/>
        </p:nvSpPr>
        <p:spPr>
          <a:xfrm>
            <a:off x="5670200" y="4760450"/>
            <a:ext cx="3359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Bilim Media Group 2011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i="0" sz="500" u="none" cap="none" strike="noStrik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0" name="Google Shape;15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7288" y="21513"/>
            <a:ext cx="1061682" cy="4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3000"/>
              </a:srgbClr>
            </a:outerShdw>
          </a:effectLst>
        </p:spPr>
      </p:pic>
      <p:pic>
        <p:nvPicPr>
          <p:cNvPr id="151" name="Google Shape;15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0200" y="948039"/>
            <a:ext cx="3208252" cy="1830854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st="19050">
              <a:srgbClr val="000000">
                <a:alpha val="20000"/>
              </a:srgbClr>
            </a:outerShdw>
          </a:effectLst>
        </p:spPr>
      </p:pic>
      <p:pic>
        <p:nvPicPr>
          <p:cNvPr id="152" name="Google Shape;15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2925" y="2715725"/>
            <a:ext cx="3848601" cy="1752325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st="19050">
              <a:srgbClr val="000000">
                <a:alpha val="18000"/>
              </a:srgbClr>
            </a:outerShdw>
          </a:effectLst>
        </p:spPr>
      </p:pic>
      <p:pic>
        <p:nvPicPr>
          <p:cNvPr id="153" name="Google Shape;153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3850" y="3102850"/>
            <a:ext cx="3826749" cy="159020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st="19050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6"/>
          <p:cNvPicPr preferRelativeResize="0"/>
          <p:nvPr/>
        </p:nvPicPr>
        <p:blipFill rotWithShape="1">
          <a:blip r:embed="rId3">
            <a:alphaModFix/>
          </a:blip>
          <a:srcRect b="68395" l="0" r="0" t="19517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6"/>
          <p:cNvSpPr txBox="1"/>
          <p:nvPr/>
        </p:nvSpPr>
        <p:spPr>
          <a:xfrm>
            <a:off x="5670200" y="4760450"/>
            <a:ext cx="3359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Bilim Media Group 2011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i="0" sz="500" u="none" cap="none" strike="noStrik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36"/>
          <p:cNvSpPr txBox="1"/>
          <p:nvPr>
            <p:ph idx="1" type="body"/>
          </p:nvPr>
        </p:nvSpPr>
        <p:spPr>
          <a:xfrm>
            <a:off x="520050" y="978900"/>
            <a:ext cx="4610700" cy="2646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8499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Начальная школа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 – 1184 темы, 23 112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Қазақ тілі/Қазақ әдебиеті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– 490 тем, 16 767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Русский язык/Русская литература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– 490 тем, 16 767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Физика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(қаз/ру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с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– 230 тем, 7776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Химия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– 219 тем, 7344 упражнения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Биология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 – 230 тем, 7776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Информатика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– 198 тем, 5346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Алгебра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– 260 тем, 7830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Геометрия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–  110 тем, 4320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Математика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– 108 тем, 4320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Английский язык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– 320 тем, 12 879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36"/>
          <p:cNvSpPr txBox="1"/>
          <p:nvPr>
            <p:ph idx="1" type="body"/>
          </p:nvPr>
        </p:nvSpPr>
        <p:spPr>
          <a:xfrm>
            <a:off x="595288" y="666810"/>
            <a:ext cx="2357400" cy="3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Предметы. Темы.</a:t>
            </a:r>
            <a:endParaRPr b="1" sz="1200">
              <a:solidFill>
                <a:srgbClr val="38C06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36"/>
          <p:cNvSpPr txBox="1"/>
          <p:nvPr>
            <p:ph idx="1" type="body"/>
          </p:nvPr>
        </p:nvSpPr>
        <p:spPr>
          <a:xfrm>
            <a:off x="5084475" y="982500"/>
            <a:ext cx="3643500" cy="2639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84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География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 – 310 тем, 23 112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История Казахстана/Всемирная история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(қаз/рус)– 614 тем, 16 578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5200" lvl="0" marL="2667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Естествознание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 – 68 тем, 16 767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Предметы комплексно-эстетического направления (</a:t>
            </a:r>
            <a:r>
              <a:rPr b="1" lang="ru" sz="10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музыка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b="1" lang="ru" sz="10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художественный труд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(для девочек, для мальчиков), </a:t>
            </a:r>
            <a:r>
              <a:rPr b="1" lang="ru" sz="10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физическая культура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) қаз/рус – 294 темы, 9558 упражнений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Графика и проектирование/Основы предпринимательства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(қаз/рус) – 72 темы, 1944 упражнения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3" name="Google Shape;163;p36"/>
          <p:cNvPicPr preferRelativeResize="0"/>
          <p:nvPr/>
        </p:nvPicPr>
        <p:blipFill rotWithShape="1">
          <a:blip r:embed="rId4">
            <a:alphaModFix/>
          </a:blip>
          <a:srcRect b="39972" l="15744" r="15744" t="0"/>
          <a:stretch/>
        </p:blipFill>
        <p:spPr>
          <a:xfrm>
            <a:off x="3401988" y="3693521"/>
            <a:ext cx="2077180" cy="126533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420000" dist="9525">
              <a:srgbClr val="000000">
                <a:alpha val="14000"/>
              </a:srgbClr>
            </a:outerShdw>
          </a:effectLst>
        </p:spPr>
      </p:pic>
      <p:pic>
        <p:nvPicPr>
          <p:cNvPr id="164" name="Google Shape;16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6900" y="3625208"/>
            <a:ext cx="1791581" cy="1265329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19050">
              <a:srgbClr val="000000">
                <a:alpha val="14000"/>
              </a:srgbClr>
            </a:outerShdw>
          </a:effectLst>
        </p:spPr>
      </p:pic>
      <p:pic>
        <p:nvPicPr>
          <p:cNvPr id="165" name="Google Shape;16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6957" y="3535375"/>
            <a:ext cx="2255766" cy="126533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  <p:pic>
        <p:nvPicPr>
          <p:cNvPr id="166" name="Google Shape;166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52650" y="97575"/>
            <a:ext cx="426473" cy="42647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33000"/>
              </a:srgbClr>
            </a:outerShdw>
          </a:effectLst>
        </p:spPr>
      </p:pic>
      <p:pic>
        <p:nvPicPr>
          <p:cNvPr id="167" name="Google Shape;167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89675" y="21375"/>
            <a:ext cx="1061682" cy="4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3000"/>
              </a:srgbClr>
            </a:outerShdw>
          </a:effectLst>
        </p:spPr>
      </p:pic>
      <p:sp>
        <p:nvSpPr>
          <p:cNvPr id="168" name="Google Shape;168;p36"/>
          <p:cNvSpPr txBox="1"/>
          <p:nvPr/>
        </p:nvSpPr>
        <p:spPr>
          <a:xfrm>
            <a:off x="0" y="1"/>
            <a:ext cx="4327800" cy="62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Контент </a:t>
            </a:r>
            <a:r>
              <a:rPr b="1"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b="1"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.org</a:t>
            </a:r>
            <a:endParaRPr b="1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36"/>
          <p:cNvSpPr txBox="1"/>
          <p:nvPr>
            <p:ph idx="1" type="body"/>
          </p:nvPr>
        </p:nvSpPr>
        <p:spPr>
          <a:xfrm>
            <a:off x="5130738" y="666810"/>
            <a:ext cx="2357400" cy="3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Предметы. Темы.</a:t>
            </a:r>
            <a:endParaRPr b="1" sz="1200">
              <a:solidFill>
                <a:srgbClr val="38C06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6450" y="2620875"/>
            <a:ext cx="3065075" cy="172415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19050">
              <a:srgbClr val="000000">
                <a:alpha val="14000"/>
              </a:srgbClr>
            </a:outerShdw>
          </a:effectLst>
        </p:spPr>
      </p:pic>
      <p:pic>
        <p:nvPicPr>
          <p:cNvPr id="175" name="Google Shape;175;p37"/>
          <p:cNvPicPr preferRelativeResize="0"/>
          <p:nvPr/>
        </p:nvPicPr>
        <p:blipFill rotWithShape="1">
          <a:blip r:embed="rId4">
            <a:alphaModFix/>
          </a:blip>
          <a:srcRect b="68395" l="0" r="0" t="19517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7"/>
          <p:cNvSpPr txBox="1"/>
          <p:nvPr/>
        </p:nvSpPr>
        <p:spPr>
          <a:xfrm>
            <a:off x="0" y="1"/>
            <a:ext cx="4327800" cy="62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Методика</a:t>
            </a: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.org</a:t>
            </a:r>
            <a:endParaRPr b="1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37"/>
          <p:cNvSpPr txBox="1"/>
          <p:nvPr/>
        </p:nvSpPr>
        <p:spPr>
          <a:xfrm>
            <a:off x="5670200" y="4760450"/>
            <a:ext cx="3359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Bilim Media Group 2011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i="0" sz="500" u="none" cap="none" strike="noStrik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37"/>
          <p:cNvSpPr txBox="1"/>
          <p:nvPr>
            <p:ph idx="1" type="body"/>
          </p:nvPr>
        </p:nvSpPr>
        <p:spPr>
          <a:xfrm>
            <a:off x="499750" y="956950"/>
            <a:ext cx="5126700" cy="3619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3499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Смешанное обучение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b="1" lang="ru" sz="10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- цифровая образовательная среда, в которой сочетаются онлайн и офлайн обучение с возможностью комбинирования разных видов ресурсов для достижения лучших результатов образовательного процесса.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3499" lvl="0" marL="8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Адаптивное обучение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b="1" lang="ru" sz="10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- процесс дифференцированного обучения с использованием алгоритмов для построения индивидуальной учебной траектории с помощью адаптивных ресурсов и упражнений.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3499" lvl="0" marL="8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Перевернутый класс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b="1" lang="ru" sz="10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- принцип обучения, в котором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усвоение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основное  материала учащимися происходит вне школы, самостоятельно через комплекс ресурсов OnlineMektep. На очном учебном занятии организуется практическая деятельность с индивидуальной консультацией учителя;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3499" lvl="0" marL="89999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Персонализированное обучение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b="1" lang="ru" sz="10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- способ организации образовательного процесса, направленный на развитие личности учащегося, его творческого потенциала c учетом индивидуальных особенностей учащегося,  с возможностью самостоятельного выбора учеником времени, места, темпа и траектории обучения.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9" name="Google Shape;179;p37"/>
          <p:cNvPicPr preferRelativeResize="0"/>
          <p:nvPr/>
        </p:nvPicPr>
        <p:blipFill rotWithShape="1">
          <a:blip r:embed="rId5">
            <a:alphaModFix/>
          </a:blip>
          <a:srcRect b="14557" l="7827" r="7827" t="7133"/>
          <a:stretch/>
        </p:blipFill>
        <p:spPr>
          <a:xfrm>
            <a:off x="6182339" y="1075150"/>
            <a:ext cx="2688611" cy="1753776"/>
          </a:xfrm>
          <a:prstGeom prst="rect">
            <a:avLst/>
          </a:prstGeom>
          <a:noFill/>
          <a:ln>
            <a:noFill/>
          </a:ln>
          <a:effectLst>
            <a:outerShdw blurRad="214313" rotWithShape="0" algn="bl">
              <a:srgbClr val="000000">
                <a:alpha val="18000"/>
              </a:srgbClr>
            </a:outerShdw>
          </a:effectLst>
        </p:spPr>
      </p:pic>
      <p:pic>
        <p:nvPicPr>
          <p:cNvPr id="180" name="Google Shape;180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28850" y="97575"/>
            <a:ext cx="426473" cy="42647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33000"/>
              </a:srgbClr>
            </a:outerShdw>
          </a:effectLst>
        </p:spPr>
      </p:pic>
      <p:pic>
        <p:nvPicPr>
          <p:cNvPr id="181" name="Google Shape;18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5875" y="21375"/>
            <a:ext cx="1061682" cy="4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8"/>
          <p:cNvPicPr preferRelativeResize="0"/>
          <p:nvPr/>
        </p:nvPicPr>
        <p:blipFill rotWithShape="1">
          <a:blip r:embed="rId3">
            <a:alphaModFix/>
          </a:blip>
          <a:srcRect b="68395" l="0" r="0" t="19517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8"/>
          <p:cNvSpPr txBox="1"/>
          <p:nvPr/>
        </p:nvSpPr>
        <p:spPr>
          <a:xfrm>
            <a:off x="0" y="0"/>
            <a:ext cx="5620500" cy="62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Технологии &amp; cервера 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.org</a:t>
            </a:r>
            <a:endParaRPr b="1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38"/>
          <p:cNvSpPr txBox="1"/>
          <p:nvPr/>
        </p:nvSpPr>
        <p:spPr>
          <a:xfrm>
            <a:off x="5670200" y="4760450"/>
            <a:ext cx="3359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Bilim Media Group 2011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i="0" sz="500" u="none" cap="none" strike="noStrik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38"/>
          <p:cNvSpPr txBox="1"/>
          <p:nvPr>
            <p:ph idx="1" type="body"/>
          </p:nvPr>
        </p:nvSpPr>
        <p:spPr>
          <a:xfrm>
            <a:off x="478275" y="998025"/>
            <a:ext cx="4684500" cy="3361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8499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Формирования классов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Управление учениками (контингент) и учителями (персонал)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Онлайн-формирование расписания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Выполнение упражнений онлайн в режиме реального времени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Мониторинг успеваемости класса по уроку и упражнениям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Онлайн-чат с классом в режиме реального времени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Индивидуальный онлайн-чат между учеником и учителем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Онлайн домашние задания, проверка и выставление оценок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Журнал оценивания онлайн-уроков и домашнего задания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Конструктор собственных уроков для учителей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Конструктор СОР и СОЧ для проведения оценивания онлайн в режиме реального времени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Статистика и аналитика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Проведение онлайн-урока в режиме видеоконференции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marR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38"/>
          <p:cNvSpPr txBox="1"/>
          <p:nvPr>
            <p:ph idx="1" type="body"/>
          </p:nvPr>
        </p:nvSpPr>
        <p:spPr>
          <a:xfrm>
            <a:off x="551125" y="658425"/>
            <a:ext cx="3277800" cy="3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Функционал портала OnlineMektep</a:t>
            </a:r>
            <a:endParaRPr b="1" sz="1200">
              <a:solidFill>
                <a:srgbClr val="38C06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38"/>
          <p:cNvSpPr txBox="1"/>
          <p:nvPr>
            <p:ph idx="1" type="body"/>
          </p:nvPr>
        </p:nvSpPr>
        <p:spPr>
          <a:xfrm>
            <a:off x="5162775" y="998025"/>
            <a:ext cx="3626700" cy="2677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Собственные и арендуемые серверные мощности на территории Республики Казахстан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Распределенная серверная архитектура с адаптивной балансировкой нагрузки на региональном уровне по Республике Казахстан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Каналы связи, обеспечивающие об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щую пропускную способность более 100 Гбит/с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Одновременные пользователи – свыше</a:t>
            </a:r>
            <a:b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1 000 000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Охват пользователей: более 7000 школ, более 300 000 педагогов, более 3 000 000 учеников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38"/>
          <p:cNvSpPr txBox="1"/>
          <p:nvPr>
            <p:ph idx="1" type="body"/>
          </p:nvPr>
        </p:nvSpPr>
        <p:spPr>
          <a:xfrm>
            <a:off x="5310453" y="658425"/>
            <a:ext cx="3034500" cy="3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Серверные мощности для ДОТ</a:t>
            </a:r>
            <a:endParaRPr b="1" sz="1200">
              <a:solidFill>
                <a:srgbClr val="38C06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3" name="Google Shape;193;p38"/>
          <p:cNvPicPr preferRelativeResize="0"/>
          <p:nvPr/>
        </p:nvPicPr>
        <p:blipFill rotWithShape="1">
          <a:blip r:embed="rId4">
            <a:alphaModFix/>
          </a:blip>
          <a:srcRect b="14557" l="7827" r="7827" t="7133"/>
          <a:stretch/>
        </p:blipFill>
        <p:spPr>
          <a:xfrm>
            <a:off x="5200901" y="3347350"/>
            <a:ext cx="2459490" cy="1604326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st="19050">
              <a:srgbClr val="000000">
                <a:alpha val="14000"/>
              </a:srgbClr>
            </a:outerShdw>
          </a:effectLst>
        </p:spPr>
      </p:pic>
      <p:pic>
        <p:nvPicPr>
          <p:cNvPr id="194" name="Google Shape;194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05050" y="97575"/>
            <a:ext cx="426473" cy="42647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33000"/>
              </a:srgbClr>
            </a:outerShdw>
          </a:effectLst>
        </p:spPr>
      </p:pic>
      <p:pic>
        <p:nvPicPr>
          <p:cNvPr id="195" name="Google Shape;19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2075" y="21375"/>
            <a:ext cx="1061682" cy="4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9137" y="3155886"/>
            <a:ext cx="1904751" cy="1549464"/>
          </a:xfrm>
          <a:prstGeom prst="rect">
            <a:avLst/>
          </a:prstGeom>
          <a:noFill/>
          <a:ln>
            <a:noFill/>
          </a:ln>
          <a:effectLst>
            <a:outerShdw blurRad="114300" rotWithShape="0" algn="bl">
              <a:srgbClr val="000000">
                <a:alpha val="30000"/>
              </a:srgbClr>
            </a:outerShdw>
          </a:effectLst>
        </p:spPr>
      </p:pic>
      <p:pic>
        <p:nvPicPr>
          <p:cNvPr id="201" name="Google Shape;201;p39"/>
          <p:cNvPicPr preferRelativeResize="0"/>
          <p:nvPr/>
        </p:nvPicPr>
        <p:blipFill rotWithShape="1">
          <a:blip r:embed="rId4">
            <a:alphaModFix/>
          </a:blip>
          <a:srcRect b="68395" l="0" r="0" t="19517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9"/>
          <p:cNvSpPr txBox="1"/>
          <p:nvPr/>
        </p:nvSpPr>
        <p:spPr>
          <a:xfrm>
            <a:off x="0" y="0"/>
            <a:ext cx="5095800" cy="62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Интерфейс 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.org</a:t>
            </a:r>
            <a:endParaRPr b="1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3" name="Google Shape;203;p39"/>
          <p:cNvPicPr preferRelativeResize="0"/>
          <p:nvPr/>
        </p:nvPicPr>
        <p:blipFill rotWithShape="1">
          <a:blip r:embed="rId5">
            <a:alphaModFix/>
          </a:blip>
          <a:srcRect b="0" l="0" r="0" t="1864"/>
          <a:stretch/>
        </p:blipFill>
        <p:spPr>
          <a:xfrm>
            <a:off x="274350" y="3375825"/>
            <a:ext cx="2040576" cy="1231150"/>
          </a:xfrm>
          <a:prstGeom prst="rect">
            <a:avLst/>
          </a:prstGeom>
          <a:noFill/>
          <a:ln>
            <a:noFill/>
          </a:ln>
          <a:effectLst>
            <a:outerShdw blurRad="114300" rotWithShape="0" algn="bl">
              <a:srgbClr val="000000">
                <a:alpha val="30000"/>
              </a:srgbClr>
            </a:outerShdw>
          </a:effectLst>
        </p:spPr>
      </p:pic>
      <p:pic>
        <p:nvPicPr>
          <p:cNvPr id="204" name="Google Shape;20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350" y="1252387"/>
            <a:ext cx="2040573" cy="1441974"/>
          </a:xfrm>
          <a:prstGeom prst="rect">
            <a:avLst/>
          </a:prstGeom>
          <a:noFill/>
          <a:ln>
            <a:noFill/>
          </a:ln>
          <a:effectLst>
            <a:outerShdw blurRad="114300" rotWithShape="0" algn="bl">
              <a:srgbClr val="000000">
                <a:alpha val="30000"/>
              </a:srgbClr>
            </a:outerShdw>
          </a:effectLst>
        </p:spPr>
      </p:pic>
      <p:pic>
        <p:nvPicPr>
          <p:cNvPr id="205" name="Google Shape;205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1100" y="3266175"/>
            <a:ext cx="1904753" cy="1494273"/>
          </a:xfrm>
          <a:prstGeom prst="rect">
            <a:avLst/>
          </a:prstGeom>
          <a:noFill/>
          <a:ln>
            <a:noFill/>
          </a:ln>
          <a:effectLst>
            <a:outerShdw blurRad="114300" rotWithShape="0" algn="bl">
              <a:srgbClr val="000000">
                <a:alpha val="30000"/>
              </a:srgbClr>
            </a:outerShdw>
          </a:effectLst>
        </p:spPr>
      </p:pic>
      <p:sp>
        <p:nvSpPr>
          <p:cNvPr id="206" name="Google Shape;206;p39"/>
          <p:cNvSpPr txBox="1"/>
          <p:nvPr/>
        </p:nvSpPr>
        <p:spPr>
          <a:xfrm>
            <a:off x="4637638" y="2786875"/>
            <a:ext cx="42615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Домашнее задание</a:t>
            </a:r>
            <a:endParaRPr b="1"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7" name="Google Shape;207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16575" y="1191054"/>
            <a:ext cx="1904747" cy="1322022"/>
          </a:xfrm>
          <a:prstGeom prst="rect">
            <a:avLst/>
          </a:prstGeom>
          <a:noFill/>
          <a:ln>
            <a:noFill/>
          </a:ln>
          <a:effectLst>
            <a:outerShdw blurRad="114300" rotWithShape="0" algn="bl">
              <a:srgbClr val="000000">
                <a:alpha val="30000"/>
              </a:srgbClr>
            </a:outerShdw>
          </a:effectLst>
        </p:spPr>
      </p:pic>
      <p:pic>
        <p:nvPicPr>
          <p:cNvPr id="208" name="Google Shape;208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09523" y="1360841"/>
            <a:ext cx="1904752" cy="1294685"/>
          </a:xfrm>
          <a:prstGeom prst="rect">
            <a:avLst/>
          </a:prstGeom>
          <a:noFill/>
          <a:ln>
            <a:noFill/>
          </a:ln>
          <a:effectLst>
            <a:outerShdw blurRad="114300" rotWithShape="0" algn="bl">
              <a:srgbClr val="000000">
                <a:alpha val="30000"/>
              </a:srgbClr>
            </a:outerShdw>
          </a:effectLst>
        </p:spPr>
      </p:pic>
      <p:sp>
        <p:nvSpPr>
          <p:cNvPr id="209" name="Google Shape;209;p39"/>
          <p:cNvSpPr txBox="1"/>
          <p:nvPr/>
        </p:nvSpPr>
        <p:spPr>
          <a:xfrm>
            <a:off x="5042638" y="812250"/>
            <a:ext cx="34515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Групповой чат и личные сообщения</a:t>
            </a:r>
            <a:endParaRPr b="1"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37425" y="3155876"/>
            <a:ext cx="2315916" cy="1322026"/>
          </a:xfrm>
          <a:prstGeom prst="rect">
            <a:avLst/>
          </a:prstGeom>
          <a:noFill/>
          <a:ln>
            <a:noFill/>
          </a:ln>
          <a:effectLst>
            <a:outerShdw blurRad="114300" rotWithShape="0" algn="bl">
              <a:srgbClr val="000000">
                <a:alpha val="30000"/>
              </a:srgbClr>
            </a:outerShdw>
          </a:effectLst>
        </p:spPr>
      </p:pic>
      <p:sp>
        <p:nvSpPr>
          <p:cNvPr id="211" name="Google Shape;211;p39"/>
          <p:cNvSpPr txBox="1"/>
          <p:nvPr/>
        </p:nvSpPr>
        <p:spPr>
          <a:xfrm>
            <a:off x="297700" y="812250"/>
            <a:ext cx="37383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Расписание занятий и онлайн-уроки</a:t>
            </a:r>
            <a:endParaRPr b="1"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39"/>
          <p:cNvSpPr txBox="1"/>
          <p:nvPr/>
        </p:nvSpPr>
        <p:spPr>
          <a:xfrm>
            <a:off x="484400" y="2786875"/>
            <a:ext cx="35517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Мониторинг успеваемости и журнал</a:t>
            </a:r>
            <a:endParaRPr b="1"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05050" y="97575"/>
            <a:ext cx="426473" cy="42647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33000"/>
              </a:srgbClr>
            </a:outerShdw>
          </a:effectLst>
        </p:spPr>
      </p:pic>
      <p:pic>
        <p:nvPicPr>
          <p:cNvPr id="214" name="Google Shape;214;p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42075" y="21375"/>
            <a:ext cx="1061682" cy="4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3000"/>
              </a:srgbClr>
            </a:outerShdw>
          </a:effectLst>
        </p:spPr>
      </p:pic>
      <p:pic>
        <p:nvPicPr>
          <p:cNvPr id="215" name="Google Shape;215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61225" y="1181250"/>
            <a:ext cx="2040572" cy="1341647"/>
          </a:xfrm>
          <a:prstGeom prst="rect">
            <a:avLst/>
          </a:prstGeom>
          <a:noFill/>
          <a:ln>
            <a:noFill/>
          </a:ln>
          <a:effectLst>
            <a:outerShdw blurRad="114300" rotWithShape="0" algn="bl">
              <a:srgbClr val="000000">
                <a:alpha val="30000"/>
              </a:srgbClr>
            </a:outerShdw>
          </a:effectLst>
        </p:spPr>
      </p:pic>
      <p:sp>
        <p:nvSpPr>
          <p:cNvPr id="216" name="Google Shape;216;p39"/>
          <p:cNvSpPr txBox="1"/>
          <p:nvPr/>
        </p:nvSpPr>
        <p:spPr>
          <a:xfrm>
            <a:off x="5670200" y="4760450"/>
            <a:ext cx="3359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Bilim Media Group 2011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i="0" sz="500" u="none" cap="none" strike="noStrik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0"/>
          <p:cNvPicPr preferRelativeResize="0"/>
          <p:nvPr/>
        </p:nvPicPr>
        <p:blipFill rotWithShape="1">
          <a:blip r:embed="rId3">
            <a:alphaModFix/>
          </a:blip>
          <a:srcRect b="68395" l="0" r="0" t="19517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0"/>
          <p:cNvSpPr txBox="1"/>
          <p:nvPr/>
        </p:nvSpPr>
        <p:spPr>
          <a:xfrm>
            <a:off x="0" y="0"/>
            <a:ext cx="5433000" cy="62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   ВидеоКонференция</a:t>
            </a: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на</a:t>
            </a: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.org</a:t>
            </a:r>
            <a:endParaRPr b="1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" name="Google Shape;223;p40"/>
          <p:cNvSpPr txBox="1"/>
          <p:nvPr/>
        </p:nvSpPr>
        <p:spPr>
          <a:xfrm>
            <a:off x="239500" y="731138"/>
            <a:ext cx="70725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9900FF"/>
                </a:solidFill>
                <a:latin typeface="Open Sans"/>
                <a:ea typeface="Open Sans"/>
                <a:cs typeface="Open Sans"/>
                <a:sym typeface="Open Sans"/>
              </a:rPr>
              <a:t>ВидеоКонференция</a:t>
            </a:r>
            <a:r>
              <a:rPr b="1"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на нашем портале имеет много возможностей для учителей и учеников</a:t>
            </a:r>
            <a:endParaRPr b="1"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4" name="Google Shape;22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5050" y="97575"/>
            <a:ext cx="426473" cy="42647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33000"/>
              </a:srgbClr>
            </a:outerShdw>
          </a:effectLst>
        </p:spPr>
      </p:pic>
      <p:pic>
        <p:nvPicPr>
          <p:cNvPr id="225" name="Google Shape;22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2075" y="21375"/>
            <a:ext cx="1061682" cy="4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3000"/>
              </a:srgbClr>
            </a:outerShdw>
          </a:effectLst>
        </p:spPr>
      </p:pic>
      <p:sp>
        <p:nvSpPr>
          <p:cNvPr id="226" name="Google Shape;226;p40"/>
          <p:cNvSpPr txBox="1"/>
          <p:nvPr/>
        </p:nvSpPr>
        <p:spPr>
          <a:xfrm>
            <a:off x="5670200" y="4760450"/>
            <a:ext cx="3359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Bilim Media Group 2011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i="0" sz="500" u="none" cap="none" strike="noStrik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7" name="Google Shape;22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0013" y="1157875"/>
            <a:ext cx="4903965" cy="341566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0"/>
          <p:cNvSpPr txBox="1"/>
          <p:nvPr/>
        </p:nvSpPr>
        <p:spPr>
          <a:xfrm>
            <a:off x="239375" y="1266700"/>
            <a:ext cx="1866300" cy="3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1. </a:t>
            </a: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Поднять руку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2. Выключить звук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3. Выключить видео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4. Онлайн чат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5. Показать экран  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6. Скрыть фон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7.Статистика участников онлайн урока по просмотрам и времени участия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8. Включить звук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9. Включить видео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10. Запись трансляции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40"/>
          <p:cNvSpPr txBox="1"/>
          <p:nvPr/>
        </p:nvSpPr>
        <p:spPr>
          <a:xfrm>
            <a:off x="7163775" y="3165713"/>
            <a:ext cx="18663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9900FF"/>
              </a:solidFill>
            </a:endParaRPr>
          </a:p>
        </p:txBody>
      </p:sp>
      <p:sp>
        <p:nvSpPr>
          <p:cNvPr id="230" name="Google Shape;230;p40"/>
          <p:cNvSpPr txBox="1"/>
          <p:nvPr/>
        </p:nvSpPr>
        <p:spPr>
          <a:xfrm>
            <a:off x="7163875" y="3397950"/>
            <a:ext cx="18663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9900FF"/>
              </a:solidFill>
            </a:endParaRPr>
          </a:p>
        </p:txBody>
      </p:sp>
      <p:sp>
        <p:nvSpPr>
          <p:cNvPr id="231" name="Google Shape;231;p40"/>
          <p:cNvSpPr txBox="1"/>
          <p:nvPr/>
        </p:nvSpPr>
        <p:spPr>
          <a:xfrm>
            <a:off x="7163875" y="2726575"/>
            <a:ext cx="1906500" cy="20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11. </a:t>
            </a: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Настройки</a:t>
            </a: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и Контроль участников онлайн видео урока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12. Онлайн доска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13. Только звук (без видео) при слабом интернете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14. Поделиться видео через YouTube</a:t>
            </a: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15. Оставить отзыв на онлайн видео урок</a:t>
            </a:r>
            <a:endParaRPr b="1" sz="9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9900FF"/>
              </a:solidFill>
            </a:endParaRPr>
          </a:p>
        </p:txBody>
      </p:sp>
      <p:pic>
        <p:nvPicPr>
          <p:cNvPr id="232" name="Google Shape;23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88450" y="731150"/>
            <a:ext cx="1217150" cy="191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0"/>
          <p:cNvSpPr txBox="1"/>
          <p:nvPr/>
        </p:nvSpPr>
        <p:spPr>
          <a:xfrm>
            <a:off x="2105675" y="4631275"/>
            <a:ext cx="50580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6AA84F"/>
                </a:solidFill>
              </a:rPr>
              <a:t>Работа в браузере, без установки дополнительных программ</a:t>
            </a:r>
            <a:endParaRPr b="1" sz="1000">
              <a:solidFill>
                <a:srgbClr val="6AA84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999999"/>
                </a:solidFill>
              </a:rPr>
              <a:t>согласно по требованиям МОН РК</a:t>
            </a:r>
            <a:endParaRPr sz="800">
              <a:solidFill>
                <a:srgbClr val="999999"/>
              </a:solidFill>
            </a:endParaRPr>
          </a:p>
        </p:txBody>
      </p:sp>
      <p:sp>
        <p:nvSpPr>
          <p:cNvPr id="234" name="Google Shape;234;p40"/>
          <p:cNvSpPr/>
          <p:nvPr/>
        </p:nvSpPr>
        <p:spPr>
          <a:xfrm>
            <a:off x="2452650" y="2948350"/>
            <a:ext cx="669600" cy="6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477" y="2959374"/>
            <a:ext cx="2357400" cy="176809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>
              <a:srgbClr val="000000">
                <a:alpha val="18000"/>
              </a:srgbClr>
            </a:outerShdw>
          </a:effectLst>
        </p:spPr>
      </p:pic>
      <p:pic>
        <p:nvPicPr>
          <p:cNvPr id="240" name="Google Shape;24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7100" y="3652131"/>
            <a:ext cx="1904750" cy="1315846"/>
          </a:xfrm>
          <a:prstGeom prst="rect">
            <a:avLst/>
          </a:prstGeom>
          <a:noFill/>
          <a:ln>
            <a:noFill/>
          </a:ln>
          <a:effectLst>
            <a:outerShdw blurRad="142875" rotWithShape="0" algn="bl">
              <a:srgbClr val="000000">
                <a:alpha val="18000"/>
              </a:srgbClr>
            </a:outerShdw>
          </a:effectLst>
        </p:spPr>
      </p:pic>
      <p:pic>
        <p:nvPicPr>
          <p:cNvPr id="241" name="Google Shape;241;p41"/>
          <p:cNvPicPr preferRelativeResize="0"/>
          <p:nvPr/>
        </p:nvPicPr>
        <p:blipFill rotWithShape="1">
          <a:blip r:embed="rId5">
            <a:alphaModFix/>
          </a:blip>
          <a:srcRect b="68395" l="0" r="0" t="19517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1"/>
          <p:cNvSpPr txBox="1"/>
          <p:nvPr/>
        </p:nvSpPr>
        <p:spPr>
          <a:xfrm>
            <a:off x="0" y="1"/>
            <a:ext cx="4327800" cy="62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Цели 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OnlineMektep</a:t>
            </a:r>
            <a:r>
              <a:rPr b="1"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.org</a:t>
            </a:r>
            <a:endParaRPr b="1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41"/>
          <p:cNvSpPr txBox="1"/>
          <p:nvPr/>
        </p:nvSpPr>
        <p:spPr>
          <a:xfrm>
            <a:off x="5670200" y="4760450"/>
            <a:ext cx="3359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Bilim Media Group 2011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i="0" sz="500" u="none" cap="none" strike="noStrik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41"/>
          <p:cNvSpPr txBox="1"/>
          <p:nvPr>
            <p:ph idx="1" type="body"/>
          </p:nvPr>
        </p:nvSpPr>
        <p:spPr>
          <a:xfrm>
            <a:off x="482250" y="917650"/>
            <a:ext cx="3560100" cy="3233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84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Обеспечить учащихся лучшими онлайн интерактивными упражнениями и видеоуроками;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Обеспечить качественное содержание передовые технологии для дистанционного онлайн-обучения;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Обеспечить учителей возможностью онлайн-преподавания;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Обеспечить учителей и администрацию школы технической и методической поддержкой;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Обеспечить учеников и родителей технической, контентной и педагогической поддержкой;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8499" lvl="0" marL="269999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Обеспечить аналитическими и статистическими данными районные отделы и областные управления образования.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41"/>
          <p:cNvSpPr txBox="1"/>
          <p:nvPr>
            <p:ph idx="1" type="body"/>
          </p:nvPr>
        </p:nvSpPr>
        <p:spPr>
          <a:xfrm>
            <a:off x="551113" y="658435"/>
            <a:ext cx="2357400" cy="3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Цели и задачи</a:t>
            </a:r>
            <a:endParaRPr b="1" sz="1200">
              <a:solidFill>
                <a:srgbClr val="38C06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41"/>
          <p:cNvSpPr txBox="1"/>
          <p:nvPr>
            <p:ph idx="1" type="body"/>
          </p:nvPr>
        </p:nvSpPr>
        <p:spPr>
          <a:xfrm>
            <a:off x="4170125" y="917650"/>
            <a:ext cx="4659600" cy="2639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С </a:t>
            </a:r>
            <a:r>
              <a:rPr b="1"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 сентября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для всех учащихся и учителей </a:t>
            </a:r>
            <a:r>
              <a:rPr b="1" lang="ru" sz="10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Online Mekte</a:t>
            </a:r>
            <a:r>
              <a:rPr b="1" lang="ru" sz="10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Организация онлайн-стриминга уроков для всех учащихся  по расписанию;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Организация параллельной трансляции уроков через YouTube канал </a:t>
            </a:r>
            <a:r>
              <a:rPr b="1" lang="ru" sz="1000">
                <a:solidFill>
                  <a:srgbClr val="38C065"/>
                </a:solidFill>
                <a:latin typeface="Open Sans"/>
                <a:ea typeface="Open Sans"/>
                <a:cs typeface="Open Sans"/>
                <a:sym typeface="Open Sans"/>
              </a:rPr>
              <a:t>BilimLand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Организация мониторинга, контроля и взаимодействия учителя с каждым учащимся и классом в целом;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15B267"/>
              </a:buClr>
              <a:buSzPts val="1000"/>
              <a:buFont typeface="Open Sans"/>
              <a:buChar char="●"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Организация технической и методической поддержки (Call Center).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7" name="Google Shape;24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6000" y="3165050"/>
            <a:ext cx="2040574" cy="147559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>
              <a:srgbClr val="000000">
                <a:alpha val="18000"/>
              </a:srgbClr>
            </a:outerShdw>
          </a:effectLst>
        </p:spPr>
      </p:pic>
      <p:pic>
        <p:nvPicPr>
          <p:cNvPr id="248" name="Google Shape;248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81250" y="97575"/>
            <a:ext cx="426473" cy="42647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33000"/>
              </a:srgbClr>
            </a:outerShdw>
          </a:effectLst>
        </p:spPr>
      </p:pic>
      <p:pic>
        <p:nvPicPr>
          <p:cNvPr id="249" name="Google Shape;249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42075" y="21375"/>
            <a:ext cx="1061682" cy="4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2"/>
          <p:cNvPicPr preferRelativeResize="0"/>
          <p:nvPr/>
        </p:nvPicPr>
        <p:blipFill rotWithShape="1">
          <a:blip r:embed="rId3">
            <a:alphaModFix/>
          </a:blip>
          <a:srcRect b="68395" l="0" r="0" t="19517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2"/>
          <p:cNvSpPr txBox="1"/>
          <p:nvPr/>
        </p:nvSpPr>
        <p:spPr>
          <a:xfrm>
            <a:off x="5670200" y="4760450"/>
            <a:ext cx="3359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Bilim Media Group 2011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i="0" sz="500" u="none" cap="none" strike="noStrik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i="0" lang="ru" sz="500" u="none" cap="none" strike="noStrik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</a:t>
            </a:r>
            <a:r>
              <a:rPr lang="ru" sz="5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i="0" sz="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" name="Google Shape;256;p42"/>
          <p:cNvSpPr txBox="1"/>
          <p:nvPr>
            <p:ph idx="1" type="body"/>
          </p:nvPr>
        </p:nvSpPr>
        <p:spPr>
          <a:xfrm>
            <a:off x="468075" y="658425"/>
            <a:ext cx="8127600" cy="6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В текущем году планируется внедрение элементов геймификации - </a:t>
            </a: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игровые техники в процессе обучения, позволяющие</a:t>
            </a:r>
            <a:r>
              <a:rPr lang="ru" sz="1100">
                <a:solidFill>
                  <a:srgbClr val="434343"/>
                </a:solidFill>
              </a:rPr>
              <a:t> учащимся получать виртуальные бонусы, которые можно обменять на реальные призы и поощрительные дипломы и кубки.</a:t>
            </a:r>
            <a:endParaRPr b="1"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" name="Google Shape;257;p42"/>
          <p:cNvSpPr txBox="1"/>
          <p:nvPr>
            <p:ph idx="1" type="body"/>
          </p:nvPr>
        </p:nvSpPr>
        <p:spPr>
          <a:xfrm>
            <a:off x="4270875" y="1295425"/>
            <a:ext cx="4659600" cy="1649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Эффективность внедрения геймификации: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Действенная мотивация к повышению успеваемости учеников;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Повышение интереса учеников к учебе;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Возможность получения ценных призов от компании;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Уменьшение времени контроля со стороны родителей;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lang="ru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Обучение необходимости постановки целей и их достижения.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8" name="Google Shape;258;p42"/>
          <p:cNvPicPr preferRelativeResize="0"/>
          <p:nvPr/>
        </p:nvPicPr>
        <p:blipFill rotWithShape="1">
          <a:blip r:embed="rId4">
            <a:alphaModFix/>
          </a:blip>
          <a:srcRect b="3816" l="15860" r="15860" t="8248"/>
          <a:stretch/>
        </p:blipFill>
        <p:spPr>
          <a:xfrm>
            <a:off x="2815150" y="3527125"/>
            <a:ext cx="2010173" cy="145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81250" y="97575"/>
            <a:ext cx="426473" cy="42647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47625">
              <a:srgbClr val="000000">
                <a:alpha val="33000"/>
              </a:srgbClr>
            </a:outerShdw>
          </a:effectLst>
        </p:spPr>
      </p:pic>
      <p:pic>
        <p:nvPicPr>
          <p:cNvPr id="260" name="Google Shape;26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2075" y="21375"/>
            <a:ext cx="1061682" cy="4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3000"/>
              </a:srgbClr>
            </a:outerShdw>
          </a:effectLst>
        </p:spPr>
      </p:pic>
      <p:pic>
        <p:nvPicPr>
          <p:cNvPr id="261" name="Google Shape;261;p42"/>
          <p:cNvPicPr preferRelativeResize="0"/>
          <p:nvPr/>
        </p:nvPicPr>
        <p:blipFill rotWithShape="1">
          <a:blip r:embed="rId7">
            <a:alphaModFix/>
          </a:blip>
          <a:srcRect b="0" l="27343" r="27339" t="0"/>
          <a:stretch/>
        </p:blipFill>
        <p:spPr>
          <a:xfrm rot="-2097560">
            <a:off x="381347" y="3450202"/>
            <a:ext cx="729656" cy="161014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2"/>
          <p:cNvSpPr txBox="1"/>
          <p:nvPr>
            <p:ph idx="1" type="body"/>
          </p:nvPr>
        </p:nvSpPr>
        <p:spPr>
          <a:xfrm>
            <a:off x="244050" y="1295425"/>
            <a:ext cx="3951300" cy="2331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15B267"/>
                </a:solidFill>
                <a:latin typeface="Open Sans"/>
                <a:ea typeface="Open Sans"/>
                <a:cs typeface="Open Sans"/>
                <a:sym typeface="Open Sans"/>
              </a:rPr>
              <a:t>BilimBonus</a:t>
            </a:r>
            <a:r>
              <a:rPr lang="ru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- учащиеся получ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ают баллы за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прохождение уроков: чем успешнее ученик прошел урок, тем больше он получает бонусов. Ученики, которые наберут наибольшее количество бонусов в конце четверти, получают ценные призы, такие как iPhone, PlayStation и так далее.</a:t>
            </a:r>
            <a:b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00BF6F"/>
                </a:solidFill>
                <a:latin typeface="Open Sans"/>
                <a:ea typeface="Open Sans"/>
                <a:cs typeface="Open Sans"/>
                <a:sym typeface="Open Sans"/>
              </a:rPr>
              <a:t>BilimLevel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- это несгораемый уровень, определенный количеством полученных бонусов.</a:t>
            </a:r>
            <a:b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000"/>
              <a:buFont typeface="Open Sans"/>
              <a:buChar char="●"/>
            </a:pPr>
            <a:r>
              <a:rPr b="1" lang="ru" sz="1000">
                <a:solidFill>
                  <a:srgbClr val="15B267"/>
                </a:solidFill>
                <a:latin typeface="Open Sans"/>
                <a:ea typeface="Open Sans"/>
                <a:cs typeface="Open Sans"/>
                <a:sym typeface="Open Sans"/>
              </a:rPr>
              <a:t>Достижения</a:t>
            </a:r>
            <a:r>
              <a:rPr lang="ru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- это определенные результаты ученика при использованиии плафтормы. В случае получения максимальных результатов учащийся получает статуэтку от компании.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3" name="Google Shape;263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12912" y="3196475"/>
            <a:ext cx="1941299" cy="1608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4" name="Google Shape;264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2200" y="2941200"/>
            <a:ext cx="1855258" cy="164970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20000"/>
              </a:srgbClr>
            </a:outerShdw>
          </a:effectLst>
        </p:spPr>
      </p:pic>
      <p:pic>
        <p:nvPicPr>
          <p:cNvPr id="265" name="Google Shape;265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77875">
            <a:off x="1468112" y="3863400"/>
            <a:ext cx="1391575" cy="10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2"/>
          <p:cNvSpPr txBox="1"/>
          <p:nvPr/>
        </p:nvSpPr>
        <p:spPr>
          <a:xfrm>
            <a:off x="0" y="225"/>
            <a:ext cx="5016300" cy="62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Внедрение </a:t>
            </a:r>
            <a:r>
              <a:rPr b="1" lang="ru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геймификации</a:t>
            </a:r>
            <a:endParaRPr b="1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