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8" r:id="rId3"/>
    <p:sldId id="259" r:id="rId4"/>
    <p:sldId id="257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306" r:id="rId25"/>
    <p:sldId id="307" r:id="rId26"/>
    <p:sldId id="308" r:id="rId27"/>
    <p:sldId id="309" r:id="rId28"/>
    <p:sldId id="310" r:id="rId29"/>
    <p:sldId id="311" r:id="rId30"/>
    <p:sldId id="312" r:id="rId31"/>
    <p:sldId id="313" r:id="rId32"/>
    <p:sldId id="314" r:id="rId33"/>
    <p:sldId id="281" r:id="rId34"/>
    <p:sldId id="284" r:id="rId35"/>
    <p:sldId id="286" r:id="rId36"/>
    <p:sldId id="287" r:id="rId37"/>
    <p:sldId id="288" r:id="rId38"/>
    <p:sldId id="291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480" autoAdjust="0"/>
    <p:restoredTop sz="94660"/>
  </p:normalViewPr>
  <p:slideViewPr>
    <p:cSldViewPr>
      <p:cViewPr varScale="1">
        <p:scale>
          <a:sx n="83" d="100"/>
          <a:sy n="83" d="100"/>
        </p:scale>
        <p:origin x="-1526" y="-77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39B5B4-08A5-4523-9455-7CD765AAA710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4B67DA-490A-45D6-AC57-A9135FBBAE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0085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97D7870-89EF-4773-A851-F1BA97BD111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Помогите ребенку понять, что далеко не все, что он может прочесть или увидеть в Интернете — правда. Приучите его спрашивать то, в чем он не уверен.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Приучите ребенка советоваться со взрослыми и немедленно сообщать о появлении нежелательной информации.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Не позволяйте Вашему ребенку встречаться с </a:t>
            </a:r>
            <a:r>
              <a:rPr lang="ru-RU" dirty="0" err="1" smtClean="0"/>
              <a:t>онлайн-знакомыми</a:t>
            </a:r>
            <a:r>
              <a:rPr lang="ru-RU" dirty="0" smtClean="0"/>
              <a:t> без Вашего разрешения или в отсутствии взрослого человека.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Постараться регулярно проверять список контактов своих детей, чтобы убедиться, что они знают всех, с кем они общаются;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Объясните детям, что при общении в Интернете, они должны быть дружелюбными с другими пользователями, ни в коем случае не писать грубых слов — читать грубости также неприятно, как и слышать;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Проверяйте актуальность уже установленных правил. Следите за тем, чтобы Ваши правила соответствовали возрасту и развитию Вашего ребенка.</a:t>
            </a:r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F2DA46-3B31-4248-8E98-25BB1BC28AF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63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E7F8588-5D6B-4E88-91E1-A09FDB1F430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41E6D-A63D-4905-803C-EBA687818734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60225-0E43-42E7-8651-E146F0888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3963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41E6D-A63D-4905-803C-EBA687818734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60225-0E43-42E7-8651-E146F0888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2206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41E6D-A63D-4905-803C-EBA687818734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60225-0E43-42E7-8651-E146F0888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9405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110" y="507266"/>
            <a:ext cx="8229060" cy="67710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110" y="3346759"/>
            <a:ext cx="4015440" cy="492443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862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41E6D-A63D-4905-803C-EBA687818734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60225-0E43-42E7-8651-E146F0888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8528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41E6D-A63D-4905-803C-EBA687818734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60225-0E43-42E7-8651-E146F0888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6203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41E6D-A63D-4905-803C-EBA687818734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60225-0E43-42E7-8651-E146F0888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2815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41E6D-A63D-4905-803C-EBA687818734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60225-0E43-42E7-8651-E146F0888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9420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41E6D-A63D-4905-803C-EBA687818734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60225-0E43-42E7-8651-E146F0888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48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41E6D-A63D-4905-803C-EBA687818734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60225-0E43-42E7-8651-E146F0888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3459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41E6D-A63D-4905-803C-EBA687818734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60225-0E43-42E7-8651-E146F0888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4990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41E6D-A63D-4905-803C-EBA687818734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60225-0E43-42E7-8651-E146F0888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7249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41E6D-A63D-4905-803C-EBA687818734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60225-0E43-42E7-8651-E146F08882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8638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Фоны для презентаций на школьную тематику (56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28" y="14195"/>
            <a:ext cx="91983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476672"/>
            <a:ext cx="7344816" cy="175260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rgbClr val="0000CC"/>
                </a:solidFill>
              </a:rPr>
              <a:t>Общереспубликанское родительское собрание</a:t>
            </a:r>
          </a:p>
          <a:p>
            <a:r>
              <a:rPr lang="ru-RU" b="1" dirty="0" smtClean="0">
                <a:solidFill>
                  <a:srgbClr val="0000CC"/>
                </a:solidFill>
              </a:rPr>
              <a:t>«Как помочь при дистанционном обучении»</a:t>
            </a:r>
          </a:p>
          <a:p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51520" y="2492896"/>
            <a:ext cx="7344816" cy="3456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b="1" dirty="0" smtClean="0">
                <a:solidFill>
                  <a:srgbClr val="0000CC"/>
                </a:solidFill>
              </a:rPr>
              <a:t>Дата проведения: 17 – 18сентября 2020 года</a:t>
            </a:r>
          </a:p>
          <a:p>
            <a:r>
              <a:rPr lang="ru-RU" sz="2000" b="1" dirty="0" smtClean="0">
                <a:solidFill>
                  <a:srgbClr val="0000CC"/>
                </a:solidFill>
              </a:rPr>
              <a:t>Повестка</a:t>
            </a:r>
          </a:p>
          <a:p>
            <a:pPr marL="514350" indent="-514350" algn="l">
              <a:buFont typeface="+mj-lt"/>
              <a:buAutoNum type="arabicPeriod"/>
            </a:pPr>
            <a:r>
              <a:rPr lang="ru-RU" sz="2000" dirty="0" smtClean="0">
                <a:solidFill>
                  <a:srgbClr val="0000CC"/>
                </a:solidFill>
              </a:rPr>
              <a:t>Информационные платформы, на которых работают </a:t>
            </a:r>
          </a:p>
          <a:p>
            <a:pPr algn="l"/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smtClean="0">
                <a:solidFill>
                  <a:srgbClr val="0000CC"/>
                </a:solidFill>
              </a:rPr>
              <a:t>         педагоги СОПШМТ № 11</a:t>
            </a:r>
          </a:p>
          <a:p>
            <a:pPr algn="l"/>
            <a:r>
              <a:rPr lang="ru-RU" sz="2000" dirty="0" smtClean="0">
                <a:solidFill>
                  <a:srgbClr val="0000CC"/>
                </a:solidFill>
              </a:rPr>
              <a:t>2.      Оценивание достижений учащихся  </a:t>
            </a:r>
          </a:p>
          <a:p>
            <a:pPr algn="l"/>
            <a:r>
              <a:rPr lang="ru-RU" sz="2000" dirty="0" smtClean="0">
                <a:solidFill>
                  <a:srgbClr val="0000CC"/>
                </a:solidFill>
              </a:rPr>
              <a:t>3.      Формирование мотивации и ответственности </a:t>
            </a:r>
          </a:p>
          <a:p>
            <a:pPr algn="l"/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smtClean="0">
                <a:solidFill>
                  <a:srgbClr val="0000CC"/>
                </a:solidFill>
              </a:rPr>
              <a:t>         детей при дистанционном обучении</a:t>
            </a:r>
          </a:p>
          <a:p>
            <a:pPr algn="l"/>
            <a:r>
              <a:rPr lang="ru-RU" sz="2000" dirty="0" smtClean="0">
                <a:solidFill>
                  <a:srgbClr val="0000CC"/>
                </a:solidFill>
              </a:rPr>
              <a:t>4.       Безопасность работы ребенка в интернете и</a:t>
            </a:r>
          </a:p>
          <a:p>
            <a:pPr algn="l"/>
            <a:r>
              <a:rPr lang="ru-RU" sz="2000" dirty="0" smtClean="0">
                <a:solidFill>
                  <a:srgbClr val="0000CC"/>
                </a:solidFill>
              </a:rPr>
              <a:t>          контроль  со стороны родителей</a:t>
            </a:r>
          </a:p>
          <a:p>
            <a:pPr marL="514350" indent="-514350" algn="l">
              <a:buAutoNum type="arabicPeriod"/>
            </a:pPr>
            <a:endParaRPr lang="ru-RU" sz="1800" dirty="0" smtClean="0">
              <a:solidFill>
                <a:srgbClr val="0000CC"/>
              </a:solidFill>
            </a:endParaRPr>
          </a:p>
          <a:p>
            <a:pPr marL="514350" indent="-514350" algn="l">
              <a:buAutoNum type="arabicPeriod"/>
            </a:pPr>
            <a:endParaRPr lang="ru-RU" sz="18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953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1382" y="549825"/>
            <a:ext cx="9155382" cy="5576339"/>
          </a:xfrm>
        </p:spPr>
      </p:pic>
      <p:sp>
        <p:nvSpPr>
          <p:cNvPr id="5" name="TextBox 4"/>
          <p:cNvSpPr txBox="1"/>
          <p:nvPr/>
        </p:nvSpPr>
        <p:spPr>
          <a:xfrm>
            <a:off x="4572000" y="3929066"/>
            <a:ext cx="32971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Чтобы посмотреть файл, который прикрепил учитель для дистанционного урока заходим, образование-дневник  и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кликаем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на нужный урок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915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71480"/>
            <a:ext cx="9144000" cy="5569406"/>
          </a:xfrm>
        </p:spPr>
      </p:pic>
      <p:sp>
        <p:nvSpPr>
          <p:cNvPr id="5" name="TextBox 4"/>
          <p:cNvSpPr txBox="1"/>
          <p:nvPr/>
        </p:nvSpPr>
        <p:spPr>
          <a:xfrm>
            <a:off x="3450973" y="2928934"/>
            <a:ext cx="3099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Скачиваем файл и выполняем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659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642919"/>
            <a:ext cx="9002539" cy="5483245"/>
          </a:xfrm>
        </p:spPr>
      </p:pic>
      <p:sp>
        <p:nvSpPr>
          <p:cNvPr id="5" name="TextBox 4"/>
          <p:cNvSpPr txBox="1"/>
          <p:nvPr/>
        </p:nvSpPr>
        <p:spPr>
          <a:xfrm>
            <a:off x="5627084" y="2786059"/>
            <a:ext cx="2242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Кликаем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на ФИО учителя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783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778" y="755124"/>
            <a:ext cx="8818315" cy="5371039"/>
          </a:xfrm>
        </p:spPr>
      </p:pic>
      <p:sp>
        <p:nvSpPr>
          <p:cNvPr id="5" name="TextBox 4"/>
          <p:cNvSpPr txBox="1"/>
          <p:nvPr/>
        </p:nvSpPr>
        <p:spPr>
          <a:xfrm>
            <a:off x="6286512" y="2357431"/>
            <a:ext cx="19782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Пишем сообщения учителю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558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835" y="705946"/>
            <a:ext cx="8770388" cy="5341848"/>
          </a:xfrm>
        </p:spPr>
      </p:pic>
    </p:spTree>
    <p:extLst>
      <p:ext uri="{BB962C8B-B14F-4D97-AF65-F5344CB8AC3E}">
        <p14:creationId xmlns:p14="http://schemas.microsoft.com/office/powerpoint/2010/main" xmlns="" val="274397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02755"/>
            <a:ext cx="8990166" cy="5475709"/>
          </a:xfrm>
        </p:spPr>
      </p:pic>
    </p:spTree>
    <p:extLst>
      <p:ext uri="{BB962C8B-B14F-4D97-AF65-F5344CB8AC3E}">
        <p14:creationId xmlns:p14="http://schemas.microsoft.com/office/powerpoint/2010/main" xmlns="" val="289528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5720" y="1928803"/>
            <a:ext cx="19123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1 Выбираем файл с ответом с компьютера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2 Добавляем в папку предмета, если нет создаём новую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3 нажимаем загрузить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4 прикрепить файл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892" y="428604"/>
            <a:ext cx="8843533" cy="5386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2198060" y="2643182"/>
            <a:ext cx="329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99542" y="278605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2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93717" y="4143380"/>
            <a:ext cx="344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3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97371" y="428625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4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3835" y="1500175"/>
            <a:ext cx="19123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 Выбираем файл с ответом с компьютера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2 Добавляем в папку предмета, если нет создаём новую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3 нажимаем загрузить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4 прикрепить файл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298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56758"/>
            <a:ext cx="9144000" cy="5569406"/>
          </a:xfrm>
        </p:spPr>
      </p:pic>
      <p:sp>
        <p:nvSpPr>
          <p:cNvPr id="5" name="TextBox 4"/>
          <p:cNvSpPr txBox="1"/>
          <p:nvPr/>
        </p:nvSpPr>
        <p:spPr>
          <a:xfrm>
            <a:off x="4110401" y="2428868"/>
            <a:ext cx="3890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Отправляем сообщения учителю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844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онлайн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7605" y="357166"/>
            <a:ext cx="8416695" cy="5143536"/>
          </a:xfrm>
        </p:spPr>
      </p:pic>
    </p:spTree>
    <p:extLst>
      <p:ext uri="{BB962C8B-B14F-4D97-AF65-F5344CB8AC3E}">
        <p14:creationId xmlns:p14="http://schemas.microsoft.com/office/powerpoint/2010/main" xmlns="" val="205673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1663" y="928670"/>
            <a:ext cx="8396681" cy="5114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26172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DA5F96A1-00BD-401F-A560-4E3057AD0848}"/>
              </a:ext>
            </a:extLst>
          </p:cNvPr>
          <p:cNvSpPr/>
          <p:nvPr/>
        </p:nvSpPr>
        <p:spPr>
          <a:xfrm>
            <a:off x="1" y="385895"/>
            <a:ext cx="9144000" cy="604007"/>
          </a:xfrm>
          <a:prstGeom prst="rect">
            <a:avLst/>
          </a:prstGeom>
          <a:solidFill>
            <a:srgbClr val="0379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8A82A81-1451-435B-B372-248429FBDEC1}"/>
              </a:ext>
            </a:extLst>
          </p:cNvPr>
          <p:cNvSpPr txBox="1"/>
          <p:nvPr/>
        </p:nvSpPr>
        <p:spPr>
          <a:xfrm>
            <a:off x="1993805" y="382550"/>
            <a:ext cx="5156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Дистанционное  обучение</a:t>
            </a:r>
          </a:p>
        </p:txBody>
      </p:sp>
      <p:sp>
        <p:nvSpPr>
          <p:cNvPr id="6" name="Скругленный прямоугольник 7">
            <a:extLst>
              <a:ext uri="{FF2B5EF4-FFF2-40B4-BE49-F238E27FC236}">
                <a16:creationId xmlns="" xmlns:a16="http://schemas.microsoft.com/office/drawing/2014/main" id="{EA5E086C-E238-40A0-9847-DC992C625567}"/>
              </a:ext>
            </a:extLst>
          </p:cNvPr>
          <p:cNvSpPr/>
          <p:nvPr/>
        </p:nvSpPr>
        <p:spPr>
          <a:xfrm>
            <a:off x="640102" y="1204298"/>
            <a:ext cx="3329002" cy="150493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0379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7">
            <a:extLst>
              <a:ext uri="{FF2B5EF4-FFF2-40B4-BE49-F238E27FC236}">
                <a16:creationId xmlns="" xmlns:a16="http://schemas.microsoft.com/office/drawing/2014/main" id="{1E0B1B0D-068B-4D18-B2A2-AAA0F33AD1CF}"/>
              </a:ext>
            </a:extLst>
          </p:cNvPr>
          <p:cNvSpPr/>
          <p:nvPr/>
        </p:nvSpPr>
        <p:spPr>
          <a:xfrm>
            <a:off x="4753212" y="1180995"/>
            <a:ext cx="4180724" cy="145342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0379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70C0"/>
                </a:solidFill>
              </a:rPr>
              <a:t>Взаимодействие учителя с обучающимися посредством возможностей </a:t>
            </a:r>
            <a:r>
              <a:rPr lang="ru-RU" sz="1400" b="1" dirty="0" smtClean="0">
                <a:solidFill>
                  <a:srgbClr val="0070C0"/>
                </a:solidFill>
              </a:rPr>
              <a:t>Интернет- платформ</a:t>
            </a:r>
            <a:r>
              <a:rPr lang="ru-RU" sz="1400" b="1" dirty="0">
                <a:solidFill>
                  <a:srgbClr val="0070C0"/>
                </a:solidFill>
              </a:rPr>
              <a:t> </a:t>
            </a:r>
            <a:r>
              <a:rPr lang="ru-RU" sz="1400" b="1" dirty="0" smtClean="0">
                <a:solidFill>
                  <a:srgbClr val="0070C0"/>
                </a:solidFill>
              </a:rPr>
              <a:t>в удаленном режиме</a:t>
            </a:r>
            <a:endParaRPr lang="ru-RU" sz="1400" b="1" dirty="0">
              <a:solidFill>
                <a:srgbClr val="0070C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92CE6A6-F7B6-4FB1-896F-0F902CA69B3C}"/>
              </a:ext>
            </a:extLst>
          </p:cNvPr>
          <p:cNvSpPr txBox="1"/>
          <p:nvPr/>
        </p:nvSpPr>
        <p:spPr>
          <a:xfrm>
            <a:off x="666060" y="1437009"/>
            <a:ext cx="33030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</a:rPr>
              <a:t>Прямая связь (стриминг) учителя с обучающимися в режиме реального </a:t>
            </a:r>
            <a:r>
              <a:rPr lang="ru-RU" sz="1400" b="1" dirty="0" smtClean="0">
                <a:solidFill>
                  <a:srgbClr val="0070C0"/>
                </a:solidFill>
              </a:rPr>
              <a:t>времени </a:t>
            </a:r>
            <a:r>
              <a:rPr lang="ru-RU" sz="1400" b="1" dirty="0">
                <a:solidFill>
                  <a:srgbClr val="0070C0"/>
                </a:solidFill>
              </a:rPr>
              <a:t>с использованием возможностей Интернет-платформ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7">
            <a:extLst>
              <a:ext uri="{FF2B5EF4-FFF2-40B4-BE49-F238E27FC236}">
                <a16:creationId xmlns="" xmlns:a16="http://schemas.microsoft.com/office/drawing/2014/main" id="{2AC12326-8934-4302-BC5F-C4725F2832FC}"/>
              </a:ext>
            </a:extLst>
          </p:cNvPr>
          <p:cNvSpPr/>
          <p:nvPr/>
        </p:nvSpPr>
        <p:spPr>
          <a:xfrm>
            <a:off x="752475" y="3068960"/>
            <a:ext cx="3216629" cy="370726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0379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rgbClr val="0070C0"/>
                </a:solidFill>
              </a:rPr>
              <a:t>урок реализуется на Интернет-платформе; 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rgbClr val="0070C0"/>
                </a:solidFill>
              </a:rPr>
              <a:t>для прямой трансляции учитель может выделить от 10 до 30 минут урока в соответствии с СанПиН; 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100" dirty="0" smtClean="0">
                <a:solidFill>
                  <a:srgbClr val="0070C0"/>
                </a:solidFill>
              </a:rPr>
              <a:t>обучающийся </a:t>
            </a:r>
            <a:r>
              <a:rPr lang="ru-RU" sz="1100" dirty="0">
                <a:solidFill>
                  <a:srgbClr val="0070C0"/>
                </a:solidFill>
              </a:rPr>
              <a:t>заранее готовится к уроку в режиме </a:t>
            </a:r>
            <a:r>
              <a:rPr lang="ru-RU" sz="1100" dirty="0" err="1">
                <a:solidFill>
                  <a:srgbClr val="0070C0"/>
                </a:solidFill>
              </a:rPr>
              <a:t>стриминга</a:t>
            </a:r>
            <a:r>
              <a:rPr lang="ru-RU" sz="1100" dirty="0">
                <a:solidFill>
                  <a:srgbClr val="0070C0"/>
                </a:solidFill>
              </a:rPr>
              <a:t> на основании алгоритма действий;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rgbClr val="0070C0"/>
                </a:solidFill>
              </a:rPr>
              <a:t>в случаях возникновения технических проблем и невозможности прямой трансляции педагог переводит урок на асинхронный </a:t>
            </a:r>
            <a:r>
              <a:rPr lang="ru-RU" sz="1100" dirty="0" smtClean="0">
                <a:solidFill>
                  <a:srgbClr val="0070C0"/>
                </a:solidFill>
              </a:rPr>
              <a:t>формат, обучающийся также переходит;</a:t>
            </a:r>
            <a:endParaRPr lang="ru-RU" sz="1100" dirty="0">
              <a:solidFill>
                <a:srgbClr val="0070C0"/>
              </a:solidFill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rgbClr val="0070C0"/>
                </a:solidFill>
              </a:rPr>
              <a:t>обратную связь учитель предоставляет посредством возможностей электронных журналов, в случаях отсутствия электронных журналов – через доступные виды связи;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rgbClr val="0070C0"/>
                </a:solidFill>
              </a:rPr>
              <a:t> запись урока </a:t>
            </a:r>
            <a:r>
              <a:rPr lang="ru-RU" sz="1100" dirty="0" smtClean="0">
                <a:solidFill>
                  <a:srgbClr val="0070C0"/>
                </a:solidFill>
              </a:rPr>
              <a:t>сохраняется </a:t>
            </a:r>
            <a:r>
              <a:rPr lang="ru-RU" sz="1100" dirty="0">
                <a:solidFill>
                  <a:srgbClr val="0070C0"/>
                </a:solidFill>
              </a:rPr>
              <a:t>и </a:t>
            </a:r>
            <a:r>
              <a:rPr lang="ru-RU" sz="1100" dirty="0" smtClean="0">
                <a:solidFill>
                  <a:srgbClr val="0070C0"/>
                </a:solidFill>
              </a:rPr>
              <a:t>предоставляется </a:t>
            </a:r>
            <a:r>
              <a:rPr lang="ru-RU" sz="1100" dirty="0">
                <a:solidFill>
                  <a:srgbClr val="0070C0"/>
                </a:solidFill>
              </a:rPr>
              <a:t>обучающимся доступ к материалам в любое время.</a:t>
            </a:r>
          </a:p>
        </p:txBody>
      </p:sp>
      <p:sp>
        <p:nvSpPr>
          <p:cNvPr id="20" name="Скругленный прямоугольник 7">
            <a:extLst>
              <a:ext uri="{FF2B5EF4-FFF2-40B4-BE49-F238E27FC236}">
                <a16:creationId xmlns="" xmlns:a16="http://schemas.microsoft.com/office/drawing/2014/main" id="{DA5EB7A2-F754-4426-81A0-1F17C9F64292}"/>
              </a:ext>
            </a:extLst>
          </p:cNvPr>
          <p:cNvSpPr/>
          <p:nvPr/>
        </p:nvSpPr>
        <p:spPr>
          <a:xfrm>
            <a:off x="4802111" y="3068960"/>
            <a:ext cx="4169180" cy="370726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0379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rgbClr val="0070C0"/>
                </a:solidFill>
              </a:rPr>
              <a:t>урок реализуется при взаимодействии учителя с обучающимися удаленно на Интернет-платформе; </a:t>
            </a:r>
          </a:p>
          <a:p>
            <a:pPr algn="ctr"/>
            <a:r>
              <a:rPr lang="ru-RU" sz="1100" dirty="0">
                <a:solidFill>
                  <a:srgbClr val="0070C0"/>
                </a:solidFill>
              </a:rPr>
              <a:t>при подготовке урока педагог рекомендует :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rgbClr val="0070C0"/>
                </a:solidFill>
              </a:rPr>
              <a:t>обучающимся учебный материал для самостоятельного изучения;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rgbClr val="0070C0"/>
                </a:solidFill>
              </a:rPr>
              <a:t>доступные цифровые образовательные ресурсы, размещенные на интернет-платформе;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rgbClr val="0070C0"/>
                </a:solidFill>
              </a:rPr>
              <a:t>предоставляет возможность обучающимся в любое время просмотреть телеурок или </a:t>
            </a:r>
            <a:r>
              <a:rPr lang="ru-RU" sz="1100" dirty="0" err="1">
                <a:solidFill>
                  <a:srgbClr val="0070C0"/>
                </a:solidFill>
              </a:rPr>
              <a:t>видеоурок</a:t>
            </a:r>
            <a:r>
              <a:rPr lang="ru-RU" sz="1100" dirty="0">
                <a:solidFill>
                  <a:srgbClr val="0070C0"/>
                </a:solidFill>
              </a:rPr>
              <a:t>, размещенный на Интернет-платформе или записанный учителем самостоятельно;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rgbClr val="0070C0"/>
                </a:solidFill>
              </a:rPr>
              <a:t>разрабатывает учебные задания с указанием порядка выполнения </a:t>
            </a:r>
            <a:r>
              <a:rPr lang="ru-RU" sz="1100" dirty="0" smtClean="0">
                <a:solidFill>
                  <a:srgbClr val="0070C0"/>
                </a:solidFill>
              </a:rPr>
              <a:t>с учетом временных затрат; </a:t>
            </a:r>
            <a:endParaRPr lang="ru-RU" sz="1100" dirty="0">
              <a:solidFill>
                <a:srgbClr val="0070C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rgbClr val="0070C0"/>
                </a:solidFill>
              </a:rPr>
              <a:t>отправляет учебное задание обучающимся;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rgbClr val="0070C0"/>
                </a:solidFill>
              </a:rPr>
              <a:t>принимает выполненные работы, анализирует и предоставляет обратную связь обучающимся (комментарии, рекомендации) в установленном порядке посредством возможностей электронных журналов, в случаях отсутствия электронных журналов – через доступные виды связи;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rgbClr val="0070C0"/>
                </a:solidFill>
              </a:rPr>
              <a:t>проводит индивидуальные консультации для обучающихся.</a:t>
            </a:r>
          </a:p>
        </p:txBody>
      </p:sp>
      <p:sp>
        <p:nvSpPr>
          <p:cNvPr id="3" name="Стрелка вниз 2"/>
          <p:cNvSpPr/>
          <p:nvPr/>
        </p:nvSpPr>
        <p:spPr>
          <a:xfrm>
            <a:off x="2124076" y="989902"/>
            <a:ext cx="34289" cy="1910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6660317" y="923134"/>
            <a:ext cx="34289" cy="1910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2123067" y="2787244"/>
            <a:ext cx="34289" cy="1910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6820446" y="2691697"/>
            <a:ext cx="34289" cy="1910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67991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777" y="714356"/>
            <a:ext cx="8792337" cy="5355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12978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17193"/>
            <a:ext cx="9144000" cy="5569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04756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144000" cy="5569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50617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777" y="1071546"/>
            <a:ext cx="8491667" cy="5172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96502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1965DE-0594-6D4B-ABE5-66778E6361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dirty="0"/>
              <a:t>Анализ результатов 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>Опроса "Исследование</a:t>
            </a:r>
            <a:br>
              <a:rPr lang="ru-RU" sz="3600" dirty="0"/>
            </a:br>
            <a:r>
              <a:rPr lang="ru-RU" sz="3600" dirty="0"/>
              <a:t> </a:t>
            </a:r>
            <a:r>
              <a:rPr lang="ru-RU" sz="3600" dirty="0" err="1"/>
              <a:t>психо</a:t>
            </a:r>
            <a:r>
              <a:rPr lang="ru-RU" sz="3600" dirty="0"/>
              <a:t>-эмоционального состояния учащихся СОПШМТ №11 в условиях дистанционного образования" 2020-2021 учебный год</a:t>
            </a:r>
            <a:br>
              <a:rPr lang="ru-RU" sz="3600" dirty="0"/>
            </a:br>
            <a:endParaRPr lang="x-none" sz="36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EE131B5-3FC0-2040-8141-07A9E85EB5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647066"/>
            <a:ext cx="6858000" cy="1655762"/>
          </a:xfrm>
        </p:spPr>
        <p:txBody>
          <a:bodyPr/>
          <a:lstStyle/>
          <a:p>
            <a:r>
              <a:rPr lang="x-none" dirty="0"/>
              <a:t>Педагог-психолог: Назаренко Екатерина Григорьевна </a:t>
            </a:r>
          </a:p>
          <a:p>
            <a:r>
              <a:rPr lang="x-none" dirty="0"/>
              <a:t>СОПШМТ №11</a:t>
            </a:r>
          </a:p>
        </p:txBody>
      </p:sp>
    </p:spTree>
    <p:extLst>
      <p:ext uri="{BB962C8B-B14F-4D97-AF65-F5344CB8AC3E}">
        <p14:creationId xmlns:p14="http://schemas.microsoft.com/office/powerpoint/2010/main" xmlns="" val="30408499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119950-E156-C444-887B-B5C060EF8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/>
              <a:t>"Исследование </a:t>
            </a:r>
            <a:r>
              <a:rPr lang="ru-RU" sz="2800" b="1" dirty="0" err="1"/>
              <a:t>психо</a:t>
            </a:r>
            <a:r>
              <a:rPr lang="ru-RU" sz="2800" b="1" dirty="0"/>
              <a:t>-эмоционального состояния учащихся СОПШМТ №11 в условиях дистанционного образования" 2020-2021 учебный год</a:t>
            </a:r>
            <a:endParaRPr lang="x-none" sz="2800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3E8424C-E7E3-CC4F-A5AB-952D33241E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762" t="18904" r="18160" b="12595"/>
          <a:stretch/>
        </p:blipFill>
        <p:spPr>
          <a:xfrm>
            <a:off x="1403648" y="1460233"/>
            <a:ext cx="5904656" cy="5032643"/>
          </a:xfrm>
        </p:spPr>
      </p:pic>
    </p:spTree>
    <p:extLst>
      <p:ext uri="{BB962C8B-B14F-4D97-AF65-F5344CB8AC3E}">
        <p14:creationId xmlns:p14="http://schemas.microsoft.com/office/powerpoint/2010/main" xmlns="" val="4655782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F789AB-E7CD-F64C-8CDF-835D7455D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/>
              <a:t>"Исследование </a:t>
            </a:r>
            <a:r>
              <a:rPr lang="ru-RU" sz="2800" b="1" dirty="0" err="1"/>
              <a:t>психо</a:t>
            </a:r>
            <a:r>
              <a:rPr lang="ru-RU" sz="2800" b="1" dirty="0"/>
              <a:t>-эмоционального состояния учащихся СОПШМТ №11 в условиях дистанционного образования" 2020-2021 учебный год</a:t>
            </a:r>
            <a:endParaRPr lang="x-none" sz="2800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xmlns="" id="{4B2B8450-DB43-6143-ABE0-1D29FF14B9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576" t="19723" r="12700" b="39887"/>
          <a:stretch/>
        </p:blipFill>
        <p:spPr>
          <a:xfrm>
            <a:off x="539552" y="1876300"/>
            <a:ext cx="8280920" cy="4013861"/>
          </a:xfrm>
        </p:spPr>
      </p:pic>
    </p:spTree>
    <p:extLst>
      <p:ext uri="{BB962C8B-B14F-4D97-AF65-F5344CB8AC3E}">
        <p14:creationId xmlns:p14="http://schemas.microsoft.com/office/powerpoint/2010/main" xmlns="" val="30001321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980EB6-BCFE-6746-8CBA-36BAF8902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/>
              <a:t>"Исследование </a:t>
            </a:r>
            <a:r>
              <a:rPr lang="ru-RU" sz="2800" b="1" dirty="0" err="1"/>
              <a:t>психо</a:t>
            </a:r>
            <a:r>
              <a:rPr lang="ru-RU" sz="2800" b="1" dirty="0"/>
              <a:t>-эмоционального состояния учащихся СОПШМТ №11 в условиях дистанционного образования" 2020-2021 учебный год</a:t>
            </a:r>
            <a:endParaRPr lang="x-none" sz="2800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94934983-7827-C447-A9F6-FDE65EFB59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598" t="30639" r="14408" b="29242"/>
          <a:stretch/>
        </p:blipFill>
        <p:spPr>
          <a:xfrm>
            <a:off x="1433946" y="1690687"/>
            <a:ext cx="7161194" cy="4128221"/>
          </a:xfrm>
        </p:spPr>
      </p:pic>
    </p:spTree>
    <p:extLst>
      <p:ext uri="{BB962C8B-B14F-4D97-AF65-F5344CB8AC3E}">
        <p14:creationId xmlns:p14="http://schemas.microsoft.com/office/powerpoint/2010/main" xmlns="" val="15878461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8B7FF6-D5C9-C648-9964-13FCD579E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/>
              <a:t>"Исследование </a:t>
            </a:r>
            <a:r>
              <a:rPr lang="ru-RU" sz="2800" b="1" dirty="0" err="1"/>
              <a:t>психо</a:t>
            </a:r>
            <a:r>
              <a:rPr lang="ru-RU" sz="2800" b="1" dirty="0"/>
              <a:t>-эмоционального состояния учащихся СОПШМТ №11 в условиях дистанционного образования" 2020-2021 учебный год</a:t>
            </a:r>
            <a:endParaRPr lang="x-none" sz="2800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9594B108-3EA0-7E48-B176-2B5F0DE726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087" t="24363" r="14748" b="31426"/>
          <a:stretch/>
        </p:blipFill>
        <p:spPr>
          <a:xfrm>
            <a:off x="323528" y="1484784"/>
            <a:ext cx="6192688" cy="2790277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B26EC71-E64B-4B40-8BBD-D8F269FB6E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453" t="30476" r="22872" b="28100"/>
          <a:stretch/>
        </p:blipFill>
        <p:spPr>
          <a:xfrm>
            <a:off x="3707904" y="3573016"/>
            <a:ext cx="5040560" cy="275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413157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526EFF78-C0B6-2D4B-B9C9-7963379754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428" t="15629" r="16796" b="6318"/>
          <a:stretch/>
        </p:blipFill>
        <p:spPr>
          <a:xfrm>
            <a:off x="1187624" y="1107722"/>
            <a:ext cx="6768752" cy="5493092"/>
          </a:xfr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36148B52-0984-1B44-BD28-B28CA6A3F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23348"/>
          </a:xfrm>
        </p:spPr>
        <p:txBody>
          <a:bodyPr>
            <a:normAutofit fontScale="90000"/>
          </a:bodyPr>
          <a:lstStyle/>
          <a:p>
            <a:r>
              <a:rPr lang="ru-RU" sz="2400" b="1" dirty="0"/>
              <a:t>"Исследование </a:t>
            </a:r>
            <a:r>
              <a:rPr lang="ru-RU" sz="2400" b="1" dirty="0" err="1"/>
              <a:t>психо</a:t>
            </a:r>
            <a:r>
              <a:rPr lang="ru-RU" sz="2400" b="1" dirty="0"/>
              <a:t>-эмоционального состояния учащихся СОПШМТ №11 в условиях дистанционного образования" 2020-2021 учебный год</a:t>
            </a:r>
            <a:endParaRPr lang="x-none" sz="2400" dirty="0"/>
          </a:p>
        </p:txBody>
      </p:sp>
    </p:spTree>
    <p:extLst>
      <p:ext uri="{BB962C8B-B14F-4D97-AF65-F5344CB8AC3E}">
        <p14:creationId xmlns:p14="http://schemas.microsoft.com/office/powerpoint/2010/main" xmlns="" val="1559429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E4AB67A1-F006-4A13-88B5-2709D0F0F143}"/>
              </a:ext>
            </a:extLst>
          </p:cNvPr>
          <p:cNvSpPr/>
          <p:nvPr/>
        </p:nvSpPr>
        <p:spPr>
          <a:xfrm>
            <a:off x="1" y="385895"/>
            <a:ext cx="9144000" cy="604007"/>
          </a:xfrm>
          <a:prstGeom prst="rect">
            <a:avLst/>
          </a:prstGeom>
          <a:solidFill>
            <a:srgbClr val="0379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B8B8E10-9FD4-4410-9DE4-5300CF389F22}"/>
              </a:ext>
            </a:extLst>
          </p:cNvPr>
          <p:cNvSpPr txBox="1"/>
          <p:nvPr/>
        </p:nvSpPr>
        <p:spPr>
          <a:xfrm>
            <a:off x="-155358" y="385895"/>
            <a:ext cx="9143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Дополнительный ресурс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образовательный ресурс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ТВ-уроки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9551" y="1412776"/>
            <a:ext cx="799288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800" b="1" dirty="0">
              <a:solidFill>
                <a:schemeClr val="accent2"/>
              </a:solidFill>
            </a:endParaRPr>
          </a:p>
          <a:p>
            <a:pPr algn="just"/>
            <a:r>
              <a:rPr lang="ru-RU" sz="2000" dirty="0">
                <a:solidFill>
                  <a:srgbClr val="0000CC"/>
                </a:solidFill>
              </a:rPr>
              <a:t>Независимо от формата обучения обучающимся с казахским языком на канале «</a:t>
            </a:r>
            <a:r>
              <a:rPr lang="ru-RU" sz="2000" dirty="0" err="1">
                <a:solidFill>
                  <a:srgbClr val="0000CC"/>
                </a:solidFill>
              </a:rPr>
              <a:t>Балапан</a:t>
            </a:r>
            <a:r>
              <a:rPr lang="ru-RU" sz="2000" dirty="0">
                <a:solidFill>
                  <a:srgbClr val="0000CC"/>
                </a:solidFill>
              </a:rPr>
              <a:t>» и русским языком обучения на канале «Ел-</a:t>
            </a:r>
            <a:r>
              <a:rPr lang="ru-RU" sz="2000" dirty="0" err="1">
                <a:solidFill>
                  <a:srgbClr val="0000CC"/>
                </a:solidFill>
              </a:rPr>
              <a:t>Арна</a:t>
            </a:r>
            <a:r>
              <a:rPr lang="ru-RU" sz="2000" dirty="0">
                <a:solidFill>
                  <a:srgbClr val="0000CC"/>
                </a:solidFill>
              </a:rPr>
              <a:t>» с </a:t>
            </a:r>
            <a:r>
              <a:rPr lang="ru-RU" sz="2000" dirty="0" smtClean="0">
                <a:solidFill>
                  <a:srgbClr val="0000CC"/>
                </a:solidFill>
              </a:rPr>
              <a:t>9.00ч. </a:t>
            </a:r>
            <a:r>
              <a:rPr lang="ru-RU" sz="2000" dirty="0">
                <a:solidFill>
                  <a:srgbClr val="0000CC"/>
                </a:solidFill>
              </a:rPr>
              <a:t>до </a:t>
            </a:r>
            <a:r>
              <a:rPr lang="ru-RU" sz="2000" dirty="0" smtClean="0">
                <a:solidFill>
                  <a:srgbClr val="0000CC"/>
                </a:solidFill>
              </a:rPr>
              <a:t>18.00 ч. </a:t>
            </a:r>
            <a:r>
              <a:rPr lang="ru-RU" sz="2000" dirty="0">
                <a:solidFill>
                  <a:srgbClr val="0000CC"/>
                </a:solidFill>
              </a:rPr>
              <a:t>с понедельника по пятницу как дополнительный образовательный ресурс предоставляется возможность обучаться через телевизионные уроки.</a:t>
            </a:r>
          </a:p>
          <a:p>
            <a:pPr algn="just"/>
            <a:endParaRPr lang="ru-RU" sz="2000" dirty="0">
              <a:solidFill>
                <a:srgbClr val="0000CC"/>
              </a:solidFill>
            </a:endParaRPr>
          </a:p>
          <a:p>
            <a:pPr algn="just"/>
            <a:r>
              <a:rPr lang="ru-RU" sz="2000" dirty="0" smtClean="0">
                <a:solidFill>
                  <a:srgbClr val="0000CC"/>
                </a:solidFill>
              </a:rPr>
              <a:t>ТВ-уроки </a:t>
            </a:r>
            <a:r>
              <a:rPr lang="ru-RU" sz="2000" dirty="0">
                <a:solidFill>
                  <a:srgbClr val="0000CC"/>
                </a:solidFill>
              </a:rPr>
              <a:t>будут проводиться согласно </a:t>
            </a:r>
            <a:r>
              <a:rPr lang="ru-RU" sz="2000" dirty="0" smtClean="0">
                <a:solidFill>
                  <a:srgbClr val="0000CC"/>
                </a:solidFill>
              </a:rPr>
              <a:t>расписания, опубликованного в эфире телеканалов и социальных </a:t>
            </a:r>
            <a:r>
              <a:rPr lang="ru-RU" sz="2000" dirty="0">
                <a:solidFill>
                  <a:srgbClr val="0000CC"/>
                </a:solidFill>
              </a:rPr>
              <a:t>сетях.</a:t>
            </a:r>
          </a:p>
          <a:p>
            <a:pPr algn="just"/>
            <a:endParaRPr lang="ru-RU" sz="2000" dirty="0">
              <a:solidFill>
                <a:srgbClr val="0000CC"/>
              </a:solidFill>
            </a:endParaRPr>
          </a:p>
          <a:p>
            <a:pPr algn="just"/>
            <a:r>
              <a:rPr lang="ru-RU" sz="2000" dirty="0">
                <a:solidFill>
                  <a:srgbClr val="0000CC"/>
                </a:solidFill>
              </a:rPr>
              <a:t>Продолжительность ТВ-уроков – от 10 до 15 минут</a:t>
            </a:r>
            <a:r>
              <a:rPr lang="ru-RU" sz="2000" dirty="0" smtClean="0">
                <a:solidFill>
                  <a:srgbClr val="0000CC"/>
                </a:solidFill>
              </a:rPr>
              <a:t>. Телевизионные уроки нацелены на объяснение основных идей новых тем. Темы уроков каждый учитель дополняет заданиями для закрепления. </a:t>
            </a:r>
            <a:endParaRPr lang="ru-RU" sz="2000" dirty="0">
              <a:solidFill>
                <a:srgbClr val="0000CC"/>
              </a:solidFill>
            </a:endParaRPr>
          </a:p>
          <a:p>
            <a:pPr algn="just"/>
            <a:endParaRPr lang="ru-RU" sz="2000" dirty="0">
              <a:solidFill>
                <a:srgbClr val="0000CC"/>
              </a:solidFill>
            </a:endParaRPr>
          </a:p>
          <a:p>
            <a:pPr algn="just"/>
            <a:r>
              <a:rPr lang="ru-RU" sz="2000" dirty="0">
                <a:solidFill>
                  <a:srgbClr val="0000CC"/>
                </a:solidFill>
              </a:rPr>
              <a:t>Телевизионные уроки будут бесплатно доступны на официальных каналах Министерства образования и науки РК </a:t>
            </a:r>
            <a:r>
              <a:rPr lang="en-US" sz="2000" dirty="0">
                <a:solidFill>
                  <a:srgbClr val="0000CC"/>
                </a:solidFill>
              </a:rPr>
              <a:t>online.edu.kz</a:t>
            </a:r>
            <a:endParaRPr lang="ru-RU" sz="20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34446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014A1B0E-FD81-F646-BBC7-B02C572A0D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405" t="8806" r="16796" b="8774"/>
          <a:stretch/>
        </p:blipFill>
        <p:spPr>
          <a:xfrm>
            <a:off x="1043608" y="1330035"/>
            <a:ext cx="6264696" cy="5449526"/>
          </a:xfr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D0905B22-CE47-5B4B-B612-A22D83B54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/>
              <a:t>"Исследование </a:t>
            </a:r>
            <a:r>
              <a:rPr lang="ru-RU" sz="2400" b="1" dirty="0" err="1"/>
              <a:t>психо</a:t>
            </a:r>
            <a:r>
              <a:rPr lang="ru-RU" sz="2400" b="1" dirty="0"/>
              <a:t>-эмоционального состояния учащихся СОПШМТ №11 в условиях дистанционного образования" 2020-2021 учебный год</a:t>
            </a:r>
            <a:endParaRPr lang="x-none" sz="2400" dirty="0"/>
          </a:p>
        </p:txBody>
      </p:sp>
    </p:spTree>
    <p:extLst>
      <p:ext uri="{BB962C8B-B14F-4D97-AF65-F5344CB8AC3E}">
        <p14:creationId xmlns:p14="http://schemas.microsoft.com/office/powerpoint/2010/main" xmlns="" val="31243659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93D0D544-8E7F-BF40-8AF4-5FC6784972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576" t="10990" r="17476" b="8228"/>
          <a:stretch/>
        </p:blipFill>
        <p:spPr>
          <a:xfrm>
            <a:off x="1331640" y="1297183"/>
            <a:ext cx="6912768" cy="5300169"/>
          </a:xfr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A72ED9F5-11CB-9243-9589-137B66E8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/>
              <a:t>"Исследование </a:t>
            </a:r>
            <a:r>
              <a:rPr lang="ru-RU" sz="2400" b="1" dirty="0" err="1"/>
              <a:t>психо</a:t>
            </a:r>
            <a:r>
              <a:rPr lang="ru-RU" sz="2400" b="1" dirty="0"/>
              <a:t>-эмоционального состояния учащихся СОПШМТ №11 в условиях дистанционного образования" 2020-2021 учебный год</a:t>
            </a:r>
            <a:endParaRPr lang="x-none" sz="24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523294B-30A3-4E45-8001-95F8EE016E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292" t="27872" r="19760" b="31252"/>
          <a:stretch/>
        </p:blipFill>
        <p:spPr>
          <a:xfrm>
            <a:off x="2195736" y="1497305"/>
            <a:ext cx="5256584" cy="2730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72712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6836ECEF-0D5A-D448-9719-7911B23BFF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468" t="11548" r="19267" b="9570"/>
          <a:stretch/>
        </p:blipFill>
        <p:spPr>
          <a:xfrm>
            <a:off x="2146465" y="1318161"/>
            <a:ext cx="4542311" cy="5502476"/>
          </a:xfr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F4A73FFB-3F75-CC48-8757-C6290ACC3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/>
              <a:t>"Исследование </a:t>
            </a:r>
            <a:r>
              <a:rPr lang="ru-RU" sz="2800" b="1" dirty="0" err="1"/>
              <a:t>психо</a:t>
            </a:r>
            <a:r>
              <a:rPr lang="ru-RU" sz="2800" b="1" dirty="0"/>
              <a:t>-эмоционального состояния учащихся СОПШМТ №11 в условиях дистанционного образования" 2020-2021 учебный год</a:t>
            </a:r>
            <a:endParaRPr lang="x-none" sz="2800" dirty="0"/>
          </a:p>
        </p:txBody>
      </p:sp>
    </p:spTree>
    <p:extLst>
      <p:ext uri="{BB962C8B-B14F-4D97-AF65-F5344CB8AC3E}">
        <p14:creationId xmlns:p14="http://schemas.microsoft.com/office/powerpoint/2010/main" xmlns="" val="28795693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150" y="548218"/>
            <a:ext cx="6985000" cy="1441449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dirty="0">
                <a:solidFill>
                  <a:schemeClr val="accent3">
                    <a:lumMod val="50000"/>
                  </a:schemeClr>
                </a:solidFill>
              </a:rPr>
              <a:t>О</a:t>
            </a: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</a:rPr>
              <a:t> безопасности детей в сети Интернет</a:t>
            </a:r>
            <a:endParaRPr lang="ru-RU" sz="36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8195" name="Picture 2" descr="http://kalininskayscho.ucoz.ru/foto/Interne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892300"/>
            <a:ext cx="3397250" cy="393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1813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Риски в Интернет</a:t>
            </a:r>
            <a:endParaRPr lang="ru-RU" sz="4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1" y="1268760"/>
            <a:ext cx="4546600" cy="4997451"/>
          </a:xfrm>
        </p:spPr>
        <p:txBody>
          <a:bodyPr>
            <a:normAutofit fontScale="77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Помимо </a:t>
            </a:r>
            <a:r>
              <a:rPr lang="ru-RU" dirty="0"/>
              <a:t>огромного количества возможностей, </a:t>
            </a:r>
            <a:r>
              <a:rPr lang="ru-RU" dirty="0" smtClean="0"/>
              <a:t>интернет </a:t>
            </a:r>
            <a:r>
              <a:rPr lang="ru-RU" dirty="0"/>
              <a:t>несет и множество рисков.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Зачастую </a:t>
            </a:r>
            <a:r>
              <a:rPr lang="ru-RU" dirty="0"/>
              <a:t>дети и подростки в полной мере не осознают все возможные проблемы, с которыми они могут столкнуться в сети. </a:t>
            </a:r>
            <a:endParaRPr lang="ru-RU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Сделать </a:t>
            </a:r>
            <a:r>
              <a:rPr lang="ru-RU" dirty="0"/>
              <a:t>их пребывание в интернете более безопасным, научить их ориентироваться в киберпространстве – важная задача для </a:t>
            </a:r>
            <a:r>
              <a:rPr lang="ru-RU" dirty="0" smtClean="0"/>
              <a:t>родителей</a:t>
            </a:r>
            <a:r>
              <a:rPr lang="ru-RU" dirty="0"/>
              <a:t>. </a:t>
            </a:r>
          </a:p>
        </p:txBody>
      </p:sp>
      <p:pic>
        <p:nvPicPr>
          <p:cNvPr id="11268" name="Picture 2" descr="http://pandia.ru/text/78/145/images/image004_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3801" y="1892301"/>
            <a:ext cx="3571875" cy="336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3274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Основные правила безопасности для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родителей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980728"/>
            <a:ext cx="5255815" cy="5400899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1600" dirty="0" smtClean="0"/>
              <a:t>Прежде</a:t>
            </a:r>
            <a:r>
              <a:rPr lang="ru-RU" sz="1600" dirty="0"/>
              <a:t>, чем позволить ребенку пользоваться Интернетом, расскажите ему о возможных опасностях </a:t>
            </a:r>
            <a:r>
              <a:rPr lang="ru-RU" sz="1600" dirty="0" smtClean="0"/>
              <a:t>Сети.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1600" dirty="0" smtClean="0"/>
              <a:t>Четко </a:t>
            </a:r>
            <a:r>
              <a:rPr lang="ru-RU" sz="1600" dirty="0"/>
              <a:t>определите время, которое Ваш ребенок может проводить в Интернете, и сайты, которые он может посещать.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1600" dirty="0" smtClean="0"/>
              <a:t>Спрашивайте </a:t>
            </a:r>
            <a:r>
              <a:rPr lang="ru-RU" sz="1600" dirty="0"/>
              <a:t>ребенка о том, что он видел и делал в </a:t>
            </a:r>
            <a:r>
              <a:rPr lang="ru-RU" sz="1600" dirty="0" smtClean="0"/>
              <a:t>Интернете.</a:t>
            </a:r>
          </a:p>
          <a:p>
            <a:pPr marL="274320" indent="-274320">
              <a:buFont typeface="Wingdings"/>
              <a:buChar char=""/>
              <a:defRPr/>
            </a:pPr>
            <a:r>
              <a:rPr lang="ru-RU" sz="1600" dirty="0"/>
              <a:t>Помогите ребенку понять, что далеко не все, что он может прочесть или увидеть в Интернете — правда. Приучите его спрашивать то, в чем он не уверен. </a:t>
            </a:r>
          </a:p>
          <a:p>
            <a:pPr marL="274320" indent="-274320">
              <a:buFont typeface="Wingdings"/>
              <a:buChar char=""/>
              <a:defRPr/>
            </a:pPr>
            <a:r>
              <a:rPr lang="ru-RU" sz="1600" dirty="0"/>
              <a:t>Настаивайте, чтобы  никогда не давали своего адреса, номера телефона или другой личной информации</a:t>
            </a:r>
            <a:r>
              <a:rPr lang="ru-RU" sz="1600" dirty="0" smtClean="0"/>
              <a:t>.</a:t>
            </a:r>
          </a:p>
          <a:p>
            <a:r>
              <a:rPr lang="ru-RU" altLang="ru-RU" sz="1600" dirty="0"/>
              <a:t>Приучите ребенка </a:t>
            </a:r>
            <a:r>
              <a:rPr lang="ru-RU" altLang="ru-RU" sz="1600" b="1" dirty="0"/>
              <a:t>советоваться со взрослыми</a:t>
            </a:r>
            <a:r>
              <a:rPr lang="ru-RU" altLang="ru-RU" sz="1600" dirty="0"/>
              <a:t> и немедленно сообщать о появлении нежелательной информации.</a:t>
            </a:r>
          </a:p>
          <a:p>
            <a:r>
              <a:rPr lang="ru-RU" altLang="ru-RU" sz="1600" dirty="0"/>
              <a:t>Не позволяйте Вашему ребенку </a:t>
            </a:r>
            <a:r>
              <a:rPr lang="ru-RU" altLang="ru-RU" sz="1600" b="1" dirty="0"/>
              <a:t>встречаться с онлайн-знакомыми</a:t>
            </a:r>
            <a:r>
              <a:rPr lang="ru-RU" altLang="ru-RU" sz="1600" dirty="0"/>
              <a:t> без Вашего разрешения или в отсутствии взрослого человека. </a:t>
            </a:r>
          </a:p>
          <a:p>
            <a:r>
              <a:rPr lang="ru-RU" altLang="ru-RU" sz="1600" dirty="0"/>
              <a:t>Постарайтесь регулярно проверять </a:t>
            </a:r>
            <a:r>
              <a:rPr lang="ru-RU" altLang="ru-RU" sz="1600" b="1" dirty="0"/>
              <a:t>список контактов своих детей</a:t>
            </a:r>
            <a:r>
              <a:rPr lang="ru-RU" altLang="ru-RU" sz="1600" dirty="0"/>
              <a:t>, чтобы убедиться, что они знают всех, с кем они общаются.</a:t>
            </a:r>
          </a:p>
          <a:p>
            <a:pPr marL="274320" indent="-274320">
              <a:buFont typeface="Wingdings"/>
              <a:buChar char=""/>
              <a:defRPr/>
            </a:pPr>
            <a:endParaRPr lang="ru-RU" sz="1400" dirty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sz="1400" dirty="0"/>
          </a:p>
        </p:txBody>
      </p:sp>
      <p:pic>
        <p:nvPicPr>
          <p:cNvPr id="13316" name="Picture 2" descr="http://pbs.twimg.com/media/CHEOqu9UAAAzsJD.jpg:medi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92912" y="2132857"/>
            <a:ext cx="2592287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207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Основные правила безопасности для родителей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0825" y="1600201"/>
            <a:ext cx="4752975" cy="4804833"/>
          </a:xfrm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Помогите ребенку понять, что далеко не все, что он может прочесть или увидеть в Интернете — правда. Приучите его спрашивать то, в чем он не уверен.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Настаивайте</a:t>
            </a:r>
            <a:r>
              <a:rPr lang="ru-RU" dirty="0"/>
              <a:t>, чтобы  никогда не давали своего адреса, номера телефона или другой личной </a:t>
            </a:r>
            <a:r>
              <a:rPr lang="ru-RU" dirty="0" smtClean="0"/>
              <a:t>информации.</a:t>
            </a:r>
            <a:endParaRPr lang="ru-RU" dirty="0"/>
          </a:p>
        </p:txBody>
      </p:sp>
      <p:pic>
        <p:nvPicPr>
          <p:cNvPr id="14340" name="Picture 4" descr="http://67.media.tumblr.com/tumblr_m9mgxjHWMM1r5kr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509184"/>
            <a:ext cx="3098800" cy="3725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0995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Основные правила безопасности для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родителей</a:t>
            </a:r>
            <a:endParaRPr lang="ru-RU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363" name="Объект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8208912" cy="4493095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ru-RU" altLang="ru-RU" sz="2800" dirty="0" smtClean="0"/>
              <a:t>Приучите ребенка </a:t>
            </a:r>
            <a:r>
              <a:rPr lang="ru-RU" altLang="ru-RU" sz="2800" b="1" dirty="0" smtClean="0"/>
              <a:t>советоваться со взрослыми</a:t>
            </a:r>
            <a:r>
              <a:rPr lang="ru-RU" altLang="ru-RU" sz="2800" dirty="0" smtClean="0"/>
              <a:t> и немедленно сообщать о появлении нежелательной информации.</a:t>
            </a:r>
          </a:p>
          <a:p>
            <a:pPr algn="just" eaLnBrk="1" hangingPunct="1"/>
            <a:r>
              <a:rPr lang="ru-RU" altLang="ru-RU" sz="2800" dirty="0" smtClean="0"/>
              <a:t>Не позволяйте Вашему ребенку </a:t>
            </a:r>
            <a:r>
              <a:rPr lang="ru-RU" altLang="ru-RU" sz="2800" b="1" dirty="0" smtClean="0"/>
              <a:t>встречаться с онлайн-знакомыми</a:t>
            </a:r>
            <a:r>
              <a:rPr lang="ru-RU" altLang="ru-RU" sz="2800" dirty="0" smtClean="0"/>
              <a:t> без Вашего разрешения или в отсутствии взрослого человека. </a:t>
            </a:r>
          </a:p>
          <a:p>
            <a:pPr algn="just" eaLnBrk="1" hangingPunct="1"/>
            <a:r>
              <a:rPr lang="ru-RU" altLang="ru-RU" sz="2800" dirty="0" smtClean="0"/>
              <a:t>Постарайтесь регулярно проверять </a:t>
            </a:r>
            <a:r>
              <a:rPr lang="ru-RU" altLang="ru-RU" sz="2800" b="1" dirty="0" smtClean="0"/>
              <a:t>список контактов своих детей</a:t>
            </a:r>
            <a:r>
              <a:rPr lang="ru-RU" altLang="ru-RU" sz="2800" dirty="0" smtClean="0"/>
              <a:t>, чтобы убедиться, что они знают всех, с кем они общаются.</a:t>
            </a:r>
          </a:p>
        </p:txBody>
      </p:sp>
    </p:spTree>
    <p:extLst>
      <p:ext uri="{BB962C8B-B14F-4D97-AF65-F5344CB8AC3E}">
        <p14:creationId xmlns:p14="http://schemas.microsoft.com/office/powerpoint/2010/main" xmlns="" val="57190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7467600" cy="70608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tx1"/>
                </a:solidFill>
              </a:rPr>
              <a:t>Уважаемые родители!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2533" name="Объект 2"/>
          <p:cNvSpPr>
            <a:spLocks noGrp="1"/>
          </p:cNvSpPr>
          <p:nvPr>
            <p:ph sz="quarter" idx="1"/>
          </p:nvPr>
        </p:nvSpPr>
        <p:spPr>
          <a:xfrm>
            <a:off x="457201" y="1196752"/>
            <a:ext cx="5554959" cy="5278133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ru-RU" altLang="ru-RU" sz="2000" dirty="0" smtClean="0"/>
              <a:t>В Интернете вашего ребенка могут обидеть, запугать или даже оскорбить.</a:t>
            </a:r>
          </a:p>
          <a:p>
            <a:pPr algn="just" eaLnBrk="1" hangingPunct="1"/>
            <a:r>
              <a:rPr lang="ru-RU" altLang="ru-RU" sz="2000" dirty="0" smtClean="0"/>
              <a:t>Важным является предупреждение детей об опасностях Интернета, неоднократное напоминание о том, чтобы они вели себя осторожно.</a:t>
            </a:r>
          </a:p>
          <a:p>
            <a:pPr marL="274320" indent="-274320" algn="just">
              <a:buFont typeface="Wingdings"/>
              <a:buChar char=""/>
              <a:defRPr/>
            </a:pPr>
            <a:r>
              <a:rPr lang="ru-RU" sz="2000" dirty="0"/>
              <a:t>Обсуждайте с детьми все вопросы, которые могут у них возникнуть при использовании Интернета. </a:t>
            </a:r>
          </a:p>
          <a:p>
            <a:pPr marL="274320" indent="-274320" algn="just">
              <a:buFont typeface="Wingdings"/>
              <a:buChar char=""/>
              <a:defRPr/>
            </a:pPr>
            <a:r>
              <a:rPr lang="ru-RU" sz="2000" dirty="0"/>
              <a:t>Недопустимо дистанцироваться от вопросов детей, а наоборот надо стараться максимально завоевать их доверие, постоянно интересуясь их времяпрепровождением в сети.</a:t>
            </a:r>
          </a:p>
          <a:p>
            <a:pPr marL="274320" indent="-274320" algn="just">
              <a:buFont typeface="Wingdings"/>
              <a:buChar char=""/>
              <a:defRPr/>
            </a:pPr>
            <a:r>
              <a:rPr lang="ru-RU" sz="2000" dirty="0"/>
              <a:t>Тогда вы будете в курсе той информации, которой владеют ваши дети.</a:t>
            </a:r>
          </a:p>
          <a:p>
            <a:pPr eaLnBrk="1" hangingPunct="1"/>
            <a:endParaRPr lang="ru-RU" altLang="ru-RU" sz="1600" dirty="0" smtClean="0"/>
          </a:p>
        </p:txBody>
      </p:sp>
      <p:pic>
        <p:nvPicPr>
          <p:cNvPr id="22534" name="Picture 4" descr="http://www.zdornac.info/wp-content/uploads/2016/02/rebikom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348880"/>
            <a:ext cx="2513094" cy="2472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4227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00CC"/>
                </a:solidFill>
              </a:rPr>
              <a:t>Информационные </a:t>
            </a:r>
            <a:br>
              <a:rPr lang="ru-RU" sz="2800" b="1" dirty="0" smtClean="0">
                <a:solidFill>
                  <a:srgbClr val="0000CC"/>
                </a:solidFill>
              </a:rPr>
            </a:br>
            <a:r>
              <a:rPr lang="ru-RU" sz="2800" b="1" dirty="0" smtClean="0">
                <a:solidFill>
                  <a:srgbClr val="0000CC"/>
                </a:solidFill>
              </a:rPr>
              <a:t>интернет-платформы для организации ДО</a:t>
            </a:r>
            <a:endParaRPr lang="ru-RU" sz="2800" b="1" dirty="0">
              <a:solidFill>
                <a:srgbClr val="0000CC"/>
              </a:solidFill>
            </a:endParaRPr>
          </a:p>
        </p:txBody>
      </p:sp>
      <p:pic>
        <p:nvPicPr>
          <p:cNvPr id="4" name="Рисунок 2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564904"/>
            <a:ext cx="2248701" cy="1961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://today.kz/static/uploads/c039f946-e588-44f9-9c59-8c4a7d3a22b1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44824"/>
            <a:ext cx="259228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umckrg.gov.kz/media/img/blogs/5ea2b848ef5d4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272" t="17872" r="18136" b="27083"/>
          <a:stretch/>
        </p:blipFill>
        <p:spPr bwMode="auto">
          <a:xfrm>
            <a:off x="1043608" y="4909628"/>
            <a:ext cx="3888432" cy="1755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i.ytimg.com/vi/r7kNdyQ1t5w/maxresdefault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164"/>
          <a:stretch/>
        </p:blipFill>
        <p:spPr bwMode="auto">
          <a:xfrm>
            <a:off x="6084168" y="1844824"/>
            <a:ext cx="2880320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res.cloudinary.com/dq82ikfq4/image/upload/c_crop,h_450,w_600,x_0,y_0/c_fill,h_300,w_400,f_auto,dpr_2.0/qdeyqzsafhnoihf7hueu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940"/>
          <a:stretch/>
        </p:blipFill>
        <p:spPr bwMode="auto">
          <a:xfrm>
            <a:off x="5745879" y="4964752"/>
            <a:ext cx="2435424" cy="1645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81580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Фоны для презентаций на школьную тематику (56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28" y="-2940"/>
            <a:ext cx="91983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7632848" cy="5361459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00CC"/>
                </a:solidFill>
              </a:rPr>
              <a:t>Для более расширенной обратной связи учитель использует рубрики в виде комментариев, которую предоставляет через электронный дневник ученика.</a:t>
            </a:r>
          </a:p>
          <a:p>
            <a:r>
              <a:rPr lang="ru-RU" dirty="0" smtClean="0">
                <a:solidFill>
                  <a:srgbClr val="0000CC"/>
                </a:solidFill>
              </a:rPr>
              <a:t>В 1-м классе оценивание не проводится.</a:t>
            </a:r>
          </a:p>
          <a:p>
            <a:r>
              <a:rPr lang="ru-RU" dirty="0" smtClean="0">
                <a:solidFill>
                  <a:srgbClr val="0000CC"/>
                </a:solidFill>
              </a:rPr>
              <a:t>Итоговая оценка выводится с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CC"/>
                </a:solidFill>
              </a:rPr>
              <a:t>учетом среднего балла за </a:t>
            </a:r>
          </a:p>
          <a:p>
            <a:pPr marL="0" indent="0">
              <a:buNone/>
            </a:pPr>
            <a:r>
              <a:rPr lang="ru-RU" dirty="0" err="1" smtClean="0">
                <a:solidFill>
                  <a:srgbClr val="0000CC"/>
                </a:solidFill>
              </a:rPr>
              <a:t>формативное</a:t>
            </a:r>
            <a:r>
              <a:rPr lang="ru-RU" dirty="0" smtClean="0">
                <a:solidFill>
                  <a:srgbClr val="0000CC"/>
                </a:solidFill>
              </a:rPr>
              <a:t> оценивание.</a:t>
            </a:r>
            <a:endParaRPr lang="ru-RU" dirty="0">
              <a:solidFill>
                <a:srgbClr val="0000CC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260648"/>
            <a:ext cx="60486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</a:rPr>
              <a:t>Оценивание </a:t>
            </a:r>
            <a:r>
              <a:rPr lang="ru-RU" sz="3200" b="1" dirty="0">
                <a:solidFill>
                  <a:srgbClr val="0000CC"/>
                </a:solidFill>
              </a:rPr>
              <a:t>учащихся</a:t>
            </a:r>
          </a:p>
        </p:txBody>
      </p:sp>
    </p:spTree>
    <p:extLst>
      <p:ext uri="{BB962C8B-B14F-4D97-AF65-F5344CB8AC3E}">
        <p14:creationId xmlns:p14="http://schemas.microsoft.com/office/powerpoint/2010/main" xmlns="" val="2955090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Фоны для презентаций на школьную тематику (56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28" y="-2940"/>
            <a:ext cx="91983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4525963"/>
          </a:xfrm>
        </p:spPr>
        <p:txBody>
          <a:bodyPr/>
          <a:lstStyle/>
          <a:p>
            <a:r>
              <a:rPr lang="ru-RU" dirty="0" smtClean="0">
                <a:solidFill>
                  <a:srgbClr val="0000CC"/>
                </a:solidFill>
              </a:rPr>
              <a:t>Максимальный балл за </a:t>
            </a:r>
            <a:r>
              <a:rPr lang="ru-RU" dirty="0" err="1" smtClean="0">
                <a:solidFill>
                  <a:srgbClr val="0000CC"/>
                </a:solidFill>
              </a:rPr>
              <a:t>формативное</a:t>
            </a:r>
            <a:r>
              <a:rPr lang="ru-RU" dirty="0" smtClean="0">
                <a:solidFill>
                  <a:srgbClr val="0000CC"/>
                </a:solidFill>
              </a:rPr>
              <a:t> оценивание составляет не более </a:t>
            </a:r>
          </a:p>
          <a:p>
            <a:pPr marL="0" indent="0">
              <a:buNone/>
            </a:pP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smtClean="0">
                <a:solidFill>
                  <a:srgbClr val="0000CC"/>
                </a:solidFill>
              </a:rPr>
              <a:t>  10 баллов во 2-11 классах, </a:t>
            </a:r>
          </a:p>
          <a:p>
            <a:r>
              <a:rPr lang="ru-RU" dirty="0" smtClean="0">
                <a:solidFill>
                  <a:srgbClr val="0000CC"/>
                </a:solidFill>
              </a:rPr>
              <a:t>при этом </a:t>
            </a:r>
            <a:r>
              <a:rPr lang="ru-RU" b="1" dirty="0" smtClean="0">
                <a:solidFill>
                  <a:srgbClr val="0000CC"/>
                </a:solidFill>
              </a:rPr>
              <a:t>1-3 баллов </a:t>
            </a:r>
            <a:r>
              <a:rPr lang="ru-RU" dirty="0" smtClean="0">
                <a:solidFill>
                  <a:srgbClr val="0000CC"/>
                </a:solidFill>
              </a:rPr>
              <a:t>соответствует критериям низкого уровня,</a:t>
            </a:r>
          </a:p>
          <a:p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b="1" dirty="0" smtClean="0">
                <a:solidFill>
                  <a:srgbClr val="0000CC"/>
                </a:solidFill>
              </a:rPr>
              <a:t>4-7 баллов </a:t>
            </a:r>
            <a:r>
              <a:rPr lang="ru-RU" dirty="0" smtClean="0">
                <a:solidFill>
                  <a:srgbClr val="0000CC"/>
                </a:solidFill>
              </a:rPr>
              <a:t>– среднего уровня, </a:t>
            </a:r>
          </a:p>
          <a:p>
            <a:r>
              <a:rPr lang="ru-RU" b="1" dirty="0" smtClean="0">
                <a:solidFill>
                  <a:srgbClr val="0000CC"/>
                </a:solidFill>
              </a:rPr>
              <a:t>8-10 баллов </a:t>
            </a:r>
            <a:r>
              <a:rPr lang="ru-RU" dirty="0" smtClean="0">
                <a:solidFill>
                  <a:srgbClr val="0000CC"/>
                </a:solidFill>
              </a:rPr>
              <a:t>– высокого уровня.</a:t>
            </a:r>
            <a:endParaRPr lang="ru-RU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179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27085" y="1928802"/>
            <a:ext cx="2439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solidFill>
                  <a:srgbClr val="FF0000"/>
                </a:solidFill>
              </a:rPr>
              <a:t>Главная страница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3834" y="3214686"/>
            <a:ext cx="145074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solidFill>
                  <a:srgbClr val="FF0000"/>
                </a:solidFill>
              </a:rPr>
              <a:t>Уведомления и объявления от учителей и администрации школы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1" name="Рисунок 10" descr="Рисунок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34" y="1000108"/>
            <a:ext cx="8772737" cy="528641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0" y="2214555"/>
            <a:ext cx="1516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/>
                </a:solidFill>
              </a:rPr>
              <a:t>Объявления от учителей и администрации школы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65485" y="1500174"/>
            <a:ext cx="2307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/>
                </a:solidFill>
              </a:rPr>
              <a:t>Главная страница</a:t>
            </a:r>
            <a:endParaRPr lang="ru-RU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177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25" y="714357"/>
            <a:ext cx="9028975" cy="54993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93027" y="3000372"/>
            <a:ext cx="27695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Во вкладке дневник можно смотреть предметы, оценки,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д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/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з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и комментарии учителей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02404" y="2357430"/>
            <a:ext cx="2439882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220569" y="1357298"/>
            <a:ext cx="659428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852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461" y="571481"/>
            <a:ext cx="9002539" cy="5483245"/>
          </a:xfrm>
        </p:spPr>
      </p:pic>
      <p:sp>
        <p:nvSpPr>
          <p:cNvPr id="5" name="TextBox 4"/>
          <p:cNvSpPr txBox="1"/>
          <p:nvPr/>
        </p:nvSpPr>
        <p:spPr>
          <a:xfrm>
            <a:off x="5758970" y="2000241"/>
            <a:ext cx="24398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Вкладка расписания, смотрим расписания и время занятий, а также учителей, кто у вас ведёт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66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1277</Words>
  <Application>Microsoft Office PowerPoint</Application>
  <PresentationFormat>Экран (4:3)</PresentationFormat>
  <Paragraphs>120</Paragraphs>
  <Slides>38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Слайд 1</vt:lpstr>
      <vt:lpstr>Слайд 2</vt:lpstr>
      <vt:lpstr>Слайд 3</vt:lpstr>
      <vt:lpstr>Информационные  интернет-платформы для организации ДО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Анализ результатов  Опроса "Исследование  психо-эмоционального состояния учащихся СОПШМТ №11 в условиях дистанционного образования" 2020-2021 учебный год </vt:lpstr>
      <vt:lpstr>"Исследование психо-эмоционального состояния учащихся СОПШМТ №11 в условиях дистанционного образования" 2020-2021 учебный год</vt:lpstr>
      <vt:lpstr>"Исследование психо-эмоционального состояния учащихся СОПШМТ №11 в условиях дистанционного образования" 2020-2021 учебный год</vt:lpstr>
      <vt:lpstr>"Исследование психо-эмоционального состояния учащихся СОПШМТ №11 в условиях дистанционного образования" 2020-2021 учебный год</vt:lpstr>
      <vt:lpstr>"Исследование психо-эмоционального состояния учащихся СОПШМТ №11 в условиях дистанционного образования" 2020-2021 учебный год</vt:lpstr>
      <vt:lpstr>"Исследование психо-эмоционального состояния учащихся СОПШМТ №11 в условиях дистанционного образования" 2020-2021 учебный год</vt:lpstr>
      <vt:lpstr>"Исследование психо-эмоционального состояния учащихся СОПШМТ №11 в условиях дистанционного образования" 2020-2021 учебный год</vt:lpstr>
      <vt:lpstr>"Исследование психо-эмоционального состояния учащихся СОПШМТ №11 в условиях дистанционного образования" 2020-2021 учебный год</vt:lpstr>
      <vt:lpstr>"Исследование психо-эмоционального состояния учащихся СОПШМТ №11 в условиях дистанционного образования" 2020-2021 учебный год</vt:lpstr>
      <vt:lpstr>О безопасности детей в сети Интернет</vt:lpstr>
      <vt:lpstr>Риски в Интернет</vt:lpstr>
      <vt:lpstr>Основные правила безопасности для родителей</vt:lpstr>
      <vt:lpstr>Основные правила безопасности для родителей</vt:lpstr>
      <vt:lpstr>Основные правила безопасности для родителей</vt:lpstr>
      <vt:lpstr>Уважаемые родители!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LENOVO</cp:lastModifiedBy>
  <cp:revision>16</cp:revision>
  <dcterms:created xsi:type="dcterms:W3CDTF">2020-09-17T08:40:22Z</dcterms:created>
  <dcterms:modified xsi:type="dcterms:W3CDTF">2020-09-23T11:27:30Z</dcterms:modified>
</cp:coreProperties>
</file>