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81" r:id="rId34"/>
    <p:sldId id="284" r:id="rId35"/>
    <p:sldId id="286" r:id="rId36"/>
    <p:sldId id="287" r:id="rId37"/>
    <p:sldId id="288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80" autoAdjust="0"/>
    <p:restoredTop sz="94660"/>
  </p:normalViewPr>
  <p:slideViewPr>
    <p:cSldViewPr>
      <p:cViewPr varScale="1">
        <p:scale>
          <a:sx n="83" d="100"/>
          <a:sy n="83" d="100"/>
        </p:scale>
        <p:origin x="-1526" y="-77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9B5B4-08A5-4523-9455-7CD765AAA71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B67DA-490A-45D6-AC57-A9135FBBAE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08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D7870-89EF-4773-A851-F1BA97BD11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Помогите ребенку понять, что далеко не все, что он может прочесть или увидеть в Интернете — правда. Приучите его спрашивать то, в чем он не уверен.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Приучите ребенка советоваться со взрослыми и немедленно сообщать о появлении нежелательной информации.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Не позволяйте Вашему ребенку встречаться с </a:t>
            </a:r>
            <a:r>
              <a:rPr lang="ru-RU" dirty="0" err="1" smtClean="0"/>
              <a:t>онлайн-знакомыми</a:t>
            </a:r>
            <a:r>
              <a:rPr lang="ru-RU" dirty="0" smtClean="0"/>
              <a:t> без Вашего разрешения или в отсутствии взрослого человека.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Постараться регулярно проверять список контактов своих детей, чтобы убедиться, что они знают всех, с кем они общаются;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Объясните детям, что при общении в Интернете, они должны быть дружелюбными с другими пользователями, ни в коем случае не писать грубых слов — читать грубости также неприятно, как и слышать;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Проверяйте актуальность уже установленных правил. Следите за тем, чтобы Ваши правила соответствовали возрасту и развитию Вашего ребенка.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2DA46-3B31-4248-8E98-25BB1BC28AF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F8588-5D6B-4E88-91E1-A09FDB1F43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96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20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40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10" y="507266"/>
            <a:ext cx="8229060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10" y="3346759"/>
            <a:ext cx="401544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5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20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81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42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4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99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24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1E6D-A63D-4905-803C-EBA687818734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60225-0E43-42E7-8651-E146F0888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63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ы для презентаций на школьную тематику (56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8" y="14195"/>
            <a:ext cx="9198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344816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Общереспубликанское родительское собрание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«Как помочь при дистанционном обучении»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2492896"/>
            <a:ext cx="734481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0000CC"/>
                </a:solidFill>
              </a:rPr>
              <a:t>Дата проведения: 17 – 18сентября 2020 года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Повестка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 smtClean="0">
                <a:solidFill>
                  <a:srgbClr val="0000CC"/>
                </a:solidFill>
              </a:rPr>
              <a:t>Информационные платформы, на которых работают </a:t>
            </a:r>
          </a:p>
          <a:p>
            <a:pPr algn="l"/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         педагоги СОПШМТ № 11</a:t>
            </a: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2.      Оценивание достижений учащихся  </a:t>
            </a: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3.      Формирование мотивации и ответственности </a:t>
            </a:r>
          </a:p>
          <a:p>
            <a:pPr algn="l"/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smtClean="0">
                <a:solidFill>
                  <a:srgbClr val="0000CC"/>
                </a:solidFill>
              </a:rPr>
              <a:t>         детей при дистанционном обучении</a:t>
            </a: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4.       Безопасность работы ребенка в интернете и</a:t>
            </a:r>
          </a:p>
          <a:p>
            <a:pPr algn="l"/>
            <a:r>
              <a:rPr lang="ru-RU" sz="2000" dirty="0" smtClean="0">
                <a:solidFill>
                  <a:srgbClr val="0000CC"/>
                </a:solidFill>
              </a:rPr>
              <a:t>          контроль  со стороны родителей</a:t>
            </a:r>
          </a:p>
          <a:p>
            <a:pPr marL="514350" indent="-514350" algn="l">
              <a:buAutoNum type="arabicPeriod"/>
            </a:pPr>
            <a:endParaRPr lang="ru-RU" sz="1800" dirty="0" smtClean="0">
              <a:solidFill>
                <a:srgbClr val="0000CC"/>
              </a:solidFill>
            </a:endParaRPr>
          </a:p>
          <a:p>
            <a:pPr marL="514350" indent="-514350" algn="l">
              <a:buAutoNum type="arabicPeriod"/>
            </a:pPr>
            <a:endParaRPr lang="ru-RU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5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382" y="549825"/>
            <a:ext cx="9155382" cy="5576339"/>
          </a:xfrm>
        </p:spPr>
      </p:pic>
      <p:sp>
        <p:nvSpPr>
          <p:cNvPr id="5" name="TextBox 4"/>
          <p:cNvSpPr txBox="1"/>
          <p:nvPr/>
        </p:nvSpPr>
        <p:spPr>
          <a:xfrm>
            <a:off x="4572000" y="3929066"/>
            <a:ext cx="3297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Чтобы посмотреть файл, который прикрепил учитель для дистанционного урока заходим, образование-дневник 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кликаем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 нужный урок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1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569406"/>
          </a:xfrm>
        </p:spPr>
      </p:pic>
      <p:sp>
        <p:nvSpPr>
          <p:cNvPr id="5" name="TextBox 4"/>
          <p:cNvSpPr txBox="1"/>
          <p:nvPr/>
        </p:nvSpPr>
        <p:spPr>
          <a:xfrm>
            <a:off x="3450973" y="2928934"/>
            <a:ext cx="309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Скачиваем файл и выполняем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5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42919"/>
            <a:ext cx="9002539" cy="5483245"/>
          </a:xfrm>
        </p:spPr>
      </p:pic>
      <p:sp>
        <p:nvSpPr>
          <p:cNvPr id="5" name="TextBox 4"/>
          <p:cNvSpPr txBox="1"/>
          <p:nvPr/>
        </p:nvSpPr>
        <p:spPr>
          <a:xfrm>
            <a:off x="5627084" y="2786059"/>
            <a:ext cx="22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Кликаем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на ФИО учителя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8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78" y="755124"/>
            <a:ext cx="8818315" cy="5371039"/>
          </a:xfrm>
        </p:spPr>
      </p:pic>
      <p:sp>
        <p:nvSpPr>
          <p:cNvPr id="5" name="TextBox 4"/>
          <p:cNvSpPr txBox="1"/>
          <p:nvPr/>
        </p:nvSpPr>
        <p:spPr>
          <a:xfrm>
            <a:off x="6286512" y="2357431"/>
            <a:ext cx="197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Пишем сообщения учителю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5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35" y="705946"/>
            <a:ext cx="8770388" cy="5341848"/>
          </a:xfrm>
        </p:spPr>
      </p:pic>
    </p:spTree>
    <p:extLst>
      <p:ext uri="{BB962C8B-B14F-4D97-AF65-F5344CB8AC3E}">
        <p14:creationId xmlns:p14="http://schemas.microsoft.com/office/powerpoint/2010/main" xmlns="" val="27439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2755"/>
            <a:ext cx="8990166" cy="5475709"/>
          </a:xfrm>
        </p:spPr>
      </p:pic>
    </p:spTree>
    <p:extLst>
      <p:ext uri="{BB962C8B-B14F-4D97-AF65-F5344CB8AC3E}">
        <p14:creationId xmlns:p14="http://schemas.microsoft.com/office/powerpoint/2010/main" xmlns="" val="28952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1928803"/>
            <a:ext cx="1912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 Выбираем файл с ответом с компьютера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 Добавляем в папку предмета, если нет создаём новую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 нажимаем загрузить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 прикрепить файл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92" y="428604"/>
            <a:ext cx="8843533" cy="53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98060" y="2643182"/>
            <a:ext cx="32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542" y="2786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3717" y="4143380"/>
            <a:ext cx="34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7371" y="4286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835" y="1500175"/>
            <a:ext cx="1912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Выбираем файл с ответом с компьютера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 Добавляем в папку предмета, если нет создаём новую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 нажимаем загрузить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прикрепить файл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9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6758"/>
            <a:ext cx="9144000" cy="5569406"/>
          </a:xfrm>
        </p:spPr>
      </p:pic>
      <p:sp>
        <p:nvSpPr>
          <p:cNvPr id="5" name="TextBox 4"/>
          <p:cNvSpPr txBox="1"/>
          <p:nvPr/>
        </p:nvSpPr>
        <p:spPr>
          <a:xfrm>
            <a:off x="4110401" y="2428868"/>
            <a:ext cx="38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Отправляем сообщения учителю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4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нлай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05" y="357166"/>
            <a:ext cx="8416695" cy="5143536"/>
          </a:xfrm>
        </p:spPr>
      </p:pic>
    </p:spTree>
    <p:extLst>
      <p:ext uri="{BB962C8B-B14F-4D97-AF65-F5344CB8AC3E}">
        <p14:creationId xmlns:p14="http://schemas.microsoft.com/office/powerpoint/2010/main" xmlns="" val="20567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63" y="928670"/>
            <a:ext cx="8396681" cy="511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17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A5F96A1-00BD-401F-A560-4E3057AD0848}"/>
              </a:ext>
            </a:extLst>
          </p:cNvPr>
          <p:cNvSpPr/>
          <p:nvPr/>
        </p:nvSpPr>
        <p:spPr>
          <a:xfrm>
            <a:off x="1" y="385895"/>
            <a:ext cx="9144000" cy="604007"/>
          </a:xfrm>
          <a:prstGeom prst="rect">
            <a:avLst/>
          </a:prstGeom>
          <a:solidFill>
            <a:srgbClr val="037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A82A81-1451-435B-B372-248429FBDEC1}"/>
              </a:ext>
            </a:extLst>
          </p:cNvPr>
          <p:cNvSpPr txBox="1"/>
          <p:nvPr/>
        </p:nvSpPr>
        <p:spPr>
          <a:xfrm>
            <a:off x="1993805" y="382550"/>
            <a:ext cx="515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 обучение</a:t>
            </a:r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="" xmlns:a16="http://schemas.microsoft.com/office/drawing/2014/main" id="{EA5E086C-E238-40A0-9847-DC992C625567}"/>
              </a:ext>
            </a:extLst>
          </p:cNvPr>
          <p:cNvSpPr/>
          <p:nvPr/>
        </p:nvSpPr>
        <p:spPr>
          <a:xfrm>
            <a:off x="640102" y="1204298"/>
            <a:ext cx="3329002" cy="1504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="" xmlns:a16="http://schemas.microsoft.com/office/drawing/2014/main" id="{1E0B1B0D-068B-4D18-B2A2-AAA0F33AD1CF}"/>
              </a:ext>
            </a:extLst>
          </p:cNvPr>
          <p:cNvSpPr/>
          <p:nvPr/>
        </p:nvSpPr>
        <p:spPr>
          <a:xfrm>
            <a:off x="4753212" y="1180995"/>
            <a:ext cx="4180724" cy="14534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Взаимодействие учителя с обучающимися посредством возможностей </a:t>
            </a:r>
            <a:r>
              <a:rPr lang="ru-RU" sz="1400" b="1" dirty="0" smtClean="0">
                <a:solidFill>
                  <a:srgbClr val="0070C0"/>
                </a:solidFill>
              </a:rPr>
              <a:t>Интернет- платформ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в удаленном режиме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2CE6A6-F7B6-4FB1-896F-0F902CA69B3C}"/>
              </a:ext>
            </a:extLst>
          </p:cNvPr>
          <p:cNvSpPr txBox="1"/>
          <p:nvPr/>
        </p:nvSpPr>
        <p:spPr>
          <a:xfrm>
            <a:off x="666060" y="1437009"/>
            <a:ext cx="3303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Прямая связь (стриминг) учителя с обучающимися в режиме реального </a:t>
            </a:r>
            <a:r>
              <a:rPr lang="ru-RU" sz="1400" b="1" dirty="0" smtClean="0">
                <a:solidFill>
                  <a:srgbClr val="0070C0"/>
                </a:solidFill>
              </a:rPr>
              <a:t>времени </a:t>
            </a:r>
            <a:r>
              <a:rPr lang="ru-RU" sz="1400" b="1" dirty="0">
                <a:solidFill>
                  <a:srgbClr val="0070C0"/>
                </a:solidFill>
              </a:rPr>
              <a:t>с использованием возможностей Интернет-платформ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7">
            <a:extLst>
              <a:ext uri="{FF2B5EF4-FFF2-40B4-BE49-F238E27FC236}">
                <a16:creationId xmlns="" xmlns:a16="http://schemas.microsoft.com/office/drawing/2014/main" id="{2AC12326-8934-4302-BC5F-C4725F2832FC}"/>
              </a:ext>
            </a:extLst>
          </p:cNvPr>
          <p:cNvSpPr/>
          <p:nvPr/>
        </p:nvSpPr>
        <p:spPr>
          <a:xfrm>
            <a:off x="752475" y="3068960"/>
            <a:ext cx="3216629" cy="37072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урок реализуется на Интернет-платформе;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для прямой трансляции учитель может выделить от 10 до 30 минут урока в соответствии с СанПиН;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70C0"/>
                </a:solidFill>
              </a:rPr>
              <a:t>обучающийся </a:t>
            </a:r>
            <a:r>
              <a:rPr lang="ru-RU" sz="1100" dirty="0">
                <a:solidFill>
                  <a:srgbClr val="0070C0"/>
                </a:solidFill>
              </a:rPr>
              <a:t>заранее готовится к уроку в режиме </a:t>
            </a:r>
            <a:r>
              <a:rPr lang="ru-RU" sz="1100" dirty="0" err="1">
                <a:solidFill>
                  <a:srgbClr val="0070C0"/>
                </a:solidFill>
              </a:rPr>
              <a:t>стриминга</a:t>
            </a:r>
            <a:r>
              <a:rPr lang="ru-RU" sz="1100" dirty="0">
                <a:solidFill>
                  <a:srgbClr val="0070C0"/>
                </a:solidFill>
              </a:rPr>
              <a:t> на основании алгоритма действий;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в случаях возникновения технических проблем и невозможности прямой трансляции педагог переводит урок на асинхронный </a:t>
            </a:r>
            <a:r>
              <a:rPr lang="ru-RU" sz="1100" dirty="0" smtClean="0">
                <a:solidFill>
                  <a:srgbClr val="0070C0"/>
                </a:solidFill>
              </a:rPr>
              <a:t>формат, обучающийся также переходит;</a:t>
            </a:r>
            <a:endParaRPr lang="ru-RU" sz="1100" dirty="0">
              <a:solidFill>
                <a:srgbClr val="0070C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обратную связь учитель предоставляет посредством возможностей электронных журналов, в случаях отсутствия электронных журналов – через доступные виды связи;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 запись урока </a:t>
            </a:r>
            <a:r>
              <a:rPr lang="ru-RU" sz="1100" dirty="0" smtClean="0">
                <a:solidFill>
                  <a:srgbClr val="0070C0"/>
                </a:solidFill>
              </a:rPr>
              <a:t>сохраняется </a:t>
            </a:r>
            <a:r>
              <a:rPr lang="ru-RU" sz="1100" dirty="0">
                <a:solidFill>
                  <a:srgbClr val="0070C0"/>
                </a:solidFill>
              </a:rPr>
              <a:t>и </a:t>
            </a:r>
            <a:r>
              <a:rPr lang="ru-RU" sz="1100" dirty="0" smtClean="0">
                <a:solidFill>
                  <a:srgbClr val="0070C0"/>
                </a:solidFill>
              </a:rPr>
              <a:t>предоставляется </a:t>
            </a:r>
            <a:r>
              <a:rPr lang="ru-RU" sz="1100" dirty="0">
                <a:solidFill>
                  <a:srgbClr val="0070C0"/>
                </a:solidFill>
              </a:rPr>
              <a:t>обучающимся доступ к материалам в любое время.</a:t>
            </a:r>
          </a:p>
        </p:txBody>
      </p:sp>
      <p:sp>
        <p:nvSpPr>
          <p:cNvPr id="20" name="Скругленный прямоугольник 7">
            <a:extLst>
              <a:ext uri="{FF2B5EF4-FFF2-40B4-BE49-F238E27FC236}">
                <a16:creationId xmlns="" xmlns:a16="http://schemas.microsoft.com/office/drawing/2014/main" id="{DA5EB7A2-F754-4426-81A0-1F17C9F64292}"/>
              </a:ext>
            </a:extLst>
          </p:cNvPr>
          <p:cNvSpPr/>
          <p:nvPr/>
        </p:nvSpPr>
        <p:spPr>
          <a:xfrm>
            <a:off x="4802111" y="3068960"/>
            <a:ext cx="4169180" cy="37072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37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урок реализуется при взаимодействии учителя с обучающимися удаленно на Интернет-платформе; </a:t>
            </a:r>
          </a:p>
          <a:p>
            <a:pPr algn="ctr"/>
            <a:r>
              <a:rPr lang="ru-RU" sz="1100" dirty="0">
                <a:solidFill>
                  <a:srgbClr val="0070C0"/>
                </a:solidFill>
              </a:rPr>
              <a:t>при подготовке урока педагог рекомендует 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обучающимся учебный материал для самостоятельного изучения;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доступные цифровые образовательные ресурсы, размещенные на интернет-платформе;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предоставляет возможность обучающимся в любое время просмотреть телеурок или </a:t>
            </a:r>
            <a:r>
              <a:rPr lang="ru-RU" sz="1100" dirty="0" err="1">
                <a:solidFill>
                  <a:srgbClr val="0070C0"/>
                </a:solidFill>
              </a:rPr>
              <a:t>видеоурок</a:t>
            </a:r>
            <a:r>
              <a:rPr lang="ru-RU" sz="1100" dirty="0">
                <a:solidFill>
                  <a:srgbClr val="0070C0"/>
                </a:solidFill>
              </a:rPr>
              <a:t>, размещенный на Интернет-платформе или записанный учителем самостоятельно;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разрабатывает учебные задания с указанием порядка выполнения </a:t>
            </a:r>
            <a:r>
              <a:rPr lang="ru-RU" sz="1100" dirty="0" smtClean="0">
                <a:solidFill>
                  <a:srgbClr val="0070C0"/>
                </a:solidFill>
              </a:rPr>
              <a:t>с учетом временных затрат; </a:t>
            </a:r>
            <a:endParaRPr lang="ru-RU" sz="1100" dirty="0">
              <a:solidFill>
                <a:srgbClr val="0070C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отправляет учебное задание обучающимся;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принимает выполненные работы, анализирует и предоставляет обратную связь обучающимся (комментарии, рекомендации) в установленном порядке посредством возможностей электронных журналов, в случаях отсутствия электронных журналов – через доступные виды связи;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70C0"/>
                </a:solidFill>
              </a:rPr>
              <a:t>проводит индивидуальные консультации для обучающихся.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124076" y="989902"/>
            <a:ext cx="34289" cy="19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660317" y="923134"/>
            <a:ext cx="34289" cy="19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123067" y="2787244"/>
            <a:ext cx="34289" cy="19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20446" y="2691697"/>
            <a:ext cx="34289" cy="191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79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77" y="714356"/>
            <a:ext cx="8792337" cy="535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97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7193"/>
            <a:ext cx="9144000" cy="55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75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56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61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77" y="1071546"/>
            <a:ext cx="8491667" cy="51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50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1965DE-0594-6D4B-ABE5-66778E636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Анализ результатов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Опроса "Исследование</a:t>
            </a:r>
            <a:br>
              <a:rPr lang="ru-RU" sz="3600" dirty="0"/>
            </a:br>
            <a:r>
              <a:rPr lang="ru-RU" sz="3600" dirty="0"/>
              <a:t> </a:t>
            </a:r>
            <a:r>
              <a:rPr lang="ru-RU" sz="3600" dirty="0" err="1"/>
              <a:t>психо</a:t>
            </a:r>
            <a:r>
              <a:rPr lang="ru-RU" sz="3600" dirty="0"/>
              <a:t>-эмоционального состояния учащихся СОПШМТ №11 в условиях дистанционного образования" 2020-2021 учебный год</a:t>
            </a:r>
            <a:br>
              <a:rPr lang="ru-RU" sz="3600" dirty="0"/>
            </a:br>
            <a:endParaRPr lang="x-none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E131B5-3FC0-2040-8141-07A9E85EB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47066"/>
            <a:ext cx="6858000" cy="1655762"/>
          </a:xfrm>
        </p:spPr>
        <p:txBody>
          <a:bodyPr/>
          <a:lstStyle/>
          <a:p>
            <a:r>
              <a:rPr lang="x-none" dirty="0"/>
              <a:t>Педагог-психолог: Назаренко Екатерина Григорьевна </a:t>
            </a:r>
          </a:p>
          <a:p>
            <a:r>
              <a:rPr lang="x-none" dirty="0"/>
              <a:t>СОПШМТ №11</a:t>
            </a:r>
          </a:p>
        </p:txBody>
      </p:sp>
    </p:spTree>
    <p:extLst>
      <p:ext uri="{BB962C8B-B14F-4D97-AF65-F5344CB8AC3E}">
        <p14:creationId xmlns:p14="http://schemas.microsoft.com/office/powerpoint/2010/main" xmlns="" val="304084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119950-E156-C444-887B-B5C060EF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"Исследование </a:t>
            </a:r>
            <a:r>
              <a:rPr lang="ru-RU" sz="2800" b="1" dirty="0" err="1"/>
              <a:t>психо</a:t>
            </a:r>
            <a:r>
              <a:rPr lang="ru-RU" sz="2800" b="1" dirty="0"/>
              <a:t>-эмоционального состояния учащихся СОПШМТ №11 в условиях дистанционного образования" 2020-2021 учебный год</a:t>
            </a:r>
            <a:endParaRPr lang="x-none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3E8424C-E7E3-CC4F-A5AB-952D33241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62" t="18904" r="18160" b="12595"/>
          <a:stretch/>
        </p:blipFill>
        <p:spPr>
          <a:xfrm>
            <a:off x="1403648" y="1460233"/>
            <a:ext cx="5904656" cy="5032643"/>
          </a:xfrm>
        </p:spPr>
      </p:pic>
    </p:spTree>
    <p:extLst>
      <p:ext uri="{BB962C8B-B14F-4D97-AF65-F5344CB8AC3E}">
        <p14:creationId xmlns:p14="http://schemas.microsoft.com/office/powerpoint/2010/main" xmlns="" val="465578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789AB-E7CD-F64C-8CDF-835D7455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"Исследование </a:t>
            </a:r>
            <a:r>
              <a:rPr lang="ru-RU" sz="2800" b="1" dirty="0" err="1"/>
              <a:t>психо</a:t>
            </a:r>
            <a:r>
              <a:rPr lang="ru-RU" sz="2800" b="1" dirty="0"/>
              <a:t>-эмоционального состояния учащихся СОПШМТ №11 в условиях дистанционного образования" 2020-2021 учебный год</a:t>
            </a:r>
            <a:endParaRPr lang="x-none" sz="2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4B2B8450-DB43-6143-ABE0-1D29FF14B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76" t="19723" r="12700" b="39887"/>
          <a:stretch/>
        </p:blipFill>
        <p:spPr>
          <a:xfrm>
            <a:off x="539552" y="1876300"/>
            <a:ext cx="8280920" cy="4013861"/>
          </a:xfrm>
        </p:spPr>
      </p:pic>
    </p:spTree>
    <p:extLst>
      <p:ext uri="{BB962C8B-B14F-4D97-AF65-F5344CB8AC3E}">
        <p14:creationId xmlns:p14="http://schemas.microsoft.com/office/powerpoint/2010/main" xmlns="" val="3000132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80EB6-BCFE-6746-8CBA-36BAF890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"Исследование </a:t>
            </a:r>
            <a:r>
              <a:rPr lang="ru-RU" sz="2800" b="1" dirty="0" err="1"/>
              <a:t>психо</a:t>
            </a:r>
            <a:r>
              <a:rPr lang="ru-RU" sz="2800" b="1" dirty="0"/>
              <a:t>-эмоционального состояния учащихся СОПШМТ №11 в условиях дистанционного образования" 2020-2021 учебный год</a:t>
            </a:r>
            <a:endParaRPr lang="x-none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4934983-7827-C447-A9F6-FDE65EFB5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98" t="30639" r="14408" b="29242"/>
          <a:stretch/>
        </p:blipFill>
        <p:spPr>
          <a:xfrm>
            <a:off x="1433946" y="1690687"/>
            <a:ext cx="7161194" cy="4128221"/>
          </a:xfrm>
        </p:spPr>
      </p:pic>
    </p:spTree>
    <p:extLst>
      <p:ext uri="{BB962C8B-B14F-4D97-AF65-F5344CB8AC3E}">
        <p14:creationId xmlns:p14="http://schemas.microsoft.com/office/powerpoint/2010/main" xmlns="" val="1587846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8B7FF6-D5C9-C648-9964-13FCD579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"Исследование </a:t>
            </a:r>
            <a:r>
              <a:rPr lang="ru-RU" sz="2800" b="1" dirty="0" err="1"/>
              <a:t>психо</a:t>
            </a:r>
            <a:r>
              <a:rPr lang="ru-RU" sz="2800" b="1" dirty="0"/>
              <a:t>-эмоционального состояния учащихся СОПШМТ №11 в условиях дистанционного образования" 2020-2021 учебный год</a:t>
            </a:r>
            <a:endParaRPr lang="x-none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594B108-3EA0-7E48-B176-2B5F0DE72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87" t="24363" r="14748" b="31426"/>
          <a:stretch/>
        </p:blipFill>
        <p:spPr>
          <a:xfrm>
            <a:off x="323528" y="1484784"/>
            <a:ext cx="6192688" cy="279027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26EC71-E64B-4B40-8BBD-D8F269FB6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53" t="30476" r="22872" b="28100"/>
          <a:stretch/>
        </p:blipFill>
        <p:spPr>
          <a:xfrm>
            <a:off x="3707904" y="3573016"/>
            <a:ext cx="5040560" cy="27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31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26EFF78-C0B6-2D4B-B9C9-796337975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28" t="15629" r="16796" b="6318"/>
          <a:stretch/>
        </p:blipFill>
        <p:spPr>
          <a:xfrm>
            <a:off x="1187624" y="1107722"/>
            <a:ext cx="6768752" cy="5493092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6148B52-0984-1B44-BD28-B28CA6A3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334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"Исследование </a:t>
            </a:r>
            <a:r>
              <a:rPr lang="ru-RU" sz="2400" b="1" dirty="0" err="1"/>
              <a:t>психо</a:t>
            </a:r>
            <a:r>
              <a:rPr lang="ru-RU" sz="2400" b="1" dirty="0"/>
              <a:t>-эмоционального состояния учащихся СОПШМТ №11 в условиях дистанционного образования" 2020-2021 учебный год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155942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4AB67A1-F006-4A13-88B5-2709D0F0F143}"/>
              </a:ext>
            </a:extLst>
          </p:cNvPr>
          <p:cNvSpPr/>
          <p:nvPr/>
        </p:nvSpPr>
        <p:spPr>
          <a:xfrm>
            <a:off x="1" y="385895"/>
            <a:ext cx="9144000" cy="604007"/>
          </a:xfrm>
          <a:prstGeom prst="rect">
            <a:avLst/>
          </a:prstGeom>
          <a:solidFill>
            <a:srgbClr val="037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8B8E10-9FD4-4410-9DE4-5300CF389F22}"/>
              </a:ext>
            </a:extLst>
          </p:cNvPr>
          <p:cNvSpPr txBox="1"/>
          <p:nvPr/>
        </p:nvSpPr>
        <p:spPr>
          <a:xfrm>
            <a:off x="-155358" y="38589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ресурс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ресурс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ТВ-уроки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1" y="1412776"/>
            <a:ext cx="79928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>
              <a:solidFill>
                <a:schemeClr val="accent2"/>
              </a:solidFill>
            </a:endParaRPr>
          </a:p>
          <a:p>
            <a:pPr algn="just"/>
            <a:r>
              <a:rPr lang="ru-RU" sz="2000" dirty="0">
                <a:solidFill>
                  <a:srgbClr val="0000CC"/>
                </a:solidFill>
              </a:rPr>
              <a:t>Независимо от формата обучения обучающимся с казахским языком на канале «</a:t>
            </a:r>
            <a:r>
              <a:rPr lang="ru-RU" sz="2000" dirty="0" err="1">
                <a:solidFill>
                  <a:srgbClr val="0000CC"/>
                </a:solidFill>
              </a:rPr>
              <a:t>Балапан</a:t>
            </a:r>
            <a:r>
              <a:rPr lang="ru-RU" sz="2000" dirty="0">
                <a:solidFill>
                  <a:srgbClr val="0000CC"/>
                </a:solidFill>
              </a:rPr>
              <a:t>» и русским языком обучения на канале «Ел-</a:t>
            </a:r>
            <a:r>
              <a:rPr lang="ru-RU" sz="2000" dirty="0" err="1">
                <a:solidFill>
                  <a:srgbClr val="0000CC"/>
                </a:solidFill>
              </a:rPr>
              <a:t>Арна</a:t>
            </a:r>
            <a:r>
              <a:rPr lang="ru-RU" sz="2000" dirty="0">
                <a:solidFill>
                  <a:srgbClr val="0000CC"/>
                </a:solidFill>
              </a:rPr>
              <a:t>» с </a:t>
            </a:r>
            <a:r>
              <a:rPr lang="ru-RU" sz="2000" dirty="0" smtClean="0">
                <a:solidFill>
                  <a:srgbClr val="0000CC"/>
                </a:solidFill>
              </a:rPr>
              <a:t>9.00ч. </a:t>
            </a:r>
            <a:r>
              <a:rPr lang="ru-RU" sz="2000" dirty="0">
                <a:solidFill>
                  <a:srgbClr val="0000CC"/>
                </a:solidFill>
              </a:rPr>
              <a:t>до </a:t>
            </a:r>
            <a:r>
              <a:rPr lang="ru-RU" sz="2000" dirty="0" smtClean="0">
                <a:solidFill>
                  <a:srgbClr val="0000CC"/>
                </a:solidFill>
              </a:rPr>
              <a:t>18.00 ч. </a:t>
            </a:r>
            <a:r>
              <a:rPr lang="ru-RU" sz="2000" dirty="0">
                <a:solidFill>
                  <a:srgbClr val="0000CC"/>
                </a:solidFill>
              </a:rPr>
              <a:t>с понедельника по пятницу как дополнительный образовательный ресурс предоставляется возможность обучаться через телевизионные уроки.</a:t>
            </a:r>
          </a:p>
          <a:p>
            <a:pPr algn="just"/>
            <a:endParaRPr lang="ru-RU" sz="2000" dirty="0">
              <a:solidFill>
                <a:srgbClr val="0000CC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0CC"/>
                </a:solidFill>
              </a:rPr>
              <a:t>ТВ-уроки </a:t>
            </a:r>
            <a:r>
              <a:rPr lang="ru-RU" sz="2000" dirty="0">
                <a:solidFill>
                  <a:srgbClr val="0000CC"/>
                </a:solidFill>
              </a:rPr>
              <a:t>будут проводиться согласно </a:t>
            </a:r>
            <a:r>
              <a:rPr lang="ru-RU" sz="2000" dirty="0" smtClean="0">
                <a:solidFill>
                  <a:srgbClr val="0000CC"/>
                </a:solidFill>
              </a:rPr>
              <a:t>расписания, опубликованного в эфире телеканалов и социальных </a:t>
            </a:r>
            <a:r>
              <a:rPr lang="ru-RU" sz="2000" dirty="0">
                <a:solidFill>
                  <a:srgbClr val="0000CC"/>
                </a:solidFill>
              </a:rPr>
              <a:t>сетях.</a:t>
            </a:r>
          </a:p>
          <a:p>
            <a:pPr algn="just"/>
            <a:endParaRPr lang="ru-RU" sz="2000" dirty="0">
              <a:solidFill>
                <a:srgbClr val="0000CC"/>
              </a:solidFill>
            </a:endParaRPr>
          </a:p>
          <a:p>
            <a:pPr algn="just"/>
            <a:r>
              <a:rPr lang="ru-RU" sz="2000" dirty="0">
                <a:solidFill>
                  <a:srgbClr val="0000CC"/>
                </a:solidFill>
              </a:rPr>
              <a:t>Продолжительность ТВ-уроков – от 10 до 15 минут</a:t>
            </a:r>
            <a:r>
              <a:rPr lang="ru-RU" sz="2000" dirty="0" smtClean="0">
                <a:solidFill>
                  <a:srgbClr val="0000CC"/>
                </a:solidFill>
              </a:rPr>
              <a:t>. Телевизионные уроки нацелены на объяснение основных идей новых тем. Темы уроков каждый учитель дополняет заданиями для закрепления. </a:t>
            </a:r>
            <a:endParaRPr lang="ru-RU" sz="2000" dirty="0">
              <a:solidFill>
                <a:srgbClr val="0000CC"/>
              </a:solidFill>
            </a:endParaRPr>
          </a:p>
          <a:p>
            <a:pPr algn="just"/>
            <a:endParaRPr lang="ru-RU" sz="2000" dirty="0">
              <a:solidFill>
                <a:srgbClr val="0000CC"/>
              </a:solidFill>
            </a:endParaRPr>
          </a:p>
          <a:p>
            <a:pPr algn="just"/>
            <a:r>
              <a:rPr lang="ru-RU" sz="2000" dirty="0">
                <a:solidFill>
                  <a:srgbClr val="0000CC"/>
                </a:solidFill>
              </a:rPr>
              <a:t>Телевизионные уроки будут бесплатно доступны на официальных каналах Министерства образования и науки РК </a:t>
            </a:r>
            <a:r>
              <a:rPr lang="en-US" sz="2000" dirty="0">
                <a:solidFill>
                  <a:srgbClr val="0000CC"/>
                </a:solidFill>
              </a:rPr>
              <a:t>online.edu.kz</a:t>
            </a:r>
            <a:endParaRPr lang="ru-RU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444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14A1B0E-FD81-F646-BBC7-B02C572A0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05" t="8806" r="16796" b="8774"/>
          <a:stretch/>
        </p:blipFill>
        <p:spPr>
          <a:xfrm>
            <a:off x="1043608" y="1330035"/>
            <a:ext cx="6264696" cy="5449526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905B22-CE47-5B4B-B612-A22D83B5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"Исследование </a:t>
            </a:r>
            <a:r>
              <a:rPr lang="ru-RU" sz="2400" b="1" dirty="0" err="1"/>
              <a:t>психо</a:t>
            </a:r>
            <a:r>
              <a:rPr lang="ru-RU" sz="2400" b="1" dirty="0"/>
              <a:t>-эмоционального состояния учащихся СОПШМТ №11 в условиях дистанционного образования" 2020-2021 учебный год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124365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3D0D544-8E7F-BF40-8AF4-5FC678497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76" t="10990" r="17476" b="8228"/>
          <a:stretch/>
        </p:blipFill>
        <p:spPr>
          <a:xfrm>
            <a:off x="1331640" y="1297183"/>
            <a:ext cx="6912768" cy="5300169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72ED9F5-11CB-9243-9589-137B66E8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"Исследование </a:t>
            </a:r>
            <a:r>
              <a:rPr lang="ru-RU" sz="2400" b="1" dirty="0" err="1"/>
              <a:t>психо</a:t>
            </a:r>
            <a:r>
              <a:rPr lang="ru-RU" sz="2400" b="1" dirty="0"/>
              <a:t>-эмоционального состояния учащихся СОПШМТ №11 в условиях дистанционного образования" 2020-2021 учебный год</a:t>
            </a:r>
            <a:endParaRPr lang="x-none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23294B-30A3-4E45-8001-95F8EE016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2" t="27872" r="19760" b="31252"/>
          <a:stretch/>
        </p:blipFill>
        <p:spPr>
          <a:xfrm>
            <a:off x="2195736" y="1497305"/>
            <a:ext cx="5256584" cy="27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271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836ECEF-0D5A-D448-9719-7911B23BF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68" t="11548" r="19267" b="9570"/>
          <a:stretch/>
        </p:blipFill>
        <p:spPr>
          <a:xfrm>
            <a:off x="2146465" y="1318161"/>
            <a:ext cx="4542311" cy="5502476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4A73FFB-3F75-CC48-8757-C6290ACC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"Исследование </a:t>
            </a:r>
            <a:r>
              <a:rPr lang="ru-RU" sz="2800" b="1" dirty="0" err="1"/>
              <a:t>психо</a:t>
            </a:r>
            <a:r>
              <a:rPr lang="ru-RU" sz="2800" b="1" dirty="0"/>
              <a:t>-эмоционального состояния учащихся СОПШМТ №11 в условиях дистанционного образования" 2020-2021 учебный год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="" val="2879569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548218"/>
            <a:ext cx="6985000" cy="144144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безопасности детей в сети Интернет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2" descr="http://kalininskayscho.ucoz.ru/foto/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92300"/>
            <a:ext cx="33972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81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Риски в Интернет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1" y="1268760"/>
            <a:ext cx="4546600" cy="4997451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Помимо </a:t>
            </a:r>
            <a:r>
              <a:rPr lang="ru-RU" dirty="0"/>
              <a:t>огромного количества возможностей, </a:t>
            </a:r>
            <a:r>
              <a:rPr lang="ru-RU" dirty="0" smtClean="0"/>
              <a:t>интернет </a:t>
            </a:r>
            <a:r>
              <a:rPr lang="ru-RU" dirty="0"/>
              <a:t>несет и множество рисков.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Зачастую </a:t>
            </a:r>
            <a:r>
              <a:rPr lang="ru-RU" dirty="0"/>
              <a:t>дети и подростки в полной мере не осознают все возможные проблемы, с которыми они могут столкнуться в сети.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Сделать </a:t>
            </a:r>
            <a:r>
              <a:rPr lang="ru-RU" dirty="0"/>
              <a:t>их пребывание в интернете более безопасным, научить их ориентироваться в киберпространстве – важная задача для </a:t>
            </a:r>
            <a:r>
              <a:rPr lang="ru-RU" dirty="0" smtClean="0"/>
              <a:t>родителей</a:t>
            </a:r>
            <a:r>
              <a:rPr lang="ru-RU" dirty="0"/>
              <a:t>. </a:t>
            </a:r>
          </a:p>
        </p:txBody>
      </p:sp>
      <p:pic>
        <p:nvPicPr>
          <p:cNvPr id="11268" name="Picture 2" descr="http://pandia.ru/text/78/145/images/image004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1" y="1892301"/>
            <a:ext cx="35718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27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Основные правила безопасности для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родителей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5255815" cy="5400899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dirty="0" smtClean="0"/>
              <a:t>Прежде</a:t>
            </a:r>
            <a:r>
              <a:rPr lang="ru-RU" sz="1600" dirty="0"/>
              <a:t>, чем позволить ребенку пользоваться Интернетом, расскажите ему о возможных опасностях </a:t>
            </a:r>
            <a:r>
              <a:rPr lang="ru-RU" sz="1600" dirty="0" smtClean="0"/>
              <a:t>Сети.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dirty="0" smtClean="0"/>
              <a:t>Четко </a:t>
            </a:r>
            <a:r>
              <a:rPr lang="ru-RU" sz="1600" dirty="0"/>
              <a:t>определите время, которое Ваш ребенок может проводить в Интернете, и сайты, которые он может посещать.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dirty="0" smtClean="0"/>
              <a:t>Спрашивайте </a:t>
            </a:r>
            <a:r>
              <a:rPr lang="ru-RU" sz="1600" dirty="0"/>
              <a:t>ребенка о том, что он видел и делал в </a:t>
            </a:r>
            <a:r>
              <a:rPr lang="ru-RU" sz="1600" dirty="0" smtClean="0"/>
              <a:t>Интернете.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1600" dirty="0"/>
              <a:t>Помогите ребенку понять, что далеко не все, что он может прочесть или увидеть в Интернете — правда. Приучите его спрашивать то, в чем он не уверен. 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1600" dirty="0"/>
              <a:t>Настаивайте, чтобы  никогда не давали своего адреса, номера телефона или другой личной информации</a:t>
            </a:r>
            <a:r>
              <a:rPr lang="ru-RU" sz="1600" dirty="0" smtClean="0"/>
              <a:t>.</a:t>
            </a:r>
          </a:p>
          <a:p>
            <a:r>
              <a:rPr lang="ru-RU" altLang="ru-RU" sz="1600" dirty="0"/>
              <a:t>Приучите ребенка </a:t>
            </a:r>
            <a:r>
              <a:rPr lang="ru-RU" altLang="ru-RU" sz="1600" b="1" dirty="0"/>
              <a:t>советоваться со взрослыми</a:t>
            </a:r>
            <a:r>
              <a:rPr lang="ru-RU" altLang="ru-RU" sz="1600" dirty="0"/>
              <a:t> и немедленно сообщать о появлении нежелательной информации.</a:t>
            </a:r>
          </a:p>
          <a:p>
            <a:r>
              <a:rPr lang="ru-RU" altLang="ru-RU" sz="1600" dirty="0"/>
              <a:t>Не позволяйте Вашему ребенку </a:t>
            </a:r>
            <a:r>
              <a:rPr lang="ru-RU" altLang="ru-RU" sz="1600" b="1" dirty="0"/>
              <a:t>встречаться с онлайн-знакомыми</a:t>
            </a:r>
            <a:r>
              <a:rPr lang="ru-RU" altLang="ru-RU" sz="1600" dirty="0"/>
              <a:t> без Вашего разрешения или в отсутствии взрослого человека. </a:t>
            </a:r>
          </a:p>
          <a:p>
            <a:r>
              <a:rPr lang="ru-RU" altLang="ru-RU" sz="1600" dirty="0"/>
              <a:t>Постарайтесь регулярно проверять </a:t>
            </a:r>
            <a:r>
              <a:rPr lang="ru-RU" altLang="ru-RU" sz="1600" b="1" dirty="0"/>
              <a:t>список контактов своих детей</a:t>
            </a:r>
            <a:r>
              <a:rPr lang="ru-RU" altLang="ru-RU" sz="1600" dirty="0"/>
              <a:t>, чтобы убедиться, что они знают всех, с кем они общаются.</a:t>
            </a:r>
          </a:p>
          <a:p>
            <a:pPr marL="274320" indent="-274320">
              <a:buFont typeface="Wingdings"/>
              <a:buChar char=""/>
              <a:defRPr/>
            </a:pPr>
            <a:endParaRPr lang="ru-RU" sz="14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400" dirty="0"/>
          </a:p>
        </p:txBody>
      </p:sp>
      <p:pic>
        <p:nvPicPr>
          <p:cNvPr id="13316" name="Picture 2" descr="http://pbs.twimg.com/media/CHEOqu9UAAAzsJD.jpg: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912" y="2132857"/>
            <a:ext cx="259228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0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Основные правила безопасности для родителей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5" y="1600201"/>
            <a:ext cx="4752975" cy="480483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Помогите ребенку понять, что далеко не все, что он может прочесть или увидеть в Интернете — правда. Приучите его спрашивать то, в чем он не уверен.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Настаивайте</a:t>
            </a:r>
            <a:r>
              <a:rPr lang="ru-RU" dirty="0"/>
              <a:t>, чтобы  никогда не давали своего адреса, номера телефона или другой личной </a:t>
            </a:r>
            <a:r>
              <a:rPr lang="ru-RU" dirty="0" smtClean="0"/>
              <a:t>информации.</a:t>
            </a:r>
            <a:endParaRPr lang="ru-RU" dirty="0"/>
          </a:p>
        </p:txBody>
      </p:sp>
      <p:pic>
        <p:nvPicPr>
          <p:cNvPr id="14340" name="Picture 4" descr="http://67.media.tumblr.com/tumblr_m9mgxjHWMM1r5k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09184"/>
            <a:ext cx="3098800" cy="372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99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Основные правила безопасности для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родителей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08912" cy="449309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800" dirty="0" smtClean="0"/>
              <a:t>Приучите ребенка </a:t>
            </a:r>
            <a:r>
              <a:rPr lang="ru-RU" altLang="ru-RU" sz="2800" b="1" dirty="0" smtClean="0"/>
              <a:t>советоваться со взрослыми</a:t>
            </a:r>
            <a:r>
              <a:rPr lang="ru-RU" altLang="ru-RU" sz="2800" dirty="0" smtClean="0"/>
              <a:t> и немедленно сообщать о появлении нежелательной информации.</a:t>
            </a:r>
          </a:p>
          <a:p>
            <a:pPr algn="just" eaLnBrk="1" hangingPunct="1"/>
            <a:r>
              <a:rPr lang="ru-RU" altLang="ru-RU" sz="2800" dirty="0" smtClean="0"/>
              <a:t>Не позволяйте Вашему ребенку </a:t>
            </a:r>
            <a:r>
              <a:rPr lang="ru-RU" altLang="ru-RU" sz="2800" b="1" dirty="0" smtClean="0"/>
              <a:t>встречаться с онлайн-знакомыми</a:t>
            </a:r>
            <a:r>
              <a:rPr lang="ru-RU" altLang="ru-RU" sz="2800" dirty="0" smtClean="0"/>
              <a:t> без Вашего разрешения или в отсутствии взрослого человека. </a:t>
            </a:r>
          </a:p>
          <a:p>
            <a:pPr algn="just" eaLnBrk="1" hangingPunct="1"/>
            <a:r>
              <a:rPr lang="ru-RU" altLang="ru-RU" sz="2800" dirty="0" smtClean="0"/>
              <a:t>Постарайтесь регулярно проверять </a:t>
            </a:r>
            <a:r>
              <a:rPr lang="ru-RU" altLang="ru-RU" sz="2800" b="1" dirty="0" smtClean="0"/>
              <a:t>список контактов своих детей</a:t>
            </a:r>
            <a:r>
              <a:rPr lang="ru-RU" altLang="ru-RU" sz="2800" dirty="0" smtClean="0"/>
              <a:t>, чтобы убедиться, что они знают всех, с кем они общаются.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5719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7060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Уважаемые родители!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2533" name="Объект 2"/>
          <p:cNvSpPr>
            <a:spLocks noGrp="1"/>
          </p:cNvSpPr>
          <p:nvPr>
            <p:ph sz="quarter" idx="1"/>
          </p:nvPr>
        </p:nvSpPr>
        <p:spPr>
          <a:xfrm>
            <a:off x="457201" y="1196752"/>
            <a:ext cx="5554959" cy="527813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000" dirty="0" smtClean="0"/>
              <a:t>В Интернете вашего ребенка могут обидеть, запугать или даже оскорбить.</a:t>
            </a:r>
          </a:p>
          <a:p>
            <a:pPr algn="just" eaLnBrk="1" hangingPunct="1"/>
            <a:r>
              <a:rPr lang="ru-RU" altLang="ru-RU" sz="2000" dirty="0" smtClean="0"/>
              <a:t>Важным является предупреждение детей об опасностях Интернета, неоднократное напоминание о том, чтобы они вели себя осторожно.</a:t>
            </a:r>
          </a:p>
          <a:p>
            <a:pPr marL="274320" indent="-274320" algn="just">
              <a:buFont typeface="Wingdings"/>
              <a:buChar char=""/>
              <a:defRPr/>
            </a:pPr>
            <a:r>
              <a:rPr lang="ru-RU" sz="2000" dirty="0"/>
              <a:t>Обсуждайте с детьми все вопросы, которые могут у них возникнуть при использовании Интернета. </a:t>
            </a:r>
          </a:p>
          <a:p>
            <a:pPr marL="274320" indent="-274320" algn="just">
              <a:buFont typeface="Wingdings"/>
              <a:buChar char=""/>
              <a:defRPr/>
            </a:pPr>
            <a:r>
              <a:rPr lang="ru-RU" sz="2000" dirty="0"/>
              <a:t>Недопустимо дистанцироваться от вопросов детей, а наоборот надо стараться максимально завоевать их доверие, постоянно интересуясь их времяпрепровождением в сети.</a:t>
            </a:r>
          </a:p>
          <a:p>
            <a:pPr marL="274320" indent="-274320" algn="just">
              <a:buFont typeface="Wingdings"/>
              <a:buChar char=""/>
              <a:defRPr/>
            </a:pPr>
            <a:r>
              <a:rPr lang="ru-RU" sz="2000" dirty="0"/>
              <a:t>Тогда вы будете в курсе той информации, которой владеют ваши дети.</a:t>
            </a:r>
          </a:p>
          <a:p>
            <a:pPr eaLnBrk="1" hangingPunct="1"/>
            <a:endParaRPr lang="ru-RU" altLang="ru-RU" sz="1600" dirty="0" smtClean="0"/>
          </a:p>
        </p:txBody>
      </p:sp>
      <p:pic>
        <p:nvPicPr>
          <p:cNvPr id="22534" name="Picture 4" descr="http://www.zdornac.info/wp-content/uploads/2016/02/rebiko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513094" cy="247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22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Информационные 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интернет-платформы для организации ДО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4" name="Рисунок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248701" cy="196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oday.kz/static/uploads/c039f946-e588-44f9-9c59-8c4a7d3a22b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mckrg.gov.kz/media/img/blogs/5ea2b848ef5d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2" t="17872" r="18136" b="27083"/>
          <a:stretch/>
        </p:blipFill>
        <p:spPr bwMode="auto">
          <a:xfrm>
            <a:off x="1043608" y="4909628"/>
            <a:ext cx="3888432" cy="17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r7kNdyQ1t5w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4"/>
          <a:stretch/>
        </p:blipFill>
        <p:spPr bwMode="auto">
          <a:xfrm>
            <a:off x="6084168" y="1844824"/>
            <a:ext cx="28803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s.cloudinary.com/dq82ikfq4/image/upload/c_crop,h_450,w_600,x_0,y_0/c_fill,h_300,w_400,f_auto,dpr_2.0/qdeyqzsafhnoihf7hue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0"/>
          <a:stretch/>
        </p:blipFill>
        <p:spPr bwMode="auto">
          <a:xfrm>
            <a:off x="5745879" y="4964752"/>
            <a:ext cx="2435424" cy="16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158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на школьную тематику (56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8" y="-2940"/>
            <a:ext cx="9198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7632848" cy="53614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Для более расширенной обратной связи учитель использует рубрики в виде комментариев, которую предоставляет через электронный дневник ученика.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В 1-м классе оценивание не проводится.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Итоговая оценка выводится с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учетом среднего балла за 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00CC"/>
                </a:solidFill>
              </a:rPr>
              <a:t>формативное</a:t>
            </a:r>
            <a:r>
              <a:rPr lang="ru-RU" dirty="0" smtClean="0">
                <a:solidFill>
                  <a:srgbClr val="0000CC"/>
                </a:solidFill>
              </a:rPr>
              <a:t> оценивание.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0648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Оценивание </a:t>
            </a:r>
            <a:r>
              <a:rPr lang="ru-RU" sz="3200" b="1" dirty="0">
                <a:solidFill>
                  <a:srgbClr val="0000CC"/>
                </a:solidFill>
              </a:rPr>
              <a:t>учащихся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295509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презентаций на школьную тематику (56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8" y="-2940"/>
            <a:ext cx="9198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Максимальный балл за </a:t>
            </a:r>
            <a:r>
              <a:rPr lang="ru-RU" dirty="0" err="1" smtClean="0">
                <a:solidFill>
                  <a:srgbClr val="0000CC"/>
                </a:solidFill>
              </a:rPr>
              <a:t>формативное</a:t>
            </a:r>
            <a:r>
              <a:rPr lang="ru-RU" dirty="0" smtClean="0">
                <a:solidFill>
                  <a:srgbClr val="0000CC"/>
                </a:solidFill>
              </a:rPr>
              <a:t> оценивание составляет не более 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  10 баллов во 2-11 классах, 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при этом </a:t>
            </a:r>
            <a:r>
              <a:rPr lang="ru-RU" b="1" dirty="0" smtClean="0">
                <a:solidFill>
                  <a:srgbClr val="0000CC"/>
                </a:solidFill>
              </a:rPr>
              <a:t>1-3 баллов </a:t>
            </a:r>
            <a:r>
              <a:rPr lang="ru-RU" dirty="0" smtClean="0">
                <a:solidFill>
                  <a:srgbClr val="0000CC"/>
                </a:solidFill>
              </a:rPr>
              <a:t>соответствует критериям низкого уровня,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4-7 баллов </a:t>
            </a:r>
            <a:r>
              <a:rPr lang="ru-RU" dirty="0" smtClean="0">
                <a:solidFill>
                  <a:srgbClr val="0000CC"/>
                </a:solidFill>
              </a:rPr>
              <a:t>– среднего уровня,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8-10 баллов </a:t>
            </a:r>
            <a:r>
              <a:rPr lang="ru-RU" dirty="0" smtClean="0">
                <a:solidFill>
                  <a:srgbClr val="0000CC"/>
                </a:solidFill>
              </a:rPr>
              <a:t>– высокого уровня.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7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7085" y="1928802"/>
            <a:ext cx="243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Главная страница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834" y="3214686"/>
            <a:ext cx="1450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Уведомления и объявления от учителей и администрации школы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4" y="1000108"/>
            <a:ext cx="8772737" cy="5286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214555"/>
            <a:ext cx="151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Объявления от учителей и администрации школы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5485" y="1500174"/>
            <a:ext cx="230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Главная страница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7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5" y="714357"/>
            <a:ext cx="9028975" cy="5499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3027" y="3000372"/>
            <a:ext cx="2769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 вкладке дневник можно смотреть предметы, оценки,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комментарии учителей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2404" y="2357430"/>
            <a:ext cx="243988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20569" y="1357298"/>
            <a:ext cx="65942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5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1" y="571481"/>
            <a:ext cx="9002539" cy="5483245"/>
          </a:xfrm>
        </p:spPr>
      </p:pic>
      <p:sp>
        <p:nvSpPr>
          <p:cNvPr id="5" name="TextBox 4"/>
          <p:cNvSpPr txBox="1"/>
          <p:nvPr/>
        </p:nvSpPr>
        <p:spPr>
          <a:xfrm>
            <a:off x="5758970" y="2000241"/>
            <a:ext cx="2439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Вкладка расписания, смотрим расписания и время занятий, а также учителей, кто у вас ведёт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1277</Words>
  <Application>Microsoft Office PowerPoint</Application>
  <PresentationFormat>Экран (4:3)</PresentationFormat>
  <Paragraphs>120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Информационные  интернет-платформы для организации ДО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Анализ результатов  Опроса "Исследование  психо-эмоционального состояния учащихся СОПШМТ №11 в условиях дистанционного образования" 2020-2021 учебный год </vt:lpstr>
      <vt:lpstr>"Исследование психо-эмоционального состояния учащихся СОПШМТ №11 в условиях дистанционного образования" 2020-2021 учебный год</vt:lpstr>
      <vt:lpstr>"Исследование психо-эмоционального состояния учащихся СОПШМТ №11 в условиях дистанционного образования" 2020-2021 учебный год</vt:lpstr>
      <vt:lpstr>"Исследование психо-эмоционального состояния учащихся СОПШМТ №11 в условиях дистанционного образования" 2020-2021 учебный год</vt:lpstr>
      <vt:lpstr>"Исследование психо-эмоционального состояния учащихся СОПШМТ №11 в условиях дистанционного образования" 2020-2021 учебный год</vt:lpstr>
      <vt:lpstr>"Исследование психо-эмоционального состояния учащихся СОПШМТ №11 в условиях дистанционного образования" 2020-2021 учебный год</vt:lpstr>
      <vt:lpstr>"Исследование психо-эмоционального состояния учащихся СОПШМТ №11 в условиях дистанционного образования" 2020-2021 учебный год</vt:lpstr>
      <vt:lpstr>"Исследование психо-эмоционального состояния учащихся СОПШМТ №11 в условиях дистанционного образования" 2020-2021 учебный год</vt:lpstr>
      <vt:lpstr>"Исследование психо-эмоционального состояния учащихся СОПШМТ №11 в условиях дистанционного образования" 2020-2021 учебный год</vt:lpstr>
      <vt:lpstr>О безопасности детей в сети Интернет</vt:lpstr>
      <vt:lpstr>Риски в Интернет</vt:lpstr>
      <vt:lpstr>Основные правила безопасности для родителей</vt:lpstr>
      <vt:lpstr>Основные правила безопасности для родителей</vt:lpstr>
      <vt:lpstr>Основные правила безопасности для родителей</vt:lpstr>
      <vt:lpstr>Уважаемые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LENOVO</cp:lastModifiedBy>
  <cp:revision>16</cp:revision>
  <dcterms:created xsi:type="dcterms:W3CDTF">2020-09-17T08:40:22Z</dcterms:created>
  <dcterms:modified xsi:type="dcterms:W3CDTF">2020-09-23T11:27:30Z</dcterms:modified>
</cp:coreProperties>
</file>