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Default Extension="wdp" ContentType="image/vnd.ms-photo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74" r:id="rId4"/>
    <p:sldId id="272" r:id="rId5"/>
    <p:sldId id="273" r:id="rId6"/>
    <p:sldId id="301" r:id="rId7"/>
    <p:sldId id="297" r:id="rId8"/>
    <p:sldId id="298" r:id="rId9"/>
    <p:sldId id="299" r:id="rId10"/>
    <p:sldId id="258" r:id="rId11"/>
    <p:sldId id="276" r:id="rId12"/>
    <p:sldId id="516" r:id="rId13"/>
    <p:sldId id="278" r:id="rId14"/>
    <p:sldId id="277" r:id="rId15"/>
    <p:sldId id="268" r:id="rId16"/>
    <p:sldId id="281" r:id="rId17"/>
    <p:sldId id="269" r:id="rId18"/>
    <p:sldId id="271" r:id="rId19"/>
    <p:sldId id="293" r:id="rId20"/>
    <p:sldId id="283" r:id="rId21"/>
    <p:sldId id="296" r:id="rId22"/>
    <p:sldId id="264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286E5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838" autoAdjust="0"/>
    <p:restoredTop sz="98208" autoAdjust="0"/>
  </p:normalViewPr>
  <p:slideViewPr>
    <p:cSldViewPr snapToGrid="0">
      <p:cViewPr varScale="1">
        <p:scale>
          <a:sx n="72" d="100"/>
          <a:sy n="72" d="100"/>
        </p:scale>
        <p:origin x="-66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848D46D-8F8D-446B-9327-DEEC68C269C1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58C822D-2270-43A3-88DD-CDE073744B00}">
      <dgm:prSet phldrT="[Текст]" custT="1"/>
      <dgm:spPr>
        <a:solidFill>
          <a:schemeClr val="accent4">
            <a:lumMod val="5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u="sng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ИСКЛЮЧЕНИЕ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kern="1200" dirty="0"/>
            <a:t>ребенка исключают из всех совместных онлайн-разговоров</a:t>
          </a:r>
        </a:p>
        <a:p>
          <a:pPr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gm:t>
    </dgm:pt>
    <dgm:pt modelId="{E6F446AE-55F1-4025-9FB7-318400BD3D1A}" type="parTrans" cxnId="{0E686B81-601D-4216-9C11-E7664F0BF16C}">
      <dgm:prSet/>
      <dgm:spPr/>
      <dgm:t>
        <a:bodyPr/>
        <a:lstStyle/>
        <a:p>
          <a:endParaRPr lang="ru-RU" sz="2000"/>
        </a:p>
      </dgm:t>
    </dgm:pt>
    <dgm:pt modelId="{5E2DD943-5F3F-4FE3-8874-34CE6BA3FC06}" type="sibTrans" cxnId="{0E686B81-601D-4216-9C11-E7664F0BF16C}">
      <dgm:prSet/>
      <dgm:spPr/>
      <dgm:t>
        <a:bodyPr/>
        <a:lstStyle/>
        <a:p>
          <a:endParaRPr lang="ru-RU" sz="2000"/>
        </a:p>
      </dgm:t>
    </dgm:pt>
    <dgm:pt modelId="{D017DA28-914E-4834-8A05-59B05EF8F7B2}">
      <dgm:prSet phldrT="[Текст]" custT="1"/>
      <dgm:spPr>
        <a:solidFill>
          <a:schemeClr val="accent6">
            <a:lumMod val="5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u="sng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ХЕЙТИНГ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kern="1200" dirty="0"/>
            <a:t>это необоснованная критика в виде комментариев и сообщений в адрес конкретного человека</a:t>
          </a:r>
        </a:p>
      </dgm:t>
    </dgm:pt>
    <dgm:pt modelId="{05F49494-DC87-49C3-AD4F-C91C1F288C4B}" type="parTrans" cxnId="{75EAE155-BA0D-48BB-80EC-24689BBD29FB}">
      <dgm:prSet/>
      <dgm:spPr/>
      <dgm:t>
        <a:bodyPr/>
        <a:lstStyle/>
        <a:p>
          <a:endParaRPr lang="ru-RU" sz="2000"/>
        </a:p>
      </dgm:t>
    </dgm:pt>
    <dgm:pt modelId="{F3FC4D27-E32D-40A1-B4FA-AC7D076424B6}" type="sibTrans" cxnId="{75EAE155-BA0D-48BB-80EC-24689BBD29FB}">
      <dgm:prSet/>
      <dgm:spPr/>
      <dgm:t>
        <a:bodyPr/>
        <a:lstStyle/>
        <a:p>
          <a:endParaRPr lang="ru-RU" sz="2000"/>
        </a:p>
      </dgm:t>
    </dgm:pt>
    <dgm:pt modelId="{E6722CF8-B136-4F83-933C-2322C9378830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u="sng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КИБЕРСТАЛКИНГ</a:t>
          </a:r>
          <a:r>
            <a:rPr lang="ru-RU" sz="2000" kern="1200" dirty="0"/>
            <a:t> 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kern="1200" dirty="0"/>
            <a:t>использование гаджетов в целях преследования жертвы, регулярные угрозы в адрес жертвы и членов ее семьи</a:t>
          </a:r>
        </a:p>
        <a:p>
          <a:pPr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gm:t>
    </dgm:pt>
    <dgm:pt modelId="{0F34E7BC-8E7F-43C4-BAD0-CE05E5F37886}" type="parTrans" cxnId="{8B3EBAFC-B6BA-45E3-AA1B-D1E858719203}">
      <dgm:prSet/>
      <dgm:spPr/>
      <dgm:t>
        <a:bodyPr/>
        <a:lstStyle/>
        <a:p>
          <a:endParaRPr lang="ru-RU" sz="2000"/>
        </a:p>
      </dgm:t>
    </dgm:pt>
    <dgm:pt modelId="{3026C28B-8BA4-4059-A098-91EA1A7E3901}" type="sibTrans" cxnId="{8B3EBAFC-B6BA-45E3-AA1B-D1E858719203}">
      <dgm:prSet/>
      <dgm:spPr/>
      <dgm:t>
        <a:bodyPr/>
        <a:lstStyle/>
        <a:p>
          <a:endParaRPr lang="ru-RU" sz="2000"/>
        </a:p>
      </dgm:t>
    </dgm:pt>
    <dgm:pt modelId="{B0A057E1-6314-4831-97B6-583B2F6CCF3B}">
      <dgm:prSet phldrT="[Текст]" custT="1"/>
      <dgm:spPr>
        <a:solidFill>
          <a:srgbClr val="4472C4">
            <a:lumMod val="5000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68580" tIns="68580" rIns="68580" bIns="68580" numCol="1" spcCol="1270" anchor="ctr" anchorCtr="0"/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u="sng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ТРОЛЛИНГ</a:t>
          </a:r>
          <a:endParaRPr lang="ru-RU" sz="2000" b="1" u="sng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публикация агрессивной информации на веб-сайтах, страницах социальных сетей с целью  высмеивания жертвы</a:t>
          </a:r>
        </a:p>
      </dgm:t>
    </dgm:pt>
    <dgm:pt modelId="{28EC104D-CAFA-4044-A5B6-CA88FD1B9ED4}" type="parTrans" cxnId="{8BFB5367-5E90-49AE-8BCA-4FD225704938}">
      <dgm:prSet/>
      <dgm:spPr/>
      <dgm:t>
        <a:bodyPr/>
        <a:lstStyle/>
        <a:p>
          <a:endParaRPr lang="ru-RU" sz="2000"/>
        </a:p>
      </dgm:t>
    </dgm:pt>
    <dgm:pt modelId="{04B9E7AD-0668-4B58-AB4C-D2CE0AC20B27}" type="sibTrans" cxnId="{8BFB5367-5E90-49AE-8BCA-4FD225704938}">
      <dgm:prSet/>
      <dgm:spPr/>
      <dgm:t>
        <a:bodyPr/>
        <a:lstStyle/>
        <a:p>
          <a:endParaRPr lang="ru-RU" sz="2000"/>
        </a:p>
      </dgm:t>
    </dgm:pt>
    <dgm:pt modelId="{C151851B-8ECE-4853-971C-96193D47FB24}">
      <dgm:prSet phldrT="[Текст]" custT="1"/>
      <dgm:spPr>
        <a:solidFill>
          <a:schemeClr val="accent3">
            <a:lumMod val="5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u="sng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ГРИФИНГ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kern="1200" dirty="0"/>
            <a:t>преследование онлайн игроков в онлайн играх с целью  лишить удовольствия от игры других </a:t>
          </a:r>
        </a:p>
        <a:p>
          <a:pPr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gm:t>
    </dgm:pt>
    <dgm:pt modelId="{AAE48F3C-6AF4-4235-83B6-8C130636BDE1}" type="parTrans" cxnId="{88EC40D2-85BB-4B5D-A392-AE0AF76E8E23}">
      <dgm:prSet/>
      <dgm:spPr/>
      <dgm:t>
        <a:bodyPr/>
        <a:lstStyle/>
        <a:p>
          <a:endParaRPr lang="ru-RU" sz="2000"/>
        </a:p>
      </dgm:t>
    </dgm:pt>
    <dgm:pt modelId="{86645B29-55E8-4CA7-B877-470FF648B363}" type="sibTrans" cxnId="{88EC40D2-85BB-4B5D-A392-AE0AF76E8E23}">
      <dgm:prSet/>
      <dgm:spPr/>
      <dgm:t>
        <a:bodyPr/>
        <a:lstStyle/>
        <a:p>
          <a:endParaRPr lang="ru-RU" sz="2000"/>
        </a:p>
      </dgm:t>
    </dgm:pt>
    <dgm:pt modelId="{0FCC6C74-A257-4460-8149-E819AAB60733}">
      <dgm:prSet custT="1"/>
      <dgm:spPr>
        <a:solidFill>
          <a:srgbClr val="C00000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u="sng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СЕКСТИНГ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kern="1200" dirty="0"/>
            <a:t>это процесс рассылки или публикация фото- и видеоматериалов с обнаженными и полуобнаженными людьми</a:t>
          </a:r>
        </a:p>
      </dgm:t>
    </dgm:pt>
    <dgm:pt modelId="{3FC0E960-21F7-4BB7-9E95-E7F9A6A25BA7}" type="parTrans" cxnId="{6F68BA59-ABF8-49AF-9A28-E4F0328E2EBD}">
      <dgm:prSet/>
      <dgm:spPr/>
      <dgm:t>
        <a:bodyPr/>
        <a:lstStyle/>
        <a:p>
          <a:endParaRPr lang="ru-RU" sz="2000"/>
        </a:p>
      </dgm:t>
    </dgm:pt>
    <dgm:pt modelId="{1BB6AB6B-BCF2-4FA9-8DCC-BABC00198974}" type="sibTrans" cxnId="{6F68BA59-ABF8-49AF-9A28-E4F0328E2EBD}">
      <dgm:prSet/>
      <dgm:spPr/>
      <dgm:t>
        <a:bodyPr/>
        <a:lstStyle/>
        <a:p>
          <a:endParaRPr lang="ru-RU" sz="2000"/>
        </a:p>
      </dgm:t>
    </dgm:pt>
    <dgm:pt modelId="{BACB3423-CA7D-4D4A-8C8B-87C40C69A5AD}" type="pres">
      <dgm:prSet presAssocID="{D848D46D-8F8D-446B-9327-DEEC68C269C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45F98FE-E56A-466C-B3E1-0AABBAEB1E73}" type="pres">
      <dgm:prSet presAssocID="{D58C822D-2270-43A3-88DD-CDE073744B00}" presName="node" presStyleLbl="node1" presStyleIdx="0" presStyleCnt="6" custScaleY="887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59F92F-38F0-4DA2-8743-99C010856A22}" type="pres">
      <dgm:prSet presAssocID="{5E2DD943-5F3F-4FE3-8874-34CE6BA3FC06}" presName="sibTrans" presStyleCnt="0"/>
      <dgm:spPr/>
    </dgm:pt>
    <dgm:pt modelId="{92773C7F-6FBA-498D-A7DA-89EDE7F07B24}" type="pres">
      <dgm:prSet presAssocID="{D017DA28-914E-4834-8A05-59B05EF8F7B2}" presName="node" presStyleLbl="node1" presStyleIdx="1" presStyleCnt="6" custScaleY="887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12D225-126C-40CC-A1A0-88C4B8A91C72}" type="pres">
      <dgm:prSet presAssocID="{F3FC4D27-E32D-40A1-B4FA-AC7D076424B6}" presName="sibTrans" presStyleCnt="0"/>
      <dgm:spPr/>
    </dgm:pt>
    <dgm:pt modelId="{384124D8-F0FD-4DE0-A37D-555496B9101E}" type="pres">
      <dgm:prSet presAssocID="{E6722CF8-B136-4F83-933C-2322C9378830}" presName="node" presStyleLbl="node1" presStyleIdx="2" presStyleCnt="6" custScaleY="887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3C63B8-F9D0-4922-A4DC-5B71116256BA}" type="pres">
      <dgm:prSet presAssocID="{3026C28B-8BA4-4059-A098-91EA1A7E3901}" presName="sibTrans" presStyleCnt="0"/>
      <dgm:spPr/>
    </dgm:pt>
    <dgm:pt modelId="{87918AAD-B335-4BBE-B4D6-E045F9CFBA5A}" type="pres">
      <dgm:prSet presAssocID="{B0A057E1-6314-4831-97B6-583B2F6CCF3B}" presName="node" presStyleLbl="node1" presStyleIdx="3" presStyleCnt="6">
        <dgm:presLayoutVars>
          <dgm:bulletEnabled val="1"/>
        </dgm:presLayoutVars>
      </dgm:prSet>
      <dgm:spPr>
        <a:xfrm>
          <a:off x="83522" y="2317566"/>
          <a:ext cx="3659909" cy="2195945"/>
        </a:xfrm>
        <a:prstGeom prst="rect">
          <a:avLst/>
        </a:prstGeom>
      </dgm:spPr>
      <dgm:t>
        <a:bodyPr/>
        <a:lstStyle/>
        <a:p>
          <a:endParaRPr lang="ru-RU"/>
        </a:p>
      </dgm:t>
    </dgm:pt>
    <dgm:pt modelId="{45B5F7F0-216E-4FA4-B182-FC5371CBD794}" type="pres">
      <dgm:prSet presAssocID="{04B9E7AD-0668-4B58-AB4C-D2CE0AC20B27}" presName="sibTrans" presStyleCnt="0"/>
      <dgm:spPr/>
    </dgm:pt>
    <dgm:pt modelId="{A7A5B0E8-DC9F-4777-81E2-2A651585796B}" type="pres">
      <dgm:prSet presAssocID="{C151851B-8ECE-4853-971C-96193D47FB24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ACF5AB-2855-4019-996A-4FC7C1424033}" type="pres">
      <dgm:prSet presAssocID="{86645B29-55E8-4CA7-B877-470FF648B363}" presName="sibTrans" presStyleCnt="0"/>
      <dgm:spPr/>
    </dgm:pt>
    <dgm:pt modelId="{96B06CD3-0076-41FE-B76C-6A659579BBB5}" type="pres">
      <dgm:prSet presAssocID="{0FCC6C74-A257-4460-8149-E819AAB60733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0AF88C6-A46F-4C97-98CE-E45432D17D29}" type="presOf" srcId="{D017DA28-914E-4834-8A05-59B05EF8F7B2}" destId="{92773C7F-6FBA-498D-A7DA-89EDE7F07B24}" srcOrd="0" destOrd="0" presId="urn:microsoft.com/office/officeart/2005/8/layout/default#1"/>
    <dgm:cxn modelId="{C8CFD8BB-BE56-46CB-AFBB-1CC7EC7BD0E3}" type="presOf" srcId="{C151851B-8ECE-4853-971C-96193D47FB24}" destId="{A7A5B0E8-DC9F-4777-81E2-2A651585796B}" srcOrd="0" destOrd="0" presId="urn:microsoft.com/office/officeart/2005/8/layout/default#1"/>
    <dgm:cxn modelId="{6F68BA59-ABF8-49AF-9A28-E4F0328E2EBD}" srcId="{D848D46D-8F8D-446B-9327-DEEC68C269C1}" destId="{0FCC6C74-A257-4460-8149-E819AAB60733}" srcOrd="5" destOrd="0" parTransId="{3FC0E960-21F7-4BB7-9E95-E7F9A6A25BA7}" sibTransId="{1BB6AB6B-BCF2-4FA9-8DCC-BABC00198974}"/>
    <dgm:cxn modelId="{F2C03825-5066-4388-AB7B-17B6DB62C22D}" type="presOf" srcId="{0FCC6C74-A257-4460-8149-E819AAB60733}" destId="{96B06CD3-0076-41FE-B76C-6A659579BBB5}" srcOrd="0" destOrd="0" presId="urn:microsoft.com/office/officeart/2005/8/layout/default#1"/>
    <dgm:cxn modelId="{550304CC-92D6-42F1-A397-5C6E08EB9419}" type="presOf" srcId="{E6722CF8-B136-4F83-933C-2322C9378830}" destId="{384124D8-F0FD-4DE0-A37D-555496B9101E}" srcOrd="0" destOrd="0" presId="urn:microsoft.com/office/officeart/2005/8/layout/default#1"/>
    <dgm:cxn modelId="{88EC40D2-85BB-4B5D-A392-AE0AF76E8E23}" srcId="{D848D46D-8F8D-446B-9327-DEEC68C269C1}" destId="{C151851B-8ECE-4853-971C-96193D47FB24}" srcOrd="4" destOrd="0" parTransId="{AAE48F3C-6AF4-4235-83B6-8C130636BDE1}" sibTransId="{86645B29-55E8-4CA7-B877-470FF648B363}"/>
    <dgm:cxn modelId="{06CB79BF-B20A-4BFB-A498-B10B728B9793}" type="presOf" srcId="{D58C822D-2270-43A3-88DD-CDE073744B00}" destId="{045F98FE-E56A-466C-B3E1-0AABBAEB1E73}" srcOrd="0" destOrd="0" presId="urn:microsoft.com/office/officeart/2005/8/layout/default#1"/>
    <dgm:cxn modelId="{4E091CFB-6963-421C-8252-AD4F20A328E9}" type="presOf" srcId="{B0A057E1-6314-4831-97B6-583B2F6CCF3B}" destId="{87918AAD-B335-4BBE-B4D6-E045F9CFBA5A}" srcOrd="0" destOrd="0" presId="urn:microsoft.com/office/officeart/2005/8/layout/default#1"/>
    <dgm:cxn modelId="{8B3EBAFC-B6BA-45E3-AA1B-D1E858719203}" srcId="{D848D46D-8F8D-446B-9327-DEEC68C269C1}" destId="{E6722CF8-B136-4F83-933C-2322C9378830}" srcOrd="2" destOrd="0" parTransId="{0F34E7BC-8E7F-43C4-BAD0-CE05E5F37886}" sibTransId="{3026C28B-8BA4-4059-A098-91EA1A7E3901}"/>
    <dgm:cxn modelId="{0E686B81-601D-4216-9C11-E7664F0BF16C}" srcId="{D848D46D-8F8D-446B-9327-DEEC68C269C1}" destId="{D58C822D-2270-43A3-88DD-CDE073744B00}" srcOrd="0" destOrd="0" parTransId="{E6F446AE-55F1-4025-9FB7-318400BD3D1A}" sibTransId="{5E2DD943-5F3F-4FE3-8874-34CE6BA3FC06}"/>
    <dgm:cxn modelId="{8BFB5367-5E90-49AE-8BCA-4FD225704938}" srcId="{D848D46D-8F8D-446B-9327-DEEC68C269C1}" destId="{B0A057E1-6314-4831-97B6-583B2F6CCF3B}" srcOrd="3" destOrd="0" parTransId="{28EC104D-CAFA-4044-A5B6-CA88FD1B9ED4}" sibTransId="{04B9E7AD-0668-4B58-AB4C-D2CE0AC20B27}"/>
    <dgm:cxn modelId="{5EA86B58-4561-43AD-B300-CF2E88D04F3B}" type="presOf" srcId="{D848D46D-8F8D-446B-9327-DEEC68C269C1}" destId="{BACB3423-CA7D-4D4A-8C8B-87C40C69A5AD}" srcOrd="0" destOrd="0" presId="urn:microsoft.com/office/officeart/2005/8/layout/default#1"/>
    <dgm:cxn modelId="{75EAE155-BA0D-48BB-80EC-24689BBD29FB}" srcId="{D848D46D-8F8D-446B-9327-DEEC68C269C1}" destId="{D017DA28-914E-4834-8A05-59B05EF8F7B2}" srcOrd="1" destOrd="0" parTransId="{05F49494-DC87-49C3-AD4F-C91C1F288C4B}" sibTransId="{F3FC4D27-E32D-40A1-B4FA-AC7D076424B6}"/>
    <dgm:cxn modelId="{6A891780-7976-49DC-B874-00E817ED2A27}" type="presParOf" srcId="{BACB3423-CA7D-4D4A-8C8B-87C40C69A5AD}" destId="{045F98FE-E56A-466C-B3E1-0AABBAEB1E73}" srcOrd="0" destOrd="0" presId="urn:microsoft.com/office/officeart/2005/8/layout/default#1"/>
    <dgm:cxn modelId="{1917EF53-04DE-4F9E-ACF3-61A95AF7362D}" type="presParOf" srcId="{BACB3423-CA7D-4D4A-8C8B-87C40C69A5AD}" destId="{5F59F92F-38F0-4DA2-8743-99C010856A22}" srcOrd="1" destOrd="0" presId="urn:microsoft.com/office/officeart/2005/8/layout/default#1"/>
    <dgm:cxn modelId="{31B21D49-FE85-4147-A130-78EBF720F32F}" type="presParOf" srcId="{BACB3423-CA7D-4D4A-8C8B-87C40C69A5AD}" destId="{92773C7F-6FBA-498D-A7DA-89EDE7F07B24}" srcOrd="2" destOrd="0" presId="urn:microsoft.com/office/officeart/2005/8/layout/default#1"/>
    <dgm:cxn modelId="{27E9DACC-89AF-48E5-B082-BAE5FB5CF35A}" type="presParOf" srcId="{BACB3423-CA7D-4D4A-8C8B-87C40C69A5AD}" destId="{8F12D225-126C-40CC-A1A0-88C4B8A91C72}" srcOrd="3" destOrd="0" presId="urn:microsoft.com/office/officeart/2005/8/layout/default#1"/>
    <dgm:cxn modelId="{884BF23A-9598-4F5A-9479-88AC44635B1E}" type="presParOf" srcId="{BACB3423-CA7D-4D4A-8C8B-87C40C69A5AD}" destId="{384124D8-F0FD-4DE0-A37D-555496B9101E}" srcOrd="4" destOrd="0" presId="urn:microsoft.com/office/officeart/2005/8/layout/default#1"/>
    <dgm:cxn modelId="{8AA4C16B-AB5F-46A2-B128-8B43D7726A82}" type="presParOf" srcId="{BACB3423-CA7D-4D4A-8C8B-87C40C69A5AD}" destId="{DA3C63B8-F9D0-4922-A4DC-5B71116256BA}" srcOrd="5" destOrd="0" presId="urn:microsoft.com/office/officeart/2005/8/layout/default#1"/>
    <dgm:cxn modelId="{F31CB5EC-5FF1-4A3F-85DA-4AF825F7CC2B}" type="presParOf" srcId="{BACB3423-CA7D-4D4A-8C8B-87C40C69A5AD}" destId="{87918AAD-B335-4BBE-B4D6-E045F9CFBA5A}" srcOrd="6" destOrd="0" presId="urn:microsoft.com/office/officeart/2005/8/layout/default#1"/>
    <dgm:cxn modelId="{9BD16EE4-9D3C-452B-B842-109601140ABD}" type="presParOf" srcId="{BACB3423-CA7D-4D4A-8C8B-87C40C69A5AD}" destId="{45B5F7F0-216E-4FA4-B182-FC5371CBD794}" srcOrd="7" destOrd="0" presId="urn:microsoft.com/office/officeart/2005/8/layout/default#1"/>
    <dgm:cxn modelId="{C5CD1AAB-1593-407B-83A4-4B92CA00671F}" type="presParOf" srcId="{BACB3423-CA7D-4D4A-8C8B-87C40C69A5AD}" destId="{A7A5B0E8-DC9F-4777-81E2-2A651585796B}" srcOrd="8" destOrd="0" presId="urn:microsoft.com/office/officeart/2005/8/layout/default#1"/>
    <dgm:cxn modelId="{7B6EAE98-D2CB-498B-8C0E-64CB26CAAB72}" type="presParOf" srcId="{BACB3423-CA7D-4D4A-8C8B-87C40C69A5AD}" destId="{72ACF5AB-2855-4019-996A-4FC7C1424033}" srcOrd="9" destOrd="0" presId="urn:microsoft.com/office/officeart/2005/8/layout/default#1"/>
    <dgm:cxn modelId="{43FF3F37-BC0E-4C10-A628-3F7D7AD49EB0}" type="presParOf" srcId="{BACB3423-CA7D-4D4A-8C8B-87C40C69A5AD}" destId="{96B06CD3-0076-41FE-B76C-6A659579BBB5}" srcOrd="10" destOrd="0" presId="urn:microsoft.com/office/officeart/2005/8/layout/default#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5F98FE-E56A-466C-B3E1-0AABBAEB1E73}">
      <dsp:nvSpPr>
        <dsp:cNvPr id="0" name=""/>
        <dsp:cNvSpPr/>
      </dsp:nvSpPr>
      <dsp:spPr>
        <a:xfrm>
          <a:off x="83522" y="2651"/>
          <a:ext cx="3659909" cy="1948923"/>
        </a:xfrm>
        <a:prstGeom prst="rect">
          <a:avLst/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u="sng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ИСКЛЮЧЕНИЕ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kern="1200" dirty="0"/>
            <a:t>ребенка исключают из всех совместных онлайн-разговоров</a:t>
          </a:r>
        </a:p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kern="1200" dirty="0"/>
        </a:p>
      </dsp:txBody>
      <dsp:txXfrm>
        <a:off x="83522" y="2651"/>
        <a:ext cx="3659909" cy="1948923"/>
      </dsp:txXfrm>
    </dsp:sp>
    <dsp:sp modelId="{92773C7F-6FBA-498D-A7DA-89EDE7F07B24}">
      <dsp:nvSpPr>
        <dsp:cNvPr id="0" name=""/>
        <dsp:cNvSpPr/>
      </dsp:nvSpPr>
      <dsp:spPr>
        <a:xfrm>
          <a:off x="4109423" y="2651"/>
          <a:ext cx="3659909" cy="1948923"/>
        </a:xfrm>
        <a:prstGeom prst="rect">
          <a:avLst/>
        </a:prstGeom>
        <a:solidFill>
          <a:schemeClr val="accent6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u="sng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ХЕЙТИНГ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kern="1200" dirty="0"/>
            <a:t>это необоснованная критика в виде комментариев и сообщений в адрес конкретного человека</a:t>
          </a:r>
        </a:p>
      </dsp:txBody>
      <dsp:txXfrm>
        <a:off x="4109423" y="2651"/>
        <a:ext cx="3659909" cy="1948923"/>
      </dsp:txXfrm>
    </dsp:sp>
    <dsp:sp modelId="{384124D8-F0FD-4DE0-A37D-555496B9101E}">
      <dsp:nvSpPr>
        <dsp:cNvPr id="0" name=""/>
        <dsp:cNvSpPr/>
      </dsp:nvSpPr>
      <dsp:spPr>
        <a:xfrm>
          <a:off x="8135323" y="2651"/>
          <a:ext cx="3659909" cy="19489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u="sng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КИБЕРСТАЛКИНГ</a:t>
          </a:r>
          <a:r>
            <a:rPr lang="ru-RU" sz="2000" kern="1200" dirty="0"/>
            <a:t> 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kern="1200" dirty="0"/>
            <a:t>использование гаджетов в целях преследования жертвы, регулярные угрозы в адрес жертвы и членов ее семьи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kern="1200" dirty="0"/>
        </a:p>
      </dsp:txBody>
      <dsp:txXfrm>
        <a:off x="8135323" y="2651"/>
        <a:ext cx="3659909" cy="1948923"/>
      </dsp:txXfrm>
    </dsp:sp>
    <dsp:sp modelId="{87918AAD-B335-4BBE-B4D6-E045F9CFBA5A}">
      <dsp:nvSpPr>
        <dsp:cNvPr id="0" name=""/>
        <dsp:cNvSpPr/>
      </dsp:nvSpPr>
      <dsp:spPr>
        <a:xfrm>
          <a:off x="83522" y="2317566"/>
          <a:ext cx="3659909" cy="2195945"/>
        </a:xfrm>
        <a:prstGeom prst="rect">
          <a:avLst/>
        </a:prstGeom>
        <a:solidFill>
          <a:srgbClr val="4472C4">
            <a:lumMod val="5000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u="sng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ТРОЛЛИНГ</a:t>
          </a:r>
          <a:endParaRPr lang="ru-RU" sz="2000" b="1" u="sng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публикация агрессивной информации на веб-сайтах, страницах социальных сетей с целью  высмеивания жертвы</a:t>
          </a:r>
        </a:p>
      </dsp:txBody>
      <dsp:txXfrm>
        <a:off x="83522" y="2317566"/>
        <a:ext cx="3659909" cy="2195945"/>
      </dsp:txXfrm>
    </dsp:sp>
    <dsp:sp modelId="{A7A5B0E8-DC9F-4777-81E2-2A651585796B}">
      <dsp:nvSpPr>
        <dsp:cNvPr id="0" name=""/>
        <dsp:cNvSpPr/>
      </dsp:nvSpPr>
      <dsp:spPr>
        <a:xfrm>
          <a:off x="4109423" y="2317566"/>
          <a:ext cx="3659909" cy="2195945"/>
        </a:xfrm>
        <a:prstGeom prst="rect">
          <a:avLst/>
        </a:prstGeom>
        <a:solidFill>
          <a:schemeClr val="accent3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u="sng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ГРИФИНГ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kern="1200" dirty="0"/>
            <a:t>преследование онлайн игроков в онлайн играх с целью  лишить удовольствия от игры других 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kern="1200" dirty="0"/>
        </a:p>
      </dsp:txBody>
      <dsp:txXfrm>
        <a:off x="4109423" y="2317566"/>
        <a:ext cx="3659909" cy="2195945"/>
      </dsp:txXfrm>
    </dsp:sp>
    <dsp:sp modelId="{96B06CD3-0076-41FE-B76C-6A659579BBB5}">
      <dsp:nvSpPr>
        <dsp:cNvPr id="0" name=""/>
        <dsp:cNvSpPr/>
      </dsp:nvSpPr>
      <dsp:spPr>
        <a:xfrm>
          <a:off x="8135323" y="2317566"/>
          <a:ext cx="3659909" cy="2195945"/>
        </a:xfrm>
        <a:prstGeom prst="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u="sng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СЕКСТИНГ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kern="1200" dirty="0"/>
            <a:t>это процесс рассылки или публикация фото- и видеоматериалов с обнаженными и полуобнаженными людьми</a:t>
          </a:r>
        </a:p>
      </dsp:txBody>
      <dsp:txXfrm>
        <a:off x="8135323" y="2317566"/>
        <a:ext cx="3659909" cy="21959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339FFC-7504-4A1E-8BC7-F2CC1EAE66AB}" type="datetimeFigureOut">
              <a:rPr lang="en-US" smtClean="0"/>
              <a:pPr/>
              <a:t>10/7/2020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DD280D-BCB0-4A9F-9582-A63BA62156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64248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ANeL0h4CV8Q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0F9LgCXzZeI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18288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Психолог приветствует участников встречи и сообщает тему, цели встречи.</a:t>
            </a:r>
          </a:p>
          <a:p>
            <a:pPr indent="18288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Добрый день, уважаемые родители. Сегодня мы с вами поговорим о безопасном поведении детей в сети интернет.</a:t>
            </a:r>
            <a:r>
              <a:rPr lang="ru-R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Эта тема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последнее время встала практически перед каждой семьей. К сожалению, часто мы ее долгое время не замечаем. А когда замечаем, не всегда знаем, что делать.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CF66CD-149D-4FE7-AA33-4C6AF4A33DEE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161764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182880"/>
            <a:r>
              <a:rPr lang="ru-RU" dirty="0"/>
              <a:t>Пожалуйста ответьте для себя на вопрос: в чем вы видите свою роль как родителя, когда ваш ребенок начинает</a:t>
            </a:r>
            <a:r>
              <a:rPr lang="ru-RU" baseline="0" dirty="0"/>
              <a:t> дружбы с интернетом? Зафиксируйте его в памяти или на бумаге.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 сделать так, чтобы интернет стал другом, а не врагом?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CF66CD-149D-4FE7-AA33-4C6AF4A33DEE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309383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182880"/>
            <a:r>
              <a:rPr lang="ru-RU" dirty="0"/>
              <a:t>Психолог</a:t>
            </a:r>
            <a:r>
              <a:rPr lang="ru-RU" baseline="0" dirty="0"/>
              <a:t> предлагает родителям </a:t>
            </a:r>
            <a:r>
              <a:rPr lang="ru-RU" dirty="0"/>
              <a:t> вспомнить ситуацию и ответить на вопрос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800100" lvl="1" indent="-171450">
              <a:buFont typeface="Arial" panose="020B0604020202020204" pitchFamily="34" charset="0"/>
              <a:buChar char="•"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 вы даете своему ребенку в руки первый раз коньки или велосипед, что вы делаете?</a:t>
            </a:r>
          </a:p>
          <a:p>
            <a:pPr marL="0" indent="182880">
              <a:buFontTx/>
              <a:buNone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 возможности используется чат для письменных комментариев,</a:t>
            </a:r>
            <a:r>
              <a:rPr lang="ru-R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либо предлагается ответить на вопрос внутри себя и дается немного времени для </a:t>
            </a:r>
            <a:r>
              <a:rPr lang="ru-R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самоответа</a:t>
            </a:r>
            <a:r>
              <a:rPr lang="ru-R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CF66CD-149D-4FE7-AA33-4C6AF4A33DEE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827215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18288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Затем</a:t>
            </a:r>
            <a:r>
              <a:rPr lang="ru-R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одводится резюме: </a:t>
            </a:r>
          </a:p>
          <a:p>
            <a:pPr indent="18288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Родители подводятся к выводу о том, что главная задача родителя – научить безопасно пользоваться интернет- ресурсами.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CF66CD-149D-4FE7-AA33-4C6AF4A33DEE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591814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182880"/>
            <a:r>
              <a:rPr lang="ru-RU" dirty="0"/>
              <a:t>Психолог предлагает два пути </a:t>
            </a:r>
            <a:r>
              <a:rPr lang="ru-RU" baseline="0" dirty="0"/>
              <a:t>обеспечения безопасности ребенка: путь жесткого контроля и ограничений и путь доверия. </a:t>
            </a:r>
          </a:p>
          <a:p>
            <a:pPr indent="182880"/>
            <a:r>
              <a:rPr lang="ru-RU" baseline="0" dirty="0"/>
              <a:t>У каждого из них есть свои преимущества и трудности. Далее предлагается познакомиться с каждым из них.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CF66CD-149D-4FE7-AA33-4C6AF4A33DEE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711074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18288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Психолог предлагает просмотреть видеосюжет «</a:t>
            </a:r>
            <a:r>
              <a:rPr lang="ru-RU" sz="1200" dirty="0">
                <a:solidFill>
                  <a:schemeClr val="tx1"/>
                </a:solidFill>
              </a:rPr>
              <a:t>Рекомендации по организации безопасной работы в сети Интернет для родителей»</a:t>
            </a:r>
            <a:r>
              <a:rPr lang="ru-R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во время просмотра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фиксировать правила, которые родители услышали и запомнили.</a:t>
            </a:r>
          </a:p>
          <a:p>
            <a:pPr marL="0" marR="0" indent="18288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случае ограниченных ресурсов для просмотра видеосюжета, делается его предварительная рассылка в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 просьбой заранее посмотреть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представленное</a:t>
            </a:r>
            <a:r>
              <a:rPr lang="ru-R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видео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indent="18288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ru-R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последнем случае ве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дущий предлагает вспомнить сюжет данного видеоролика, который был отправлен заранее для просмотра. Обсуждение проводится с использованием следующего слайда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Ссылка на видеосюжет: </a:t>
            </a:r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</a:t>
            </a:r>
            <a:r>
              <a:rPr lang="ru-RU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://</a:t>
            </a:r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www</a:t>
            </a:r>
            <a:r>
              <a:rPr lang="ru-RU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.</a:t>
            </a:r>
            <a:r>
              <a:rPr lang="en-US" sz="1200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youtube</a:t>
            </a:r>
            <a:r>
              <a:rPr lang="ru-RU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.</a:t>
            </a:r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com</a:t>
            </a:r>
            <a:r>
              <a:rPr lang="ru-RU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/</a:t>
            </a:r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watch</a:t>
            </a:r>
            <a:r>
              <a:rPr lang="ru-RU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?</a:t>
            </a:r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v</a:t>
            </a:r>
            <a:r>
              <a:rPr lang="ru-RU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=</a:t>
            </a:r>
            <a:r>
              <a:rPr lang="en-US" sz="1200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ANeL</a:t>
            </a:r>
            <a:r>
              <a:rPr lang="ru-RU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0</a:t>
            </a:r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</a:t>
            </a:r>
            <a:r>
              <a:rPr lang="ru-RU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4</a:t>
            </a:r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CV</a:t>
            </a:r>
            <a:r>
              <a:rPr lang="ru-RU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8</a:t>
            </a:r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Q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CF66CD-149D-4FE7-AA33-4C6AF4A33DEE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960142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18288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ru-R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включения родителей в активную работу психолог предлагает написать в чате или прокомментировать с использованием микрофона советы, которые они будут применять.</a:t>
            </a:r>
          </a:p>
          <a:p>
            <a:pPr indent="182880"/>
            <a:r>
              <a:rPr lang="ru-R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Психолог зачитывает комментарии и резюмирует обсуждение, направляя внимание родителей на простоту осуществления контроля за безопасностью ребенка.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CF66CD-149D-4FE7-AA33-4C6AF4A33DEE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286250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18288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Психолог предлагает родителям познакомиться со вторым способом обеспечения безопасности – «заслужить доверие».</a:t>
            </a:r>
            <a:r>
              <a:rPr lang="ru-R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Для этого предлагается посмотреть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еще 1-ролик</a:t>
            </a:r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«Советы родителям подростков о поведении в сети интернет»</a:t>
            </a:r>
            <a:r>
              <a:rPr lang="ru-RU" sz="120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фиксирует родителей на задаче: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 время просмотра фиксировать правила, которые вы услышите и запомните.</a:t>
            </a:r>
          </a:p>
          <a:p>
            <a:pPr marL="0" marR="0" indent="18288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случае ограниченных ресурсов для просмотра видеосюжета, делается его предварительная рассылка через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Ватсап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 просьбой заранее посмотреть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представленное</a:t>
            </a:r>
            <a:r>
              <a:rPr lang="ru-R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видео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indent="18288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ru-R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последнем случае психолог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предлагает вспомнить сюжет данного видеоролика, который был отправлен заранее для просмотра. Обсуждение проводится с использованием следующего слайда.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Ссылка на видеосюжет: </a:t>
            </a:r>
            <a:r>
              <a:rPr lang="ru-RU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https://www.youtube.com/watch?v=0F9LgCXzZeI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CF66CD-149D-4FE7-AA33-4C6AF4A33DEE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915618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18288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ru-R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включения родителей в активную работу психолог предлагает написать в чате или прокомментировать с использованием микрофона советы, которые они будут применять. Психолог зачитывает комментарии и резюмирует обсуждение, направляя внимание родителей на простоту построения доверия с подростком.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CF66CD-149D-4FE7-AA33-4C6AF4A33DEE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759165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18288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Психолог акцентирует внимание родителей</a:t>
            </a:r>
            <a:r>
              <a:rPr lang="ru-R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 способах общения родителей с детьми. Для актуализации обсуждения можно задать вопросы и предложить родителям ответить на них внутри себя: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Вспомните, кто первый раз дал вашему ребенку телефон или компьютер?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Почему вы это сделали?</a:t>
            </a:r>
          </a:p>
          <a:p>
            <a:pPr indent="18288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Родители подводятся к тому, что до тех пор, пока интернет будет их замещать они будут проигрывать, а самое главное – будет проигрывать ваш ребенок.</a:t>
            </a:r>
          </a:p>
          <a:p>
            <a:pPr indent="18288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Выход – ваше время, 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качественно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уделенное ребенку.</a:t>
            </a:r>
          </a:p>
          <a:p>
            <a:pPr indent="182880"/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Важно вывести родителей на осознание того, что главную роль в том, что делает их ребенок, принадлежит именно им. </a:t>
            </a: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indent="182880"/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indent="18288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Далее предлагается познакомиться с некоторыми советами, как продуктивно провести время с ребенком:</a:t>
            </a:r>
          </a:p>
          <a:p>
            <a:pPr indent="182880"/>
            <a:r>
              <a:rPr lang="ru-RU" sz="1200" b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Ежедневно:</a:t>
            </a: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Интересуйтесь не оценками, а настроением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Спрашивайте, не как дела в школе, а как дела с друзьями, что было интересного, что огорчило, а что порадовало. Сместите акцент на чувства.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Слушайте ребенка (без комментариев, без оценки, без советов).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Расскажите, как прошел ваш день. Поделитесь с ним как с другом и как с равным.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Обнимайте ребенка и говорите, как вы скучали без него, как вам его не хватало, как вы его любите, и как рады, что наконец-то дома рядом с ним.</a:t>
            </a:r>
          </a:p>
          <a:p>
            <a:pPr marL="0" marR="0" lvl="0" indent="18288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Психолог может помочь родителям выбрать подходящие для них варианты</a:t>
            </a:r>
            <a:r>
              <a:rPr lang="ru-RU" sz="120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общения, акцентируя, что важно проявлять искренний интерес, а не формально задавать вопросы.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CF66CD-149D-4FE7-AA33-4C6AF4A33DEE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9878667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182880"/>
            <a:r>
              <a:rPr lang="ru-RU" dirty="0"/>
              <a:t>Психолог сообщает родителям</a:t>
            </a:r>
            <a:r>
              <a:rPr lang="ru-RU" baseline="0" dirty="0"/>
              <a:t> о том, что иногда даже эти два пути («контроль и ограничения» и «заслужить доверие»)</a:t>
            </a:r>
            <a:r>
              <a:rPr lang="ru-RU" dirty="0"/>
              <a:t> могут не спасти подростка от опасности. Поэтому и </a:t>
            </a:r>
            <a:r>
              <a:rPr lang="ru-RU" baseline="0" dirty="0"/>
              <a:t> знакомит родителей с тревожными признаками и возможными способами поведения, используя информацию на слайде. А</a:t>
            </a:r>
            <a:r>
              <a:rPr lang="ru-RU" dirty="0"/>
              <a:t>кцентирует внимание на внимании и</a:t>
            </a:r>
            <a:r>
              <a:rPr lang="ru-RU" baseline="0" dirty="0"/>
              <a:t> искреннем интересе к ребенку, уважении его интересов и учете возрастных особенностей.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CF66CD-149D-4FE7-AA33-4C6AF4A33DEE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50643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18288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Психолог актуализирует тему безопасного поведения и задает</a:t>
            </a:r>
            <a:r>
              <a:rPr lang="ru-R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вопросы родителям. </a:t>
            </a:r>
          </a:p>
          <a:p>
            <a:pPr indent="182880"/>
            <a:r>
              <a:rPr lang="ru-R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 актуализации п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сихолог </a:t>
            </a:r>
            <a:r>
              <a:rPr lang="ru-R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может воспользоваться следующим текстом:</a:t>
            </a:r>
          </a:p>
          <a:p>
            <a:pPr indent="18288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 буду спрашивать есть ли у вас компьютер, а у ребенка телефон и имеет ли он доступ к интернету. Так или иначе, дома или в школе или у друзей, но доступ к интернету ваш ребенок имеет. И иногда вы об этом даже не знаете. Всегда ли это плохо? </a:t>
            </a:r>
          </a:p>
          <a:p>
            <a:pPr indent="18288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Давайте разберемся, что хорошего и что плохого дает интернет, друг он для вашего ребенка или враг?</a:t>
            </a:r>
          </a:p>
          <a:p>
            <a:pPr indent="18288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Психолог может предложить написать в чате или включить микрофон, для комментария, чтобы ответить на вопросы:</a:t>
            </a:r>
          </a:p>
          <a:p>
            <a:pPr lvl="0" indent="18288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Что хорошего дает нам интернет? В чем польза?</a:t>
            </a:r>
          </a:p>
          <a:p>
            <a:pPr lvl="0" indent="18288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Какие опасности могут встречаться ребенку, когда он в сети интернет?</a:t>
            </a:r>
          </a:p>
          <a:p>
            <a:pPr marL="0" lvl="0" indent="182880">
              <a:buFontTx/>
              <a:buNone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завершении подводится итог обсуждения по следующему слайду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CF66CD-149D-4FE7-AA33-4C6AF4A33DEE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039144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182880"/>
            <a:r>
              <a:rPr lang="ru-RU" dirty="0"/>
              <a:t>Психолог</a:t>
            </a:r>
            <a:r>
              <a:rPr lang="ru-RU" baseline="0" dirty="0"/>
              <a:t> информирует о том, что родителям о</a:t>
            </a:r>
            <a:r>
              <a:rPr lang="ru-RU" dirty="0"/>
              <a:t>чень важно обратить внимание на ответственность за травлю в интернете и информировать своих детей об этом. </a:t>
            </a:r>
          </a:p>
          <a:p>
            <a:pPr indent="182880"/>
            <a:r>
              <a:rPr lang="ru-RU" dirty="0"/>
              <a:t>Рассказать,</a:t>
            </a:r>
            <a:r>
              <a:rPr lang="ru-RU" baseline="0" dirty="0"/>
              <a:t> что постинг негативных комментариев или оскорбительных сообщений (даже если ребенок их не считает оскорбительными), может повлечь ответственность, в т.ч. взрослых. </a:t>
            </a:r>
          </a:p>
          <a:p>
            <a:pPr indent="182880"/>
            <a:r>
              <a:rPr lang="ru-RU" baseline="0" dirty="0"/>
              <a:t>Для беседы можно использовать информацию ниже, кратко приводя примеры ответственности и наказаний.</a:t>
            </a:r>
          </a:p>
          <a:p>
            <a:pPr indent="18288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последние годы ужесточается уголовное законодательство: сроки можно заслужить за клевету, оскорбления, сбор и распространение личных и семейных тайн, за распространение ложной информации и так далее список очень длинный.</a:t>
            </a:r>
          </a:p>
          <a:p>
            <a:pPr indent="182880"/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Оскорбления в интернете являются уголовно-наказуемым деянием!</a:t>
            </a: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indent="18288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Привлечение к уголовной ответственности за клевету либо оскорбление с использованием средств массовой информации или сетей телекоммуникаций, предусмотрено статьями 130, 131 Уголовного Кодекса РК.</a:t>
            </a:r>
          </a:p>
          <a:p>
            <a:pPr indent="18288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Например, 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клевета,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совершенная с использованием Интернета, наказывается штрафом до 4 млн. тенге либо исправительными работами в том же размере, либо ограничением свободы на срок до двух лет, либо лишением свободы на тот же срок (п.2 статьи 130 УК РК).</a:t>
            </a:r>
          </a:p>
          <a:p>
            <a:pPr indent="182880"/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Оскорбление –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наказывается штрафом до 200 МРП, либо исправительными работами в том же размере, либо привлечением к общественным работам на срок до 180 часов (статья 131 УК РК). </a:t>
            </a:r>
          </a:p>
          <a:p>
            <a:pPr indent="182880"/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 распространение заведомо ложной информации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грозит штраф в размере до 5000 МРП либо исправительные работы в том же размере, либо ограничение свободы на срок от 2 до 5 лет, либо лишение свободы на тот же срок. (статья 274 УК РК)</a:t>
            </a:r>
          </a:p>
          <a:p>
            <a:pPr indent="18288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 вашему ребенку еще нет 14 лет и если ваш несовершеннолетний ребенок был замечен в каком-либо из перечисленных фактов всю ответственность за действия детей̆ несут родители и государственные учреждения, где ребенок находится. </a:t>
            </a:r>
          </a:p>
          <a:p>
            <a:pPr indent="182880"/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Ст. 127. Кодекса об административных правонарушениях. Невыполнение родителями или другими законными представителями обязанностей по воспитанию и обучению несовершеннолетних детей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влечет штраф в размере 7 МРП, повторно совершенное вашим ребенком правонарушения в течение года после наложения административного взыскания, влечет штраф в размере 20 МРП либо административный арест до 15 суток.</a:t>
            </a:r>
          </a:p>
          <a:p>
            <a:pPr indent="18288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Ответственность за действия несовершеннолетних несут государственные учреждения в том случае, когда родителей нет либо когда дети переданы под временную опеку гос. учреждений, т.е. это (детские дома, центры адаптации несовершеннолетних).</a:t>
            </a:r>
          </a:p>
          <a:p>
            <a:pPr indent="182880"/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ст. 127-1. КоАП Несообщение о противоправных деяниях, совершенных несовершеннолетними или в отношении несовершеннолетних,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работниками организаций образования, здравоохранения, социальной защиты населения в правоохранительные органы о фактах совершения несовершеннолетними или в отношении них действий (бездействия), содержащих признаки уголовного либо административного правонарушения, которые произошли внутри организации и в последствии стали известными в связи с профессиональной деятельностью вне организации, если эти деяния не содержат признаков уголовного преступления то влекут за собой штраф на физических лиц в размере 5, на должностных лиц – в размере 10 месячных расчетных показателей. </a:t>
            </a:r>
          </a:p>
          <a:p>
            <a:pPr indent="18288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 же содержат, то наказываются штрафом в размере до 6000 МРП либо исправительными работами в том же размере, либо ограничением свободы на срок до шести лет, либо лишением свободы на тот же срок.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CF66CD-149D-4FE7-AA33-4C6AF4A33DEE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3896529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182880"/>
            <a:r>
              <a:rPr lang="ru-RU" dirty="0"/>
              <a:t>Психолог подводит итоги </a:t>
            </a:r>
            <a:r>
              <a:rPr lang="ru-RU" baseline="0" dirty="0"/>
              <a:t>встречи, используя информацию на слайде. Обращает внимание на то, что на встрече мы </a:t>
            </a:r>
            <a:r>
              <a:rPr lang="ru-RU" sz="1200" baseline="0" dirty="0"/>
              <a:t>о</a:t>
            </a:r>
            <a:r>
              <a:rPr lang="ru-RU" sz="1200" dirty="0"/>
              <a:t>бобщили опасности, которые подстерегают детей в интернет-пространстве, рассмотрели возможные пути обеспечения безопасности,</a:t>
            </a:r>
            <a:r>
              <a:rPr lang="ru-RU" sz="1200" baseline="0" dirty="0"/>
              <a:t> а также п</a:t>
            </a:r>
            <a:r>
              <a:rPr lang="ru-RU" sz="1200" dirty="0"/>
              <a:t>ознакомились с признаками и последствиями </a:t>
            </a:r>
            <a:r>
              <a:rPr lang="ru-RU" sz="1200" dirty="0" err="1"/>
              <a:t>кибербулинга</a:t>
            </a:r>
            <a:r>
              <a:rPr lang="ru-RU" sz="1200" baseline="0" dirty="0"/>
              <a:t> и </a:t>
            </a:r>
            <a:r>
              <a:rPr lang="ru-RU" sz="1200" dirty="0"/>
              <a:t>способами поддержки и помощи. </a:t>
            </a:r>
          </a:p>
          <a:p>
            <a:pPr indent="182880" algn="l"/>
            <a:r>
              <a:rPr lang="ru-RU" b="0" dirty="0"/>
              <a:t>Ведущий</a:t>
            </a:r>
            <a:r>
              <a:rPr lang="ru-RU" b="0" baseline="0" dirty="0"/>
              <a:t> в</a:t>
            </a:r>
            <a:r>
              <a:rPr lang="ru-RU" b="0" dirty="0"/>
              <a:t>ыражает надежду, что родители по итогам встречи ответили на вопрос: </a:t>
            </a:r>
            <a:r>
              <a:rPr lang="ru-RU" sz="1200" b="0">
                <a:solidFill>
                  <a:srgbClr val="0070C0"/>
                </a:solidFill>
              </a:rPr>
              <a:t>что может </a:t>
            </a:r>
            <a:r>
              <a:rPr lang="ru-RU" sz="1200" b="0" dirty="0">
                <a:solidFill>
                  <a:srgbClr val="0070C0"/>
                </a:solidFill>
              </a:rPr>
              <a:t>сделать родитель, если его ребенок подвергся </a:t>
            </a:r>
            <a:r>
              <a:rPr lang="ru-RU" sz="1200" b="0" dirty="0" err="1">
                <a:solidFill>
                  <a:srgbClr val="0070C0"/>
                </a:solidFill>
              </a:rPr>
              <a:t>кибербуллингу</a:t>
            </a:r>
            <a:r>
              <a:rPr lang="ru-RU" sz="1200" b="0" dirty="0">
                <a:solidFill>
                  <a:srgbClr val="0070C0"/>
                </a:solidFill>
              </a:rPr>
              <a:t> и как себя вести, чтобы интернет стал безопасным другом для вашего ребенка.</a:t>
            </a:r>
          </a:p>
          <a:p>
            <a:pPr indent="18288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CF66CD-149D-4FE7-AA33-4C6AF4A33DEE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9391204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182880"/>
            <a:r>
              <a:rPr lang="ru-RU" dirty="0"/>
              <a:t>Психолог просит родителей в завершении </a:t>
            </a:r>
            <a:r>
              <a:rPr lang="ru-RU" baseline="0" dirty="0"/>
              <a:t>написать или прокомментировать в микрофон, что полезного родители берут с собой после встречи. Это могут быть знания, навыки, осознания или чувства, возникшие в ходе обсуждения. Подводит резюме. Благодарит за время и желает теплых и безопасных отношений со своими детьми не только в сети интернет.</a:t>
            </a:r>
          </a:p>
          <a:p>
            <a:pPr indent="182880"/>
            <a:r>
              <a:rPr lang="ru-RU" baseline="0" dirty="0"/>
              <a:t>В заключение психолог дает свои контактные данные для дальнейших вопросов</a:t>
            </a:r>
            <a:r>
              <a:rPr lang="en-US" baseline="0" dirty="0"/>
              <a:t> </a:t>
            </a:r>
            <a:r>
              <a:rPr lang="ru-RU" baseline="0" dirty="0"/>
              <a:t>и обращения.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CF66CD-149D-4FE7-AA33-4C6AF4A33DEE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396004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18288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Психолог организует подведение итогов, резюмируя ответы на вопросы, отраженные в предыдущем слайде.</a:t>
            </a:r>
          </a:p>
          <a:p>
            <a:pPr indent="182880"/>
            <a:r>
              <a:rPr lang="ru-RU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Важно, довести до понимания родителей, что они не в силах контролировать, чем занимается их ребенок,</a:t>
            </a:r>
            <a:r>
              <a:rPr lang="ru-RU" sz="120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а также </a:t>
            </a:r>
            <a:r>
              <a:rPr lang="ru-RU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вывести на мысль, что интернет может быть как помощником, так и врагом - главное понимать, где заканчивается одна роль и начинается другая.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CF66CD-149D-4FE7-AA33-4C6AF4A33DEE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36632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18288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Психолог предлагает познакомиться с опасностями, которые несет интернет. И представляет одну из них – интернет-зависимость,</a:t>
            </a:r>
            <a:r>
              <a:rPr lang="ru-R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а также знакомит с особенностями формирования зависимости в подростковом возрасте, поясняя аспекты, выделенные на слайде.</a:t>
            </a:r>
          </a:p>
          <a:p>
            <a:pPr lvl="0" indent="18288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Психика ребенка недостаточно устойчива – ребенок может увлечься</a:t>
            </a:r>
            <a:r>
              <a:rPr lang="ru-R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потерять связь с реальностью.</a:t>
            </a: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 indent="18288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Наши дети не имеют опыта, им сложно принимать</a:t>
            </a:r>
            <a:r>
              <a:rPr lang="ru-R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адекватные решения – отсутствие опыта не позволяет устанавливать границы общения в интернете, ребенок легко склоняется к легким действиям и выгодам</a:t>
            </a: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 indent="18288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Виртуальный мир дает то, чего не хватает в реальной жизни</a:t>
            </a:r>
            <a:r>
              <a:rPr lang="ru-R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родители многое запрещают детям и они начинают искать это в других местах. В интернете есть легкий доступ ко всему.</a:t>
            </a: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CF66CD-149D-4FE7-AA33-4C6AF4A33DEE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328269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18288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Психолог предлагает родителям познакомиться с признаками интернет-зависимости прочитывая чек-лист, представленный</a:t>
            </a:r>
            <a:r>
              <a:rPr lang="ru-R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 слайде.</a:t>
            </a:r>
          </a:p>
          <a:p>
            <a:pPr indent="18288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После ознакомления с признаками резюмирует в чем опасность, используя текст в рамке.</a:t>
            </a:r>
          </a:p>
          <a:p>
            <a:pPr indent="18288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 узнать, развилась ли зависимость у вашего ребенка?</a:t>
            </a:r>
          </a:p>
          <a:p>
            <a:pPr lvl="0" indent="18288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Посмотрите, на утверждения, описанные ниже, и попробуйте ответить «да» или «нет»: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ест, пьет чай, готовит уроки у компьютера;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провел хотя бы одну ночь у компьютера;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прогулял школу – сидел за компьютером;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приходит домой и сразу садится за компьютер;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забыл поесть, почистить зубы (раньше такого не наблюдалось);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пребывает в плохом, раздраженном настроении, не может ничем заняться, если компьютер сломался;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конфликтует, угрожает, шантажирует в ответ на запрет сидеть за компьютером.</a:t>
            </a:r>
          </a:p>
          <a:p>
            <a:pPr indent="18288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 в жизни вашего ребенка присутствует хотя бы один пункт – то это начало зависимости. Чем их больше, тем она сильнее. И если все пункты про вас, срочно обращаться к психологам.</a:t>
            </a:r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CF66CD-149D-4FE7-AA33-4C6AF4A33DEE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517047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18288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Психолог предлагает воспользоваться услугами психологической помощи на сайте </a:t>
            </a:r>
            <a:r>
              <a:rPr lang="ru-RU" sz="1200" dirty="0"/>
              <a:t>https://covid-19.mentalcenter.kz</a:t>
            </a:r>
          </a:p>
          <a:p>
            <a:pPr marL="0" marR="0" indent="18288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/>
              <a:t>При необходимости психолог рассказывает,</a:t>
            </a:r>
            <a:r>
              <a:rPr lang="ru-RU" sz="1200" baseline="0" dirty="0"/>
              <a:t> как можно записаться на консультацию.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CF66CD-149D-4FE7-AA33-4C6AF4A33DEE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851432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182880"/>
            <a:r>
              <a:rPr lang="ru-RU" dirty="0"/>
              <a:t>Психолог предлагает познакомиться со следующей опасностью в интернете.</a:t>
            </a:r>
          </a:p>
          <a:p>
            <a:pPr indent="182880"/>
            <a:r>
              <a:rPr lang="ru-RU" dirty="0"/>
              <a:t>Рассказывает, что она очень</a:t>
            </a:r>
            <a:r>
              <a:rPr lang="ru-RU" baseline="0" dirty="0"/>
              <a:t> </a:t>
            </a:r>
            <a:r>
              <a:rPr lang="ru-RU" dirty="0"/>
              <a:t>актуальна в настоящее время, </a:t>
            </a:r>
            <a:r>
              <a:rPr lang="ru-RU" baseline="0" dirty="0"/>
              <a:t>когда подростки и взрослые оказались в формате дистанционного общения, а  </a:t>
            </a:r>
            <a:r>
              <a:rPr lang="ru-RU" baseline="0" dirty="0" err="1"/>
              <a:t>мессенджеры</a:t>
            </a:r>
            <a:r>
              <a:rPr lang="ru-RU" baseline="0" dirty="0"/>
              <a:t> и социальные сети стали практически единственным источником общения.</a:t>
            </a:r>
          </a:p>
          <a:p>
            <a:pPr indent="182880"/>
            <a:r>
              <a:rPr lang="ru-RU" baseline="0" dirty="0"/>
              <a:t>Вкратце знакомит с понятием </a:t>
            </a:r>
            <a:r>
              <a:rPr lang="ru-RU" baseline="0" dirty="0" err="1"/>
              <a:t>кибербуллинга</a:t>
            </a:r>
            <a:r>
              <a:rPr lang="ru-RU" baseline="0" dirty="0"/>
              <a:t>, как способа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травли, реализуемого при помощи интернет-технологий</a:t>
            </a:r>
            <a:r>
              <a:rPr lang="ru-RU" baseline="0" dirty="0">
                <a:latin typeface="Arial" panose="020B0604020202020204" pitchFamily="34" charset="0"/>
                <a:cs typeface="Arial" panose="020B0604020202020204" pitchFamily="34" charset="0"/>
              </a:rPr>
              <a:t> и проявляющегося в различных формах в виде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оскорблений, шантажа, угроз, клеветы, домогательств</a:t>
            </a:r>
            <a:r>
              <a:rPr lang="ru-RU" sz="1100" dirty="0"/>
              <a:t>. Привод</a:t>
            </a:r>
            <a:r>
              <a:rPr lang="ru-RU" sz="1100" baseline="0" dirty="0"/>
              <a:t> краткие выборочные примеры: </a:t>
            </a:r>
            <a:r>
              <a:rPr lang="ru-RU" dirty="0"/>
              <a:t>Например одна из форм это </a:t>
            </a:r>
            <a:r>
              <a:rPr lang="ru-RU" sz="1200" b="1" dirty="0"/>
              <a:t>ТРОЛЛИНГ</a:t>
            </a:r>
            <a:r>
              <a:rPr lang="ru-RU" sz="1200" b="0" dirty="0"/>
              <a:t>,</a:t>
            </a:r>
            <a:r>
              <a:rPr lang="ru-RU" sz="1200" b="0" baseline="0" dirty="0"/>
              <a:t> когда п</a:t>
            </a:r>
            <a:r>
              <a:rPr lang="ru-RU" sz="1200" dirty="0"/>
              <a:t>убликуется агрессивная информация о человеке на веб-сайтах, страницах социальных сетей с целью  высмеивания жертвы или даже</a:t>
            </a:r>
            <a:r>
              <a:rPr lang="ru-RU" sz="1200" baseline="0" dirty="0"/>
              <a:t> просто</a:t>
            </a:r>
            <a:r>
              <a:rPr lang="ru-RU" sz="1200" dirty="0"/>
              <a:t> </a:t>
            </a:r>
            <a:r>
              <a:rPr lang="ru-RU" sz="1200" b="1" dirty="0"/>
              <a:t>ИСКЛЮЧЕНИЕ </a:t>
            </a:r>
            <a:r>
              <a:rPr lang="ru-RU" sz="1200" dirty="0"/>
              <a:t> ребенка из всех совместных онлайн-разговоров</a:t>
            </a:r>
            <a:r>
              <a:rPr lang="ru-RU" sz="1200" baseline="0" dirty="0"/>
              <a:t> в его сообществе. В этом случае требуется особая поддержка детям и подход к решению.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CF66CD-149D-4FE7-AA33-4C6AF4A33DEE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84573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182880"/>
            <a:r>
              <a:rPr lang="ru-RU" dirty="0"/>
              <a:t>Психолог обозначает, что главной проблемой является то, что только около 20% детей могут сообщать взрослым о разных видах травли или </a:t>
            </a:r>
            <a:r>
              <a:rPr lang="ru-RU" dirty="0" err="1"/>
              <a:t>буллинга</a:t>
            </a:r>
            <a:r>
              <a:rPr lang="ru-RU" dirty="0"/>
              <a:t> и это может</a:t>
            </a:r>
            <a:r>
              <a:rPr lang="ru-RU" baseline="0" dirty="0"/>
              <a:t> наносить серьезные психологические травмы, которые в последствии приводят к депрессиям, чрезмерной агрессии или наоборот замкнутости и даже суициду. Психолог сообщает данные статистики, что вмешательства взрослых для решения проблемы </a:t>
            </a:r>
            <a:r>
              <a:rPr lang="ru-RU" baseline="0" dirty="0" err="1"/>
              <a:t>кибербуллинга</a:t>
            </a:r>
            <a:r>
              <a:rPr lang="ru-RU" baseline="0" dirty="0"/>
              <a:t> потребовалось в 58% случаев, и около 26% родителей узнали о таком насилии и травле намного позже того, как это происходило. В связи с чем потребовалось больше времени и внимания для устранения последствий </a:t>
            </a:r>
            <a:r>
              <a:rPr lang="ru-RU" baseline="0" dirty="0" err="1"/>
              <a:t>кибербуллинга</a:t>
            </a:r>
            <a:r>
              <a:rPr lang="ru-RU" baseline="0" dirty="0"/>
              <a:t>. Призывает родителям быть более внимательными к детям.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CF66CD-149D-4FE7-AA33-4C6AF4A33DEE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610223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182880"/>
            <a:r>
              <a:rPr lang="ru-RU" dirty="0"/>
              <a:t>Психолог знакомит родителей с </a:t>
            </a:r>
            <a:r>
              <a:rPr lang="ru-RU" baseline="0" dirty="0"/>
              <a:t> признаками попадания в травлю и способами определения причины изменений в настроении ребенка. Например, когда ребенок стал реже пользоваться телефоном, заблокировал или удалил свои страницы в соцсетях; родители увидели оскорбительные выражения в адрес ребенка в соцсетях или ребенок говорит о своих одноклассниках или друзьях негативные высказывания, проявляет месть и злость в их адрес. При этом важно отметить, что ребенок может выступать как в роли жертвы, так и в роли агрессора (того, кто осуществляет травлю) и часто родители об этом могут даже не догадываться или не допускать мысли об этом. Напоминаем, что подростки дома и подростки в своей подростковой среде – это могут быть разные подростки.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CF66CD-149D-4FE7-AA33-4C6AF4A33DEE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551756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0F5CE47-09C7-49F9-AE11-7F76808AE8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709ED933-7C3D-4814-BB1A-BA0E9AF32E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2744819-77D9-477F-880D-F44F42BCBB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E2D47-12CE-4AA3-868B-845C3106D8A7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B62B0FA-F765-42D8-977A-E9E23DD99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AB26648-1E61-4994-BA53-0EE232416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EE79F-CDC9-45A3-9B96-8DCC79B90D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49987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1B69844-0F7B-4AA9-AD08-2684E597A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6B1AC99B-AC75-400B-BFF9-69BE2F6BD9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F36F991-3F66-4714-B69D-3C2C1B249B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E2D47-12CE-4AA3-868B-845C3106D8A7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3C21561-CA41-4660-905A-6E7112FFD4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577DE21-8DA6-4B81-AFC8-3C7E1C3E8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EE79F-CDC9-45A3-9B96-8DCC79B90D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0269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99EE2377-F0B4-430C-AED4-17955D1BBB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58B99760-47E7-4B9C-9297-86B14EB3F0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6D49B9C-0022-4A61-A7DA-7350A7BE5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E2D47-12CE-4AA3-868B-845C3106D8A7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CF574A4-3093-474C-8EF0-EBE89187F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1C38F1F-2C66-467C-B449-62C6F9FC3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EE79F-CDC9-45A3-9B96-8DCC79B90D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40402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1FA0DFB-CEDD-47FF-AA23-62CFE8026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303B0C8-50FF-4ACF-94C4-B667CD547C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A32F50A-1F31-4858-9298-87DAE8619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E2D47-12CE-4AA3-868B-845C3106D8A7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64E4DE0-D470-497F-ABBB-6BA6CABEC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632D2D9-D291-4374-978F-06C5DD2F8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EE79F-CDC9-45A3-9B96-8DCC79B90D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97833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0B6D43B-626B-4051-B96A-012012BC2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3CCF46F-4856-4562-A0A4-68D6364679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EBEE6CB-81DA-4268-85DE-4640ACC2F7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E2D47-12CE-4AA3-868B-845C3106D8A7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A2FD44F-401F-48BD-AD4F-284E553DBB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F2A58A3-A9D3-4070-9EBF-D5BBA20F6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EE79F-CDC9-45A3-9B96-8DCC79B90D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456719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2D4049C-6582-4682-AC80-F5C3AD380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8A52216-6245-4F9B-84B8-0954778CA7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F64A9214-92CF-48CC-9B18-A32896E9AC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D123D0E6-A13C-4AD0-9D38-6FEE9B276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E2D47-12CE-4AA3-868B-845C3106D8A7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2C8FC4F3-9778-4CEE-ACCE-438E66C79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D7D6787A-9244-4594-9716-B85585290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EE79F-CDC9-45A3-9B96-8DCC79B90D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22656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37741D1-878A-49D5-BEC9-FA603E75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0A93BE32-CC28-4EBF-A108-468FCA801A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6EFD6621-2822-44D2-AE94-376DABF582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27E1E592-226B-45D1-8690-284FBBCFD3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6D296613-12C5-47D1-BE62-44D1D0DB04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8193B8FA-52E8-4918-B25E-F13485B5C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E2D47-12CE-4AA3-868B-845C3106D8A7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DCD2490D-6046-4ADB-BBA6-11D83742A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7FF3970C-38F5-4772-B3A3-54406B567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EE79F-CDC9-45A3-9B96-8DCC79B90D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44006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FAA1692-C4BB-468E-9CF2-526F307E6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D725B3F1-E864-42CC-8783-58C9FB257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E2D47-12CE-4AA3-868B-845C3106D8A7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BF1F3B41-8106-4E16-B5F6-843E77D11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8B28644F-F509-47B9-BBE6-F6599FCB1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EE79F-CDC9-45A3-9B96-8DCC79B90D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35774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FB5A6ED7-5041-4EA4-AE6B-3D5B3B515B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E2D47-12CE-4AA3-868B-845C3106D8A7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733F605A-57CA-4BE0-A05B-4FAB2C1F1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8E008241-A1FA-49FA-8446-641D91DCA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EE79F-CDC9-45A3-9B96-8DCC79B90D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19180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434E68C-01C1-4E1C-8BC2-87D2D588ED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6121352-3C65-45D9-8F87-65E99C664F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C1D98952-6292-4E12-9F13-D4B03C202F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7C21688E-B1C5-4318-B68E-D0B0A589D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E2D47-12CE-4AA3-868B-845C3106D8A7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4D8D4775-D5C3-46C3-9696-2FDC27C1E6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20B6E3CA-736E-4A55-ABA9-59403FF96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EE79F-CDC9-45A3-9B96-8DCC79B90D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23577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3A4D645-74AF-4CBA-9BE2-0C9F382E6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802B05BF-9089-46D0-B53F-F5B66950D6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D1EF9AB8-1105-47BE-8C66-DDAED3AFC6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03680F94-2F01-48AE-96F9-0972B8B3A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E2D47-12CE-4AA3-868B-845C3106D8A7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7A5F006E-5BD7-4C81-B157-0F6F051BC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52908B0F-7F93-409E-B2D1-C4A6920E5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EE79F-CDC9-45A3-9B96-8DCC79B90D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17774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2D1AB5B-F250-4298-AAF4-A36278C720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A89726F-E7D5-46FE-B499-90A65C771C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0983956-F145-44C7-A2CC-39297688D6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BE2D47-12CE-4AA3-868B-845C3106D8A7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DB282A1-FA7C-44DE-AB10-A399DB7786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43DCE79-0131-4763-9BA2-32640AB436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7EE79F-CDC9-45A3-9B96-8DCC79B90D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61759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ANeL0h4CV8Q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0F9LgCXzZeI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4" Type="http://schemas.microsoft.com/office/2007/relationships/hdphoto" Target="../media/hdphoto4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covid-19.mentalcenter.kz/" TargetMode="External"/><Relationship Id="rId7" Type="http://schemas.openxmlformats.org/officeDocument/2006/relationships/hyperlink" Target="https://covid-19.mentalcenter.kz/ru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279576" y="55123"/>
            <a:ext cx="7632848" cy="1658355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solidFill>
                  <a:srgbClr val="0070C0"/>
                </a:solidFill>
              </a:rPr>
              <a:t>Безопасное поведение детей </a:t>
            </a:r>
            <a:r>
              <a:rPr lang="en-US" sz="4800" b="1" dirty="0">
                <a:solidFill>
                  <a:srgbClr val="0070C0"/>
                </a:solidFill>
              </a:rPr>
              <a:t/>
            </a:r>
            <a:br>
              <a:rPr lang="en-US" sz="4800" b="1" dirty="0">
                <a:solidFill>
                  <a:srgbClr val="0070C0"/>
                </a:solidFill>
              </a:rPr>
            </a:br>
            <a:r>
              <a:rPr lang="ru-RU" sz="4800" b="1" dirty="0">
                <a:solidFill>
                  <a:srgbClr val="0070C0"/>
                </a:solidFill>
              </a:rPr>
              <a:t>в сети Интернет</a:t>
            </a:r>
          </a:p>
        </p:txBody>
      </p:sp>
      <p:sp>
        <p:nvSpPr>
          <p:cNvPr id="5" name="Заголовок 3">
            <a:extLst>
              <a:ext uri="{FF2B5EF4-FFF2-40B4-BE49-F238E27FC236}">
                <a16:creationId xmlns="" xmlns:a16="http://schemas.microsoft.com/office/drawing/2014/main" id="{E391F122-B5CD-41E9-B829-460F4BAB6C54}"/>
              </a:ext>
            </a:extLst>
          </p:cNvPr>
          <p:cNvSpPr txBox="1">
            <a:spLocks/>
          </p:cNvSpPr>
          <p:nvPr/>
        </p:nvSpPr>
        <p:spPr>
          <a:xfrm>
            <a:off x="2416452" y="5884035"/>
            <a:ext cx="7632848" cy="7781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altLang="ru-RU" b="1" dirty="0">
                <a:solidFill>
                  <a:srgbClr val="C00000"/>
                </a:solidFill>
              </a:rPr>
              <a:t>Встреча психолога с родителями</a:t>
            </a:r>
          </a:p>
        </p:txBody>
      </p:sp>
      <p:pic>
        <p:nvPicPr>
          <p:cNvPr id="3" name="Picture 2" descr="A picture containing person, computer, sitting, indoor&#10;&#10;Description automatically generated">
            <a:extLst>
              <a:ext uri="{FF2B5EF4-FFF2-40B4-BE49-F238E27FC236}">
                <a16:creationId xmlns="" xmlns:a16="http://schemas.microsoft.com/office/drawing/2014/main" id="{55B6F41F-3B63-4D6D-8D14-F929B72175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2616" y="1746738"/>
            <a:ext cx="6620521" cy="398489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743" y="349107"/>
            <a:ext cx="8054577" cy="231050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00B0F0"/>
                </a:solidFill>
                <a:latin typeface="+mn-lt"/>
              </a:rPr>
              <a:t>В чем же ваша роль, как родителя, когда ваш ребенок начинает дружбу с интернетом?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505" y="612959"/>
            <a:ext cx="1927780" cy="1921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7" descr="A picture containing person, indoor, person, holding&#10;&#10;Description automatically generated">
            <a:extLst>
              <a:ext uri="{FF2B5EF4-FFF2-40B4-BE49-F238E27FC236}">
                <a16:creationId xmlns="" xmlns:a16="http://schemas.microsoft.com/office/drawing/2014/main" id="{F331F3B3-45A3-45C3-B52A-7EEEA973A2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6048" y="3849283"/>
            <a:ext cx="5448772" cy="2659610"/>
          </a:xfrm>
          <a:prstGeom prst="rect">
            <a:avLst/>
          </a:prstGeom>
        </p:spPr>
      </p:pic>
      <p:pic>
        <p:nvPicPr>
          <p:cNvPr id="10" name="Picture 9" descr="A picture containing person, child, boy, young&#10;&#10;Description automatically generated">
            <a:extLst>
              <a:ext uri="{FF2B5EF4-FFF2-40B4-BE49-F238E27FC236}">
                <a16:creationId xmlns="" xmlns:a16="http://schemas.microsoft.com/office/drawing/2014/main" id="{BD24E706-C6B7-4F2E-91C4-173645B949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730" y="3606626"/>
            <a:ext cx="4369214" cy="314492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012092" y="88209"/>
            <a:ext cx="5508848" cy="114300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B0F0"/>
                </a:solidFill>
              </a:rPr>
              <a:t>Ответьте на вопрос: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718134" y="2906789"/>
            <a:ext cx="10574706" cy="226313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4400" b="1" dirty="0">
                <a:solidFill>
                  <a:srgbClr val="002060"/>
                </a:solidFill>
              </a:rPr>
              <a:t>Когда вы впервые даете своему ребенку в руки коньки или велосипед,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4400" b="1" dirty="0">
                <a:solidFill>
                  <a:srgbClr val="002060"/>
                </a:solidFill>
              </a:rPr>
              <a:t>что вы делаете?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0" b="100000" l="0" r="99783">
                        <a14:foregroundMark x1="4457" y1="26340" x2="20109" y2="18472"/>
                        <a14:foregroundMark x1="29783" y1="13569" x2="48804" y2="2623"/>
                        <a14:foregroundMark x1="55761" y1="25086" x2="71630" y2="18472"/>
                        <a14:foregroundMark x1="81304" y1="27480" x2="97391" y2="234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198" y="0"/>
            <a:ext cx="1384114" cy="1319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A person sitting at a table in front of a window&#10;&#10;Description automatically generated">
            <a:extLst>
              <a:ext uri="{FF2B5EF4-FFF2-40B4-BE49-F238E27FC236}">
                <a16:creationId xmlns="" xmlns:a16="http://schemas.microsoft.com/office/drawing/2014/main" id="{EE0A906B-DA9A-4DDE-A8B1-D46309C8E8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1052" y="-12132"/>
            <a:ext cx="4480948" cy="259102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020439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31570" y="3829040"/>
            <a:ext cx="10081260" cy="1938992"/>
          </a:xfrm>
          <a:prstGeom prst="rect">
            <a:avLst/>
          </a:prstGeom>
          <a:ln w="28575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70C0"/>
                </a:solidFill>
              </a:rPr>
              <a:t>НАША ЗАДАЧА КАК РОДИТЕЛЯ – </a:t>
            </a:r>
          </a:p>
          <a:p>
            <a:pPr algn="ctr"/>
            <a:r>
              <a:rPr lang="ru-RU" sz="4000" b="1" dirty="0">
                <a:solidFill>
                  <a:srgbClr val="0070C0"/>
                </a:solidFill>
              </a:rPr>
              <a:t>НАУЧИТЬ БЕЗОПАСНО ПОЛЬЗОВАТЬСЯ ИНТЕРНЕТ- РЕСУРСАМИ</a:t>
            </a:r>
          </a:p>
        </p:txBody>
      </p:sp>
      <p:pic>
        <p:nvPicPr>
          <p:cNvPr id="8" name="Picture 7" descr="A picture containing person, computer, indoor, computer&#10;&#10;Description automatically generated">
            <a:extLst>
              <a:ext uri="{FF2B5EF4-FFF2-40B4-BE49-F238E27FC236}">
                <a16:creationId xmlns="" xmlns:a16="http://schemas.microsoft.com/office/drawing/2014/main" id="{81ADD8E5-8271-4724-9CA6-2BE7364336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258" y="26978"/>
            <a:ext cx="4355092" cy="322326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60964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8119" y="57038"/>
            <a:ext cx="6419056" cy="960344"/>
          </a:xfrm>
        </p:spPr>
        <p:txBody>
          <a:bodyPr>
            <a:normAutofit/>
          </a:bodyPr>
          <a:lstStyle/>
          <a:p>
            <a:r>
              <a:rPr lang="ru-RU" sz="4800" b="1" dirty="0">
                <a:solidFill>
                  <a:srgbClr val="00B0F0"/>
                </a:solidFill>
                <a:latin typeface="+mn-lt"/>
              </a:rPr>
              <a:t>Что делать родителям?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09217" y="1122633"/>
            <a:ext cx="4611568" cy="1152128"/>
          </a:xfrm>
        </p:spPr>
        <p:txBody>
          <a:bodyPr anchor="t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800" dirty="0">
                <a:solidFill>
                  <a:srgbClr val="0070C0"/>
                </a:solidFill>
              </a:rPr>
              <a:t>ПУТЬ № 1: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800" dirty="0">
                <a:solidFill>
                  <a:srgbClr val="0070C0"/>
                </a:solidFill>
              </a:rPr>
              <a:t>Жесткий контроль и ограничения</a:t>
            </a: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374230" y="2584416"/>
            <a:ext cx="5651698" cy="3898721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2400" dirty="0"/>
              <a:t> К сожалению, такой путь может вызвать у вашего ребенка злость и протест. Как известно, запретный плод – сладок. 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2400" dirty="0"/>
              <a:t> Не имея возможности свободно посещать интернет дома, ваш ребенок может найти другие возможности, чтобы  обойти контроль и запреты.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ru-RU" sz="3200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>
            <a:off x="6861252" y="1304117"/>
            <a:ext cx="4940697" cy="1152128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800" dirty="0">
                <a:solidFill>
                  <a:srgbClr val="0070C0"/>
                </a:solidFill>
              </a:rPr>
              <a:t>ПУТЬ № 2: 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800" dirty="0">
                <a:solidFill>
                  <a:srgbClr val="0070C0"/>
                </a:solidFill>
              </a:rPr>
              <a:t>Заслужить доверие ребенка и быть в курсе его интернет-дел</a:t>
            </a:r>
          </a:p>
        </p:txBody>
      </p:sp>
      <p:sp>
        <p:nvSpPr>
          <p:cNvPr id="10" name="Объект 9"/>
          <p:cNvSpPr>
            <a:spLocks noGrp="1"/>
          </p:cNvSpPr>
          <p:nvPr>
            <p:ph sz="quarter" idx="4"/>
          </p:nvPr>
        </p:nvSpPr>
        <p:spPr>
          <a:xfrm>
            <a:off x="7176901" y="2584416"/>
            <a:ext cx="4625048" cy="3739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2400" dirty="0"/>
              <a:t> Станьте ребенку искренним и верным другом. 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2400" dirty="0"/>
              <a:t> Если ему будет интересно с вами в реальной жизни, ему не захочется все время проводить </a:t>
            </a:r>
            <a:r>
              <a:rPr lang="ru-RU" sz="2400"/>
              <a:t>в виртуальной.</a:t>
            </a:r>
            <a:endParaRPr lang="ru-RU" sz="2400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9511" y="169487"/>
            <a:ext cx="1081979" cy="1077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7402089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89953" y="172589"/>
            <a:ext cx="9272214" cy="759297"/>
          </a:xfrm>
        </p:spPr>
        <p:txBody>
          <a:bodyPr anchor="ctr">
            <a:noAutofit/>
          </a:bodyPr>
          <a:lstStyle/>
          <a:p>
            <a:r>
              <a:rPr lang="ru-RU" sz="3600" b="1" dirty="0">
                <a:solidFill>
                  <a:srgbClr val="0070C0"/>
                </a:solidFill>
                <a:latin typeface="+mn-lt"/>
              </a:rPr>
              <a:t>Путь №1: Жесткий контроль и ограничения</a:t>
            </a: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408972" y="5077486"/>
            <a:ext cx="11582400" cy="1443184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800" b="1" dirty="0">
                <a:solidFill>
                  <a:srgbClr val="002060"/>
                </a:solidFill>
              </a:rPr>
              <a:t>Видеосюжет: «Рекомендации по организации безопасной работы в сети Интернет для родителей»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u="sng" dirty="0">
                <a:hlinkClick r:id="rId3"/>
              </a:rPr>
              <a:t>https</a:t>
            </a:r>
            <a:r>
              <a:rPr lang="ru-RU" u="sng" dirty="0">
                <a:hlinkClick r:id="rId3"/>
              </a:rPr>
              <a:t>://</a:t>
            </a:r>
            <a:r>
              <a:rPr lang="en-US" u="sng" dirty="0">
                <a:hlinkClick r:id="rId3"/>
              </a:rPr>
              <a:t>www</a:t>
            </a:r>
            <a:r>
              <a:rPr lang="ru-RU" u="sng" dirty="0">
                <a:hlinkClick r:id="rId3"/>
              </a:rPr>
              <a:t>.</a:t>
            </a:r>
            <a:r>
              <a:rPr lang="en-US" u="sng" dirty="0" err="1">
                <a:hlinkClick r:id="rId3"/>
              </a:rPr>
              <a:t>youtube</a:t>
            </a:r>
            <a:r>
              <a:rPr lang="ru-RU" u="sng" dirty="0">
                <a:hlinkClick r:id="rId3"/>
              </a:rPr>
              <a:t>.</a:t>
            </a:r>
            <a:r>
              <a:rPr lang="en-US" u="sng" dirty="0">
                <a:hlinkClick r:id="rId3"/>
              </a:rPr>
              <a:t>com</a:t>
            </a:r>
            <a:r>
              <a:rPr lang="ru-RU" u="sng" dirty="0">
                <a:hlinkClick r:id="rId3"/>
              </a:rPr>
              <a:t>/</a:t>
            </a:r>
            <a:r>
              <a:rPr lang="en-US" u="sng" dirty="0">
                <a:hlinkClick r:id="rId3"/>
              </a:rPr>
              <a:t>watch</a:t>
            </a:r>
            <a:r>
              <a:rPr lang="ru-RU" u="sng" dirty="0">
                <a:hlinkClick r:id="rId3"/>
              </a:rPr>
              <a:t>?</a:t>
            </a:r>
            <a:r>
              <a:rPr lang="en-US" u="sng" dirty="0">
                <a:hlinkClick r:id="rId3"/>
              </a:rPr>
              <a:t>v</a:t>
            </a:r>
            <a:r>
              <a:rPr lang="ru-RU" u="sng" dirty="0">
                <a:hlinkClick r:id="rId3"/>
              </a:rPr>
              <a:t>=</a:t>
            </a:r>
            <a:r>
              <a:rPr lang="en-US" u="sng" dirty="0" err="1">
                <a:hlinkClick r:id="rId3"/>
              </a:rPr>
              <a:t>ANeL</a:t>
            </a:r>
            <a:r>
              <a:rPr lang="ru-RU" u="sng" dirty="0">
                <a:hlinkClick r:id="rId3"/>
              </a:rPr>
              <a:t>0</a:t>
            </a:r>
            <a:r>
              <a:rPr lang="en-US" u="sng" dirty="0">
                <a:hlinkClick r:id="rId3"/>
              </a:rPr>
              <a:t>h</a:t>
            </a:r>
            <a:r>
              <a:rPr lang="ru-RU" u="sng" dirty="0">
                <a:hlinkClick r:id="rId3"/>
              </a:rPr>
              <a:t>4</a:t>
            </a:r>
            <a:r>
              <a:rPr lang="en-US" u="sng" dirty="0">
                <a:hlinkClick r:id="rId3"/>
              </a:rPr>
              <a:t>CV</a:t>
            </a:r>
            <a:r>
              <a:rPr lang="ru-RU" u="sng" dirty="0">
                <a:hlinkClick r:id="rId3"/>
              </a:rPr>
              <a:t>8</a:t>
            </a:r>
            <a:r>
              <a:rPr lang="en-US" u="sng" dirty="0">
                <a:hlinkClick r:id="rId3"/>
              </a:rPr>
              <a:t>Q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735" y="181208"/>
            <a:ext cx="1537973" cy="1497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4986" y="929768"/>
            <a:ext cx="7353142" cy="4136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6132498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59316" y="1499550"/>
            <a:ext cx="11918032" cy="5061269"/>
          </a:xfrm>
        </p:spPr>
        <p:txBody>
          <a:bodyPr>
            <a:noAutofit/>
          </a:bodyPr>
          <a:lstStyle/>
          <a:p>
            <a:pPr marL="457200" indent="-45720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+mj-lt"/>
              <a:buAutoNum type="arabicPeriod"/>
            </a:pPr>
            <a:r>
              <a:rPr lang="ru-RU" sz="2400" b="1" kern="1400" dirty="0">
                <a:solidFill>
                  <a:srgbClr val="000000"/>
                </a:solidFill>
                <a:latin typeface="Times New Roman" panose="02020603050405020304" pitchFamily="18" charset="0"/>
              </a:rPr>
              <a:t>Размещайте компьютер в общей комнате</a:t>
            </a:r>
          </a:p>
          <a:p>
            <a:pPr marL="457200" indent="-45720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+mj-lt"/>
              <a:buAutoNum type="arabicPeriod"/>
            </a:pPr>
            <a:r>
              <a:rPr lang="ru-RU" sz="2400" b="1" kern="1400" dirty="0">
                <a:solidFill>
                  <a:srgbClr val="0070C0"/>
                </a:solidFill>
                <a:latin typeface="Times New Roman" panose="02020603050405020304" pitchFamily="18" charset="0"/>
              </a:rPr>
              <a:t>Создайте список «Избранного» с адресами посещаемых сайтов</a:t>
            </a:r>
          </a:p>
          <a:p>
            <a:pPr marL="457200" indent="-45720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+mj-lt"/>
              <a:buAutoNum type="arabicPeriod"/>
            </a:pPr>
            <a:r>
              <a:rPr lang="ru-RU" sz="2400" b="1" kern="1400" dirty="0">
                <a:solidFill>
                  <a:srgbClr val="000000"/>
                </a:solidFill>
                <a:latin typeface="Times New Roman" panose="02020603050405020304" pitchFamily="18" charset="0"/>
              </a:rPr>
              <a:t>Создайте ребенку учетную запись с ограниченными пользовательскими правами</a:t>
            </a:r>
          </a:p>
          <a:p>
            <a:pPr marL="457200" indent="-45720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+mj-lt"/>
              <a:buAutoNum type="arabicPeriod"/>
            </a:pPr>
            <a:r>
              <a:rPr lang="ru-RU" sz="2400" b="1" kern="1400" dirty="0">
                <a:solidFill>
                  <a:srgbClr val="0070C0"/>
                </a:solidFill>
                <a:latin typeface="Times New Roman" panose="02020603050405020304" pitchFamily="18" charset="0"/>
              </a:rPr>
              <a:t>Научите ребенка правилам конфиденциальности в сети</a:t>
            </a:r>
          </a:p>
          <a:p>
            <a:pPr marL="457200" indent="-45720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+mj-lt"/>
              <a:buAutoNum type="arabicPeriod"/>
            </a:pPr>
            <a:r>
              <a:rPr lang="ru-RU" sz="2400" b="1" kern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Научите ребенка придумывать безопасные пароли</a:t>
            </a:r>
          </a:p>
          <a:p>
            <a:pPr marL="457200" indent="-45720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+mj-lt"/>
              <a:buAutoNum type="arabicPeriod"/>
            </a:pPr>
            <a:r>
              <a:rPr lang="ru-RU" sz="2400" b="1" kern="1400" dirty="0">
                <a:solidFill>
                  <a:srgbClr val="0070C0"/>
                </a:solidFill>
                <a:latin typeface="Times New Roman" panose="02020603050405020304" pitchFamily="18" charset="0"/>
              </a:rPr>
              <a:t>Расскажите ребенку о мошенниках и преступниках в сети</a:t>
            </a:r>
          </a:p>
          <a:p>
            <a:pPr marL="457200" indent="-45720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+mj-lt"/>
              <a:buAutoNum type="arabicPeriod"/>
            </a:pPr>
            <a:r>
              <a:rPr lang="ru-RU" sz="2400" b="1" kern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Категорически запретите встречаться с виртуальными знакомыми. Объясните как это может быть опасно</a:t>
            </a:r>
          </a:p>
          <a:p>
            <a:pPr marL="457200" indent="-45720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+mj-lt"/>
              <a:buAutoNum type="arabicPeriod"/>
            </a:pPr>
            <a:r>
              <a:rPr lang="ru-RU" sz="2400" b="1" kern="1400" dirty="0">
                <a:solidFill>
                  <a:srgbClr val="0070C0"/>
                </a:solidFill>
                <a:latin typeface="Times New Roman" panose="02020603050405020304" pitchFamily="18" charset="0"/>
              </a:rPr>
              <a:t>Установите программы родительского контроля</a:t>
            </a:r>
          </a:p>
          <a:p>
            <a:pPr marL="457200" indent="-45720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+mj-lt"/>
              <a:buAutoNum type="arabicPeriod"/>
            </a:pPr>
            <a:r>
              <a:rPr lang="ru-RU" sz="2400" b="1" kern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Используйте программы фильтрации веб-содержимого</a:t>
            </a:r>
          </a:p>
          <a:p>
            <a:pPr marL="457200" indent="-45720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+mj-lt"/>
              <a:buAutoNum type="arabicPeriod"/>
            </a:pPr>
            <a:r>
              <a:rPr lang="ru-RU" sz="2400" b="1" kern="1400" dirty="0">
                <a:solidFill>
                  <a:srgbClr val="0070C0"/>
                </a:solidFill>
                <a:latin typeface="Times New Roman" panose="02020603050405020304" pitchFamily="18" charset="0"/>
              </a:rPr>
              <a:t>Используйте средства блокирования нежелательного контента</a:t>
            </a:r>
          </a:p>
          <a:p>
            <a:pPr marL="457200" indent="-45720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+mj-lt"/>
              <a:buAutoNum type="arabicPeriod"/>
            </a:pPr>
            <a:r>
              <a:rPr lang="ru-RU" sz="2400" b="1" kern="1400" dirty="0">
                <a:solidFill>
                  <a:srgbClr val="000000"/>
                </a:solidFill>
                <a:latin typeface="Times New Roman" panose="02020603050405020304" pitchFamily="18" charset="0"/>
              </a:rPr>
              <a:t>Установите программу лимитирующую время работы в компьютере</a:t>
            </a:r>
          </a:p>
          <a:p>
            <a:pPr marL="457200" indent="-45720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+mj-lt"/>
              <a:buAutoNum type="arabicPeriod"/>
            </a:pPr>
            <a:endParaRPr lang="ru-RU" sz="2400" b="1" dirty="0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543616" y="87312"/>
            <a:ext cx="10648384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Напишите в чате номер советов, которые вы будете применять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316" y="0"/>
            <a:ext cx="1384300" cy="1317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0031801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40180" y="-1"/>
            <a:ext cx="10623033" cy="1208912"/>
          </a:xfrm>
        </p:spPr>
        <p:txBody>
          <a:bodyPr anchor="ctr">
            <a:normAutofit/>
          </a:bodyPr>
          <a:lstStyle/>
          <a:p>
            <a:pPr>
              <a:lnSpc>
                <a:spcPts val="3800"/>
              </a:lnSpc>
            </a:pPr>
            <a:r>
              <a:rPr lang="ru-RU" sz="3600" b="1" dirty="0">
                <a:solidFill>
                  <a:srgbClr val="0070C0"/>
                </a:solidFill>
              </a:rPr>
              <a:t>Путь №2: Заслужить доверие ребенка и </a:t>
            </a:r>
            <a:br>
              <a:rPr lang="ru-RU" sz="3600" b="1" dirty="0">
                <a:solidFill>
                  <a:srgbClr val="0070C0"/>
                </a:solidFill>
              </a:rPr>
            </a:br>
            <a:r>
              <a:rPr lang="ru-RU" sz="3600" b="1" dirty="0">
                <a:solidFill>
                  <a:srgbClr val="0070C0"/>
                </a:solidFill>
              </a:rPr>
              <a:t>быть в курсе его интернет-дел</a:t>
            </a: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92492" y="5509019"/>
            <a:ext cx="11873790" cy="1400408"/>
          </a:xfrm>
        </p:spPr>
        <p:txBody>
          <a:bodyPr>
            <a:normAutofit/>
          </a:bodyPr>
          <a:lstStyle/>
          <a:p>
            <a:pPr>
              <a:lnSpc>
                <a:spcPts val="3000"/>
              </a:lnSpc>
              <a:spcBef>
                <a:spcPts val="0"/>
              </a:spcBef>
            </a:pPr>
            <a:r>
              <a:rPr lang="ru-RU" sz="2800" b="1" dirty="0">
                <a:solidFill>
                  <a:srgbClr val="002060"/>
                </a:solidFill>
              </a:rPr>
              <a:t>Видеосюжет: </a:t>
            </a:r>
          </a:p>
          <a:p>
            <a:pPr>
              <a:lnSpc>
                <a:spcPts val="3000"/>
              </a:lnSpc>
              <a:spcBef>
                <a:spcPts val="0"/>
              </a:spcBef>
            </a:pPr>
            <a:r>
              <a:rPr lang="ru-RU" sz="2800" b="1" dirty="0">
                <a:solidFill>
                  <a:srgbClr val="002060"/>
                </a:solidFill>
              </a:rPr>
              <a:t>«№2 Советы родителям подростков о поведении в сети интернет»   </a:t>
            </a:r>
          </a:p>
          <a:p>
            <a:pPr>
              <a:lnSpc>
                <a:spcPts val="3000"/>
              </a:lnSpc>
              <a:spcBef>
                <a:spcPts val="0"/>
              </a:spcBef>
            </a:pPr>
            <a:r>
              <a:rPr lang="ru-RU" sz="2000" u="sng" dirty="0">
                <a:hlinkClick r:id="rId3"/>
              </a:rPr>
              <a:t>https://www.youtube.com/watch?v=0F9LgCXzZeI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111" y="56785"/>
            <a:ext cx="1322069" cy="1286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9891" y="1208911"/>
            <a:ext cx="7964409" cy="417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8813315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87628" y="1403207"/>
            <a:ext cx="12104371" cy="5457478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b="1" kern="1400" dirty="0"/>
              <a:t>Знать топ-5 любимых музыкальных групп ребенка, слушать вместе с ним и не критиковать</a:t>
            </a:r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b="1" kern="1400" dirty="0">
                <a:solidFill>
                  <a:srgbClr val="002060"/>
                </a:solidFill>
              </a:rPr>
              <a:t>Знать топ-5 любимых </a:t>
            </a:r>
            <a:r>
              <a:rPr lang="ru-RU" b="1" kern="1400" dirty="0" err="1">
                <a:solidFill>
                  <a:srgbClr val="002060"/>
                </a:solidFill>
              </a:rPr>
              <a:t>видеоблогеров</a:t>
            </a:r>
            <a:r>
              <a:rPr lang="ru-RU" b="1" kern="1400" dirty="0">
                <a:solidFill>
                  <a:srgbClr val="002060"/>
                </a:solidFill>
              </a:rPr>
              <a:t> ребенка, вместе смотреть, подкидывать ссылки на своих</a:t>
            </a:r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b="1" kern="1400" dirty="0"/>
              <a:t>Стать взаимными «</a:t>
            </a:r>
            <a:r>
              <a:rPr lang="ru-RU" b="1" kern="1400" dirty="0" err="1"/>
              <a:t>френдами</a:t>
            </a:r>
            <a:r>
              <a:rPr lang="ru-RU" b="1" kern="1400" dirty="0"/>
              <a:t>» во всех соц. сетях, в которых есть ваш ребенок. Обменивайтесь сообщениями, фотографиями, ссылками</a:t>
            </a:r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b="1" kern="1400" dirty="0">
                <a:solidFill>
                  <a:srgbClr val="002060"/>
                </a:solidFill>
              </a:rPr>
              <a:t>Не критиковать содержание его страниц и страниц его друзей</a:t>
            </a:r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b="1" kern="1400" dirty="0"/>
              <a:t>Показать ребенку, что вам искренне интересны его впечатления, мысли и эмоции</a:t>
            </a:r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b="1" kern="1400" dirty="0">
                <a:solidFill>
                  <a:srgbClr val="002060"/>
                </a:solidFill>
              </a:rPr>
              <a:t>Друзья вашего ребенка должны стать частыми гостями в вашем доме</a:t>
            </a:r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b="1" kern="1400" dirty="0"/>
              <a:t>Разговаривать серьезно с ребенком на такие, казалось бы, не детские темы как: смысл жизни, внутренняя свобода, право выбора собственного пути.</a:t>
            </a:r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b="1" kern="1400" dirty="0">
                <a:solidFill>
                  <a:srgbClr val="002060"/>
                </a:solidFill>
              </a:rPr>
              <a:t>Спрашивать его совета и мнения по разным вопросам, делиться новостями как с другом</a:t>
            </a:r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b="1" kern="1400" dirty="0"/>
              <a:t>Рассказывать о том, как вы были подростками и о ваших проблемах в тот период</a:t>
            </a:r>
            <a:endParaRPr lang="ru-RU" b="1" dirty="0"/>
          </a:p>
        </p:txBody>
      </p:sp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513B19B0-0E8F-4902-8F6E-1AFE2720F0EC}"/>
              </a:ext>
            </a:extLst>
          </p:cNvPr>
          <p:cNvSpPr txBox="1">
            <a:spLocks/>
          </p:cNvSpPr>
          <p:nvPr/>
        </p:nvSpPr>
        <p:spPr>
          <a:xfrm>
            <a:off x="1657388" y="123045"/>
            <a:ext cx="10416501" cy="11544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3600" b="1" dirty="0">
                <a:solidFill>
                  <a:srgbClr val="0070C0"/>
                </a:solidFill>
                <a:latin typeface="+mn-lt"/>
              </a:rPr>
              <a:t>Путь №2: Заслужить доверие ребенка и 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3600" b="1" dirty="0">
                <a:solidFill>
                  <a:srgbClr val="0070C0"/>
                </a:solidFill>
                <a:latin typeface="+mn-lt"/>
              </a:rPr>
              <a:t>быть в курсе его интернет-дел</a:t>
            </a:r>
          </a:p>
        </p:txBody>
      </p:sp>
      <p:pic>
        <p:nvPicPr>
          <p:cNvPr id="7" name="Picture 4">
            <a:extLst>
              <a:ext uri="{FF2B5EF4-FFF2-40B4-BE49-F238E27FC236}">
                <a16:creationId xmlns="" xmlns:a16="http://schemas.microsoft.com/office/drawing/2014/main" id="{71269197-5B00-4490-A56E-913C7D3508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111" y="56785"/>
            <a:ext cx="1322069" cy="1286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3656582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3870" y="2905988"/>
            <a:ext cx="8717632" cy="422920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0070C0"/>
                </a:solidFill>
              </a:rPr>
              <a:t>Как общаться с ребенком, чтобы он вам доверял: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6466" y="3529092"/>
            <a:ext cx="11828452" cy="2967241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Font typeface="Symbol"/>
              <a:buChar char=""/>
            </a:pPr>
            <a:r>
              <a:rPr lang="ru-RU" sz="2400" dirty="0">
                <a:solidFill>
                  <a:prstClr val="black"/>
                </a:solidFill>
                <a:ea typeface="Calibri"/>
                <a:cs typeface="Times New Roman"/>
              </a:rPr>
              <a:t>Интересуйтесь не оценками, а настроением.</a:t>
            </a:r>
          </a:p>
          <a:p>
            <a:pPr algn="just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Font typeface="Symbol"/>
              <a:buChar char=""/>
            </a:pPr>
            <a:r>
              <a:rPr lang="ru-RU" sz="2400" dirty="0">
                <a:solidFill>
                  <a:srgbClr val="002060"/>
                </a:solidFill>
                <a:ea typeface="Calibri"/>
                <a:cs typeface="Times New Roman"/>
              </a:rPr>
              <a:t>Спрашивайте, не как дела в школе, а как дела с друзьями, что было интересного, что огорчило, а что порадовало. Сместите акцент на чувства.</a:t>
            </a:r>
          </a:p>
          <a:p>
            <a:pPr algn="just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Font typeface="Symbol"/>
              <a:buChar char=""/>
            </a:pPr>
            <a:r>
              <a:rPr lang="ru-RU" sz="2400" dirty="0">
                <a:solidFill>
                  <a:prstClr val="black"/>
                </a:solidFill>
                <a:ea typeface="Calibri"/>
                <a:cs typeface="Times New Roman"/>
              </a:rPr>
              <a:t>Слушайте ребенка (без комментариев, без оценки, без советов).</a:t>
            </a:r>
          </a:p>
          <a:p>
            <a:pPr algn="just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Font typeface="Symbol"/>
              <a:buChar char=""/>
            </a:pPr>
            <a:r>
              <a:rPr lang="ru-RU" sz="2400" dirty="0">
                <a:solidFill>
                  <a:prstClr val="black"/>
                </a:solidFill>
                <a:ea typeface="Calibri"/>
                <a:cs typeface="Times New Roman"/>
              </a:rPr>
              <a:t>Расскажите как прошел ваш день. Поделитесь с ним как с другом и как с равным.</a:t>
            </a:r>
          </a:p>
          <a:p>
            <a:pPr algn="just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Font typeface="Symbol"/>
              <a:buChar char=""/>
            </a:pPr>
            <a:r>
              <a:rPr lang="ru-RU" sz="2400" dirty="0">
                <a:solidFill>
                  <a:srgbClr val="002060"/>
                </a:solidFill>
                <a:ea typeface="Calibri"/>
              </a:rPr>
              <a:t>Обнимайте ребенка и говорите, как вы скучали без него, как вам его не хватало, как вы его любите, и как рады, что наконец-то дома рядом с ним.</a:t>
            </a:r>
            <a:endParaRPr lang="ru-RU" sz="2400" dirty="0">
              <a:solidFill>
                <a:srgbClr val="00206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None/>
            </a:pPr>
            <a:endParaRPr lang="ru-RU" sz="2400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2972" y="188640"/>
            <a:ext cx="2551946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42196" y="246127"/>
            <a:ext cx="907612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Задайте себе вопросы и запишите ответы: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dirty="0"/>
              <a:t>Сколько времени в день вы посвящаете своим детям?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dirty="0"/>
              <a:t> Как вы его проводите?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dirty="0"/>
              <a:t>О чем вы обычно разговариваете?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dirty="0"/>
              <a:t> Какие вопросы задаете?</a:t>
            </a:r>
          </a:p>
        </p:txBody>
      </p:sp>
    </p:spTree>
    <p:extLst>
      <p:ext uri="{BB962C8B-B14F-4D97-AF65-F5344CB8AC3E}">
        <p14:creationId xmlns="" xmlns:p14="http://schemas.microsoft.com/office/powerpoint/2010/main" val="17510179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160" y="29265"/>
            <a:ext cx="11930108" cy="56207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  <a:latin typeface="+mn-lt"/>
              </a:rPr>
              <a:t>Если вы заметили тревожные  признаки (</a:t>
            </a:r>
            <a:r>
              <a:rPr lang="ru-RU" sz="3200" b="1" dirty="0" err="1">
                <a:solidFill>
                  <a:srgbClr val="0070C0"/>
                </a:solidFill>
                <a:latin typeface="+mn-lt"/>
              </a:rPr>
              <a:t>кибербуллинг</a:t>
            </a:r>
            <a:r>
              <a:rPr lang="ru-RU" sz="3200" b="1" dirty="0">
                <a:solidFill>
                  <a:srgbClr val="0070C0"/>
                </a:solidFill>
                <a:latin typeface="+mn-lt"/>
              </a:rPr>
              <a:t>)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15826" y="2849733"/>
            <a:ext cx="11594777" cy="2636667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2060"/>
                </a:solidFill>
                <a:cs typeface="Arial" panose="020B0604020202020204" pitchFamily="34" charset="0"/>
              </a:rPr>
              <a:t>В случае, если ваш ребенок подвергся </a:t>
            </a:r>
            <a:r>
              <a:rPr lang="ru-RU" sz="2400" b="1" dirty="0" err="1">
                <a:solidFill>
                  <a:srgbClr val="002060"/>
                </a:solidFill>
                <a:cs typeface="Arial" panose="020B0604020202020204" pitchFamily="34" charset="0"/>
              </a:rPr>
              <a:t>кибербуллингу</a:t>
            </a:r>
            <a:r>
              <a:rPr lang="ru-RU" sz="2400" b="1" dirty="0">
                <a:solidFill>
                  <a:srgbClr val="002060"/>
                </a:solidFill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dirty="0"/>
              <a:t>постарайтесь урегулировать конфликт с законным представителем ребенка с привлечением 3-го лица (педагога, администрации школы)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dirty="0"/>
              <a:t>обратитесь  в судебные органы /полицию с приложением доказательств </a:t>
            </a:r>
            <a:r>
              <a:rPr lang="ru-RU" sz="2000" dirty="0" err="1"/>
              <a:t>кибербулинга</a:t>
            </a:r>
            <a:r>
              <a:rPr lang="ru-RU" sz="2000" dirty="0"/>
              <a:t> в виде скриншотов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1100" b="1" dirty="0">
              <a:solidFill>
                <a:srgbClr val="0070C0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</a:rPr>
              <a:t>Выясните: ваш ребенок подвергается </a:t>
            </a:r>
            <a:r>
              <a:rPr lang="ru-RU" sz="2400" b="1" dirty="0" err="1">
                <a:solidFill>
                  <a:srgbClr val="0070C0"/>
                </a:solidFill>
              </a:rPr>
              <a:t>кибербуллингу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</a:rPr>
              <a:t>или сам является инициатором травли!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45814" y="5529101"/>
            <a:ext cx="11734800" cy="121779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Если вы заметили какие-либо изменения в характере вашего ребенка, обратитесь за помощью к психологу или другому специалисту </a:t>
            </a:r>
            <a:r>
              <a:rPr lang="ru-RU" sz="2000" dirty="0"/>
              <a:t>(например, вебсайт психологической помощи </a:t>
            </a:r>
            <a:r>
              <a:rPr lang="en-US" sz="2000" dirty="0"/>
              <a:t>https://covid-19.mentalcenter.kz</a:t>
            </a:r>
            <a:r>
              <a:rPr lang="ru-RU" sz="2000" dirty="0"/>
              <a:t>). </a:t>
            </a:r>
          </a:p>
        </p:txBody>
      </p:sp>
      <p:sp>
        <p:nvSpPr>
          <p:cNvPr id="5" name="Содержимое 2">
            <a:extLst>
              <a:ext uri="{FF2B5EF4-FFF2-40B4-BE49-F238E27FC236}">
                <a16:creationId xmlns="" xmlns:a16="http://schemas.microsoft.com/office/drawing/2014/main" id="{DDC857CA-961C-49AF-89B7-825A6A81661A}"/>
              </a:ext>
            </a:extLst>
          </p:cNvPr>
          <p:cNvSpPr txBox="1">
            <a:spLocks/>
          </p:cNvSpPr>
          <p:nvPr/>
        </p:nvSpPr>
        <p:spPr>
          <a:xfrm>
            <a:off x="0" y="591339"/>
            <a:ext cx="5834743" cy="20128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ü"/>
            </a:pPr>
            <a:r>
              <a:rPr lang="ru-RU" sz="2000" b="1" dirty="0"/>
              <a:t> Не игнорируйте чувства ребёнка</a:t>
            </a:r>
          </a:p>
          <a:p>
            <a:pPr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ü"/>
            </a:pPr>
            <a:r>
              <a:rPr lang="ru-RU" sz="2000" b="1" dirty="0"/>
              <a:t> Проявите искренний интерес к происходящему</a:t>
            </a:r>
          </a:p>
          <a:p>
            <a:pPr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ü"/>
            </a:pPr>
            <a:r>
              <a:rPr lang="ru-RU" sz="2000" b="1" dirty="0"/>
              <a:t> Ежедневно общайтесь и поддерживайте ребенка</a:t>
            </a:r>
          </a:p>
          <a:p>
            <a:pPr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ü"/>
            </a:pPr>
            <a:r>
              <a:rPr lang="ru-RU" sz="2000" b="1" dirty="0"/>
              <a:t> Внимательно следите за настроением и поведением детей</a:t>
            </a:r>
          </a:p>
        </p:txBody>
      </p:sp>
      <p:sp>
        <p:nvSpPr>
          <p:cNvPr id="6" name="Содержимое 2">
            <a:extLst>
              <a:ext uri="{FF2B5EF4-FFF2-40B4-BE49-F238E27FC236}">
                <a16:creationId xmlns="" xmlns:a16="http://schemas.microsoft.com/office/drawing/2014/main" id="{D54EDE5F-23DC-4BB7-93C1-DCCD74F0BDDD}"/>
              </a:ext>
            </a:extLst>
          </p:cNvPr>
          <p:cNvSpPr txBox="1">
            <a:spLocks/>
          </p:cNvSpPr>
          <p:nvPr/>
        </p:nvSpPr>
        <p:spPr>
          <a:xfrm>
            <a:off x="5942536" y="591339"/>
            <a:ext cx="6135732" cy="21138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ü"/>
            </a:pPr>
            <a:r>
              <a:rPr lang="ru-RU" sz="2000" b="1" dirty="0"/>
              <a:t>Дайте ребенку понять, что он может обратиться за помощью, довериться вам и людям, которые профессионально оказывают помощь в таких ситуациях</a:t>
            </a:r>
          </a:p>
          <a:p>
            <a:pPr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ü"/>
            </a:pPr>
            <a:r>
              <a:rPr lang="ru-RU" sz="2000" b="1" dirty="0"/>
              <a:t> Научите ребёнка, что он должен сообщать о фактах </a:t>
            </a:r>
            <a:r>
              <a:rPr lang="ru-RU" sz="2000" b="1" dirty="0" err="1"/>
              <a:t>буллинга</a:t>
            </a:r>
            <a:r>
              <a:rPr lang="ru-RU" sz="2000" b="1" dirty="0"/>
              <a:t> и </a:t>
            </a:r>
            <a:r>
              <a:rPr lang="ru-RU" sz="2000" b="1" dirty="0" err="1"/>
              <a:t>кибербуллинга</a:t>
            </a:r>
            <a:r>
              <a:rPr lang="ru-RU" sz="2000" b="1" dirty="0"/>
              <a:t> взрослым</a:t>
            </a:r>
          </a:p>
        </p:txBody>
      </p:sp>
    </p:spTree>
    <p:extLst>
      <p:ext uri="{BB962C8B-B14F-4D97-AF65-F5344CB8AC3E}">
        <p14:creationId xmlns="" xmlns:p14="http://schemas.microsoft.com/office/powerpoint/2010/main" val="6963102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706090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>
                <a:solidFill>
                  <a:srgbClr val="00B0F0"/>
                </a:solidFill>
              </a:rPr>
              <a:t>ИНТЕРНЕТ</a:t>
            </a:r>
            <a:r>
              <a:rPr lang="ru-RU" sz="5000" b="1" dirty="0">
                <a:solidFill>
                  <a:srgbClr val="00B0F0"/>
                </a:solidFill>
              </a:rPr>
              <a:t>: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275" y="1812762"/>
            <a:ext cx="3491817" cy="2173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9833" y="1794032"/>
            <a:ext cx="3526156" cy="234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68296" y="1198799"/>
            <a:ext cx="392286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000" b="1" dirty="0">
                <a:solidFill>
                  <a:srgbClr val="0070C0"/>
                </a:solidFill>
              </a:rPr>
              <a:t>Позитивные стороны?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020543" y="1163834"/>
            <a:ext cx="450437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000" b="1" dirty="0">
                <a:solidFill>
                  <a:srgbClr val="0070C0"/>
                </a:solidFill>
              </a:rPr>
              <a:t>Отрицательные стороны?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214014" y="4419465"/>
            <a:ext cx="9412941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dirty="0">
                <a:solidFill>
                  <a:srgbClr val="0070C0"/>
                </a:solidFill>
              </a:rPr>
              <a:t>ОТВЕТЬТЕ НА ВОПРОСЫ:</a:t>
            </a:r>
          </a:p>
          <a:p>
            <a:endParaRPr lang="ru-RU" sz="1100" b="1" dirty="0">
              <a:solidFill>
                <a:srgbClr val="0070C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600" dirty="0"/>
              <a:t>Что хорошего дает нам интернет?</a:t>
            </a:r>
            <a:r>
              <a:rPr lang="en-US" sz="2600" dirty="0"/>
              <a:t> </a:t>
            </a:r>
            <a:r>
              <a:rPr lang="ru-RU" sz="2600" dirty="0"/>
              <a:t>В чем польза?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600" dirty="0"/>
              <a:t>Какие опасности могут встречаться ребенку, когда он в сети интернет?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25" y="4623289"/>
            <a:ext cx="1384300" cy="1317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46" y="129568"/>
            <a:ext cx="9743440" cy="55699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00B0F0"/>
                </a:solidFill>
                <a:latin typeface="+mn-lt"/>
                <a:cs typeface="Arial" panose="020B0604020202020204" pitchFamily="34" charset="0"/>
              </a:rPr>
              <a:t>ИНФОРМИРУЙТЕ ПОДРОСТКОВ!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0572" y="3149600"/>
            <a:ext cx="2230298" cy="1793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393760" y="916142"/>
            <a:ext cx="5102800" cy="639763"/>
          </a:xfrm>
        </p:spPr>
        <p:txBody>
          <a:bodyPr anchor="ctr">
            <a:noAutofit/>
          </a:bodyPr>
          <a:lstStyle/>
          <a:p>
            <a:pPr algn="ctr"/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ДЕЙСТВИЯ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393760" y="1635761"/>
            <a:ext cx="6079320" cy="2900908"/>
          </a:xfrm>
        </p:spPr>
        <p:txBody>
          <a:bodyPr anchor="ctr">
            <a:noAutofit/>
          </a:bodyPr>
          <a:lstStyle/>
          <a:p>
            <a:pPr marL="4763" indent="198438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Размещение (постинг) негативных комментариев под фото; </a:t>
            </a:r>
          </a:p>
          <a:p>
            <a:pPr marL="4763" indent="198438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Оскорбительные сообщения; </a:t>
            </a:r>
          </a:p>
          <a:p>
            <a:pPr marL="4763" indent="198438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Создание изображений и видео, высмеивающих человека; </a:t>
            </a:r>
          </a:p>
          <a:p>
            <a:pPr marL="4763" indent="198438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Взлом учетной записи и постинг сообщений от лица взломанного пользователя.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6695442" y="861063"/>
            <a:ext cx="4473823" cy="639763"/>
          </a:xfrm>
        </p:spPr>
        <p:txBody>
          <a:bodyPr anchor="ctr">
            <a:noAutofit/>
          </a:bodyPr>
          <a:lstStyle/>
          <a:p>
            <a:pPr algn="ctr">
              <a:spcBef>
                <a:spcPts val="0"/>
              </a:spcBef>
            </a:pP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ПОСЛЕДСТВИЯ</a:t>
            </a:r>
          </a:p>
        </p:txBody>
      </p:sp>
      <p:sp>
        <p:nvSpPr>
          <p:cNvPr id="7" name="Объект 6"/>
          <p:cNvSpPr>
            <a:spLocks noGrp="1"/>
          </p:cNvSpPr>
          <p:nvPr>
            <p:ph sz="quarter" idx="4"/>
          </p:nvPr>
        </p:nvSpPr>
        <p:spPr>
          <a:xfrm>
            <a:off x="7287384" y="1635761"/>
            <a:ext cx="4510856" cy="42393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Уголовная ответственность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клевету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(130 УК РК)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оскорбления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(131 УК РК)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32617" y="5346616"/>
            <a:ext cx="1146562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Ответственность за действия несовершеннолетних детей несут:</a:t>
            </a:r>
            <a:br>
              <a:rPr lang="ru-RU" sz="2800" b="1" dirty="0">
                <a:solidFill>
                  <a:srgbClr val="002060"/>
                </a:solidFill>
              </a:rPr>
            </a:br>
            <a:r>
              <a:rPr lang="ru-RU" sz="2400" dirty="0"/>
              <a:t>- их родители, законные представители (ст. 127 КоАП);</a:t>
            </a:r>
          </a:p>
          <a:p>
            <a:pPr algn="ctr"/>
            <a:r>
              <a:rPr lang="ru-RU" sz="2400" dirty="0"/>
              <a:t>- государственные учреждения, в которых дети находятся (ст. 127-1 КоАП)</a:t>
            </a:r>
          </a:p>
        </p:txBody>
      </p:sp>
    </p:spTree>
    <p:extLst>
      <p:ext uri="{BB962C8B-B14F-4D97-AF65-F5344CB8AC3E}">
        <p14:creationId xmlns="" xmlns:p14="http://schemas.microsoft.com/office/powerpoint/2010/main" val="32609719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72387" y="312082"/>
            <a:ext cx="6491064" cy="721042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ПОДВЕДЕМ ИТОГИ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4000" y="1563401"/>
            <a:ext cx="11805920" cy="254123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 Обобщили опасности, которые подстерегают детей в интернет-пространстве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 Рассмотрели возможные пути обеспечения безопасности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 Познакомились с признаками и последствиями </a:t>
            </a:r>
            <a:r>
              <a:rPr lang="ru-RU" dirty="0" err="1"/>
              <a:t>кибербулинга</a:t>
            </a:r>
            <a:r>
              <a:rPr lang="ru-RU" dirty="0"/>
              <a:t>, а также способами  поддержки и помощи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13056" y1="16741" x2="42963" y2="95556"/>
                        <a14:foregroundMark x1="10093" y1="14370" x2="40741" y2="1778"/>
                        <a14:foregroundMark x1="76944" y1="86667" x2="97500" y2="675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446"/>
            <a:ext cx="1907704" cy="1192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36880" y="4103898"/>
            <a:ext cx="11430000" cy="24519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ru-RU" sz="2800" b="1" dirty="0">
                <a:solidFill>
                  <a:srgbClr val="0070C0"/>
                </a:solidFill>
              </a:rPr>
              <a:t>НАДЕЕМСЯ, КАЖДОМУ ИЗ ВАС СТАЛО ПОНЯТНЕЙ,</a:t>
            </a: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ru-RU" sz="2800" b="1" dirty="0">
                <a:solidFill>
                  <a:srgbClr val="0070C0"/>
                </a:solidFill>
              </a:rPr>
              <a:t> ЧТО  МОЖЕТ СДЕЛАТЬ РОДИТЕЛЬ, </a:t>
            </a: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ru-RU" sz="2800" b="1" dirty="0">
                <a:solidFill>
                  <a:srgbClr val="0070C0"/>
                </a:solidFill>
              </a:rPr>
              <a:t>ЕСЛИ ЕГО РЕБЕНОК ПОДВЕРГСЯ КИБЕРБУЛЛИНГУ </a:t>
            </a: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ru-RU" sz="2800" b="1" dirty="0">
                <a:solidFill>
                  <a:srgbClr val="0070C0"/>
                </a:solidFill>
              </a:rPr>
              <a:t>И КАК СЕБЯ ВЕСТИ, </a:t>
            </a: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ru-RU" sz="2800" b="1" dirty="0">
                <a:solidFill>
                  <a:srgbClr val="0070C0"/>
                </a:solidFill>
              </a:rPr>
              <a:t>ЧТОБЫ ИНТЕРНЕТ СТАЛ БЕЗОПАСНЫМ ДРУГОМ ДЛЯ ВАШЕГО РЕБЕНКА ?</a:t>
            </a:r>
          </a:p>
        </p:txBody>
      </p:sp>
    </p:spTree>
    <p:extLst>
      <p:ext uri="{BB962C8B-B14F-4D97-AF65-F5344CB8AC3E}">
        <p14:creationId xmlns="" xmlns:p14="http://schemas.microsoft.com/office/powerpoint/2010/main" val="32964605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52504" y="278395"/>
            <a:ext cx="7772400" cy="785370"/>
          </a:xfrm>
        </p:spPr>
        <p:txBody>
          <a:bodyPr anchor="ctr">
            <a:normAutofit/>
          </a:bodyPr>
          <a:lstStyle/>
          <a:p>
            <a:r>
              <a:rPr lang="ru-RU" sz="36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ОТВЕТЬТЕ НА ВОПРОС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2736" y="1692370"/>
            <a:ext cx="4928304" cy="3177768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002060"/>
                </a:solidFill>
              </a:rPr>
              <a:t>Что полезного вы узнали и что вы берете с собой в качестве подсказки и помощи?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3472" y="1237728"/>
            <a:ext cx="3815896" cy="3815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127668" y="5620272"/>
            <a:ext cx="58291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</a:rPr>
              <a:t>Благодарим за ваше время!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890667" y="628306"/>
            <a:ext cx="6005015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>
                <a:solidFill>
                  <a:srgbClr val="00B0F0"/>
                </a:solidFill>
                <a:latin typeface="+mn-lt"/>
              </a:rPr>
              <a:t>Интернет: </a:t>
            </a:r>
            <a:br>
              <a:rPr lang="ru-RU" sz="4800" b="1" dirty="0">
                <a:solidFill>
                  <a:srgbClr val="00B0F0"/>
                </a:solidFill>
                <a:latin typeface="+mn-lt"/>
              </a:rPr>
            </a:br>
            <a:r>
              <a:rPr lang="ru-RU" sz="4800" b="1" dirty="0">
                <a:solidFill>
                  <a:srgbClr val="00B0F0"/>
                </a:solidFill>
                <a:latin typeface="+mn-lt"/>
              </a:rPr>
              <a:t>хорошо или плохо?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226262790"/>
              </p:ext>
            </p:extLst>
          </p:nvPr>
        </p:nvGraphicFramePr>
        <p:xfrm>
          <a:off x="627797" y="3122123"/>
          <a:ext cx="11218460" cy="34625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0923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60923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ХОРОШО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ПЛОХО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Помощь в учебе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Нежелательные сайты, контент 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Бери и делай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Мошенники</a:t>
                      </a:r>
                      <a:endParaRPr lang="ru-RU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Музыка </a:t>
                      </a:r>
                      <a:endParaRPr lang="ru-RU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Злоумышленники</a:t>
                      </a:r>
                      <a:endParaRPr lang="ru-RU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Мультфильмы, фильмы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Кибербуллинг</a:t>
                      </a:r>
                      <a:endParaRPr lang="ru-RU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+mn-lt"/>
                          <a:ea typeface="+mn-ea"/>
                          <a:cs typeface="+mn-cs"/>
                        </a:rPr>
                        <a:t>Развивающие</a:t>
                      </a:r>
                      <a:r>
                        <a:rPr lang="ru-RU" sz="2800" baseline="0" dirty="0">
                          <a:effectLst/>
                          <a:latin typeface="+mn-lt"/>
                          <a:ea typeface="+mn-ea"/>
                          <a:cs typeface="+mn-cs"/>
                        </a:rPr>
                        <a:t> игры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Зависимость 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/>
                        <a:t>????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/>
                        <a:t>????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06" y="418061"/>
            <a:ext cx="1568516" cy="1563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7" descr="002.jpg">
            <a:extLst>
              <a:ext uri="{FF2B5EF4-FFF2-40B4-BE49-F238E27FC236}">
                <a16:creationId xmlns="" xmlns:a16="http://schemas.microsoft.com/office/drawing/2014/main" id="{77663DFA-E249-4385-9683-512C5F9B507C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32427" y="0"/>
            <a:ext cx="4059573" cy="274385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4912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5719" y="273634"/>
            <a:ext cx="10376848" cy="114300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solidFill>
                  <a:srgbClr val="00B0F0"/>
                </a:solidFill>
                <a:latin typeface="+mn-lt"/>
              </a:rPr>
              <a:t>Почему интернет-зависимость </a:t>
            </a:r>
            <a:br>
              <a:rPr lang="ru-RU" b="1" dirty="0">
                <a:solidFill>
                  <a:srgbClr val="00B0F0"/>
                </a:solidFill>
                <a:latin typeface="+mn-lt"/>
              </a:rPr>
            </a:br>
            <a:r>
              <a:rPr lang="ru-RU" b="1" dirty="0">
                <a:solidFill>
                  <a:srgbClr val="00B0F0"/>
                </a:solidFill>
                <a:latin typeface="+mn-lt"/>
              </a:rPr>
              <a:t>у детей возникает очень быстро?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9433" y="2395933"/>
            <a:ext cx="8488907" cy="3456383"/>
          </a:xfrm>
        </p:spPr>
        <p:txBody>
          <a:bodyPr>
            <a:normAutofit/>
          </a:bodyPr>
          <a:lstStyle/>
          <a:p>
            <a:pPr lv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3200" dirty="0"/>
              <a:t> Психика ребенка не достаточно устойчива</a:t>
            </a:r>
          </a:p>
          <a:p>
            <a:pPr lv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3200" dirty="0"/>
              <a:t> </a:t>
            </a:r>
            <a:r>
              <a:rPr lang="ru-RU" sz="3200" dirty="0">
                <a:solidFill>
                  <a:srgbClr val="002060"/>
                </a:solidFill>
              </a:rPr>
              <a:t>В отличии от взрослых у детей еще нет достаточного опыта</a:t>
            </a:r>
          </a:p>
          <a:p>
            <a:pPr lv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3200" dirty="0"/>
              <a:t> Виртуальный мир дает то, чего не хватает в реальной жизни.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ru-RU" sz="24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655" y="184584"/>
            <a:ext cx="1517031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ackgroundRemoval t="0" b="99267" l="500" r="99033">
                        <a14:foregroundMark x1="45933" y1="88767" x2="71800" y2="83167"/>
                        <a14:foregroundMark x1="40667" y1="88767" x2="44533" y2="912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969" t="4864" r="12726" b="5256"/>
          <a:stretch/>
        </p:blipFill>
        <p:spPr bwMode="auto">
          <a:xfrm>
            <a:off x="9308647" y="2225581"/>
            <a:ext cx="2473920" cy="2952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3176181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235" y="51774"/>
            <a:ext cx="11727976" cy="720080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00B0F0"/>
                </a:solidFill>
                <a:latin typeface="+mn-lt"/>
              </a:rPr>
              <a:t>Как узнать, развилась ли зависимость у вашего ребенка?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3215" y="940487"/>
            <a:ext cx="10683923" cy="4463890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ru-RU" dirty="0"/>
              <a:t> ест, пьет чай, готовит уроки у компьютера;</a:t>
            </a:r>
          </a:p>
          <a:p>
            <a:pPr marL="0" indent="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ru-RU" dirty="0"/>
              <a:t> провел хотя бы одну ночь у компьютера;</a:t>
            </a:r>
          </a:p>
          <a:p>
            <a:pPr marL="0" indent="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ru-RU" dirty="0"/>
              <a:t> прогулял школу – сидел за компьютером;</a:t>
            </a:r>
          </a:p>
          <a:p>
            <a:pPr marL="0" indent="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ru-RU" dirty="0"/>
              <a:t> приходит домой и сразу садится за компьютер;</a:t>
            </a:r>
          </a:p>
          <a:p>
            <a:pPr marL="0" indent="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ru-RU" dirty="0"/>
              <a:t> забыл поесть, почистить зубы (раньше такого не наблюдалось);</a:t>
            </a:r>
          </a:p>
          <a:p>
            <a:pPr marL="0" indent="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ru-RU" dirty="0"/>
              <a:t> пребывает в плохом, раздраженном настроении, не может ничем заняться, если компьютер сломался;</a:t>
            </a:r>
          </a:p>
          <a:p>
            <a:pPr marL="0" indent="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ru-RU" dirty="0"/>
              <a:t> конфликтует, угрожает, шантажирует в ответ на запрет сидеть за компьютером.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3215" y="5647403"/>
            <a:ext cx="11727976" cy="954107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Если вы подтвердили  4-5 утверждений – </a:t>
            </a:r>
          </a:p>
          <a:p>
            <a:pPr algn="ctr"/>
            <a:r>
              <a:rPr lang="ru-RU" sz="2800" b="1" dirty="0"/>
              <a:t>стоит обращаться к психологу и  оказывать помощь ребенку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0" b="99891" l="0" r="100000">
                        <a14:foregroundMark x1="31739" y1="25652" x2="49783" y2="75978"/>
                        <a14:foregroundMark x1="56630" y1="24348" x2="46304" y2="51087"/>
                        <a14:foregroundMark x1="71196" y1="56196" x2="63261" y2="79239"/>
                        <a14:foregroundMark x1="31196" y1="51957" x2="40978" y2="75217"/>
                        <a14:foregroundMark x1="31196" y1="77391" x2="70109" y2="78370"/>
                        <a14:foregroundMark x1="29891" y1="22826" x2="72283" y2="23804"/>
                        <a14:foregroundMark x1="42283" y1="37609" x2="63804" y2="31739"/>
                        <a14:foregroundMark x1="27500" y1="21957" x2="28261" y2="77609"/>
                        <a14:foregroundMark x1="60109" y1="62283" x2="73043" y2="51413"/>
                        <a14:foregroundMark x1="49783" y1="54891" x2="49783" y2="54891"/>
                        <a14:foregroundMark x1="53152" y1="44239" x2="58478" y2="35543"/>
                        <a14:foregroundMark x1="45000" y1="61196" x2="51848" y2="49022"/>
                        <a14:foregroundMark x1="52391" y1="74130" x2="63261" y2="60978"/>
                        <a14:foregroundMark x1="48370" y1="33913" x2="53152" y2="24130"/>
                        <a14:foregroundMark x1="61630" y1="26522" x2="66739" y2="26522"/>
                        <a14:foregroundMark x1="48913" y1="58587" x2="52609" y2="52717"/>
                        <a14:foregroundMark x1="55326" y1="57500" x2="57935" y2="534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7030" y="697461"/>
            <a:ext cx="2101755" cy="2101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8133826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6991"/>
            <a:ext cx="12192000" cy="1143000"/>
          </a:xfrm>
        </p:spPr>
        <p:txBody>
          <a:bodyPr>
            <a:normAutofit fontScale="90000"/>
          </a:bodyPr>
          <a:lstStyle/>
          <a:p>
            <a:pPr algn="ctr">
              <a:lnSpc>
                <a:spcPts val="3200"/>
              </a:lnSpc>
              <a:spcBef>
                <a:spcPts val="0"/>
              </a:spcBef>
              <a:defRPr/>
            </a:pPr>
            <a:r>
              <a:rPr lang="ru-RU" sz="3600" b="1" dirty="0">
                <a:solidFill>
                  <a:srgbClr val="00B0F0"/>
                </a:solidFill>
                <a:latin typeface="+mn-lt"/>
              </a:rPr>
              <a:t>Информация и индивидуальные бесплатные онлайн консультации специалистов на веб-сайте: </a:t>
            </a:r>
            <a:r>
              <a:rPr lang="ru-RU" sz="3200" b="1" dirty="0">
                <a:latin typeface="+mn-lt"/>
                <a:hlinkClick r:id="rId3"/>
              </a:rPr>
              <a:t>covid-19.mentalcenter.kz</a:t>
            </a:r>
            <a:endParaRPr lang="ru-RU" sz="3200" dirty="0">
              <a:solidFill>
                <a:srgbClr val="00B0F0"/>
              </a:solidFill>
              <a:latin typeface="+mn-lt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A70CB53C-3461-4CC9-B86E-37D322FCBBF5}"/>
              </a:ext>
            </a:extLst>
          </p:cNvPr>
          <p:cNvGrpSpPr/>
          <p:nvPr/>
        </p:nvGrpSpPr>
        <p:grpSpPr>
          <a:xfrm>
            <a:off x="275073" y="2207136"/>
            <a:ext cx="6831329" cy="3819180"/>
            <a:chOff x="323851" y="2341590"/>
            <a:chExt cx="6230790" cy="3503109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851" y="2341590"/>
              <a:ext cx="6230790" cy="35031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Овал 3"/>
            <p:cNvSpPr/>
            <p:nvPr/>
          </p:nvSpPr>
          <p:spPr>
            <a:xfrm>
              <a:off x="533078" y="2406733"/>
              <a:ext cx="1800200" cy="288032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F5F8E213-66BE-46AC-8467-509346AE0B90}"/>
              </a:ext>
            </a:extLst>
          </p:cNvPr>
          <p:cNvGrpSpPr/>
          <p:nvPr/>
        </p:nvGrpSpPr>
        <p:grpSpPr>
          <a:xfrm>
            <a:off x="6236744" y="3337550"/>
            <a:ext cx="5955256" cy="3520450"/>
            <a:chOff x="6473253" y="3468950"/>
            <a:chExt cx="5631406" cy="3166120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73253" y="3468950"/>
              <a:ext cx="5631406" cy="31661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89232" y="4398278"/>
              <a:ext cx="2636929" cy="6537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0B393759-1CA6-4809-A665-62A23438D2D3}"/>
              </a:ext>
            </a:extLst>
          </p:cNvPr>
          <p:cNvSpPr txBox="1">
            <a:spLocks/>
          </p:cNvSpPr>
          <p:nvPr/>
        </p:nvSpPr>
        <p:spPr>
          <a:xfrm>
            <a:off x="133205" y="1189991"/>
            <a:ext cx="11925589" cy="7875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  <a:spcBef>
                <a:spcPts val="0"/>
              </a:spcBef>
              <a:defRPr/>
            </a:pPr>
            <a:r>
              <a:rPr lang="ru-RU" sz="2400" b="1" dirty="0">
                <a:hlinkClick r:id="rId3"/>
              </a:rPr>
              <a:t>https://covid-19.mentalcenter.kz/</a:t>
            </a:r>
            <a:r>
              <a:rPr lang="ru-RU" sz="2400" b="1" dirty="0"/>
              <a:t> на казахском языке  </a:t>
            </a:r>
          </a:p>
          <a:p>
            <a:pPr>
              <a:lnSpc>
                <a:spcPct val="110000"/>
              </a:lnSpc>
              <a:spcBef>
                <a:spcPts val="0"/>
              </a:spcBef>
              <a:defRPr/>
            </a:pPr>
            <a:r>
              <a:rPr lang="ru-RU" sz="2400" b="1" dirty="0">
                <a:hlinkClick r:id="rId7"/>
              </a:rPr>
              <a:t>https://covid-19.mentalcenter.kz/ru/</a:t>
            </a:r>
            <a:r>
              <a:rPr lang="ru-RU" sz="2400" b="1" dirty="0"/>
              <a:t>  - на русском языке</a:t>
            </a:r>
          </a:p>
        </p:txBody>
      </p:sp>
    </p:spTree>
    <p:extLst>
      <p:ext uri="{BB962C8B-B14F-4D97-AF65-F5344CB8AC3E}">
        <p14:creationId xmlns="" xmlns:p14="http://schemas.microsoft.com/office/powerpoint/2010/main" val="4117747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6890" y="80506"/>
            <a:ext cx="8408670" cy="418058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solidFill>
                  <a:srgbClr val="00B0F0"/>
                </a:solidFill>
                <a:latin typeface="+mn-lt"/>
              </a:rPr>
              <a:t>Опасность в сети - </a:t>
            </a:r>
            <a:r>
              <a:rPr lang="ru-RU" b="1" dirty="0" err="1">
                <a:solidFill>
                  <a:srgbClr val="00B0F0"/>
                </a:solidFill>
                <a:latin typeface="+mn-lt"/>
              </a:rPr>
              <a:t>кибербуллинг</a:t>
            </a:r>
            <a:endParaRPr lang="ru-RU" b="1" dirty="0">
              <a:solidFill>
                <a:srgbClr val="00B0F0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726" y="770414"/>
            <a:ext cx="12102274" cy="1368152"/>
          </a:xfrm>
        </p:spPr>
        <p:txBody>
          <a:bodyPr>
            <a:normAutofit fontScale="85000" lnSpcReduction="10000"/>
          </a:bodyPr>
          <a:lstStyle/>
          <a:p>
            <a:pPr marL="0">
              <a:lnSpc>
                <a:spcPct val="120000"/>
              </a:lnSpc>
              <a:spcBef>
                <a:spcPts val="0"/>
              </a:spcBef>
            </a:pP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Кибербуллинг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– это вид травли, совершаемый при помощи интернет-технологий.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Формы его проявления разнообразны – оскорбления, шантаж, угрозы, клевета, домогательства</a:t>
            </a:r>
            <a:r>
              <a:rPr lang="ru-RU" sz="2400" dirty="0"/>
              <a:t>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dirty="0"/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="" xmlns:p14="http://schemas.microsoft.com/office/powerpoint/2010/main" val="2240554049"/>
              </p:ext>
            </p:extLst>
          </p:nvPr>
        </p:nvGraphicFramePr>
        <p:xfrm>
          <a:off x="156622" y="1967116"/>
          <a:ext cx="11878756" cy="45161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19782011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8682" y="58613"/>
            <a:ext cx="9945653" cy="61575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00B0F0"/>
                </a:solidFill>
                <a:latin typeface="+mn-lt"/>
              </a:rPr>
              <a:t>Дети НЕ говорят нам о </a:t>
            </a:r>
            <a:r>
              <a:rPr lang="ru-RU" b="1" dirty="0" err="1">
                <a:solidFill>
                  <a:srgbClr val="00B0F0"/>
                </a:solidFill>
                <a:latin typeface="+mn-lt"/>
              </a:rPr>
              <a:t>кибербуллинге</a:t>
            </a:r>
            <a:endParaRPr lang="ru-RU" b="1" dirty="0">
              <a:solidFill>
                <a:srgbClr val="00B0F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667" y="4818867"/>
            <a:ext cx="11723371" cy="1617043"/>
          </a:xfrm>
          <a:ln w="28575">
            <a:solidFill>
              <a:schemeClr val="accent1"/>
            </a:solidFill>
          </a:ln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</a:pPr>
            <a:r>
              <a:rPr lang="ru-RU" b="1" dirty="0"/>
              <a:t> Последствия </a:t>
            </a:r>
            <a:r>
              <a:rPr lang="ru-RU" b="1" dirty="0" err="1"/>
              <a:t>кибербуллинга</a:t>
            </a:r>
            <a:r>
              <a:rPr lang="ru-RU" b="1" dirty="0"/>
              <a:t>  </a:t>
            </a:r>
            <a:r>
              <a:rPr lang="ru-RU" dirty="0"/>
              <a:t>— от депрессии и агрессии до суицидальных попыток и даже самоубийств...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 Чаще всего родители узнают о проблемах слишком поздно: дети не хотят допускать родителей в свое киберпространство и скрывают все то, что происходит с ними в сети.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881769532"/>
              </p:ext>
            </p:extLst>
          </p:nvPr>
        </p:nvGraphicFramePr>
        <p:xfrm>
          <a:off x="312127" y="923336"/>
          <a:ext cx="11700450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13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29516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90015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58% детей сталкивались с </a:t>
                      </a:r>
                      <a:r>
                        <a:rPr lang="ru-RU" sz="2400"/>
                        <a:t>кибербуллингом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только 17% - готовы обратиться к родителям в случае</a:t>
                      </a:r>
                      <a:r>
                        <a:rPr lang="ru-RU" sz="2400" baseline="0" dirty="0"/>
                        <a:t> травли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только 3% - готовы обратиться за помощью к учителям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03482" y="2306116"/>
            <a:ext cx="11723371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58% </a:t>
            </a:r>
            <a:r>
              <a:rPr lang="ru-RU" sz="2400" dirty="0"/>
              <a:t>взрослых были вынуждены вмешаться, чтобы помочь ребенку</a:t>
            </a:r>
          </a:p>
          <a:p>
            <a:r>
              <a:rPr lang="ru-RU" sz="2800" b="1" dirty="0"/>
              <a:t>13% </a:t>
            </a:r>
            <a:r>
              <a:rPr lang="ru-RU" sz="2400" dirty="0"/>
              <a:t>виртуальных конфликтов переросли в реальные</a:t>
            </a:r>
          </a:p>
          <a:p>
            <a:r>
              <a:rPr lang="ru-RU" sz="2800" b="1" dirty="0"/>
              <a:t>7% </a:t>
            </a:r>
            <a:r>
              <a:rPr lang="ru-RU" sz="2400" dirty="0"/>
              <a:t>пострадавших получили тяжелую психологическую травму, длительное время переживали случившееся</a:t>
            </a:r>
          </a:p>
          <a:p>
            <a:r>
              <a:rPr lang="ru-RU" sz="2800" b="1" dirty="0"/>
              <a:t>26% </a:t>
            </a:r>
            <a:r>
              <a:rPr lang="ru-RU" sz="2400" dirty="0"/>
              <a:t>родителей узнали о </a:t>
            </a:r>
            <a:r>
              <a:rPr lang="ru-RU" sz="2400" dirty="0" err="1"/>
              <a:t>кибербуллинге</a:t>
            </a:r>
            <a:r>
              <a:rPr lang="ru-RU" sz="2400" dirty="0"/>
              <a:t> намного позже того, когда он произошел</a:t>
            </a:r>
          </a:p>
        </p:txBody>
      </p:sp>
    </p:spTree>
    <p:extLst>
      <p:ext uri="{BB962C8B-B14F-4D97-AF65-F5344CB8AC3E}">
        <p14:creationId xmlns="" xmlns:p14="http://schemas.microsoft.com/office/powerpoint/2010/main" val="1491950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699" y="57134"/>
            <a:ext cx="11738610" cy="83844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>
                <a:solidFill>
                  <a:srgbClr val="00B0F0"/>
                </a:solidFill>
                <a:latin typeface="+mn-lt"/>
              </a:rPr>
              <a:t>Основные признаки того, что ребенок (подросток) стал жертвой </a:t>
            </a:r>
            <a:r>
              <a:rPr lang="ru-RU" sz="4000" b="1" dirty="0" err="1">
                <a:solidFill>
                  <a:srgbClr val="00B0F0"/>
                </a:solidFill>
                <a:latin typeface="+mn-lt"/>
              </a:rPr>
              <a:t>кибербуллинга</a:t>
            </a:r>
            <a:r>
              <a:rPr lang="ru-RU" sz="4000" b="1" dirty="0">
                <a:solidFill>
                  <a:srgbClr val="00B0F0"/>
                </a:solidFill>
                <a:latin typeface="+mn-lt"/>
              </a:rPr>
              <a:t>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248" y="1071546"/>
            <a:ext cx="12100751" cy="4714908"/>
          </a:xfrm>
        </p:spPr>
        <p:txBody>
          <a:bodyPr>
            <a:normAutofit fontScale="77500" lnSpcReduction="20000"/>
          </a:bodyPr>
          <a:lstStyle/>
          <a:p>
            <a:pPr lvl="0">
              <a:buFont typeface="Wingdings" panose="05000000000000000000" pitchFamily="2" charset="2"/>
              <a:buChar char="ü"/>
            </a:pPr>
            <a:r>
              <a:rPr lang="en-US" dirty="0"/>
              <a:t> </a:t>
            </a:r>
            <a:r>
              <a:rPr lang="ru-RU" dirty="0"/>
              <a:t>изменился в настроении, напуган, встревожен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ru-RU" dirty="0"/>
              <a:t> </a:t>
            </a:r>
            <a:r>
              <a:rPr lang="ru-RU" dirty="0">
                <a:solidFill>
                  <a:srgbClr val="002060"/>
                </a:solidFill>
              </a:rPr>
              <a:t>стал грустнее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ru-RU" dirty="0"/>
              <a:t> старается избегать общественных мероприятий, походов в спортивные секции и т.д.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ru-RU" dirty="0"/>
              <a:t> </a:t>
            </a:r>
            <a:r>
              <a:rPr lang="ru-RU" dirty="0">
                <a:solidFill>
                  <a:srgbClr val="002060"/>
                </a:solidFill>
              </a:rPr>
              <a:t>стал использовать свои мобильные устройства не так часто, как раньше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ru-RU" dirty="0"/>
              <a:t> стал реагировать негативно на звук новых сообщений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ru-RU" dirty="0"/>
              <a:t> </a:t>
            </a:r>
            <a:r>
              <a:rPr lang="ru-RU" dirty="0">
                <a:solidFill>
                  <a:srgbClr val="002060"/>
                </a:solidFill>
              </a:rPr>
              <a:t>изменилось поведение, особенно в области взаимодействия с интернетом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 удалил страницы в социальных сетях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 </a:t>
            </a:r>
            <a:r>
              <a:rPr lang="ru-RU" dirty="0">
                <a:solidFill>
                  <a:srgbClr val="002060"/>
                </a:solidFill>
              </a:rPr>
              <a:t>вам попались оскорбительные или унизительные изображения и сообщения c участием вашего ребенка в сети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 появились чувства злости и мести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 </a:t>
            </a:r>
            <a:r>
              <a:rPr lang="ru-RU" dirty="0">
                <a:solidFill>
                  <a:srgbClr val="002060"/>
                </a:solidFill>
              </a:rPr>
              <a:t>страх – всегда достаточная причина для беспокойства. Если ребенок все время как будто напуган, возможно, он стал жертвой </a:t>
            </a:r>
            <a:r>
              <a:rPr lang="ru-RU" dirty="0" err="1">
                <a:solidFill>
                  <a:srgbClr val="002060"/>
                </a:solidFill>
              </a:rPr>
              <a:t>кибербуллинга</a:t>
            </a:r>
            <a:r>
              <a:rPr lang="ru-RU" dirty="0">
                <a:solidFill>
                  <a:srgbClr val="002060"/>
                </a:solidFill>
              </a:rPr>
              <a:t>. Перечисленные признаки могут характеризовать и другие проблемы. Но ситуацию </a:t>
            </a:r>
            <a:r>
              <a:rPr lang="ru-RU" dirty="0" err="1">
                <a:solidFill>
                  <a:srgbClr val="002060"/>
                </a:solidFill>
              </a:rPr>
              <a:t>кибербуллинга</a:t>
            </a:r>
            <a:r>
              <a:rPr lang="ru-RU" dirty="0">
                <a:solidFill>
                  <a:srgbClr val="002060"/>
                </a:solidFill>
              </a:rPr>
              <a:t> стоит постараться исключить ее в первую очередь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62699" y="5733256"/>
            <a:ext cx="11738610" cy="9286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Любое резкое изменение в настроении ребенка (подростка), сохраняющееся продолжительное время, сигнал для родителя!!!</a:t>
            </a:r>
          </a:p>
        </p:txBody>
      </p:sp>
    </p:spTree>
    <p:extLst>
      <p:ext uri="{BB962C8B-B14F-4D97-AF65-F5344CB8AC3E}">
        <p14:creationId xmlns="" xmlns:p14="http://schemas.microsoft.com/office/powerpoint/2010/main" val="31057976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6604</TotalTime>
  <Words>3824</Words>
  <Application>Microsoft Office PowerPoint</Application>
  <PresentationFormat>Произвольный</PresentationFormat>
  <Paragraphs>285</Paragraphs>
  <Slides>22</Slides>
  <Notes>22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Безопасное поведение детей  в сети Интернет</vt:lpstr>
      <vt:lpstr>ИНТЕРНЕТ:</vt:lpstr>
      <vt:lpstr>Интернет:  хорошо или плохо?</vt:lpstr>
      <vt:lpstr>Почему интернет-зависимость  у детей возникает очень быстро?</vt:lpstr>
      <vt:lpstr>Как узнать, развилась ли зависимость у вашего ребенка?</vt:lpstr>
      <vt:lpstr>Информация и индивидуальные бесплатные онлайн консультации специалистов на веб-сайте: covid-19.mentalcenter.kz</vt:lpstr>
      <vt:lpstr>Опасность в сети - кибербуллинг</vt:lpstr>
      <vt:lpstr>Дети НЕ говорят нам о кибербуллинге</vt:lpstr>
      <vt:lpstr>Основные признаки того, что ребенок (подросток) стал жертвой кибербуллинга:</vt:lpstr>
      <vt:lpstr>В чем же ваша роль, как родителя, когда ваш ребенок начинает дружбу с интернетом?</vt:lpstr>
      <vt:lpstr>Ответьте на вопрос:</vt:lpstr>
      <vt:lpstr>Слайд 12</vt:lpstr>
      <vt:lpstr>Что делать родителям?</vt:lpstr>
      <vt:lpstr>Путь №1: Жесткий контроль и ограничения</vt:lpstr>
      <vt:lpstr>Напишите в чате номер советов, которые вы будете применять</vt:lpstr>
      <vt:lpstr>Путь №2: Заслужить доверие ребенка и  быть в курсе его интернет-дел</vt:lpstr>
      <vt:lpstr>Слайд 17</vt:lpstr>
      <vt:lpstr>Как общаться с ребенком, чтобы он вам доверял:</vt:lpstr>
      <vt:lpstr>Если вы заметили тревожные  признаки (кибербуллинг)</vt:lpstr>
      <vt:lpstr>ИНФОРМИРУЙТЕ ПОДРОСТКОВ! </vt:lpstr>
      <vt:lpstr>ПОДВЕДЕМ ИТОГИ</vt:lpstr>
      <vt:lpstr>ОТВЕТЬТЕ НА ВОПРОС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Тревога≠ страх, стресс</dc:title>
  <dc:creator>Пользователь</dc:creator>
  <cp:lastModifiedBy>HOME</cp:lastModifiedBy>
  <cp:revision>164</cp:revision>
  <dcterms:created xsi:type="dcterms:W3CDTF">2020-06-01T02:18:42Z</dcterms:created>
  <dcterms:modified xsi:type="dcterms:W3CDTF">2020-10-07T15:32:21Z</dcterms:modified>
</cp:coreProperties>
</file>