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30"/>
  </p:notesMasterIdLst>
  <p:handoutMasterIdLst>
    <p:handoutMasterId r:id="rId31"/>
  </p:handoutMasterIdLst>
  <p:sldIdLst>
    <p:sldId id="516" r:id="rId5"/>
    <p:sldId id="258" r:id="rId6"/>
    <p:sldId id="259" r:id="rId7"/>
    <p:sldId id="263" r:id="rId8"/>
    <p:sldId id="267" r:id="rId9"/>
    <p:sldId id="268"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517" r:id="rId28"/>
    <p:sldId id="289"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5EC7D2"/>
    <a:srgbClr val="66CCFF"/>
    <a:srgbClr val="5BD59B"/>
    <a:srgbClr val="5F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495" autoAdjust="0"/>
  </p:normalViewPr>
  <p:slideViewPr>
    <p:cSldViewPr snapToGrid="0" showGuides="1">
      <p:cViewPr varScale="1">
        <p:scale>
          <a:sx n="64" d="100"/>
          <a:sy n="64" d="100"/>
        </p:scale>
        <p:origin x="1349" y="58"/>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CC52-F76A-4E62-B798-8720640C552E}" type="doc">
      <dgm:prSet loTypeId="urn:microsoft.com/office/officeart/2005/8/layout/hProcess9" loCatId="process" qsTypeId="urn:microsoft.com/office/officeart/2005/8/quickstyle/simple5" qsCatId="simple" csTypeId="urn:microsoft.com/office/officeart/2005/8/colors/colorful5" csCatId="colorful" phldr="1"/>
      <dgm:spPr/>
    </dgm:pt>
    <dgm:pt modelId="{4B481A97-C2C6-4FCE-94BC-BEF06365F6D4}">
      <dgm:prSet phldrT="[Текст]"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4770" tIns="64770" rIns="64770" bIns="64770" numCol="1" spcCol="1270" anchor="ctr" anchorCtr="0"/>
        <a:lstStyle/>
        <a:p>
          <a:pPr marL="0" lvl="0" indent="0" algn="ctr" defTabSz="755650">
            <a:lnSpc>
              <a:spcPct val="100000"/>
            </a:lnSpc>
            <a:spcBef>
              <a:spcPct val="0"/>
            </a:spcBef>
            <a:spcAft>
              <a:spcPts val="0"/>
            </a:spcAft>
            <a:buNone/>
          </a:pPr>
          <a:r>
            <a:rPr lang="ru-RU" sz="2400" b="1" kern="1200" noProof="0" dirty="0">
              <a:solidFill>
                <a:prstClr val="white"/>
              </a:solidFill>
              <a:latin typeface="+mn-lt"/>
              <a:ea typeface="+mn-ea"/>
              <a:cs typeface="+mn-cs"/>
            </a:rPr>
            <a:t>Психическое здоровье влияет на то, как вы справляетесь со стрессом, принимаете решения и относитесь к людям</a:t>
          </a:r>
        </a:p>
      </dgm:t>
    </dgm:pt>
    <dgm:pt modelId="{B69D44BB-FF45-4158-958E-DF6DE1850FEE}" type="parTrans" cxnId="{CC0611EE-2FE6-4D35-909A-1218FC5F6F92}">
      <dgm:prSet/>
      <dgm:spPr/>
      <dgm:t>
        <a:bodyPr/>
        <a:lstStyle/>
        <a:p>
          <a:endParaRPr lang="ru-RU"/>
        </a:p>
      </dgm:t>
    </dgm:pt>
    <dgm:pt modelId="{2E9EFEEC-016D-424E-83E0-7150E8D734A3}" type="sibTrans" cxnId="{CC0611EE-2FE6-4D35-909A-1218FC5F6F92}">
      <dgm:prSet/>
      <dgm:spPr/>
      <dgm:t>
        <a:bodyPr/>
        <a:lstStyle/>
        <a:p>
          <a:endParaRPr lang="ru-RU"/>
        </a:p>
      </dgm:t>
    </dgm:pt>
    <dgm:pt modelId="{24F29D6C-B61C-4CAF-9E7A-2C664DFAB17D}">
      <dgm:prSet phldrT="[Текст]" custT="1"/>
      <dgm:spPr/>
      <dgm:t>
        <a:bodyPr/>
        <a:lstStyle/>
        <a:p>
          <a:pPr>
            <a:lnSpc>
              <a:spcPct val="100000"/>
            </a:lnSpc>
            <a:spcAft>
              <a:spcPts val="0"/>
            </a:spcAft>
          </a:pPr>
          <a:r>
            <a:rPr lang="ru-RU" sz="2400" b="1" dirty="0">
              <a:latin typeface="+mn-lt"/>
              <a:ea typeface="Open Sans Light" panose="020B0604020202020204" charset="0"/>
              <a:cs typeface="Open Sans Light" panose="020B0604020202020204" charset="0"/>
            </a:rPr>
            <a:t>Психическое здоровье столь же важно, как и ваше физическое здоровье: </a:t>
          </a:r>
        </a:p>
        <a:p>
          <a:pPr>
            <a:lnSpc>
              <a:spcPct val="100000"/>
            </a:lnSpc>
            <a:spcAft>
              <a:spcPts val="0"/>
            </a:spcAft>
          </a:pPr>
          <a:r>
            <a:rPr lang="ru-RU" sz="2400" b="1" dirty="0">
              <a:latin typeface="+mn-lt"/>
              <a:ea typeface="Open Sans Light" panose="020B0604020202020204" charset="0"/>
              <a:cs typeface="Open Sans Light" panose="020B0604020202020204" charset="0"/>
            </a:rPr>
            <a:t>без психического здоровья не будет никакого здоровья!</a:t>
          </a:r>
          <a:endParaRPr lang="ru-RU" sz="2400" b="1" dirty="0">
            <a:latin typeface="+mn-lt"/>
          </a:endParaRPr>
        </a:p>
      </dgm:t>
    </dgm:pt>
    <dgm:pt modelId="{F05C83C5-CA8F-41FD-8F8F-C2945F0C45EF}" type="parTrans" cxnId="{B2F0327D-6056-40C0-92D3-0B03D4546A77}">
      <dgm:prSet/>
      <dgm:spPr/>
      <dgm:t>
        <a:bodyPr/>
        <a:lstStyle/>
        <a:p>
          <a:endParaRPr lang="ru-RU"/>
        </a:p>
      </dgm:t>
    </dgm:pt>
    <dgm:pt modelId="{4A965E03-80AE-46DB-B88B-DB370C571816}" type="sibTrans" cxnId="{B2F0327D-6056-40C0-92D3-0B03D4546A77}">
      <dgm:prSet/>
      <dgm:spPr/>
      <dgm:t>
        <a:bodyPr/>
        <a:lstStyle/>
        <a:p>
          <a:endParaRPr lang="ru-RU"/>
        </a:p>
      </dgm:t>
    </dgm:pt>
    <dgm:pt modelId="{44B3FF96-F4B1-48FA-8AB3-FF437CD817D3}">
      <dgm:prSet phldrT="[Текст]" custT="1"/>
      <dgm:spPr/>
      <dgm:t>
        <a:bodyPr/>
        <a:lstStyle/>
        <a:p>
          <a:pPr>
            <a:lnSpc>
              <a:spcPct val="100000"/>
            </a:lnSpc>
            <a:spcAft>
              <a:spcPts val="0"/>
            </a:spcAft>
          </a:pPr>
          <a:r>
            <a:rPr lang="ru-RU" sz="2400" b="1" noProof="0" dirty="0">
              <a:latin typeface="+mn-lt"/>
            </a:rPr>
            <a:t>Психическое здоровье это как вы  думаете, чувствуете и действуете в повседневной жизни</a:t>
          </a:r>
        </a:p>
      </dgm:t>
    </dgm:pt>
    <dgm:pt modelId="{910F8AB4-7EF7-432E-8581-E27B72AA33C2}" type="sibTrans" cxnId="{7C9FBE4E-FD31-4596-825C-B3E3C2770D93}">
      <dgm:prSet/>
      <dgm:spPr/>
      <dgm:t>
        <a:bodyPr/>
        <a:lstStyle/>
        <a:p>
          <a:endParaRPr lang="ru-RU"/>
        </a:p>
      </dgm:t>
    </dgm:pt>
    <dgm:pt modelId="{B14D0760-D56F-4E7D-B370-A5EF9E6BA09A}" type="parTrans" cxnId="{7C9FBE4E-FD31-4596-825C-B3E3C2770D93}">
      <dgm:prSet/>
      <dgm:spPr/>
      <dgm:t>
        <a:bodyPr/>
        <a:lstStyle/>
        <a:p>
          <a:endParaRPr lang="ru-RU"/>
        </a:p>
      </dgm:t>
    </dgm:pt>
    <dgm:pt modelId="{6B40ED58-AACD-4FCD-8B8E-3D0BD5BE12A9}" type="pres">
      <dgm:prSet presAssocID="{166ACC52-F76A-4E62-B798-8720640C552E}" presName="CompostProcess" presStyleCnt="0">
        <dgm:presLayoutVars>
          <dgm:dir/>
          <dgm:resizeHandles val="exact"/>
        </dgm:presLayoutVars>
      </dgm:prSet>
      <dgm:spPr/>
    </dgm:pt>
    <dgm:pt modelId="{54D7C27E-0318-4026-9638-5F3E7F4A53C9}" type="pres">
      <dgm:prSet presAssocID="{166ACC52-F76A-4E62-B798-8720640C552E}" presName="arrow" presStyleLbl="bgShp" presStyleIdx="0" presStyleCnt="1" custScaleX="117647" custLinFactNeighborX="1610" custLinFactNeighborY="24691"/>
      <dgm:spPr>
        <a:solidFill>
          <a:schemeClr val="accent1">
            <a:lumMod val="60000"/>
            <a:lumOff val="40000"/>
          </a:schemeClr>
        </a:solidFill>
      </dgm:spPr>
    </dgm:pt>
    <dgm:pt modelId="{87879649-ECD7-4EB7-BDEA-95363568AF14}" type="pres">
      <dgm:prSet presAssocID="{166ACC52-F76A-4E62-B798-8720640C552E}" presName="linearProcess" presStyleCnt="0"/>
      <dgm:spPr/>
    </dgm:pt>
    <dgm:pt modelId="{B17B6F77-F324-4D8D-8998-F2B10A390423}" type="pres">
      <dgm:prSet presAssocID="{44B3FF96-F4B1-48FA-8AB3-FF437CD817D3}" presName="textNode" presStyleLbl="node1" presStyleIdx="0" presStyleCnt="3" custScaleX="95129" custScaleY="120958">
        <dgm:presLayoutVars>
          <dgm:bulletEnabled val="1"/>
        </dgm:presLayoutVars>
      </dgm:prSet>
      <dgm:spPr/>
    </dgm:pt>
    <dgm:pt modelId="{4609018E-16F1-4F97-924E-5A56588FF204}" type="pres">
      <dgm:prSet presAssocID="{910F8AB4-7EF7-432E-8581-E27B72AA33C2}" presName="sibTrans" presStyleCnt="0"/>
      <dgm:spPr/>
    </dgm:pt>
    <dgm:pt modelId="{D052B1C0-6ACD-4EBE-B3CA-C78974A3CF2A}" type="pres">
      <dgm:prSet presAssocID="{4B481A97-C2C6-4FCE-94BC-BEF06365F6D4}" presName="textNode" presStyleLbl="node1" presStyleIdx="1" presStyleCnt="3" custScaleY="120958" custLinFactNeighborX="-19063" custLinFactNeighborY="56">
        <dgm:presLayoutVars>
          <dgm:bulletEnabled val="1"/>
        </dgm:presLayoutVars>
      </dgm:prSet>
      <dgm:spPr>
        <a:xfrm>
          <a:off x="3541722" y="1682226"/>
          <a:ext cx="3362187" cy="2242969"/>
        </a:xfrm>
        <a:prstGeom prst="roundRect">
          <a:avLst/>
        </a:prstGeom>
      </dgm:spPr>
    </dgm:pt>
    <dgm:pt modelId="{F046252A-EE0B-4A54-96D7-4E0F84D71541}" type="pres">
      <dgm:prSet presAssocID="{2E9EFEEC-016D-424E-83E0-7150E8D734A3}" presName="sibTrans" presStyleCnt="0"/>
      <dgm:spPr/>
    </dgm:pt>
    <dgm:pt modelId="{EEA692B1-F01C-446B-87DD-ACB75B0FF3EA}" type="pres">
      <dgm:prSet presAssocID="{24F29D6C-B61C-4CAF-9E7A-2C664DFAB17D}" presName="textNode" presStyleLbl="node1" presStyleIdx="2" presStyleCnt="3" custScaleX="120615" custScaleY="120958">
        <dgm:presLayoutVars>
          <dgm:bulletEnabled val="1"/>
        </dgm:presLayoutVars>
      </dgm:prSet>
      <dgm:spPr/>
    </dgm:pt>
  </dgm:ptLst>
  <dgm:cxnLst>
    <dgm:cxn modelId="{7CA0FC15-F312-46FB-95F5-D5AF56FB8FDE}" type="presOf" srcId="{4B481A97-C2C6-4FCE-94BC-BEF06365F6D4}" destId="{D052B1C0-6ACD-4EBE-B3CA-C78974A3CF2A}" srcOrd="0" destOrd="0" presId="urn:microsoft.com/office/officeart/2005/8/layout/hProcess9"/>
    <dgm:cxn modelId="{7C9FBE4E-FD31-4596-825C-B3E3C2770D93}" srcId="{166ACC52-F76A-4E62-B798-8720640C552E}" destId="{44B3FF96-F4B1-48FA-8AB3-FF437CD817D3}" srcOrd="0" destOrd="0" parTransId="{B14D0760-D56F-4E7D-B370-A5EF9E6BA09A}" sibTransId="{910F8AB4-7EF7-432E-8581-E27B72AA33C2}"/>
    <dgm:cxn modelId="{B2F0327D-6056-40C0-92D3-0B03D4546A77}" srcId="{166ACC52-F76A-4E62-B798-8720640C552E}" destId="{24F29D6C-B61C-4CAF-9E7A-2C664DFAB17D}" srcOrd="2" destOrd="0" parTransId="{F05C83C5-CA8F-41FD-8F8F-C2945F0C45EF}" sibTransId="{4A965E03-80AE-46DB-B88B-DB370C571816}"/>
    <dgm:cxn modelId="{4EE33398-D6BA-481E-813C-C6B7EE95DF68}" type="presOf" srcId="{166ACC52-F76A-4E62-B798-8720640C552E}" destId="{6B40ED58-AACD-4FCD-8B8E-3D0BD5BE12A9}" srcOrd="0" destOrd="0" presId="urn:microsoft.com/office/officeart/2005/8/layout/hProcess9"/>
    <dgm:cxn modelId="{1DD334C3-8243-4828-8905-55C7F5AEB914}" type="presOf" srcId="{44B3FF96-F4B1-48FA-8AB3-FF437CD817D3}" destId="{B17B6F77-F324-4D8D-8998-F2B10A390423}" srcOrd="0" destOrd="0" presId="urn:microsoft.com/office/officeart/2005/8/layout/hProcess9"/>
    <dgm:cxn modelId="{1BBFCAE7-07D2-4452-88A0-4B0B1ACB247E}" type="presOf" srcId="{24F29D6C-B61C-4CAF-9E7A-2C664DFAB17D}" destId="{EEA692B1-F01C-446B-87DD-ACB75B0FF3EA}" srcOrd="0" destOrd="0" presId="urn:microsoft.com/office/officeart/2005/8/layout/hProcess9"/>
    <dgm:cxn modelId="{CC0611EE-2FE6-4D35-909A-1218FC5F6F92}" srcId="{166ACC52-F76A-4E62-B798-8720640C552E}" destId="{4B481A97-C2C6-4FCE-94BC-BEF06365F6D4}" srcOrd="1" destOrd="0" parTransId="{B69D44BB-FF45-4158-958E-DF6DE1850FEE}" sibTransId="{2E9EFEEC-016D-424E-83E0-7150E8D734A3}"/>
    <dgm:cxn modelId="{A0405BF1-6E82-4800-A526-D2937BC3F608}" type="presParOf" srcId="{6B40ED58-AACD-4FCD-8B8E-3D0BD5BE12A9}" destId="{54D7C27E-0318-4026-9638-5F3E7F4A53C9}" srcOrd="0" destOrd="0" presId="urn:microsoft.com/office/officeart/2005/8/layout/hProcess9"/>
    <dgm:cxn modelId="{91F899C8-D432-4699-BF24-84B9114E3F32}" type="presParOf" srcId="{6B40ED58-AACD-4FCD-8B8E-3D0BD5BE12A9}" destId="{87879649-ECD7-4EB7-BDEA-95363568AF14}" srcOrd="1" destOrd="0" presId="urn:microsoft.com/office/officeart/2005/8/layout/hProcess9"/>
    <dgm:cxn modelId="{864ED321-6CA7-4A26-A7A3-FC6C89AAD6CC}" type="presParOf" srcId="{87879649-ECD7-4EB7-BDEA-95363568AF14}" destId="{B17B6F77-F324-4D8D-8998-F2B10A390423}" srcOrd="0" destOrd="0" presId="urn:microsoft.com/office/officeart/2005/8/layout/hProcess9"/>
    <dgm:cxn modelId="{34E3B97A-10BE-4E27-9AA0-AD8A2B13F0CE}" type="presParOf" srcId="{87879649-ECD7-4EB7-BDEA-95363568AF14}" destId="{4609018E-16F1-4F97-924E-5A56588FF204}" srcOrd="1" destOrd="0" presId="urn:microsoft.com/office/officeart/2005/8/layout/hProcess9"/>
    <dgm:cxn modelId="{FC04EAAF-1884-4A82-8ECD-84E4552384DD}" type="presParOf" srcId="{87879649-ECD7-4EB7-BDEA-95363568AF14}" destId="{D052B1C0-6ACD-4EBE-B3CA-C78974A3CF2A}" srcOrd="2" destOrd="0" presId="urn:microsoft.com/office/officeart/2005/8/layout/hProcess9"/>
    <dgm:cxn modelId="{52E68C56-F044-4FD7-BEE4-9C3B8492ADC8}" type="presParOf" srcId="{87879649-ECD7-4EB7-BDEA-95363568AF14}" destId="{F046252A-EE0B-4A54-96D7-4E0F84D71541}" srcOrd="3" destOrd="0" presId="urn:microsoft.com/office/officeart/2005/8/layout/hProcess9"/>
    <dgm:cxn modelId="{93E82E9D-F7A3-4B19-861F-B2319CE5BF29}" type="presParOf" srcId="{87879649-ECD7-4EB7-BDEA-95363568AF14}" destId="{EEA692B1-F01C-446B-87DD-ACB75B0FF3E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3BCD7-79F7-416B-9ED7-52DCACC73CBE}" type="doc">
      <dgm:prSet loTypeId="urn:microsoft.com/office/officeart/2005/8/layout/hList7#1" loCatId="picture" qsTypeId="urn:microsoft.com/office/officeart/2005/8/quickstyle/simple1" qsCatId="simple" csTypeId="urn:microsoft.com/office/officeart/2005/8/colors/colorful1#4" csCatId="colorful" phldr="1"/>
      <dgm:spPr/>
      <dgm:t>
        <a:bodyPr/>
        <a:lstStyle/>
        <a:p>
          <a:endParaRPr lang="it-IT"/>
        </a:p>
      </dgm:t>
    </dgm:pt>
    <dgm:pt modelId="{2130C4B5-3F63-4E8A-B7F7-5CE869C2077A}">
      <dgm:prSet custT="1">
        <dgm:style>
          <a:lnRef idx="1">
            <a:schemeClr val="accent2"/>
          </a:lnRef>
          <a:fillRef idx="3">
            <a:schemeClr val="accent2"/>
          </a:fillRef>
          <a:effectRef idx="2">
            <a:schemeClr val="accent2"/>
          </a:effectRef>
          <a:fontRef idx="minor">
            <a:schemeClr val="lt1"/>
          </a:fontRef>
        </dgm:style>
      </dgm:prSet>
      <dgm:spPr/>
      <dgm:t>
        <a:bodyPr anchor="t" anchorCtr="1"/>
        <a:lstStyle/>
        <a:p>
          <a:pPr rtl="0"/>
          <a:r>
            <a:rPr lang="ru-RU" sz="3200" b="1" dirty="0">
              <a:solidFill>
                <a:srgbClr val="FFFF00"/>
              </a:solidFill>
              <a:effectLst>
                <a:outerShdw blurRad="38100" dist="38100" dir="2700000" algn="tl">
                  <a:srgbClr val="000000">
                    <a:alpha val="43137"/>
                  </a:srgbClr>
                </a:outerShdw>
              </a:effectLst>
            </a:rPr>
            <a:t>Регулярный сон</a:t>
          </a:r>
          <a:endParaRPr lang="it-IT" sz="3200" b="1" dirty="0">
            <a:solidFill>
              <a:srgbClr val="FFFF00"/>
            </a:solidFill>
            <a:effectLst>
              <a:outerShdw blurRad="38100" dist="38100" dir="2700000" algn="tl">
                <a:srgbClr val="000000">
                  <a:alpha val="43137"/>
                </a:srgbClr>
              </a:outerShdw>
            </a:effectLst>
          </a:endParaRPr>
        </a:p>
      </dgm:t>
    </dgm:pt>
    <dgm:pt modelId="{083F2CB7-14B8-4962-864E-E764C4BA1178}" type="par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2F088467-1221-4C9C-98D8-7F4100A24840}" type="sib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3AE43AB7-03C4-4EAC-A6ED-BFED20E68B85}">
      <dgm:prSet custT="1">
        <dgm:style>
          <a:lnRef idx="1">
            <a:schemeClr val="accent5"/>
          </a:lnRef>
          <a:fillRef idx="3">
            <a:schemeClr val="accent5"/>
          </a:fillRef>
          <a:effectRef idx="2">
            <a:schemeClr val="accent5"/>
          </a:effectRef>
          <a:fontRef idx="minor">
            <a:schemeClr val="lt1"/>
          </a:fontRef>
        </dgm:style>
      </dgm:prSet>
      <dgm:spPr/>
      <dgm:t>
        <a:bodyPr anchor="t" anchorCtr="1"/>
        <a:lstStyle/>
        <a:p>
          <a:pPr rtl="0"/>
          <a:r>
            <a:rPr lang="ru-RU" sz="3200" b="1" dirty="0">
              <a:solidFill>
                <a:srgbClr val="FFFF00"/>
              </a:solidFill>
              <a:effectLst>
                <a:outerShdw blurRad="38100" dist="38100" dir="2700000" algn="tl">
                  <a:srgbClr val="000000">
                    <a:alpha val="43137"/>
                  </a:srgbClr>
                </a:outerShdw>
              </a:effectLst>
            </a:rPr>
            <a:t>Правильные привычки питания</a:t>
          </a:r>
          <a:endParaRPr lang="it-IT" sz="3200" b="1" dirty="0">
            <a:solidFill>
              <a:srgbClr val="FFFF00"/>
            </a:solidFill>
            <a:effectLst>
              <a:outerShdw blurRad="38100" dist="38100" dir="2700000" algn="tl">
                <a:srgbClr val="000000">
                  <a:alpha val="43137"/>
                </a:srgbClr>
              </a:outerShdw>
            </a:effectLst>
          </a:endParaRPr>
        </a:p>
      </dgm:t>
    </dgm:pt>
    <dgm:pt modelId="{EF5726DB-2C57-43E3-9AB1-BE16756A4873}" type="par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6267331A-D4C3-46D6-BB60-C6C29B6B0596}" type="sib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CB8D2BB4-42B4-4E29-97FF-A3075841A614}">
      <dgm:prSet custT="1">
        <dgm:style>
          <a:lnRef idx="1">
            <a:schemeClr val="accent6"/>
          </a:lnRef>
          <a:fillRef idx="3">
            <a:schemeClr val="accent6"/>
          </a:fillRef>
          <a:effectRef idx="2">
            <a:schemeClr val="accent6"/>
          </a:effectRef>
          <a:fontRef idx="minor">
            <a:schemeClr val="lt1"/>
          </a:fontRef>
        </dgm:style>
      </dgm:prSet>
      <dgm:spPr/>
      <dgm:t>
        <a:bodyPr anchor="t" anchorCtr="1"/>
        <a:lstStyle/>
        <a:p>
          <a:pPr marR="0" rtl="0" eaLnBrk="1" fontAlgn="auto" latinLnBrk="0" hangingPunct="1">
            <a:buClrTx/>
            <a:buSzTx/>
            <a:buFontTx/>
            <a:tabLst/>
            <a:defRPr/>
          </a:pPr>
          <a:r>
            <a:rPr lang="ru-RU" sz="3600" b="1" dirty="0">
              <a:solidFill>
                <a:srgbClr val="FFFF00"/>
              </a:solidFill>
              <a:effectLst>
                <a:outerShdw blurRad="38100" dist="38100" dir="2700000" algn="tl">
                  <a:srgbClr val="000000">
                    <a:alpha val="43137"/>
                  </a:srgbClr>
                </a:outerShdw>
              </a:effectLst>
            </a:rPr>
            <a:t>Дневной свет</a:t>
          </a:r>
          <a:endParaRPr lang="it-IT" sz="3600" b="1" dirty="0">
            <a:solidFill>
              <a:srgbClr val="FFFF00"/>
            </a:solidFill>
            <a:effectLst>
              <a:outerShdw blurRad="38100" dist="38100" dir="2700000" algn="tl">
                <a:srgbClr val="000000">
                  <a:alpha val="43137"/>
                </a:srgbClr>
              </a:outerShdw>
            </a:effectLst>
          </a:endParaRPr>
        </a:p>
      </dgm:t>
    </dgm:pt>
    <dgm:pt modelId="{CF804B91-42A9-4E5C-A7DD-F343D8256729}" type="par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EF8E4036-533A-44CD-95C4-467AF1068C44}" type="sib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81AD8195-C399-4C67-9E88-0709192CD5A4}">
      <dgm:prSet custT="1">
        <dgm:style>
          <a:lnRef idx="1">
            <a:schemeClr val="accent4"/>
          </a:lnRef>
          <a:fillRef idx="3">
            <a:schemeClr val="accent4"/>
          </a:fillRef>
          <a:effectRef idx="2">
            <a:schemeClr val="accent4"/>
          </a:effectRef>
          <a:fontRef idx="minor">
            <a:schemeClr val="lt1"/>
          </a:fontRef>
        </dgm:style>
      </dgm:prSet>
      <dgm:spPr/>
      <dgm:t>
        <a:bodyPr anchor="t" anchorCtr="1"/>
        <a:lstStyle/>
        <a:p>
          <a:pPr marR="0" rtl="0" eaLnBrk="1" fontAlgn="auto" latinLnBrk="0" hangingPunct="1">
            <a:buClrTx/>
            <a:buSzTx/>
            <a:buFontTx/>
            <a:tabLst/>
            <a:defRPr/>
          </a:pPr>
          <a:r>
            <a:rPr lang="ru-RU" sz="3200" b="1" dirty="0">
              <a:solidFill>
                <a:srgbClr val="7030A0"/>
              </a:solidFill>
              <a:effectLst>
                <a:outerShdw blurRad="38100" dist="38100" dir="2700000" algn="tl">
                  <a:srgbClr val="000000">
                    <a:alpha val="43137"/>
                  </a:srgbClr>
                </a:outerShdw>
              </a:effectLst>
              <a:latin typeface="+mn-lt"/>
            </a:rPr>
            <a:t>Регулярная</a:t>
          </a:r>
          <a:r>
            <a:rPr lang="ru-RU" sz="3200" b="1" dirty="0">
              <a:solidFill>
                <a:srgbClr val="7030A0"/>
              </a:solidFill>
              <a:effectLst>
                <a:outerShdw blurRad="38100" dist="38100" dir="2700000" algn="tl">
                  <a:srgbClr val="000000">
                    <a:alpha val="43137"/>
                  </a:srgbClr>
                </a:outerShdw>
              </a:effectLst>
            </a:rPr>
            <a:t> физическая активность</a:t>
          </a:r>
          <a:endParaRPr lang="it-IT" sz="3200" b="1" dirty="0">
            <a:solidFill>
              <a:srgbClr val="7030A0"/>
            </a:solidFill>
            <a:effectLst>
              <a:outerShdw blurRad="38100" dist="38100" dir="2700000" algn="tl">
                <a:srgbClr val="000000">
                  <a:alpha val="43137"/>
                </a:srgbClr>
              </a:outerShdw>
            </a:effectLst>
          </a:endParaRPr>
        </a:p>
      </dgm:t>
    </dgm:pt>
    <dgm:pt modelId="{059F9052-E279-475E-AAFB-9FDC38567280}" type="par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F9E325EA-8DC7-48ED-9AB5-09091ADB7B42}" type="sib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EBDA624B-CE16-42DB-BC19-1E33487898A2}" type="pres">
      <dgm:prSet presAssocID="{9E33BCD7-79F7-416B-9ED7-52DCACC73CBE}" presName="Name0" presStyleCnt="0">
        <dgm:presLayoutVars>
          <dgm:dir/>
          <dgm:resizeHandles val="exact"/>
        </dgm:presLayoutVars>
      </dgm:prSet>
      <dgm:spPr/>
    </dgm:pt>
    <dgm:pt modelId="{DCE6430D-6E4F-487B-A03D-55C0DE21382C}" type="pres">
      <dgm:prSet presAssocID="{9E33BCD7-79F7-416B-9ED7-52DCACC73CBE}" presName="fgShape" presStyleLbl="fgShp" presStyleIdx="0" presStyleCnt="1" custScaleY="205105">
        <dgm:style>
          <a:lnRef idx="1">
            <a:schemeClr val="accent3"/>
          </a:lnRef>
          <a:fillRef idx="3">
            <a:schemeClr val="accent3"/>
          </a:fillRef>
          <a:effectRef idx="2">
            <a:schemeClr val="accent3"/>
          </a:effectRef>
          <a:fontRef idx="minor">
            <a:schemeClr val="lt1"/>
          </a:fontRef>
        </dgm:style>
      </dgm:prSet>
      <dgm:spPr/>
    </dgm:pt>
    <dgm:pt modelId="{85F7DDE8-C54A-43AB-8354-688ADBF7512A}" type="pres">
      <dgm:prSet presAssocID="{9E33BCD7-79F7-416B-9ED7-52DCACC73CBE}" presName="linComp" presStyleCnt="0"/>
      <dgm:spPr/>
    </dgm:pt>
    <dgm:pt modelId="{4289D699-7875-4B7E-A5E9-0CE73E431E69}" type="pres">
      <dgm:prSet presAssocID="{2130C4B5-3F63-4E8A-B7F7-5CE869C2077A}" presName="compNode" presStyleCnt="0"/>
      <dgm:spPr/>
    </dgm:pt>
    <dgm:pt modelId="{9765EE27-7687-47FB-AB2D-A18AF1685BC8}" type="pres">
      <dgm:prSet presAssocID="{2130C4B5-3F63-4E8A-B7F7-5CE869C2077A}" presName="bkgdShape" presStyleLbl="node1" presStyleIdx="0" presStyleCnt="4"/>
      <dgm:spPr/>
    </dgm:pt>
    <dgm:pt modelId="{159997BD-5D2F-4072-8B86-5EA6AB052EA9}" type="pres">
      <dgm:prSet presAssocID="{2130C4B5-3F63-4E8A-B7F7-5CE869C2077A}" presName="nodeTx" presStyleLbl="node1" presStyleIdx="0" presStyleCnt="4">
        <dgm:presLayoutVars>
          <dgm:bulletEnabled val="1"/>
        </dgm:presLayoutVars>
      </dgm:prSet>
      <dgm:spPr/>
    </dgm:pt>
    <dgm:pt modelId="{756D0027-C8F5-4185-882B-E25763D853A7}" type="pres">
      <dgm:prSet presAssocID="{2130C4B5-3F63-4E8A-B7F7-5CE869C2077A}" presName="invisiNode" presStyleLbl="node1" presStyleIdx="0" presStyleCnt="4"/>
      <dgm:spPr/>
    </dgm:pt>
    <dgm:pt modelId="{E0EF3580-0D76-49CB-9B8F-061430346EC4}" type="pres">
      <dgm:prSet presAssocID="{2130C4B5-3F63-4E8A-B7F7-5CE869C2077A}" presName="imagNode" presStyleLbl="fgImgPlace1" presStyleIdx="0" presStyleCnt="4"/>
      <dgm:spPr>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dgm:spPr>
    </dgm:pt>
    <dgm:pt modelId="{0E69E3DA-25A1-4E0C-980B-D5D09C633FF1}" type="pres">
      <dgm:prSet presAssocID="{2F088467-1221-4C9C-98D8-7F4100A24840}" presName="sibTrans" presStyleLbl="sibTrans2D1" presStyleIdx="0" presStyleCnt="0"/>
      <dgm:spPr/>
    </dgm:pt>
    <dgm:pt modelId="{AD1FCB87-FFEA-4025-A60F-86BBB3F2E52C}" type="pres">
      <dgm:prSet presAssocID="{3AE43AB7-03C4-4EAC-A6ED-BFED20E68B85}" presName="compNode" presStyleCnt="0"/>
      <dgm:spPr/>
    </dgm:pt>
    <dgm:pt modelId="{BE47C7CB-1D57-4E79-A103-BF0CE83D0D25}" type="pres">
      <dgm:prSet presAssocID="{3AE43AB7-03C4-4EAC-A6ED-BFED20E68B85}" presName="bkgdShape" presStyleLbl="node1" presStyleIdx="1" presStyleCnt="4"/>
      <dgm:spPr/>
    </dgm:pt>
    <dgm:pt modelId="{43AA6448-EBF9-49DB-B9FD-FDC02DC4BA1A}" type="pres">
      <dgm:prSet presAssocID="{3AE43AB7-03C4-4EAC-A6ED-BFED20E68B85}" presName="nodeTx" presStyleLbl="node1" presStyleIdx="1" presStyleCnt="4">
        <dgm:presLayoutVars>
          <dgm:bulletEnabled val="1"/>
        </dgm:presLayoutVars>
      </dgm:prSet>
      <dgm:spPr/>
    </dgm:pt>
    <dgm:pt modelId="{3E936DE8-D355-4073-A1BF-26DDBDBBAC9C}" type="pres">
      <dgm:prSet presAssocID="{3AE43AB7-03C4-4EAC-A6ED-BFED20E68B85}" presName="invisiNode" presStyleLbl="node1" presStyleIdx="1" presStyleCnt="4"/>
      <dgm:spPr/>
    </dgm:pt>
    <dgm:pt modelId="{31FD46E5-68A6-44EC-AF20-93D7E041313B}" type="pres">
      <dgm:prSet presAssocID="{3AE43AB7-03C4-4EAC-A6ED-BFED20E68B85}"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dgm:spPr>
    </dgm:pt>
    <dgm:pt modelId="{9FDBDB31-3C6B-40D7-BA62-5BC7BC81B4B2}" type="pres">
      <dgm:prSet presAssocID="{6267331A-D4C3-46D6-BB60-C6C29B6B0596}" presName="sibTrans" presStyleLbl="sibTrans2D1" presStyleIdx="0" presStyleCnt="0"/>
      <dgm:spPr/>
    </dgm:pt>
    <dgm:pt modelId="{B988972C-D9E9-46EF-AE20-4B6F6487AF82}" type="pres">
      <dgm:prSet presAssocID="{CB8D2BB4-42B4-4E29-97FF-A3075841A614}" presName="compNode" presStyleCnt="0"/>
      <dgm:spPr/>
    </dgm:pt>
    <dgm:pt modelId="{45B7842E-5845-4F8E-91EC-236C3212AAF0}" type="pres">
      <dgm:prSet presAssocID="{CB8D2BB4-42B4-4E29-97FF-A3075841A614}" presName="bkgdShape" presStyleLbl="node1" presStyleIdx="2" presStyleCnt="4" custLinFactNeighborX="-1500" custLinFactNeighborY="-249"/>
      <dgm:spPr/>
    </dgm:pt>
    <dgm:pt modelId="{CA0533EF-130F-417B-8489-6BC321260A9C}" type="pres">
      <dgm:prSet presAssocID="{CB8D2BB4-42B4-4E29-97FF-A3075841A614}" presName="nodeTx" presStyleLbl="node1" presStyleIdx="2" presStyleCnt="4">
        <dgm:presLayoutVars>
          <dgm:bulletEnabled val="1"/>
        </dgm:presLayoutVars>
      </dgm:prSet>
      <dgm:spPr/>
    </dgm:pt>
    <dgm:pt modelId="{0010ACD5-D27E-4C5B-AC5B-92C3EFC71E43}" type="pres">
      <dgm:prSet presAssocID="{CB8D2BB4-42B4-4E29-97FF-A3075841A614}" presName="invisiNode" presStyleLbl="node1" presStyleIdx="2" presStyleCnt="4"/>
      <dgm:spPr/>
    </dgm:pt>
    <dgm:pt modelId="{1A4E06F3-144A-45BF-8DCB-F099BC588A7B}" type="pres">
      <dgm:prSet presAssocID="{CB8D2BB4-42B4-4E29-97FF-A3075841A614}"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dgm:spPr>
    </dgm:pt>
    <dgm:pt modelId="{5B1E5E58-F0FF-4565-8870-AC2AC2F93F78}" type="pres">
      <dgm:prSet presAssocID="{EF8E4036-533A-44CD-95C4-467AF1068C44}" presName="sibTrans" presStyleLbl="sibTrans2D1" presStyleIdx="0" presStyleCnt="0"/>
      <dgm:spPr/>
    </dgm:pt>
    <dgm:pt modelId="{72732EB8-EB8F-4B48-B6D6-69E6E47CCC58}" type="pres">
      <dgm:prSet presAssocID="{81AD8195-C399-4C67-9E88-0709192CD5A4}" presName="compNode" presStyleCnt="0"/>
      <dgm:spPr/>
    </dgm:pt>
    <dgm:pt modelId="{DF7D2920-A143-4B58-815A-D46FC4DC72DB}" type="pres">
      <dgm:prSet presAssocID="{81AD8195-C399-4C67-9E88-0709192CD5A4}" presName="bkgdShape" presStyleLbl="node1" presStyleIdx="3" presStyleCnt="4"/>
      <dgm:spPr/>
    </dgm:pt>
    <dgm:pt modelId="{EA53CD65-94EE-47EC-9C1E-F969E00E23E1}" type="pres">
      <dgm:prSet presAssocID="{81AD8195-C399-4C67-9E88-0709192CD5A4}" presName="nodeTx" presStyleLbl="node1" presStyleIdx="3" presStyleCnt="4">
        <dgm:presLayoutVars>
          <dgm:bulletEnabled val="1"/>
        </dgm:presLayoutVars>
      </dgm:prSet>
      <dgm:spPr/>
    </dgm:pt>
    <dgm:pt modelId="{5605E9EF-E3AA-424B-82ED-606747102E0A}" type="pres">
      <dgm:prSet presAssocID="{81AD8195-C399-4C67-9E88-0709192CD5A4}" presName="invisiNode" presStyleLbl="node1" presStyleIdx="3" presStyleCnt="4"/>
      <dgm:spPr/>
    </dgm:pt>
    <dgm:pt modelId="{7736961E-C23B-4844-A249-B4E1E3EA543A}" type="pres">
      <dgm:prSet presAssocID="{81AD8195-C399-4C67-9E88-0709192CD5A4}"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dgm:spPr>
    </dgm:pt>
  </dgm:ptLst>
  <dgm:cxnLst>
    <dgm:cxn modelId="{94FFB50F-21A0-424F-BA31-690B1541C2EF}" type="presOf" srcId="{CB8D2BB4-42B4-4E29-97FF-A3075841A614}" destId="{45B7842E-5845-4F8E-91EC-236C3212AAF0}" srcOrd="0" destOrd="0" presId="urn:microsoft.com/office/officeart/2005/8/layout/hList7#1"/>
    <dgm:cxn modelId="{7C58B312-6301-45DE-AAD8-3D5C06DD4102}" type="presOf" srcId="{3AE43AB7-03C4-4EAC-A6ED-BFED20E68B85}" destId="{BE47C7CB-1D57-4E79-A103-BF0CE83D0D25}" srcOrd="0" destOrd="0" presId="urn:microsoft.com/office/officeart/2005/8/layout/hList7#1"/>
    <dgm:cxn modelId="{734D2224-68D5-41D9-8E06-BFC7CAC2B7C0}" srcId="{9E33BCD7-79F7-416B-9ED7-52DCACC73CBE}" destId="{81AD8195-C399-4C67-9E88-0709192CD5A4}" srcOrd="3" destOrd="0" parTransId="{059F9052-E279-475E-AAFB-9FDC38567280}" sibTransId="{F9E325EA-8DC7-48ED-9AB5-09091ADB7B42}"/>
    <dgm:cxn modelId="{647BC16C-BB4B-4A51-9934-FBD5AFD07D4B}" type="presOf" srcId="{9E33BCD7-79F7-416B-9ED7-52DCACC73CBE}" destId="{EBDA624B-CE16-42DB-BC19-1E33487898A2}" srcOrd="0" destOrd="0" presId="urn:microsoft.com/office/officeart/2005/8/layout/hList7#1"/>
    <dgm:cxn modelId="{50127D70-1BB2-4AD2-B47C-268BEA37863A}" type="presOf" srcId="{2F088467-1221-4C9C-98D8-7F4100A24840}" destId="{0E69E3DA-25A1-4E0C-980B-D5D09C633FF1}" srcOrd="0" destOrd="0" presId="urn:microsoft.com/office/officeart/2005/8/layout/hList7#1"/>
    <dgm:cxn modelId="{EBBE1076-FABC-4211-A92A-16168C56C683}" srcId="{9E33BCD7-79F7-416B-9ED7-52DCACC73CBE}" destId="{3AE43AB7-03C4-4EAC-A6ED-BFED20E68B85}" srcOrd="1" destOrd="0" parTransId="{EF5726DB-2C57-43E3-9AB1-BE16756A4873}" sibTransId="{6267331A-D4C3-46D6-BB60-C6C29B6B0596}"/>
    <dgm:cxn modelId="{B142F079-AAA6-4D00-9F48-B31DBECFA8AD}" type="presOf" srcId="{EF8E4036-533A-44CD-95C4-467AF1068C44}" destId="{5B1E5E58-F0FF-4565-8870-AC2AC2F93F78}" srcOrd="0" destOrd="0" presId="urn:microsoft.com/office/officeart/2005/8/layout/hList7#1"/>
    <dgm:cxn modelId="{3074F17E-F99D-4CA4-AC85-DB4B23388AD2}" type="presOf" srcId="{6267331A-D4C3-46D6-BB60-C6C29B6B0596}" destId="{9FDBDB31-3C6B-40D7-BA62-5BC7BC81B4B2}" srcOrd="0" destOrd="0" presId="urn:microsoft.com/office/officeart/2005/8/layout/hList7#1"/>
    <dgm:cxn modelId="{2FE1937F-AAB5-4ACC-B35F-1CE78B10A282}" type="presOf" srcId="{81AD8195-C399-4C67-9E88-0709192CD5A4}" destId="{DF7D2920-A143-4B58-815A-D46FC4DC72DB}" srcOrd="0" destOrd="0" presId="urn:microsoft.com/office/officeart/2005/8/layout/hList7#1"/>
    <dgm:cxn modelId="{6083EF87-A33F-4878-995C-539E03054160}" type="presOf" srcId="{3AE43AB7-03C4-4EAC-A6ED-BFED20E68B85}" destId="{43AA6448-EBF9-49DB-B9FD-FDC02DC4BA1A}" srcOrd="1" destOrd="0" presId="urn:microsoft.com/office/officeart/2005/8/layout/hList7#1"/>
    <dgm:cxn modelId="{7A2A1F9A-ED09-4EAE-AAA2-F5DDB6974756}" type="presOf" srcId="{81AD8195-C399-4C67-9E88-0709192CD5A4}" destId="{EA53CD65-94EE-47EC-9C1E-F969E00E23E1}" srcOrd="1" destOrd="0" presId="urn:microsoft.com/office/officeart/2005/8/layout/hList7#1"/>
    <dgm:cxn modelId="{BB6EF3B6-8D2F-4F4A-89CF-28E07B1187A8}" srcId="{9E33BCD7-79F7-416B-9ED7-52DCACC73CBE}" destId="{2130C4B5-3F63-4E8A-B7F7-5CE869C2077A}" srcOrd="0" destOrd="0" parTransId="{083F2CB7-14B8-4962-864E-E764C4BA1178}" sibTransId="{2F088467-1221-4C9C-98D8-7F4100A24840}"/>
    <dgm:cxn modelId="{38BB24C0-381B-4134-AE9A-BD3989659747}" type="presOf" srcId="{2130C4B5-3F63-4E8A-B7F7-5CE869C2077A}" destId="{159997BD-5D2F-4072-8B86-5EA6AB052EA9}" srcOrd="1" destOrd="0" presId="urn:microsoft.com/office/officeart/2005/8/layout/hList7#1"/>
    <dgm:cxn modelId="{1350B3CA-3770-4C3D-B975-92B927FC1538}" srcId="{9E33BCD7-79F7-416B-9ED7-52DCACC73CBE}" destId="{CB8D2BB4-42B4-4E29-97FF-A3075841A614}" srcOrd="2" destOrd="0" parTransId="{CF804B91-42A9-4E5C-A7DD-F343D8256729}" sibTransId="{EF8E4036-533A-44CD-95C4-467AF1068C44}"/>
    <dgm:cxn modelId="{0C2390E2-618F-4A1F-AA21-B98530F15311}" type="presOf" srcId="{CB8D2BB4-42B4-4E29-97FF-A3075841A614}" destId="{CA0533EF-130F-417B-8489-6BC321260A9C}" srcOrd="1" destOrd="0" presId="urn:microsoft.com/office/officeart/2005/8/layout/hList7#1"/>
    <dgm:cxn modelId="{74E54EF8-47A6-487F-8B66-1AB5D7E47727}" type="presOf" srcId="{2130C4B5-3F63-4E8A-B7F7-5CE869C2077A}" destId="{9765EE27-7687-47FB-AB2D-A18AF1685BC8}" srcOrd="0" destOrd="0" presId="urn:microsoft.com/office/officeart/2005/8/layout/hList7#1"/>
    <dgm:cxn modelId="{1E9C1738-5389-4DA8-8427-B236A6CC39CF}" type="presParOf" srcId="{EBDA624B-CE16-42DB-BC19-1E33487898A2}" destId="{DCE6430D-6E4F-487B-A03D-55C0DE21382C}" srcOrd="0" destOrd="0" presId="urn:microsoft.com/office/officeart/2005/8/layout/hList7#1"/>
    <dgm:cxn modelId="{E924F437-53EC-4774-8D06-67855B4BAAF2}" type="presParOf" srcId="{EBDA624B-CE16-42DB-BC19-1E33487898A2}" destId="{85F7DDE8-C54A-43AB-8354-688ADBF7512A}" srcOrd="1" destOrd="0" presId="urn:microsoft.com/office/officeart/2005/8/layout/hList7#1"/>
    <dgm:cxn modelId="{8A5AD961-313F-415B-8DF5-C559E9DFB62D}" type="presParOf" srcId="{85F7DDE8-C54A-43AB-8354-688ADBF7512A}" destId="{4289D699-7875-4B7E-A5E9-0CE73E431E69}" srcOrd="0" destOrd="0" presId="urn:microsoft.com/office/officeart/2005/8/layout/hList7#1"/>
    <dgm:cxn modelId="{78349354-A865-4F9E-84DA-17539A92F81C}" type="presParOf" srcId="{4289D699-7875-4B7E-A5E9-0CE73E431E69}" destId="{9765EE27-7687-47FB-AB2D-A18AF1685BC8}" srcOrd="0" destOrd="0" presId="urn:microsoft.com/office/officeart/2005/8/layout/hList7#1"/>
    <dgm:cxn modelId="{855A19D5-7817-462B-ACBE-FE221B4AAD81}" type="presParOf" srcId="{4289D699-7875-4B7E-A5E9-0CE73E431E69}" destId="{159997BD-5D2F-4072-8B86-5EA6AB052EA9}" srcOrd="1" destOrd="0" presId="urn:microsoft.com/office/officeart/2005/8/layout/hList7#1"/>
    <dgm:cxn modelId="{06B75A87-ACD6-4BA9-815E-D4ABAD61FE69}" type="presParOf" srcId="{4289D699-7875-4B7E-A5E9-0CE73E431E69}" destId="{756D0027-C8F5-4185-882B-E25763D853A7}" srcOrd="2" destOrd="0" presId="urn:microsoft.com/office/officeart/2005/8/layout/hList7#1"/>
    <dgm:cxn modelId="{BFF193BE-AB02-42CF-9A07-CFD606936B8A}" type="presParOf" srcId="{4289D699-7875-4B7E-A5E9-0CE73E431E69}" destId="{E0EF3580-0D76-49CB-9B8F-061430346EC4}" srcOrd="3" destOrd="0" presId="urn:microsoft.com/office/officeart/2005/8/layout/hList7#1"/>
    <dgm:cxn modelId="{8A341AA4-A9E1-4DF6-B1AB-7651D5070A08}" type="presParOf" srcId="{85F7DDE8-C54A-43AB-8354-688ADBF7512A}" destId="{0E69E3DA-25A1-4E0C-980B-D5D09C633FF1}" srcOrd="1" destOrd="0" presId="urn:microsoft.com/office/officeart/2005/8/layout/hList7#1"/>
    <dgm:cxn modelId="{390F11B0-06F9-4F50-BB78-13B411D44D0E}" type="presParOf" srcId="{85F7DDE8-C54A-43AB-8354-688ADBF7512A}" destId="{AD1FCB87-FFEA-4025-A60F-86BBB3F2E52C}" srcOrd="2" destOrd="0" presId="urn:microsoft.com/office/officeart/2005/8/layout/hList7#1"/>
    <dgm:cxn modelId="{CC870338-91EC-4074-9D9D-22710BD61B48}" type="presParOf" srcId="{AD1FCB87-FFEA-4025-A60F-86BBB3F2E52C}" destId="{BE47C7CB-1D57-4E79-A103-BF0CE83D0D25}" srcOrd="0" destOrd="0" presId="urn:microsoft.com/office/officeart/2005/8/layout/hList7#1"/>
    <dgm:cxn modelId="{CD5EE478-FF94-4D72-8DEB-FCEC7E56DE3E}" type="presParOf" srcId="{AD1FCB87-FFEA-4025-A60F-86BBB3F2E52C}" destId="{43AA6448-EBF9-49DB-B9FD-FDC02DC4BA1A}" srcOrd="1" destOrd="0" presId="urn:microsoft.com/office/officeart/2005/8/layout/hList7#1"/>
    <dgm:cxn modelId="{18896B06-81E6-46EA-A78E-B121245354C9}" type="presParOf" srcId="{AD1FCB87-FFEA-4025-A60F-86BBB3F2E52C}" destId="{3E936DE8-D355-4073-A1BF-26DDBDBBAC9C}" srcOrd="2" destOrd="0" presId="urn:microsoft.com/office/officeart/2005/8/layout/hList7#1"/>
    <dgm:cxn modelId="{35A43E0B-C743-45BC-9A08-D2D1EFB389EA}" type="presParOf" srcId="{AD1FCB87-FFEA-4025-A60F-86BBB3F2E52C}" destId="{31FD46E5-68A6-44EC-AF20-93D7E041313B}" srcOrd="3" destOrd="0" presId="urn:microsoft.com/office/officeart/2005/8/layout/hList7#1"/>
    <dgm:cxn modelId="{2C6650A6-2A69-4385-A4E0-273CD520242F}" type="presParOf" srcId="{85F7DDE8-C54A-43AB-8354-688ADBF7512A}" destId="{9FDBDB31-3C6B-40D7-BA62-5BC7BC81B4B2}" srcOrd="3" destOrd="0" presId="urn:microsoft.com/office/officeart/2005/8/layout/hList7#1"/>
    <dgm:cxn modelId="{4C3BA459-1CEC-4573-A738-7359338A43E4}" type="presParOf" srcId="{85F7DDE8-C54A-43AB-8354-688ADBF7512A}" destId="{B988972C-D9E9-46EF-AE20-4B6F6487AF82}" srcOrd="4" destOrd="0" presId="urn:microsoft.com/office/officeart/2005/8/layout/hList7#1"/>
    <dgm:cxn modelId="{EF45DD7D-EFBE-49E6-8DC4-C2D5BC58197B}" type="presParOf" srcId="{B988972C-D9E9-46EF-AE20-4B6F6487AF82}" destId="{45B7842E-5845-4F8E-91EC-236C3212AAF0}" srcOrd="0" destOrd="0" presId="urn:microsoft.com/office/officeart/2005/8/layout/hList7#1"/>
    <dgm:cxn modelId="{03363F37-E7FA-429E-B2ED-9F2908ED0187}" type="presParOf" srcId="{B988972C-D9E9-46EF-AE20-4B6F6487AF82}" destId="{CA0533EF-130F-417B-8489-6BC321260A9C}" srcOrd="1" destOrd="0" presId="urn:microsoft.com/office/officeart/2005/8/layout/hList7#1"/>
    <dgm:cxn modelId="{E7B26E0E-A967-4B53-BCC9-85029A02A1AE}" type="presParOf" srcId="{B988972C-D9E9-46EF-AE20-4B6F6487AF82}" destId="{0010ACD5-D27E-4C5B-AC5B-92C3EFC71E43}" srcOrd="2" destOrd="0" presId="urn:microsoft.com/office/officeart/2005/8/layout/hList7#1"/>
    <dgm:cxn modelId="{DDDACC52-5287-4432-90AA-D4C26DDFB301}" type="presParOf" srcId="{B988972C-D9E9-46EF-AE20-4B6F6487AF82}" destId="{1A4E06F3-144A-45BF-8DCB-F099BC588A7B}" srcOrd="3" destOrd="0" presId="urn:microsoft.com/office/officeart/2005/8/layout/hList7#1"/>
    <dgm:cxn modelId="{5784FCF5-E7BB-4358-BDE4-0AE9678AA9DA}" type="presParOf" srcId="{85F7DDE8-C54A-43AB-8354-688ADBF7512A}" destId="{5B1E5E58-F0FF-4565-8870-AC2AC2F93F78}" srcOrd="5" destOrd="0" presId="urn:microsoft.com/office/officeart/2005/8/layout/hList7#1"/>
    <dgm:cxn modelId="{37C1A07C-7DBC-4897-9D29-1C841D71143E}" type="presParOf" srcId="{85F7DDE8-C54A-43AB-8354-688ADBF7512A}" destId="{72732EB8-EB8F-4B48-B6D6-69E6E47CCC58}" srcOrd="6" destOrd="0" presId="urn:microsoft.com/office/officeart/2005/8/layout/hList7#1"/>
    <dgm:cxn modelId="{7DEEF7B9-4021-49F0-82DC-C6F6FEE0F9C0}" type="presParOf" srcId="{72732EB8-EB8F-4B48-B6D6-69E6E47CCC58}" destId="{DF7D2920-A143-4B58-815A-D46FC4DC72DB}" srcOrd="0" destOrd="0" presId="urn:microsoft.com/office/officeart/2005/8/layout/hList7#1"/>
    <dgm:cxn modelId="{398B395C-514A-4525-8953-AB747F51AB18}" type="presParOf" srcId="{72732EB8-EB8F-4B48-B6D6-69E6E47CCC58}" destId="{EA53CD65-94EE-47EC-9C1E-F969E00E23E1}" srcOrd="1" destOrd="0" presId="urn:microsoft.com/office/officeart/2005/8/layout/hList7#1"/>
    <dgm:cxn modelId="{9CBA0CCC-EB9F-4BB2-A9BA-4AA6DC75F2AB}" type="presParOf" srcId="{72732EB8-EB8F-4B48-B6D6-69E6E47CCC58}" destId="{5605E9EF-E3AA-424B-82ED-606747102E0A}" srcOrd="2" destOrd="0" presId="urn:microsoft.com/office/officeart/2005/8/layout/hList7#1"/>
    <dgm:cxn modelId="{5868CE71-B46E-4835-B86E-6372BB7367C7}" type="presParOf" srcId="{72732EB8-EB8F-4B48-B6D6-69E6E47CCC58}" destId="{7736961E-C23B-4844-A249-B4E1E3EA543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C27E-0318-4026-9638-5F3E7F4A53C9}">
      <dsp:nvSpPr>
        <dsp:cNvPr id="0" name=""/>
        <dsp:cNvSpPr/>
      </dsp:nvSpPr>
      <dsp:spPr>
        <a:xfrm>
          <a:off x="5" y="0"/>
          <a:ext cx="11736882" cy="5154350"/>
        </a:xfrm>
        <a:prstGeom prst="rightArrow">
          <a:avLst/>
        </a:prstGeom>
        <a:solidFill>
          <a:schemeClr val="accent1">
            <a:lumMod val="60000"/>
            <a:lumOff val="40000"/>
          </a:schemeClr>
        </a:solidFill>
        <a:ln>
          <a:noFill/>
        </a:ln>
        <a:effectLst/>
      </dsp:spPr>
      <dsp:style>
        <a:lnRef idx="0">
          <a:scrgbClr r="0" g="0" b="0"/>
        </a:lnRef>
        <a:fillRef idx="1">
          <a:scrgbClr r="0" g="0" b="0"/>
        </a:fillRef>
        <a:effectRef idx="2">
          <a:scrgbClr r="0" g="0" b="0"/>
        </a:effectRef>
        <a:fontRef idx="minor"/>
      </dsp:style>
    </dsp:sp>
    <dsp:sp modelId="{B17B6F77-F324-4D8D-8998-F2B10A390423}">
      <dsp:nvSpPr>
        <dsp:cNvPr id="0" name=""/>
        <dsp:cNvSpPr/>
      </dsp:nvSpPr>
      <dsp:spPr>
        <a:xfrm>
          <a:off x="41822" y="1330255"/>
          <a:ext cx="3242285" cy="24938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noProof="0" dirty="0">
              <a:latin typeface="+mn-lt"/>
            </a:rPr>
            <a:t>Психическое здоровье это как вы  думаете, чувствуете и действуете в повседневной жизни</a:t>
          </a:r>
        </a:p>
      </dsp:txBody>
      <dsp:txXfrm>
        <a:off x="163561" y="1451994"/>
        <a:ext cx="2998807" cy="2250361"/>
      </dsp:txXfrm>
    </dsp:sp>
    <dsp:sp modelId="{D052B1C0-6ACD-4EBE-B3CA-C78974A3CF2A}">
      <dsp:nvSpPr>
        <dsp:cNvPr id="0" name=""/>
        <dsp:cNvSpPr/>
      </dsp:nvSpPr>
      <dsp:spPr>
        <a:xfrm>
          <a:off x="3644977" y="1331410"/>
          <a:ext cx="3408303" cy="2493839"/>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ts val="0"/>
            </a:spcAft>
            <a:buNone/>
          </a:pPr>
          <a:r>
            <a:rPr lang="ru-RU" sz="2400" b="1" kern="1200" noProof="0" dirty="0">
              <a:solidFill>
                <a:prstClr val="white"/>
              </a:solidFill>
              <a:latin typeface="+mn-lt"/>
              <a:ea typeface="+mn-ea"/>
              <a:cs typeface="+mn-cs"/>
            </a:rPr>
            <a:t>Психическое здоровье влияет на то, как вы справляетесь со стрессом, принимаете решения и относитесь к людям</a:t>
          </a:r>
        </a:p>
      </dsp:txBody>
      <dsp:txXfrm>
        <a:off x="3766716" y="1453149"/>
        <a:ext cx="3164825" cy="2250361"/>
      </dsp:txXfrm>
    </dsp:sp>
    <dsp:sp modelId="{EEA692B1-F01C-446B-87DD-ACB75B0FF3EA}">
      <dsp:nvSpPr>
        <dsp:cNvPr id="0" name=""/>
        <dsp:cNvSpPr/>
      </dsp:nvSpPr>
      <dsp:spPr>
        <a:xfrm>
          <a:off x="7584139" y="1330255"/>
          <a:ext cx="4110925" cy="249383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ru-RU" sz="2400" b="1" kern="1200" dirty="0">
              <a:latin typeface="+mn-lt"/>
              <a:ea typeface="Open Sans Light" panose="020B0604020202020204" charset="0"/>
              <a:cs typeface="Open Sans Light" panose="020B0604020202020204" charset="0"/>
            </a:rPr>
            <a:t>Психическое здоровье столь же важно, как и ваше физическое здоровье: </a:t>
          </a:r>
        </a:p>
        <a:p>
          <a:pPr marL="0" lvl="0" indent="0" algn="ctr" defTabSz="1066800">
            <a:lnSpc>
              <a:spcPct val="100000"/>
            </a:lnSpc>
            <a:spcBef>
              <a:spcPct val="0"/>
            </a:spcBef>
            <a:spcAft>
              <a:spcPts val="0"/>
            </a:spcAft>
            <a:buNone/>
          </a:pPr>
          <a:r>
            <a:rPr lang="ru-RU" sz="2400" b="1" kern="1200" dirty="0">
              <a:latin typeface="+mn-lt"/>
              <a:ea typeface="Open Sans Light" panose="020B0604020202020204" charset="0"/>
              <a:cs typeface="Open Sans Light" panose="020B0604020202020204" charset="0"/>
            </a:rPr>
            <a:t>без психического здоровья не будет никакого здоровья!</a:t>
          </a:r>
          <a:endParaRPr lang="ru-RU" sz="2400" b="1" kern="1200" dirty="0">
            <a:latin typeface="+mn-lt"/>
          </a:endParaRPr>
        </a:p>
      </dsp:txBody>
      <dsp:txXfrm>
        <a:off x="7705878" y="1451994"/>
        <a:ext cx="3867447" cy="225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EE27-7687-47FB-AB2D-A18AF1685BC8}">
      <dsp:nvSpPr>
        <dsp:cNvPr id="0" name=""/>
        <dsp:cNvSpPr/>
      </dsp:nvSpPr>
      <dsp:spPr>
        <a:xfrm>
          <a:off x="2715" y="-77846"/>
          <a:ext cx="2846685" cy="5400600"/>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7584" tIns="227584" rIns="227584" bIns="227584" numCol="1" spcCol="1270" anchor="t" anchorCtr="1">
          <a:noAutofit/>
        </a:bodyPr>
        <a:lstStyle/>
        <a:p>
          <a:pPr marL="0" lvl="0" indent="0" algn="ctr" defTabSz="1422400" rtl="0">
            <a:lnSpc>
              <a:spcPct val="90000"/>
            </a:lnSpc>
            <a:spcBef>
              <a:spcPct val="0"/>
            </a:spcBef>
            <a:spcAft>
              <a:spcPct val="35000"/>
            </a:spcAft>
            <a:buNone/>
          </a:pPr>
          <a:r>
            <a:rPr lang="ru-RU" sz="3200" b="1" kern="1200" dirty="0">
              <a:solidFill>
                <a:srgbClr val="FFFF00"/>
              </a:solidFill>
              <a:effectLst>
                <a:outerShdw blurRad="38100" dist="38100" dir="2700000" algn="tl">
                  <a:srgbClr val="000000">
                    <a:alpha val="43137"/>
                  </a:srgbClr>
                </a:outerShdw>
              </a:effectLst>
            </a:rPr>
            <a:t>Регулярный сон</a:t>
          </a:r>
          <a:endParaRPr lang="it-IT" sz="3200" b="1" kern="1200" dirty="0">
            <a:solidFill>
              <a:srgbClr val="FFFF00"/>
            </a:solidFill>
            <a:effectLst>
              <a:outerShdw blurRad="38100" dist="38100" dir="2700000" algn="tl">
                <a:srgbClr val="000000">
                  <a:alpha val="43137"/>
                </a:srgbClr>
              </a:outerShdw>
            </a:effectLst>
          </a:endParaRPr>
        </a:p>
      </dsp:txBody>
      <dsp:txXfrm>
        <a:off x="2715" y="2082393"/>
        <a:ext cx="2846685" cy="2160240"/>
      </dsp:txXfrm>
    </dsp:sp>
    <dsp:sp modelId="{E0EF3580-0D76-49CB-9B8F-061430346EC4}">
      <dsp:nvSpPr>
        <dsp:cNvPr id="0" name=""/>
        <dsp:cNvSpPr/>
      </dsp:nvSpPr>
      <dsp:spPr>
        <a:xfrm>
          <a:off x="526858" y="246189"/>
          <a:ext cx="1798399" cy="1798399"/>
        </a:xfrm>
        <a:prstGeom prst="ellipse">
          <a:avLst/>
        </a:prstGeom>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7C7CB-1D57-4E79-A103-BF0CE83D0D25}">
      <dsp:nvSpPr>
        <dsp:cNvPr id="0" name=""/>
        <dsp:cNvSpPr/>
      </dsp:nvSpPr>
      <dsp:spPr>
        <a:xfrm>
          <a:off x="2934801" y="-77846"/>
          <a:ext cx="2846685" cy="540060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7584" tIns="227584" rIns="227584" bIns="227584" numCol="1" spcCol="1270" anchor="t" anchorCtr="1">
          <a:noAutofit/>
        </a:bodyPr>
        <a:lstStyle/>
        <a:p>
          <a:pPr marL="0" lvl="0" indent="0" algn="ctr" defTabSz="1422400" rtl="0">
            <a:lnSpc>
              <a:spcPct val="90000"/>
            </a:lnSpc>
            <a:spcBef>
              <a:spcPct val="0"/>
            </a:spcBef>
            <a:spcAft>
              <a:spcPct val="35000"/>
            </a:spcAft>
            <a:buNone/>
          </a:pPr>
          <a:r>
            <a:rPr lang="ru-RU" sz="3200" b="1" kern="1200" dirty="0">
              <a:solidFill>
                <a:srgbClr val="FFFF00"/>
              </a:solidFill>
              <a:effectLst>
                <a:outerShdw blurRad="38100" dist="38100" dir="2700000" algn="tl">
                  <a:srgbClr val="000000">
                    <a:alpha val="43137"/>
                  </a:srgbClr>
                </a:outerShdw>
              </a:effectLst>
            </a:rPr>
            <a:t>Правильные привычки питания</a:t>
          </a:r>
          <a:endParaRPr lang="it-IT" sz="3200" b="1" kern="1200" dirty="0">
            <a:solidFill>
              <a:srgbClr val="FFFF00"/>
            </a:solidFill>
            <a:effectLst>
              <a:outerShdw blurRad="38100" dist="38100" dir="2700000" algn="tl">
                <a:srgbClr val="000000">
                  <a:alpha val="43137"/>
                </a:srgbClr>
              </a:outerShdw>
            </a:effectLst>
          </a:endParaRPr>
        </a:p>
      </dsp:txBody>
      <dsp:txXfrm>
        <a:off x="2934801" y="2082393"/>
        <a:ext cx="2846685" cy="2160240"/>
      </dsp:txXfrm>
    </dsp:sp>
    <dsp:sp modelId="{31FD46E5-68A6-44EC-AF20-93D7E041313B}">
      <dsp:nvSpPr>
        <dsp:cNvPr id="0" name=""/>
        <dsp:cNvSpPr/>
      </dsp:nvSpPr>
      <dsp:spPr>
        <a:xfrm>
          <a:off x="3458944" y="246189"/>
          <a:ext cx="1798399" cy="17983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7842E-5845-4F8E-91EC-236C3212AAF0}">
      <dsp:nvSpPr>
        <dsp:cNvPr id="0" name=""/>
        <dsp:cNvSpPr/>
      </dsp:nvSpPr>
      <dsp:spPr>
        <a:xfrm>
          <a:off x="5824187" y="-77846"/>
          <a:ext cx="2846685" cy="540060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t" anchorCtr="1">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lang="ru-RU" sz="3600" b="1" kern="1200" dirty="0">
              <a:solidFill>
                <a:srgbClr val="FFFF00"/>
              </a:solidFill>
              <a:effectLst>
                <a:outerShdw blurRad="38100" dist="38100" dir="2700000" algn="tl">
                  <a:srgbClr val="000000">
                    <a:alpha val="43137"/>
                  </a:srgbClr>
                </a:outerShdw>
              </a:effectLst>
            </a:rPr>
            <a:t>Дневной свет</a:t>
          </a:r>
          <a:endParaRPr lang="it-IT" sz="3600" b="1" kern="1200" dirty="0">
            <a:solidFill>
              <a:srgbClr val="FFFF00"/>
            </a:solidFill>
            <a:effectLst>
              <a:outerShdw blurRad="38100" dist="38100" dir="2700000" algn="tl">
                <a:srgbClr val="000000">
                  <a:alpha val="43137"/>
                </a:srgbClr>
              </a:outerShdw>
            </a:effectLst>
          </a:endParaRPr>
        </a:p>
      </dsp:txBody>
      <dsp:txXfrm>
        <a:off x="5824187" y="2082393"/>
        <a:ext cx="2846685" cy="2160240"/>
      </dsp:txXfrm>
    </dsp:sp>
    <dsp:sp modelId="{1A4E06F3-144A-45BF-8DCB-F099BC588A7B}">
      <dsp:nvSpPr>
        <dsp:cNvPr id="0" name=""/>
        <dsp:cNvSpPr/>
      </dsp:nvSpPr>
      <dsp:spPr>
        <a:xfrm>
          <a:off x="6391030" y="246189"/>
          <a:ext cx="1798399" cy="179839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D2920-A143-4B58-815A-D46FC4DC72DB}">
      <dsp:nvSpPr>
        <dsp:cNvPr id="0" name=""/>
        <dsp:cNvSpPr/>
      </dsp:nvSpPr>
      <dsp:spPr>
        <a:xfrm>
          <a:off x="8798973" y="-77846"/>
          <a:ext cx="2846685" cy="5400600"/>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7584" tIns="227584" rIns="227584" bIns="227584" numCol="1" spcCol="1270" anchor="t" anchorCtr="1">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lang="ru-RU" sz="3200" b="1" kern="1200" dirty="0">
              <a:solidFill>
                <a:srgbClr val="7030A0"/>
              </a:solidFill>
              <a:effectLst>
                <a:outerShdw blurRad="38100" dist="38100" dir="2700000" algn="tl">
                  <a:srgbClr val="000000">
                    <a:alpha val="43137"/>
                  </a:srgbClr>
                </a:outerShdw>
              </a:effectLst>
              <a:latin typeface="+mn-lt"/>
            </a:rPr>
            <a:t>Регулярная</a:t>
          </a:r>
          <a:r>
            <a:rPr lang="ru-RU" sz="3200" b="1" kern="1200" dirty="0">
              <a:solidFill>
                <a:srgbClr val="7030A0"/>
              </a:solidFill>
              <a:effectLst>
                <a:outerShdw blurRad="38100" dist="38100" dir="2700000" algn="tl">
                  <a:srgbClr val="000000">
                    <a:alpha val="43137"/>
                  </a:srgbClr>
                </a:outerShdw>
              </a:effectLst>
            </a:rPr>
            <a:t> физическая активность</a:t>
          </a:r>
          <a:endParaRPr lang="it-IT" sz="3200" b="1" kern="1200" dirty="0">
            <a:solidFill>
              <a:srgbClr val="7030A0"/>
            </a:solidFill>
            <a:effectLst>
              <a:outerShdw blurRad="38100" dist="38100" dir="2700000" algn="tl">
                <a:srgbClr val="000000">
                  <a:alpha val="43137"/>
                </a:srgbClr>
              </a:outerShdw>
            </a:effectLst>
          </a:endParaRPr>
        </a:p>
      </dsp:txBody>
      <dsp:txXfrm>
        <a:off x="8798973" y="2082393"/>
        <a:ext cx="2846685" cy="2160240"/>
      </dsp:txXfrm>
    </dsp:sp>
    <dsp:sp modelId="{7736961E-C23B-4844-A249-B4E1E3EA543A}">
      <dsp:nvSpPr>
        <dsp:cNvPr id="0" name=""/>
        <dsp:cNvSpPr/>
      </dsp:nvSpPr>
      <dsp:spPr>
        <a:xfrm>
          <a:off x="9323116" y="246189"/>
          <a:ext cx="1798399" cy="179839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6430D-6E4F-487B-A03D-55C0DE21382C}">
      <dsp:nvSpPr>
        <dsp:cNvPr id="0" name=""/>
        <dsp:cNvSpPr/>
      </dsp:nvSpPr>
      <dsp:spPr>
        <a:xfrm>
          <a:off x="465935" y="3816911"/>
          <a:ext cx="10716505" cy="1661535"/>
        </a:xfrm>
        <a:prstGeom prst="lef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05.10.2020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05.10.2020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Дорогие ребята, приветствую вас на нашей встрече, посвященной психическому здоровью.</a:t>
            </a:r>
          </a:p>
          <a:p>
            <a:pPr indent="182880"/>
            <a:r>
              <a:rPr lang="ru-RU" dirty="0"/>
              <a:t>Каждый из вас нашел время, чтобы подключиться к нам и поэтому</a:t>
            </a:r>
            <a:r>
              <a:rPr lang="ru-RU" baseline="0" dirty="0"/>
              <a:t>, наверное, задумывается о своем здоровье, в том числе психическом. Сегодня мы попробуем разобраться, что это такое, почему это важно и как вовремя предотвратить серьезные проблемы в психическом здоровье. Кроме того, вы узнаете, как можно справиться с трудностями и помочь себе и другу сохранить и укрепить психическое здоровье.</a:t>
            </a:r>
            <a:endParaRPr lang="ru-RU" dirty="0"/>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391345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Давайте попрактикуем некоторые способы,</a:t>
            </a:r>
            <a:r>
              <a:rPr lang="ru-RU" baseline="0" dirty="0"/>
              <a:t> которые вы </a:t>
            </a:r>
            <a:r>
              <a:rPr lang="ru-RU" baseline="0"/>
              <a:t>можете </a:t>
            </a:r>
            <a:r>
              <a:rPr lang="ru-RU" sz="1200" kern="1200">
                <a:solidFill>
                  <a:schemeClr val="tx1"/>
                </a:solidFill>
                <a:effectLst/>
                <a:latin typeface="+mn-lt"/>
                <a:ea typeface="+mn-ea"/>
                <a:cs typeface="+mn-cs"/>
              </a:rPr>
              <a:t>применять самостоятельно</a:t>
            </a:r>
            <a:r>
              <a:rPr lang="ru-RU" baseline="0"/>
              <a:t>.</a:t>
            </a:r>
            <a:endParaRPr lang="ru-RU" baseline="0" dirty="0"/>
          </a:p>
          <a:p>
            <a:pPr indent="182880"/>
            <a:r>
              <a:rPr lang="ru-RU" baseline="0" dirty="0"/>
              <a:t>Первый способ: </a:t>
            </a:r>
            <a:r>
              <a:rPr lang="ru-RU" dirty="0"/>
              <a:t>Остановка мыслей. Она может быть полезна, когда у вас есть постоянное беспокойство, которое никуда не исчезнет. Или нереалистичная мысль, которая постоянно возникает, например:</a:t>
            </a:r>
            <a:r>
              <a:rPr lang="ru-RU" baseline="0" dirty="0"/>
              <a:t> «Наверное я недостаточно хорош…»</a:t>
            </a:r>
            <a:r>
              <a:rPr lang="ru-RU" dirty="0"/>
              <a:t>.</a:t>
            </a:r>
          </a:p>
          <a:p>
            <a:pPr indent="182880"/>
            <a:r>
              <a:rPr lang="ru-RU" dirty="0"/>
              <a:t>Чтобы остановить мысли, нужно сосредоточиться на нежелательной/беспокоящей мысли, через короткое время внезапно перестать думать о ней и полностью очистить свой разум.</a:t>
            </a:r>
          </a:p>
          <a:p>
            <a:pPr indent="182880"/>
            <a:r>
              <a:rPr lang="ru-RU" dirty="0"/>
              <a:t>Давайте</a:t>
            </a:r>
            <a:r>
              <a:rPr lang="ru-RU" baseline="0" dirty="0"/>
              <a:t> попробуем.</a:t>
            </a:r>
            <a:endParaRPr lang="ru-RU" dirty="0"/>
          </a:p>
          <a:p>
            <a:pPr indent="182880"/>
            <a:r>
              <a:rPr lang="ru-RU" dirty="0"/>
              <a:t>Сядьте в удобное место. Если рядом есть люди, убедитесь, что они знают, что вы делаете.</a:t>
            </a:r>
          </a:p>
          <a:p>
            <a:pPr indent="182880"/>
            <a:r>
              <a:rPr lang="ru-RU" dirty="0"/>
              <a:t>Установите таймер на</a:t>
            </a:r>
            <a:r>
              <a:rPr lang="ru-RU" baseline="0" dirty="0"/>
              <a:t> </a:t>
            </a:r>
            <a:r>
              <a:rPr lang="ru-RU" dirty="0"/>
              <a:t>1-3 мин. Пока таймер включен, подумайте о тревожной мысли. Когда таймер сработает, очистите свой разум и постарайтесь освободить его от любых мыслей в течение 20 секунд.</a:t>
            </a:r>
          </a:p>
          <a:p>
            <a:pPr indent="182880"/>
            <a:r>
              <a:rPr lang="ru-RU" dirty="0"/>
              <a:t>Продолжая практиковать, вы можете увеличивать время, в течение которого вы можете сохранять ясность ума, и даже можете попытаться сократить время, которое у вас есть на размышления о тревожной мысли.</a:t>
            </a:r>
          </a:p>
          <a:p>
            <a:pPr indent="182880"/>
            <a:r>
              <a:rPr lang="ru-RU" dirty="0"/>
              <a:t>Вы также можете крикнуть «Стоп» (но, возможно, вам не захочется делать это публично).</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10</a:t>
            </a:fld>
            <a:endParaRPr lang="en-CA"/>
          </a:p>
        </p:txBody>
      </p:sp>
    </p:spTree>
    <p:extLst>
      <p:ext uri="{BB962C8B-B14F-4D97-AF65-F5344CB8AC3E}">
        <p14:creationId xmlns:p14="http://schemas.microsoft.com/office/powerpoint/2010/main" val="256260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82880">
              <a:buFont typeface="Arial" panose="020B0604020202020204" pitchFamily="34" charset="0"/>
              <a:buNone/>
            </a:pPr>
            <a:r>
              <a:rPr lang="ru-RU" dirty="0"/>
              <a:t>Другие способы включают в себя визуализацию успокаивающей сцены для расслабления.</a:t>
            </a:r>
          </a:p>
          <a:p>
            <a:pPr marL="0" indent="182880">
              <a:buFont typeface="Arial" panose="020B0604020202020204" pitchFamily="34" charset="0"/>
              <a:buNone/>
            </a:pPr>
            <a:r>
              <a:rPr lang="ru-RU" dirty="0"/>
              <a:t>Для этого</a:t>
            </a:r>
            <a:r>
              <a:rPr lang="ru-RU" baseline="0" dirty="0"/>
              <a:t> найдите место, где вам будет комфортно и вас никто не будет отвлекать. Почувствуйте, как постепенно ваше тело расслабляется, проследите за расслаблением мышц ног, живота, рук, плеч, шеи, лица (губ, глаз, щек).</a:t>
            </a:r>
          </a:p>
          <a:p>
            <a:pPr marL="0" indent="182880">
              <a:buFont typeface="Arial" panose="020B0604020202020204" pitchFamily="34" charset="0"/>
              <a:buNone/>
            </a:pPr>
            <a:r>
              <a:rPr lang="ru-RU" baseline="0" dirty="0"/>
              <a:t>Сделайте несколько глубоких вдохов и выдохов. А теперь представьте себе место, в котором вам было бы очень комфортно. Это может быть лесная поляна, речка, пляж, диван у камина или что-то еще. Побудьте в этом образе столько, сколько вам необходимо, сделайте в образе все, что вам хочется. Затем сделайте снова несколько глубоких вдохов и выдохов и вернитесь назад.</a:t>
            </a:r>
          </a:p>
          <a:p>
            <a:pPr marL="0" indent="182880">
              <a:buFont typeface="Arial" panose="020B0604020202020204" pitchFamily="34" charset="0"/>
              <a:buNone/>
            </a:pPr>
            <a:r>
              <a:rPr lang="ru-RU" baseline="0" dirty="0"/>
              <a:t>Для визуализации и облегчения погружения в образ можно использовать картинки, на которые вы можете смотреть.</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11</a:t>
            </a:fld>
            <a:endParaRPr lang="en-CA"/>
          </a:p>
        </p:txBody>
      </p:sp>
    </p:spTree>
    <p:extLst>
      <p:ext uri="{BB962C8B-B14F-4D97-AF65-F5344CB8AC3E}">
        <p14:creationId xmlns:p14="http://schemas.microsoft.com/office/powerpoint/2010/main" val="41866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Можно использовать технику расслабления мышц. Для</a:t>
            </a:r>
            <a:r>
              <a:rPr lang="ru-RU" baseline="0" dirty="0"/>
              <a:t> этого вам необходимо поочередно напрягать, а затем расслаблять о</a:t>
            </a:r>
            <a:r>
              <a:rPr lang="ru-RU" dirty="0"/>
              <a:t>пределенные группы мышц, создавая ощущение напряжения и расслабления. Упражнение уменьшает беспокойство, стресс и мышечное напряжение. Помогает</a:t>
            </a:r>
            <a:r>
              <a:rPr lang="ru-RU" baseline="0" dirty="0"/>
              <a:t> при сложностях </a:t>
            </a:r>
            <a:r>
              <a:rPr lang="ru-RU" dirty="0"/>
              <a:t>с засыпанием, или даже облегчает головную боль, сосредоточив внимание на мышцах головы, шеи и челюсти. </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Когда вы узнаете, как ощущаются напряженные мышцы по сравнению с расслабленными, вы по-новому осознаете свое тело и сможете определить, когда вам нужно расслабиться.</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Это очень незаметный способ успокоить себя, и его очень хорошо использовать во время занятий.</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12</a:t>
            </a:fld>
            <a:endParaRPr lang="en-CA"/>
          </a:p>
        </p:txBody>
      </p:sp>
    </p:spTree>
    <p:extLst>
      <p:ext uri="{BB962C8B-B14F-4D97-AF65-F5344CB8AC3E}">
        <p14:creationId xmlns:p14="http://schemas.microsoft.com/office/powerpoint/2010/main" val="38099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Еще один простой способ улучшить свое эмоциональное состояние – это дыхание.</a:t>
            </a:r>
            <a:r>
              <a:rPr lang="ru-RU" baseline="0" dirty="0"/>
              <a:t> </a:t>
            </a:r>
            <a:r>
              <a:rPr lang="ru-RU" dirty="0"/>
              <a:t>Дыхание для нас происходит автоматически, это то, что вы делаете весь день, каждый день, не думая об этом, и это очень важно. Мы склонны воспринимать дыхание как должное и забываем, как приятно сделать большой глубокий вдох. Когда мы расстраиваемся или беспокоимся, наше дыхание автоматически изменяется, и когда мы осознаем, что оно изменилось, это вызывает у нас большее беспокойство, что затрудняет возвращение к норме. Заметив, что ваше дыхание участилось, просто замедлите его. Вдыхайте и выдыхайте на 1-4, если возможно на 1-6, свободно, не задерживая дыхание.</a:t>
            </a:r>
          </a:p>
        </p:txBody>
      </p:sp>
      <p:sp>
        <p:nvSpPr>
          <p:cNvPr id="4" name="Slide Number Placeholder 3"/>
          <p:cNvSpPr>
            <a:spLocks noGrp="1"/>
          </p:cNvSpPr>
          <p:nvPr>
            <p:ph type="sldNum" sz="quarter" idx="10"/>
          </p:nvPr>
        </p:nvSpPr>
        <p:spPr/>
        <p:txBody>
          <a:bodyPr/>
          <a:lstStyle/>
          <a:p>
            <a:fld id="{00B2E0B1-E3F3-44F5-9EE0-C5ABEAD0AC67}" type="slidenum">
              <a:rPr lang="en-CA" smtClean="0"/>
              <a:pPr/>
              <a:t>13</a:t>
            </a:fld>
            <a:endParaRPr lang="en-CA"/>
          </a:p>
        </p:txBody>
      </p:sp>
    </p:spTree>
    <p:extLst>
      <p:ext uri="{BB962C8B-B14F-4D97-AF65-F5344CB8AC3E}">
        <p14:creationId xmlns:p14="http://schemas.microsoft.com/office/powerpoint/2010/main" val="16880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Если вы практикуете</a:t>
            </a:r>
            <a:r>
              <a:rPr lang="ru-RU" baseline="0" dirty="0"/>
              <a:t> предложенные способы, но вам все равно сложно контролировать свои эмоции и чувства, вы понимаете, что ваши чувства разрушают вас или ваших друзей- обращайтесь за помощью.</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Если в вашей жизни случились какие-то сложные ситуации, вы оказались в ситуации расставания, боли, одиночества. Если ситуации кажется неразрешимой – обращайтесь за помощью. В этом нет ничего плохого и это позволит вам </a:t>
            </a:r>
            <a:r>
              <a:rPr lang="ru-RU" dirty="0" err="1"/>
              <a:t>почувствать</a:t>
            </a:r>
            <a:r>
              <a:rPr lang="ru-RU" dirty="0"/>
              <a:t> себя лучше и научить справляться с трудностями.</a:t>
            </a:r>
          </a:p>
          <a:p>
            <a:pPr indent="182880"/>
            <a:r>
              <a:rPr lang="ru-RU" dirty="0"/>
              <a:t>Вы можете поговорить с кем-то, кем вы доверяете </a:t>
            </a:r>
            <a:r>
              <a:rPr lang="ru-RU" sz="1200" kern="1200" dirty="0">
                <a:solidFill>
                  <a:schemeClr val="tx1"/>
                </a:solidFill>
                <a:effectLst/>
                <a:latin typeface="+mn-lt"/>
                <a:ea typeface="+mn-ea"/>
                <a:cs typeface="+mn-cs"/>
              </a:rPr>
              <a:t>–</a:t>
            </a:r>
            <a:r>
              <a:rPr lang="ru-RU" dirty="0"/>
              <a:t> родителями, членами расширенной семьи, персоналом в школе. На</a:t>
            </a:r>
            <a:r>
              <a:rPr lang="ru-RU" baseline="0" dirty="0"/>
              <a:t> самом деле много людей</a:t>
            </a:r>
            <a:r>
              <a:rPr lang="ru-RU" dirty="0"/>
              <a:t> могут помочь справиться с проблемой, с которой они сталкиваются, или помочь получить доступ к необходимым им услугам.</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14</a:t>
            </a:fld>
            <a:endParaRPr lang="en-CA"/>
          </a:p>
        </p:txBody>
      </p:sp>
    </p:spTree>
    <p:extLst>
      <p:ext uri="{BB962C8B-B14F-4D97-AF65-F5344CB8AC3E}">
        <p14:creationId xmlns:p14="http://schemas.microsoft.com/office/powerpoint/2010/main" val="35277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Бывает ситуации, что у меня все хорошо, а вот у моего друга- не очень.</a:t>
            </a:r>
          </a:p>
          <a:p>
            <a:pPr indent="182880"/>
            <a:r>
              <a:rPr lang="ru-RU" sz="1200" i="0" kern="1200" dirty="0">
                <a:solidFill>
                  <a:schemeClr val="tx1"/>
                </a:solidFill>
                <a:effectLst/>
                <a:latin typeface="+mn-lt"/>
                <a:ea typeface="+mn-ea"/>
                <a:cs typeface="+mn-cs"/>
              </a:rPr>
              <a:t>Как узнать, что друг нуждается в помощи?</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Признаки могут быть разными. Рассмотрим некоторые из них.</a:t>
            </a:r>
          </a:p>
        </p:txBody>
      </p:sp>
      <p:sp>
        <p:nvSpPr>
          <p:cNvPr id="4" name="Slide Number Placeholder 3"/>
          <p:cNvSpPr>
            <a:spLocks noGrp="1"/>
          </p:cNvSpPr>
          <p:nvPr>
            <p:ph type="sldNum" sz="quarter" idx="10"/>
          </p:nvPr>
        </p:nvSpPr>
        <p:spPr/>
        <p:txBody>
          <a:bodyPr/>
          <a:lstStyle/>
          <a:p>
            <a:fld id="{129C848F-F9B1-4BC1-ACC3-B0D141E7FB31}" type="slidenum">
              <a:rPr lang="it-IT" smtClean="0"/>
              <a:pPr/>
              <a:t>15</a:t>
            </a:fld>
            <a:endParaRPr lang="it-IT" dirty="0"/>
          </a:p>
        </p:txBody>
      </p:sp>
    </p:spTree>
    <p:extLst>
      <p:ext uri="{BB962C8B-B14F-4D97-AF65-F5344CB8AC3E}">
        <p14:creationId xmlns:p14="http://schemas.microsoft.com/office/powerpoint/2010/main" val="371116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Ваш друг может говорить</a:t>
            </a:r>
            <a:r>
              <a:rPr lang="ru-RU" sz="1200" kern="1200" baseline="0" dirty="0">
                <a:solidFill>
                  <a:schemeClr val="tx1"/>
                </a:solidFill>
                <a:effectLst/>
                <a:latin typeface="+mn-lt"/>
                <a:ea typeface="+mn-ea"/>
                <a:cs typeface="+mn-cs"/>
              </a:rPr>
              <a:t> разные вещи, которые иногда кажутся страшными. В его словах слышится, что он очень нуждается в поддержке и помощи, что он никому не нужен и одинок. Он может быть недоволен окружением и собой и озвучивать это.</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В некоторых случаях он может молчать, но его поведение может показывать другие знаки.</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16</a:t>
            </a:fld>
            <a:endParaRPr lang="it-IT" dirty="0"/>
          </a:p>
        </p:txBody>
      </p:sp>
    </p:spTree>
    <p:extLst>
      <p:ext uri="{BB962C8B-B14F-4D97-AF65-F5344CB8AC3E}">
        <p14:creationId xmlns:p14="http://schemas.microsoft.com/office/powerpoint/2010/main" val="228785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Ваш друг может демонстрировать сове одиночество, отказываясь от участия</a:t>
            </a:r>
            <a:r>
              <a:rPr lang="ru-RU" sz="1200" kern="1200" baseline="0" dirty="0">
                <a:solidFill>
                  <a:schemeClr val="tx1"/>
                </a:solidFill>
                <a:effectLst/>
                <a:latin typeface="+mn-lt"/>
                <a:ea typeface="+mn-ea"/>
                <a:cs typeface="+mn-cs"/>
              </a:rPr>
              <a:t> в совместных делах, в том числе прогуливать занятия в школе и секции. Его настроение может часто меняться: он может быть постоянно грустным и повышать его за счет алкоголя. Или он может делать больно себе, нанося самоповреждения, или наоборот другим – бить, унижать, усмехаться над другим.</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Все эти знаки могут говорить о том, что вашему другу сложно взаимодействовать с окружающим миром, он не чувствует себя гармоничным и возможно у него проблемы с психическим здоровьем.</a:t>
            </a:r>
          </a:p>
        </p:txBody>
      </p:sp>
      <p:sp>
        <p:nvSpPr>
          <p:cNvPr id="4" name="Slide Number Placeholder 3"/>
          <p:cNvSpPr>
            <a:spLocks noGrp="1"/>
          </p:cNvSpPr>
          <p:nvPr>
            <p:ph type="sldNum" sz="quarter" idx="10"/>
          </p:nvPr>
        </p:nvSpPr>
        <p:spPr/>
        <p:txBody>
          <a:bodyPr/>
          <a:lstStyle/>
          <a:p>
            <a:fld id="{129C848F-F9B1-4BC1-ACC3-B0D141E7FB31}" type="slidenum">
              <a:rPr lang="it-IT" smtClean="0"/>
              <a:pPr/>
              <a:t>17</a:t>
            </a:fld>
            <a:endParaRPr lang="it-IT" dirty="0"/>
          </a:p>
        </p:txBody>
      </p:sp>
    </p:spTree>
    <p:extLst>
      <p:ext uri="{BB962C8B-B14F-4D97-AF65-F5344CB8AC3E}">
        <p14:creationId xmlns:p14="http://schemas.microsoft.com/office/powerpoint/2010/main" val="31440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Если с другом</a:t>
            </a:r>
            <a:r>
              <a:rPr lang="ru-RU" sz="1200" i="0" kern="1200" baseline="0" dirty="0">
                <a:solidFill>
                  <a:schemeClr val="tx1"/>
                </a:solidFill>
                <a:effectLst/>
                <a:latin typeface="+mn-lt"/>
                <a:ea typeface="+mn-ea"/>
                <a:cs typeface="+mn-cs"/>
              </a:rPr>
              <a:t> </a:t>
            </a:r>
            <a:r>
              <a:rPr lang="ru-RU" sz="1200" i="0" kern="1200" dirty="0">
                <a:solidFill>
                  <a:schemeClr val="tx1"/>
                </a:solidFill>
                <a:effectLst/>
                <a:latin typeface="+mn-lt"/>
                <a:ea typeface="+mn-ea"/>
                <a:cs typeface="+mn-cs"/>
              </a:rPr>
              <a:t>что-то не так. Какими способами вы можете помочь другу?</a:t>
            </a:r>
          </a:p>
          <a:p>
            <a:pPr indent="182880"/>
            <a:endParaRPr lang="it-IT"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18</a:t>
            </a:fld>
            <a:endParaRPr lang="it-IT" dirty="0"/>
          </a:p>
        </p:txBody>
      </p:sp>
    </p:spTree>
    <p:extLst>
      <p:ext uri="{BB962C8B-B14F-4D97-AF65-F5344CB8AC3E}">
        <p14:creationId xmlns:p14="http://schemas.microsoft.com/office/powerpoint/2010/main" val="341450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В первую очередь</a:t>
            </a:r>
            <a:r>
              <a:rPr lang="ru-RU" sz="1200" i="0" kern="1200" baseline="0" dirty="0">
                <a:solidFill>
                  <a:schemeClr val="tx1"/>
                </a:solidFill>
                <a:effectLst/>
                <a:latin typeface="+mn-lt"/>
                <a:ea typeface="+mn-ea"/>
                <a:cs typeface="+mn-cs"/>
              </a:rPr>
              <a:t> наблюдай и слушай. Д</a:t>
            </a:r>
            <a:r>
              <a:rPr lang="ru-RU" sz="1200" i="0" kern="1200" dirty="0">
                <a:solidFill>
                  <a:schemeClr val="tx1"/>
                </a:solidFill>
                <a:effectLst/>
                <a:latin typeface="+mn-lt"/>
                <a:ea typeface="+mn-ea"/>
                <a:cs typeface="+mn-cs"/>
              </a:rPr>
              <a:t>ай другу время и возможность, чтобы он рассказал вам свою историю. Не выпрашивай,</a:t>
            </a:r>
            <a:r>
              <a:rPr lang="ru-RU" sz="1200" i="0" kern="1200" baseline="0" dirty="0">
                <a:solidFill>
                  <a:schemeClr val="tx1"/>
                </a:solidFill>
                <a:effectLst/>
                <a:latin typeface="+mn-lt"/>
                <a:ea typeface="+mn-ea"/>
                <a:cs typeface="+mn-cs"/>
              </a:rPr>
              <a:t> чтобы он делился. Возможно он не готов это сделать сейчас. Помни - с</a:t>
            </a:r>
            <a:r>
              <a:rPr lang="ru-RU" sz="1200" i="0" kern="1200" dirty="0">
                <a:solidFill>
                  <a:schemeClr val="tx1"/>
                </a:solidFill>
                <a:effectLst/>
                <a:latin typeface="+mn-lt"/>
                <a:ea typeface="+mn-ea"/>
                <a:cs typeface="+mn-cs"/>
              </a:rPr>
              <a:t>лушать важнее, чем давать советы.</a:t>
            </a:r>
          </a:p>
          <a:p>
            <a:pPr indent="182880"/>
            <a:r>
              <a:rPr lang="ru-RU" sz="1200" i="0" kern="1200" dirty="0">
                <a:solidFill>
                  <a:schemeClr val="tx1"/>
                </a:solidFill>
                <a:effectLst/>
                <a:latin typeface="+mn-lt"/>
                <a:ea typeface="+mn-ea"/>
                <a:cs typeface="+mn-cs"/>
              </a:rPr>
              <a:t>Помочь другу не означает, что вы будете решать его проблемы или советовать, как именно он должен поступить, чтобы ему стало лучше.</a:t>
            </a:r>
          </a:p>
          <a:p>
            <a:pPr indent="182880"/>
            <a:r>
              <a:rPr lang="ru-RU" sz="1200" i="0" kern="1200" dirty="0">
                <a:solidFill>
                  <a:schemeClr val="tx1"/>
                </a:solidFill>
                <a:effectLst/>
                <a:latin typeface="+mn-lt"/>
                <a:ea typeface="+mn-ea"/>
                <a:cs typeface="+mn-cs"/>
              </a:rPr>
              <a:t>Если ваш друг имеет серьезные проблемы, если он или она страдает от депрессии, суицидальных мыслей, насилия, запугивания, травли и издевательства и т.д.</a:t>
            </a:r>
            <a:r>
              <a:rPr lang="ru-RU" sz="1200" i="0" kern="1200" baseline="0" dirty="0">
                <a:solidFill>
                  <a:schemeClr val="tx1"/>
                </a:solidFill>
                <a:effectLst/>
                <a:latin typeface="+mn-lt"/>
                <a:ea typeface="+mn-ea"/>
                <a:cs typeface="+mn-cs"/>
              </a:rPr>
              <a:t> вы сможете помочь ему предложив обратиться за помощью. </a:t>
            </a:r>
            <a:r>
              <a:rPr lang="ru-RU" sz="1200" i="0" kern="1200" dirty="0">
                <a:solidFill>
                  <a:schemeClr val="tx1"/>
                </a:solidFill>
                <a:effectLst/>
                <a:latin typeface="+mn-lt"/>
                <a:ea typeface="+mn-ea"/>
                <a:cs typeface="+mn-cs"/>
              </a:rPr>
              <a:t>Иногда вы или ваш друг не можете сделать ничего, чтобы улучшить ситуацию без участия взрослого, который действительно может помочь. В</a:t>
            </a:r>
            <a:r>
              <a:rPr lang="ru-RU" sz="1200" i="0" kern="1200" baseline="0" dirty="0">
                <a:solidFill>
                  <a:schemeClr val="tx1"/>
                </a:solidFill>
                <a:effectLst/>
                <a:latin typeface="+mn-lt"/>
                <a:ea typeface="+mn-ea"/>
                <a:cs typeface="+mn-cs"/>
              </a:rPr>
              <a:t> некоторых случаях это может быть даже </a:t>
            </a:r>
            <a:r>
              <a:rPr lang="ru-RU" sz="1200" i="0" kern="1200" dirty="0">
                <a:solidFill>
                  <a:schemeClr val="tx1"/>
                </a:solidFill>
                <a:effectLst/>
                <a:latin typeface="+mn-lt"/>
                <a:ea typeface="+mn-ea"/>
                <a:cs typeface="+mn-cs"/>
              </a:rPr>
              <a:t>опасно и для вас, и для друга. Помочь кому-то в такой ситуации, означает, что вы должны вовлечь ответственного взрослого человека, который будет знать, что делать. Но имейте в виду, что не все взрослые знают, что делать. Поэтому найдите того, кто вам поможет.</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19</a:t>
            </a:fld>
            <a:endParaRPr lang="it-IT" dirty="0"/>
          </a:p>
        </p:txBody>
      </p:sp>
    </p:spTree>
    <p:extLst>
      <p:ext uri="{BB962C8B-B14F-4D97-AF65-F5344CB8AC3E}">
        <p14:creationId xmlns:p14="http://schemas.microsoft.com/office/powerpoint/2010/main" val="2557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Мы часто думаем: «Почему наша</a:t>
            </a:r>
            <a:r>
              <a:rPr lang="ru-RU" sz="1200" i="0" kern="1200" baseline="0" dirty="0">
                <a:solidFill>
                  <a:schemeClr val="tx1"/>
                </a:solidFill>
                <a:effectLst/>
                <a:latin typeface="+mn-lt"/>
                <a:ea typeface="+mn-ea"/>
                <a:cs typeface="+mn-cs"/>
              </a:rPr>
              <a:t> жизнь такая без радостная», «Другим дано, а мне нет», «За что со мной так поступают»… </a:t>
            </a:r>
            <a:endParaRPr lang="en-US" sz="1200" i="0" kern="1200" baseline="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baseline="0" dirty="0">
                <a:solidFill>
                  <a:schemeClr val="tx1"/>
                </a:solidFill>
                <a:effectLst/>
                <a:latin typeface="+mn-lt"/>
                <a:ea typeface="+mn-ea"/>
                <a:cs typeface="+mn-cs"/>
              </a:rPr>
              <a:t>Эти мысли у нас возникают в период, когда нам грустно, одиноко, мы оказались в сложной ситуации или нам предстоит сделать выбор… когда нас кто-то оставил или даже предал…Нам хочется, что жизнь была как подарок</a:t>
            </a:r>
            <a:r>
              <a:rPr lang="en-US" sz="1200" i="0" kern="1200" baseline="0" dirty="0">
                <a:solidFill>
                  <a:schemeClr val="tx1"/>
                </a:solidFill>
                <a:effectLst/>
                <a:latin typeface="+mn-lt"/>
                <a:ea typeface="+mn-ea"/>
                <a:cs typeface="+mn-cs"/>
              </a:rPr>
              <a:t> </a:t>
            </a:r>
            <a:r>
              <a:rPr lang="ru-RU"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a:t>
            </a:r>
            <a:r>
              <a:rPr lang="ru-RU" sz="1200" i="0" kern="1200" baseline="0" dirty="0">
                <a:solidFill>
                  <a:schemeClr val="tx1"/>
                </a:solidFill>
                <a:effectLst/>
                <a:latin typeface="+mn-lt"/>
                <a:ea typeface="+mn-ea"/>
                <a:cs typeface="+mn-cs"/>
              </a:rPr>
              <a:t>всегда счастливая и радостная. К сожалению, жизнь – это путь, процесс, в котором могут возникать разные ситуации, и наша задача научиться преодолевать препятствия, научаясь новому и привнося этот опыт в сообщество.</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Поэтому</a:t>
            </a:r>
            <a:r>
              <a:rPr lang="ru-RU" sz="1200" i="0" kern="1200" baseline="0" dirty="0">
                <a:solidFill>
                  <a:schemeClr val="tx1"/>
                </a:solidFill>
                <a:effectLst/>
                <a:latin typeface="+mn-lt"/>
                <a:ea typeface="+mn-ea"/>
                <a:cs typeface="+mn-cs"/>
              </a:rPr>
              <a:t> л</a:t>
            </a:r>
            <a:r>
              <a:rPr lang="ru-RU" sz="1200" i="0" kern="1200" dirty="0">
                <a:solidFill>
                  <a:schemeClr val="tx1"/>
                </a:solidFill>
                <a:effectLst/>
                <a:latin typeface="+mn-lt"/>
                <a:ea typeface="+mn-ea"/>
                <a:cs typeface="+mn-cs"/>
              </a:rPr>
              <a:t>юди не всегда чувствуют себя счастливыми: жизнь может напоминать «американские горки».</a:t>
            </a:r>
            <a:r>
              <a:rPr lang="ru-RU" sz="1200" i="0" kern="1200" baseline="0" dirty="0">
                <a:solidFill>
                  <a:schemeClr val="tx1"/>
                </a:solidFill>
                <a:effectLst/>
                <a:latin typeface="+mn-lt"/>
                <a:ea typeface="+mn-ea"/>
                <a:cs typeface="+mn-cs"/>
              </a:rPr>
              <a:t> В ней </a:t>
            </a:r>
            <a:r>
              <a:rPr lang="ru-RU" sz="1200" i="0" kern="1200" dirty="0">
                <a:solidFill>
                  <a:schemeClr val="tx1"/>
                </a:solidFill>
                <a:effectLst/>
                <a:latin typeface="+mn-lt"/>
                <a:ea typeface="+mn-ea"/>
                <a:cs typeface="+mn-cs"/>
              </a:rPr>
              <a:t>происходят спады и подъемы. Вам</a:t>
            </a:r>
            <a:r>
              <a:rPr lang="ru-RU" sz="1200" i="0" kern="1200" baseline="0" dirty="0">
                <a:solidFill>
                  <a:schemeClr val="tx1"/>
                </a:solidFill>
                <a:effectLst/>
                <a:latin typeface="+mn-lt"/>
                <a:ea typeface="+mn-ea"/>
                <a:cs typeface="+mn-cs"/>
              </a:rPr>
              <a:t> весело, и вы на подъеме,</a:t>
            </a:r>
            <a:r>
              <a:rPr lang="ru-RU" sz="1200" i="0" kern="1200" dirty="0">
                <a:solidFill>
                  <a:schemeClr val="tx1"/>
                </a:solidFill>
                <a:effectLst/>
                <a:latin typeface="+mn-lt"/>
                <a:ea typeface="+mn-ea"/>
                <a:cs typeface="+mn-cs"/>
              </a:rPr>
              <a:t> когда жизнь интересна и весела, и внизу – когда вы не в настроении, ощущаете беспокойство и одиночество. Эти чувства – часть вас, и вы сталкиваетесь с ними,</a:t>
            </a:r>
            <a:r>
              <a:rPr lang="ru-RU" sz="1200" i="0" kern="1200" baseline="0" dirty="0">
                <a:solidFill>
                  <a:schemeClr val="tx1"/>
                </a:solidFill>
                <a:effectLst/>
                <a:latin typeface="+mn-lt"/>
                <a:ea typeface="+mn-ea"/>
                <a:cs typeface="+mn-cs"/>
              </a:rPr>
              <a:t> проживая разные жизненные ситуации.</a:t>
            </a:r>
          </a:p>
          <a:p>
            <a:pPr indent="182880"/>
            <a:r>
              <a:rPr lang="ru-RU" i="0" dirty="0"/>
              <a:t>В этом нет ничего плохого – это просто факт – жизнь – это процесс, похожий на американские горки. Поэтому находясь на этих американских горках нам важно научиться чувствовать себя комфортно и проживать все эти моменты во всех их красках. </a:t>
            </a:r>
          </a:p>
          <a:p>
            <a:pPr indent="182880"/>
            <a:r>
              <a:rPr lang="ru-RU" i="0" dirty="0"/>
              <a:t>На самом деле такое состояние – это признак психического здоровья.</a:t>
            </a:r>
            <a:endParaRPr lang="it-IT" i="0"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2</a:t>
            </a:fld>
            <a:endParaRPr lang="it-IT" dirty="0"/>
          </a:p>
        </p:txBody>
      </p:sp>
    </p:spTree>
    <p:extLst>
      <p:ext uri="{BB962C8B-B14F-4D97-AF65-F5344CB8AC3E}">
        <p14:creationId xmlns:p14="http://schemas.microsoft.com/office/powerpoint/2010/main" val="276168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Давайте посмотрим куда вы можете обратиться.</a:t>
            </a:r>
          </a:p>
        </p:txBody>
      </p:sp>
      <p:sp>
        <p:nvSpPr>
          <p:cNvPr id="4" name="Slide Number Placeholder 3"/>
          <p:cNvSpPr>
            <a:spLocks noGrp="1"/>
          </p:cNvSpPr>
          <p:nvPr>
            <p:ph type="sldNum" sz="quarter" idx="10"/>
          </p:nvPr>
        </p:nvSpPr>
        <p:spPr/>
        <p:txBody>
          <a:bodyPr/>
          <a:lstStyle/>
          <a:p>
            <a:fld id="{129C848F-F9B1-4BC1-ACC3-B0D141E7FB31}" type="slidenum">
              <a:rPr lang="it-IT" smtClean="0"/>
              <a:pPr/>
              <a:t>20</a:t>
            </a:fld>
            <a:endParaRPr lang="it-IT" dirty="0"/>
          </a:p>
        </p:txBody>
      </p:sp>
    </p:spTree>
    <p:extLst>
      <p:ext uri="{BB962C8B-B14F-4D97-AF65-F5344CB8AC3E}">
        <p14:creationId xmlns:p14="http://schemas.microsoft.com/office/powerpoint/2010/main" val="139547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В</a:t>
            </a:r>
            <a:r>
              <a:rPr lang="ru-RU" baseline="0" dirty="0"/>
              <a:t>ы можете самостоятельно обратиться за помощью к специалистам. Это можно сделать дистанционно через сайт </a:t>
            </a:r>
            <a:r>
              <a:rPr lang="ru-RU" sz="1200" b="1" dirty="0">
                <a:latin typeface="+mn-lt"/>
                <a:hlinkClick r:id="rId3"/>
              </a:rPr>
              <a:t>https://covid-19.mentalcenter.kz/</a:t>
            </a:r>
            <a:r>
              <a:rPr lang="ru-RU" sz="1200" b="1" dirty="0">
                <a:latin typeface="+mn-lt"/>
              </a:rPr>
              <a:t>.</a:t>
            </a:r>
            <a:r>
              <a:rPr lang="ru-RU" sz="1200" b="1" baseline="0" dirty="0">
                <a:latin typeface="+mn-lt"/>
              </a:rPr>
              <a:t> </a:t>
            </a:r>
            <a:r>
              <a:rPr lang="ru-RU" sz="1200" b="0" baseline="0" dirty="0">
                <a:latin typeface="+mn-lt"/>
              </a:rPr>
              <a:t>Для этого в поисковой строке любого браузера введите данный адрес, выберите раздел в помощь детям и подросткам.</a:t>
            </a:r>
            <a:endParaRPr lang="en-US" b="0"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21</a:t>
            </a:fld>
            <a:endParaRPr lang="ru-RU" dirty="0"/>
          </a:p>
        </p:txBody>
      </p:sp>
    </p:spTree>
    <p:extLst>
      <p:ext uri="{BB962C8B-B14F-4D97-AF65-F5344CB8AC3E}">
        <p14:creationId xmlns:p14="http://schemas.microsoft.com/office/powerpoint/2010/main" val="298437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После этого выберите вкладку «онлайн специалисты» и выберите того, с кем вы хотели</a:t>
            </a:r>
            <a:r>
              <a:rPr lang="ru-RU" baseline="0" dirty="0"/>
              <a:t> бы пообщаться. Нажмите клавишу «записаться», указав корректный номер и почту. После этого вам придет смс-уведомление, в котором указано время встречи.</a:t>
            </a:r>
          </a:p>
          <a:p>
            <a:pPr indent="182880"/>
            <a:r>
              <a:rPr lang="ru-RU" baseline="0" dirty="0"/>
              <a:t>Если вам меньше 16 лет – вам нужно обязательно обратиться к своим родителям или братьям, сестрам, которые старше вас, чтобы затем получить консультацию и помощь в разрешении вашей ситуации.</a:t>
            </a:r>
          </a:p>
          <a:p>
            <a:pPr indent="182880"/>
            <a:r>
              <a:rPr lang="ru-RU" baseline="0" dirty="0"/>
              <a:t>Вы также можете поделиться с вашим учителем или школьным психологом </a:t>
            </a:r>
            <a:r>
              <a:rPr lang="ru-RU" baseline="0"/>
              <a:t>или врачом. </a:t>
            </a:r>
            <a:endParaRPr lang="ru-RU" dirty="0"/>
          </a:p>
        </p:txBody>
      </p:sp>
      <p:sp>
        <p:nvSpPr>
          <p:cNvPr id="4" name="Номер слайда 3"/>
          <p:cNvSpPr>
            <a:spLocks noGrp="1"/>
          </p:cNvSpPr>
          <p:nvPr>
            <p:ph type="sldNum" sz="quarter" idx="10"/>
          </p:nvPr>
        </p:nvSpPr>
        <p:spPr/>
        <p:txBody>
          <a:bodyPr/>
          <a:lstStyle/>
          <a:p>
            <a:fld id="{0A3C37BE-C303-496D-B5CD-85F2937540FC}" type="slidenum">
              <a:rPr lang="ru-RU" smtClean="0"/>
              <a:pPr/>
              <a:t>22</a:t>
            </a:fld>
            <a:endParaRPr lang="ru-RU" dirty="0"/>
          </a:p>
        </p:txBody>
      </p:sp>
    </p:spTree>
    <p:extLst>
      <p:ext uri="{BB962C8B-B14F-4D97-AF65-F5344CB8AC3E}">
        <p14:creationId xmlns:p14="http://schemas.microsoft.com/office/powerpoint/2010/main" val="269017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Очень важно понимать, что своевременное обращение за помощью может улучшить его качество жизни, здоровья, а может даже спасти жизнь. </a:t>
            </a:r>
          </a:p>
          <a:p>
            <a:pPr indent="182880"/>
            <a:r>
              <a:rPr lang="ru-RU" sz="1200" i="0" kern="1200" dirty="0">
                <a:solidFill>
                  <a:schemeClr val="tx1"/>
                </a:solidFill>
                <a:effectLst/>
                <a:latin typeface="+mn-lt"/>
                <a:ea typeface="+mn-ea"/>
                <a:cs typeface="+mn-cs"/>
              </a:rPr>
              <a:t>Ищите тех, кто поможет.</a:t>
            </a:r>
            <a:r>
              <a:rPr lang="ru-RU" sz="1200" i="0" kern="1200" baseline="0" dirty="0">
                <a:solidFill>
                  <a:schemeClr val="tx1"/>
                </a:solidFill>
                <a:effectLst/>
                <a:latin typeface="+mn-lt"/>
                <a:ea typeface="+mn-ea"/>
                <a:cs typeface="+mn-cs"/>
              </a:rPr>
              <a:t> </a:t>
            </a:r>
            <a:r>
              <a:rPr lang="ru-RU" sz="1200" i="0" kern="1200" dirty="0">
                <a:solidFill>
                  <a:schemeClr val="tx1"/>
                </a:solidFill>
                <a:effectLst/>
                <a:latin typeface="+mn-lt"/>
                <a:ea typeface="+mn-ea"/>
                <a:cs typeface="+mn-cs"/>
              </a:rPr>
              <a:t>Эмоциональные проблемы, стресс, кризисы, депрессии, суицидальные мысли или другие проблемы психического здоровья могут быть очень болезненными</a:t>
            </a:r>
            <a:r>
              <a:rPr lang="ru-RU" sz="1200" i="0" kern="1200" baseline="0" dirty="0">
                <a:solidFill>
                  <a:schemeClr val="tx1"/>
                </a:solidFill>
                <a:effectLst/>
                <a:latin typeface="+mn-lt"/>
                <a:ea typeface="+mn-ea"/>
                <a:cs typeface="+mn-cs"/>
              </a:rPr>
              <a:t> и</a:t>
            </a:r>
            <a:r>
              <a:rPr lang="ru-RU" sz="1200" i="0" kern="1200" dirty="0">
                <a:solidFill>
                  <a:schemeClr val="tx1"/>
                </a:solidFill>
                <a:effectLst/>
                <a:latin typeface="+mn-lt"/>
                <a:ea typeface="+mn-ea"/>
                <a:cs typeface="+mn-cs"/>
              </a:rPr>
              <a:t> серьезными, что вам нужна помощь от кого-то еще.  Есть люди, которым вы небезразличны и которые могут помочь вам - дайте им шанс сделать это, обратитесь к ним.</a:t>
            </a:r>
          </a:p>
        </p:txBody>
      </p:sp>
      <p:sp>
        <p:nvSpPr>
          <p:cNvPr id="4" name="Slide Number Placeholder 3"/>
          <p:cNvSpPr>
            <a:spLocks noGrp="1"/>
          </p:cNvSpPr>
          <p:nvPr>
            <p:ph type="sldNum" sz="quarter" idx="10"/>
          </p:nvPr>
        </p:nvSpPr>
        <p:spPr/>
        <p:txBody>
          <a:bodyPr/>
          <a:lstStyle/>
          <a:p>
            <a:fld id="{129C848F-F9B1-4BC1-ACC3-B0D141E7FB31}" type="slidenum">
              <a:rPr lang="it-IT" smtClean="0"/>
              <a:pPr/>
              <a:t>23</a:t>
            </a:fld>
            <a:endParaRPr lang="it-IT" dirty="0"/>
          </a:p>
        </p:txBody>
      </p:sp>
    </p:spTree>
    <p:extLst>
      <p:ext uri="{BB962C8B-B14F-4D97-AF65-F5344CB8AC3E}">
        <p14:creationId xmlns:p14="http://schemas.microsoft.com/office/powerpoint/2010/main" val="4156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ru-RU" dirty="0"/>
              <a:t>Если у вас остались вопросы свяжитесь со</a:t>
            </a:r>
            <a:r>
              <a:rPr lang="ru-RU" baseline="0" dirty="0"/>
              <a:t>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24</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3C37BE-C303-496D-B5CD-85F2937540FC}" type="slidenum">
              <a:rPr lang="ru-RU" smtClean="0"/>
              <a:pPr/>
              <a:t>25</a:t>
            </a:fld>
            <a:endParaRPr lang="ru-RU" dirty="0"/>
          </a:p>
        </p:txBody>
      </p:sp>
    </p:spTree>
    <p:extLst>
      <p:ext uri="{BB962C8B-B14F-4D97-AF65-F5344CB8AC3E}">
        <p14:creationId xmlns:p14="http://schemas.microsoft.com/office/powerpoint/2010/main" val="29995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i="0" dirty="0"/>
              <a:t>Часто мы путаем психическое здоровье с психическими болезнями. И поэтому разговоры о психическом здоровье могут напрягать или даже пугать. На самом деле психическое здоровье </a:t>
            </a:r>
            <a:r>
              <a:rPr lang="ru-RU" sz="1200" kern="1200" dirty="0">
                <a:solidFill>
                  <a:schemeClr val="tx1"/>
                </a:solidFill>
                <a:effectLst/>
                <a:latin typeface="+mn-lt"/>
                <a:ea typeface="+mn-ea"/>
                <a:cs typeface="+mn-cs"/>
              </a:rPr>
              <a:t>–</a:t>
            </a:r>
            <a:r>
              <a:rPr lang="ru-RU" i="0" dirty="0"/>
              <a:t> это наше духовное, ментальное (то есть умственное</a:t>
            </a:r>
            <a:r>
              <a:rPr lang="ru-RU" i="0" baseline="0" dirty="0"/>
              <a:t> здоровье), которое помогает нам справляться с жизненными трудностями и стрессами, успешно адаптироваться в изменившихся условиях, успешно работать или учиться, а также вносить вклад в сообщество.</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i="0" dirty="0"/>
              <a:t>Психическое здоровье влияет на то, как люди думают, чувствуют и действуют; </a:t>
            </a:r>
            <a:r>
              <a:rPr lang="ru-RU" sz="1200" i="0" kern="1200" dirty="0">
                <a:solidFill>
                  <a:schemeClr val="tx1"/>
                </a:solidFill>
                <a:effectLst/>
                <a:latin typeface="+mn-lt"/>
                <a:ea typeface="+mn-ea"/>
                <a:cs typeface="+mn-cs"/>
              </a:rPr>
              <a:t>что вы думаете о себе, своей жизни, и других людях в вашей жизни; как вы справляетесь со стрессом, принимаете решения и относитесь к людям вокруг вас. Если у кого-то хорошее психическое здоровье, они, как правило, довольны собой, счастливы, они могут наслаждаться жизнью и хорошо ладят с людьми. </a:t>
            </a:r>
          </a:p>
          <a:p>
            <a:pPr indent="182880"/>
            <a:r>
              <a:rPr lang="ru-RU" i="0" dirty="0"/>
              <a:t>Поэтому забота о своем психическом здоровье так же важна, как и здоровое тело. </a:t>
            </a:r>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val="11421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Мы можем проявлять заботу о своем психическом здоровье, поддерживая сове физическое здоровье и свой организм в форме. Это повседневные занятия, которые могут легко войти в привычку.</a:t>
            </a:r>
            <a:r>
              <a:rPr lang="ru-RU" sz="1200" kern="1200" baseline="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Например, </a:t>
            </a:r>
            <a:r>
              <a:rPr lang="ru-RU" sz="1200" kern="1200" dirty="0">
                <a:solidFill>
                  <a:schemeClr val="tx1"/>
                </a:solidFill>
                <a:effectLst/>
                <a:latin typeface="+mn-lt"/>
                <a:ea typeface="+mn-ea"/>
                <a:cs typeface="+mn-cs"/>
              </a:rPr>
              <a:t>регулярный сон помогает чувствовать себя отдохнувшим, хорошие привычки в питании – дают силы в течение дня</a:t>
            </a:r>
            <a:r>
              <a:rPr lang="ru-RU" sz="1200" kern="1200" baseline="0" dirty="0">
                <a:solidFill>
                  <a:schemeClr val="tx1"/>
                </a:solidFill>
                <a:effectLst/>
                <a:latin typeface="+mn-lt"/>
                <a:ea typeface="+mn-ea"/>
                <a:cs typeface="+mn-cs"/>
              </a:rPr>
              <a:t> и поддерживают водно-солевой и минеральный баланс в организме;</a:t>
            </a:r>
            <a:r>
              <a:rPr lang="ru-RU" sz="1200" kern="1200" dirty="0">
                <a:solidFill>
                  <a:schemeClr val="tx1"/>
                </a:solidFill>
                <a:effectLst/>
                <a:latin typeface="+mn-lt"/>
                <a:ea typeface="+mn-ea"/>
                <a:cs typeface="+mn-cs"/>
              </a:rPr>
              <a:t> дневной свет улучшает настроение, а физические упражнения улучшаю кровообращение, что в свою очередь улучшает умственную деятельность, стабилизирует эмоции и укрепляет физическую форму.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Поэтому, бережно</a:t>
            </a:r>
            <a:r>
              <a:rPr lang="ru-RU" sz="1200" kern="1200" baseline="0" dirty="0">
                <a:solidFill>
                  <a:schemeClr val="tx1"/>
                </a:solidFill>
                <a:effectLst/>
                <a:latin typeface="+mn-lt"/>
                <a:ea typeface="+mn-ea"/>
                <a:cs typeface="+mn-cs"/>
              </a:rPr>
              <a:t> относитесь к своему телу – кормите его правильной едой, давайте ему свет и тепло, упражняйте в нагрузках. Это поможет вам сохранить здоровое и красивое тело на долго и укрепить свое психическое здоровье</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Например, откажитесь от сахара, ешьте горячую пищу, проветривайте комнату, организуйте прогулки, ходите пешком, ограничьте время пребывания за компьютером и телефоном.</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4</a:t>
            </a:fld>
            <a:endParaRPr lang="it-IT" dirty="0"/>
          </a:p>
        </p:txBody>
      </p:sp>
    </p:spTree>
    <p:extLst>
      <p:ext uri="{BB962C8B-B14F-4D97-AF65-F5344CB8AC3E}">
        <p14:creationId xmlns:p14="http://schemas.microsoft.com/office/powerpoint/2010/main" val="2187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Некоторые из вас, возможно, думают, что мы не в силах повлиять на наши чувства и эмоции, они просто возникают в нас и все.</a:t>
            </a:r>
          </a:p>
          <a:p>
            <a:pPr indent="182880"/>
            <a:r>
              <a:rPr lang="ru-RU" sz="1200" kern="1200" dirty="0">
                <a:solidFill>
                  <a:schemeClr val="tx1"/>
                </a:solidFill>
                <a:effectLst/>
                <a:latin typeface="+mn-lt"/>
                <a:ea typeface="+mn-ea"/>
                <a:cs typeface="+mn-cs"/>
              </a:rPr>
              <a:t>Хорошая новость в том, что мы можем влиять на наше</a:t>
            </a:r>
            <a:r>
              <a:rPr lang="ru-RU" sz="1200" kern="1200" baseline="0" dirty="0">
                <a:solidFill>
                  <a:schemeClr val="tx1"/>
                </a:solidFill>
                <a:effectLst/>
                <a:latin typeface="+mn-lt"/>
                <a:ea typeface="+mn-ea"/>
                <a:cs typeface="+mn-cs"/>
              </a:rPr>
              <a:t> состояние, наши чувства и восприятие ситуации, мы можем много сделать для себя сами, чтобы чувствовать себя лучше и нет необходимости ждать этого от других.</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5</a:t>
            </a:fld>
            <a:endParaRPr lang="it-IT" dirty="0"/>
          </a:p>
        </p:txBody>
      </p:sp>
    </p:spTree>
    <p:extLst>
      <p:ext uri="{BB962C8B-B14F-4D97-AF65-F5344CB8AC3E}">
        <p14:creationId xmlns:p14="http://schemas.microsoft.com/office/powerpoint/2010/main" val="25400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Например, чтобы найти наилучшее решение наших проблем, мы можем научиться понимать</a:t>
            </a:r>
            <a:r>
              <a:rPr lang="ru-RU" sz="1200" kern="1200" baseline="0" dirty="0">
                <a:solidFill>
                  <a:schemeClr val="tx1"/>
                </a:solidFill>
                <a:effectLst/>
                <a:latin typeface="+mn-lt"/>
                <a:ea typeface="+mn-ea"/>
                <a:cs typeface="+mn-cs"/>
              </a:rPr>
              <a:t> и узнавать</a:t>
            </a:r>
            <a:r>
              <a:rPr lang="ru-RU" sz="1200" kern="1200" dirty="0">
                <a:solidFill>
                  <a:schemeClr val="tx1"/>
                </a:solidFill>
                <a:effectLst/>
                <a:latin typeface="+mn-lt"/>
                <a:ea typeface="+mn-ea"/>
                <a:cs typeface="+mn-cs"/>
              </a:rPr>
              <a:t> свои чувства.</a:t>
            </a:r>
          </a:p>
          <a:p>
            <a:pPr indent="182880"/>
            <a:r>
              <a:rPr lang="ru-RU" sz="1200" kern="1200" dirty="0">
                <a:solidFill>
                  <a:schemeClr val="tx1"/>
                </a:solidFill>
                <a:effectLst/>
                <a:latin typeface="+mn-lt"/>
                <a:ea typeface="+mn-ea"/>
                <a:cs typeface="+mn-cs"/>
              </a:rPr>
              <a:t>Например, мы часто боимся «плохих» чувств (гнева, грусти, печали, тоски…)</a:t>
            </a:r>
            <a:r>
              <a:rPr lang="ru-RU" sz="1200" kern="1200" baseline="0" dirty="0">
                <a:solidFill>
                  <a:schemeClr val="tx1"/>
                </a:solidFill>
                <a:effectLst/>
                <a:latin typeface="+mn-lt"/>
                <a:ea typeface="+mn-ea"/>
                <a:cs typeface="+mn-cs"/>
              </a:rPr>
              <a:t>, не выражая их. Они накапливаются в нас и влияют на нашу жизнь: все что я вижу </a:t>
            </a:r>
            <a:r>
              <a:rPr lang="ru-RU"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воспринимается мной в плохом цвете.</a:t>
            </a:r>
          </a:p>
          <a:p>
            <a:pPr indent="182880"/>
            <a:r>
              <a:rPr lang="ru-RU" sz="1200" kern="1200" baseline="0" dirty="0">
                <a:solidFill>
                  <a:schemeClr val="tx1"/>
                </a:solidFill>
                <a:effectLst/>
                <a:latin typeface="+mn-lt"/>
                <a:ea typeface="+mn-ea"/>
                <a:cs typeface="+mn-cs"/>
              </a:rPr>
              <a:t>На самом деле </a:t>
            </a:r>
            <a:r>
              <a:rPr lang="ru-RU" sz="1200" kern="1200" dirty="0">
                <a:solidFill>
                  <a:schemeClr val="tx1"/>
                </a:solidFill>
                <a:effectLst/>
                <a:latin typeface="+mn-lt"/>
                <a:ea typeface="+mn-ea"/>
                <a:cs typeface="+mn-cs"/>
              </a:rPr>
              <a:t>чувства не являются правильными или неправильными: злиться,</a:t>
            </a:r>
            <a:r>
              <a:rPr lang="ru-RU" sz="1200" kern="1200" baseline="0" dirty="0">
                <a:solidFill>
                  <a:schemeClr val="tx1"/>
                </a:solidFill>
                <a:effectLst/>
                <a:latin typeface="+mn-lt"/>
                <a:ea typeface="+mn-ea"/>
                <a:cs typeface="+mn-cs"/>
              </a:rPr>
              <a:t> испытывать гнев, ярость </a:t>
            </a:r>
            <a:r>
              <a:rPr lang="ru-RU" sz="1200" kern="1200" dirty="0">
                <a:solidFill>
                  <a:schemeClr val="tx1"/>
                </a:solidFill>
                <a:effectLst/>
                <a:latin typeface="+mn-lt"/>
                <a:ea typeface="+mn-ea"/>
                <a:cs typeface="+mn-cs"/>
              </a:rPr>
              <a:t>– это нормально. Не отрицайте их. Просто озвучивайте их</a:t>
            </a:r>
            <a:r>
              <a:rPr lang="ru-RU" sz="1200" kern="1200" baseline="0" dirty="0">
                <a:solidFill>
                  <a:schemeClr val="tx1"/>
                </a:solidFill>
                <a:effectLst/>
                <a:latin typeface="+mn-lt"/>
                <a:ea typeface="+mn-ea"/>
                <a:cs typeface="+mn-cs"/>
              </a:rPr>
              <a:t> другим, </a:t>
            </a:r>
            <a:r>
              <a:rPr lang="ru-RU" sz="1200" kern="1200" dirty="0">
                <a:solidFill>
                  <a:schemeClr val="tx1"/>
                </a:solidFill>
                <a:effectLst/>
                <a:latin typeface="+mn-lt"/>
                <a:ea typeface="+mn-ea"/>
                <a:cs typeface="+mn-cs"/>
              </a:rPr>
              <a:t>говорите другим о вашем гневе.</a:t>
            </a:r>
            <a:r>
              <a:rPr lang="ru-RU" sz="1200" kern="1200" baseline="0" dirty="0">
                <a:solidFill>
                  <a:schemeClr val="tx1"/>
                </a:solidFill>
                <a:effectLst/>
                <a:latin typeface="+mn-lt"/>
                <a:ea typeface="+mn-ea"/>
                <a:cs typeface="+mn-cs"/>
              </a:rPr>
              <a:t> Э</a:t>
            </a:r>
            <a:r>
              <a:rPr lang="ru-RU" sz="1200" kern="1200" dirty="0">
                <a:solidFill>
                  <a:schemeClr val="tx1"/>
                </a:solidFill>
                <a:effectLst/>
                <a:latin typeface="+mn-lt"/>
                <a:ea typeface="+mn-ea"/>
                <a:cs typeface="+mn-cs"/>
              </a:rPr>
              <a:t>то может помочь вашим чувствам успокоиться</a:t>
            </a:r>
            <a:r>
              <a:rPr lang="ru-RU" sz="1200" kern="1200" baseline="0" dirty="0">
                <a:solidFill>
                  <a:schemeClr val="tx1"/>
                </a:solidFill>
                <a:effectLst/>
                <a:latin typeface="+mn-lt"/>
                <a:ea typeface="+mn-ea"/>
                <a:cs typeface="+mn-cs"/>
              </a:rPr>
              <a:t> и п</a:t>
            </a:r>
            <a:r>
              <a:rPr lang="ru-RU" sz="1200" kern="1200" dirty="0">
                <a:solidFill>
                  <a:schemeClr val="tx1"/>
                </a:solidFill>
                <a:effectLst/>
                <a:latin typeface="+mn-lt"/>
                <a:ea typeface="+mn-ea"/>
                <a:cs typeface="+mn-cs"/>
              </a:rPr>
              <a:t>онять, почему вы сердитесь. Выражая свой гнев, рассердившись, крича, плача или стуча кулаком по столу, иногда вы можете почувствовать удовлетворение или успокоение. Важно, чтобы ваш гнев выходил, не принося вреда другому. Например: кричите в горах, стучите</a:t>
            </a:r>
            <a:r>
              <a:rPr lang="ru-RU" sz="1200" kern="1200" baseline="0" dirty="0">
                <a:solidFill>
                  <a:schemeClr val="tx1"/>
                </a:solidFill>
                <a:effectLst/>
                <a:latin typeface="+mn-lt"/>
                <a:ea typeface="+mn-ea"/>
                <a:cs typeface="+mn-cs"/>
              </a:rPr>
              <a:t> в подушки</a:t>
            </a:r>
            <a:r>
              <a:rPr lang="ru-RU" sz="1200" kern="1200" dirty="0">
                <a:solidFill>
                  <a:schemeClr val="tx1"/>
                </a:solidFill>
                <a:effectLst/>
                <a:latin typeface="+mn-lt"/>
                <a:ea typeface="+mn-ea"/>
                <a:cs typeface="+mn-cs"/>
              </a:rPr>
              <a:t>, забивайте гвозди…</a:t>
            </a:r>
          </a:p>
          <a:p>
            <a:pPr indent="182880"/>
            <a:r>
              <a:rPr lang="ru-RU" sz="1200" kern="1200" dirty="0">
                <a:solidFill>
                  <a:schemeClr val="tx1"/>
                </a:solidFill>
                <a:effectLst/>
                <a:latin typeface="+mn-lt"/>
                <a:ea typeface="+mn-ea"/>
                <a:cs typeface="+mn-cs"/>
              </a:rPr>
              <a:t>Можете</a:t>
            </a:r>
            <a:r>
              <a:rPr lang="ru-RU" sz="1200" kern="1200" baseline="0" dirty="0">
                <a:solidFill>
                  <a:schemeClr val="tx1"/>
                </a:solidFill>
                <a:effectLst/>
                <a:latin typeface="+mn-lt"/>
                <a:ea typeface="+mn-ea"/>
                <a:cs typeface="+mn-cs"/>
              </a:rPr>
              <a:t> озвучить свое чувство другому, а если это не удалось </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напишите все, что вы думаете и чувствуете к нему </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на бумаге. Это поможет освободить свою душу.</a:t>
            </a:r>
          </a:p>
          <a:p>
            <a:pPr indent="182880"/>
            <a:r>
              <a:rPr lang="ru-RU" sz="1200" kern="1200" baseline="0" dirty="0">
                <a:solidFill>
                  <a:schemeClr val="tx1"/>
                </a:solidFill>
                <a:effectLst/>
                <a:latin typeface="+mn-lt"/>
                <a:ea typeface="+mn-ea"/>
                <a:cs typeface="+mn-cs"/>
              </a:rPr>
              <a:t>Очень важно уметь устанавливать свои границы. Г</a:t>
            </a:r>
            <a:r>
              <a:rPr lang="ru-RU" sz="1200" kern="1200" dirty="0">
                <a:solidFill>
                  <a:schemeClr val="tx1"/>
                </a:solidFill>
                <a:effectLst/>
                <a:latin typeface="+mn-lt"/>
                <a:ea typeface="+mn-ea"/>
                <a:cs typeface="+mn-cs"/>
              </a:rPr>
              <a:t>оворить нет или постоять за себя это хороший способ укрепления вашей уверенности в себе.</a:t>
            </a:r>
          </a:p>
          <a:p>
            <a:pPr indent="182880"/>
            <a:r>
              <a:rPr lang="ru-RU" sz="1200" kern="1200" dirty="0">
                <a:solidFill>
                  <a:schemeClr val="tx1"/>
                </a:solidFill>
                <a:effectLst/>
                <a:latin typeface="+mn-lt"/>
                <a:ea typeface="+mn-ea"/>
                <a:cs typeface="+mn-cs"/>
              </a:rPr>
              <a:t>Озвучивайте свое</a:t>
            </a:r>
            <a:r>
              <a:rPr lang="ru-RU" sz="1200" kern="1200" baseline="0" dirty="0">
                <a:solidFill>
                  <a:schemeClr val="tx1"/>
                </a:solidFill>
                <a:effectLst/>
                <a:latin typeface="+mn-lt"/>
                <a:ea typeface="+mn-ea"/>
                <a:cs typeface="+mn-cs"/>
              </a:rPr>
              <a:t> «нет», если вы не хотите куда</a:t>
            </a:r>
            <a:r>
              <a:rPr lang="en-US" sz="1200" kern="1200" baseline="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то идти с друзьями или делать то, что хотят другие. Подумайте о том, что вы отдельная личность и  вы можете отличаться от других. В этом на самом деле и состоит УНИКАЛЬНОСТЬ каждого человека. </a:t>
            </a:r>
          </a:p>
          <a:p>
            <a:pPr indent="182880"/>
            <a:r>
              <a:rPr lang="ru-RU" sz="1200" kern="1200" dirty="0">
                <a:solidFill>
                  <a:schemeClr val="tx1"/>
                </a:solidFill>
                <a:effectLst/>
                <a:latin typeface="+mn-lt"/>
                <a:ea typeface="+mn-ea"/>
                <a:cs typeface="+mn-cs"/>
              </a:rPr>
              <a:t>Выстоять против давления сверстников, побуждающих вас напиться или принять наркотики, сложно, но важно</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защитить себя и соблюсти свои интересы. В какой-то момент, это может показаться действительно трудным, но пройдет немного времени и вы увидите разницу и будете</a:t>
            </a:r>
            <a:r>
              <a:rPr lang="ru-RU" sz="1200" kern="1200" baseline="0" dirty="0">
                <a:solidFill>
                  <a:schemeClr val="tx1"/>
                </a:solidFill>
                <a:effectLst/>
                <a:latin typeface="+mn-lt"/>
                <a:ea typeface="+mn-ea"/>
                <a:cs typeface="+mn-cs"/>
              </a:rPr>
              <a:t> счастливы от того, что последовали за своими ценностями.</a:t>
            </a:r>
          </a:p>
          <a:p>
            <a:pPr indent="182880"/>
            <a:r>
              <a:rPr lang="ru-RU" sz="1200" kern="1200" dirty="0">
                <a:solidFill>
                  <a:schemeClr val="tx1"/>
                </a:solidFill>
                <a:effectLst/>
                <a:latin typeface="+mn-lt"/>
                <a:ea typeface="+mn-ea"/>
                <a:cs typeface="+mn-cs"/>
              </a:rPr>
              <a:t>Смотрите смело на тех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кто вам противостоит, обращайтесь</a:t>
            </a:r>
            <a:r>
              <a:rPr lang="ru-RU" sz="1200" kern="1200" baseline="0" dirty="0">
                <a:solidFill>
                  <a:schemeClr val="tx1"/>
                </a:solidFill>
                <a:effectLst/>
                <a:latin typeface="+mn-lt"/>
                <a:ea typeface="+mn-ea"/>
                <a:cs typeface="+mn-cs"/>
              </a:rPr>
              <a:t> за помощью, если вам не хватает поддержки и всегда помните, что у вас есть право быть тем, кто вы есть, даже если кто-то с этим не согласен и думает о вас плохо.</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6</a:t>
            </a:fld>
            <a:endParaRPr lang="it-IT" dirty="0"/>
          </a:p>
        </p:txBody>
      </p:sp>
    </p:spTree>
    <p:extLst>
      <p:ext uri="{BB962C8B-B14F-4D97-AF65-F5344CB8AC3E}">
        <p14:creationId xmlns:p14="http://schemas.microsoft.com/office/powerpoint/2010/main" val="4001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Делитесь своими чувствами с другими. Это позволит вам облегчить переживания. Например:</a:t>
            </a:r>
            <a:r>
              <a:rPr lang="ru-RU" baseline="0" dirty="0"/>
              <a:t> я разочаровываюсь в тебе, когда ты называешь нашего общего друга плохими словами…», «Мне обидно, когда ты кричишь на меня…». Если трудно называть свои чувства, иногда даже самому себе, используйте метафоры-описания, например: «если ты скажешь еще одно оскорбительное слово </a:t>
            </a:r>
            <a:r>
              <a:rPr lang="ru-RU" sz="1200" kern="1200" dirty="0">
                <a:solidFill>
                  <a:schemeClr val="tx1"/>
                </a:solidFill>
                <a:effectLst/>
                <a:latin typeface="+mn-lt"/>
                <a:ea typeface="+mn-ea"/>
                <a:cs typeface="+mn-cs"/>
              </a:rPr>
              <a:t>–</a:t>
            </a:r>
            <a:r>
              <a:rPr lang="ru-RU" baseline="0" dirty="0"/>
              <a:t> я взорвусь как вулкан…» или «Твои слова как солнце меня согревают…».</a:t>
            </a:r>
          </a:p>
          <a:p>
            <a:pPr indent="182880"/>
            <a:r>
              <a:rPr lang="ru-RU" baseline="0" dirty="0"/>
              <a:t>Еще очень важно выбирать тех, с кем вы делитесь своими чувствами. Делитесь с тем, кто может их принять и понять иначе можно попасть в ловушку разочарования и непонимания, в случае если человек не готов разделить с вами ваши чувства. Проще говоря </a:t>
            </a:r>
            <a:r>
              <a:rPr lang="ru-RU" sz="1200" kern="1200" dirty="0">
                <a:solidFill>
                  <a:schemeClr val="tx1"/>
                </a:solidFill>
                <a:effectLst/>
                <a:latin typeface="+mn-lt"/>
                <a:ea typeface="+mn-ea"/>
                <a:cs typeface="+mn-cs"/>
              </a:rPr>
              <a:t>–</a:t>
            </a:r>
            <a:r>
              <a:rPr lang="ru-RU" baseline="0" dirty="0"/>
              <a:t> не делитесь с «врагами».</a:t>
            </a:r>
            <a:endParaRPr lang="ru-RU" dirty="0"/>
          </a:p>
        </p:txBody>
      </p:sp>
      <p:sp>
        <p:nvSpPr>
          <p:cNvPr id="4" name="Номер слайда 3"/>
          <p:cNvSpPr>
            <a:spLocks noGrp="1"/>
          </p:cNvSpPr>
          <p:nvPr>
            <p:ph type="sldNum" sz="quarter" idx="10"/>
          </p:nvPr>
        </p:nvSpPr>
        <p:spPr/>
        <p:txBody>
          <a:bodyPr/>
          <a:lstStyle/>
          <a:p>
            <a:fld id="{129C848F-F9B1-4BC1-ACC3-B0D141E7FB31}" type="slidenum">
              <a:rPr lang="it-IT" smtClean="0"/>
              <a:pPr/>
              <a:t>7</a:t>
            </a:fld>
            <a:endParaRPr lang="it-IT" dirty="0"/>
          </a:p>
        </p:txBody>
      </p:sp>
    </p:spTree>
    <p:extLst>
      <p:ext uri="{BB962C8B-B14F-4D97-AF65-F5344CB8AC3E}">
        <p14:creationId xmlns:p14="http://schemas.microsoft.com/office/powerpoint/2010/main" val="2873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Люди могут попадать в разные ситуации. А эти ситуации могут вызывать</a:t>
            </a:r>
            <a:r>
              <a:rPr lang="ru-RU" sz="1200" kern="1200" baseline="0" dirty="0">
                <a:solidFill>
                  <a:schemeClr val="tx1"/>
                </a:solidFill>
                <a:effectLst/>
                <a:latin typeface="+mn-lt"/>
                <a:ea typeface="+mn-ea"/>
                <a:cs typeface="+mn-cs"/>
              </a:rPr>
              <a:t> разные чувства. Это нормально. Разные люди по-разному проживают эти чувства. Они могут грустить, отказываться от еды или наоборот начать слишком много есть. Они могут длиться или пугать других. Некоторым захочется вести дневник, а некоторые захотят много спать.</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У всех людей разные способы проживания этих чувств. Подумайте: а как вы чаще всего проживаете свои чувства и по возможности зафиксируйте их на листе бумаги. Понаблюдайте или спросите, как другие, ваши друзья или близкие, справляются с болью, грустью, разочарованием и т.д.</a:t>
            </a:r>
            <a:r>
              <a:rPr lang="ru-RU" sz="1200" kern="1200" dirty="0">
                <a:solidFill>
                  <a:schemeClr val="tx1"/>
                </a:solidFill>
                <a:effectLst/>
                <a:latin typeface="+mn-lt"/>
                <a:ea typeface="+mn-ea"/>
                <a:cs typeface="+mn-cs"/>
              </a:rPr>
              <a:t> Некоторые способы могут сработать для одних людей, а для других оказаться бесполезными, а также некоторые способы могут справиться с одной проблемой, тогда как против другой они будут бессильны.</a:t>
            </a:r>
            <a:r>
              <a:rPr lang="ru-RU" sz="1200" kern="1200" baseline="0" dirty="0">
                <a:solidFill>
                  <a:schemeClr val="tx1"/>
                </a:solidFill>
                <a:effectLst/>
                <a:latin typeface="+mn-lt"/>
                <a:ea typeface="+mn-ea"/>
                <a:cs typeface="+mn-cs"/>
              </a:rPr>
              <a:t> Поэтому </a:t>
            </a:r>
            <a:r>
              <a:rPr lang="ru-RU" sz="1200" kern="1200" dirty="0">
                <a:solidFill>
                  <a:schemeClr val="tx1"/>
                </a:solidFill>
                <a:effectLst/>
                <a:latin typeface="+mn-lt"/>
                <a:ea typeface="+mn-ea"/>
                <a:cs typeface="+mn-cs"/>
              </a:rPr>
              <a:t>каждый должен попытаться найти свой собственный способ управления сложными ситуациями. </a:t>
            </a:r>
            <a:r>
              <a:rPr lang="ru-RU" sz="1200" i="0" kern="1200" dirty="0">
                <a:solidFill>
                  <a:schemeClr val="tx1"/>
                </a:solidFill>
                <a:effectLst/>
                <a:latin typeface="+mn-lt"/>
                <a:ea typeface="+mn-ea"/>
                <a:cs typeface="+mn-cs"/>
              </a:rPr>
              <a:t>Помните, что одним помогает одно, а другим </a:t>
            </a:r>
            <a:r>
              <a:rPr lang="ru-RU" sz="1200" kern="1200" dirty="0">
                <a:solidFill>
                  <a:schemeClr val="tx1"/>
                </a:solidFill>
                <a:effectLst/>
                <a:latin typeface="+mn-lt"/>
                <a:ea typeface="+mn-ea"/>
                <a:cs typeface="+mn-cs"/>
              </a:rPr>
              <a:t>–</a:t>
            </a:r>
            <a:r>
              <a:rPr lang="ru-RU" sz="1200" i="0" kern="1200" dirty="0">
                <a:solidFill>
                  <a:schemeClr val="tx1"/>
                </a:solidFill>
                <a:effectLst/>
                <a:latin typeface="+mn-lt"/>
                <a:ea typeface="+mn-ea"/>
                <a:cs typeface="+mn-cs"/>
              </a:rPr>
              <a:t> другое. Вам необходимо выяснить, что работает лучше всего для вас.</a:t>
            </a:r>
            <a:endParaRPr lang="it-IT" sz="1200" i="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Бывает так, что люди выбирают способ, разрушительный для себя и других. Это втягивает их в порочный круг, из которого очень сложно выбраться без помощи других людей. Поэтому важно понимать и осознавать какой способ выбираете вы и как это может отразиться на вашем уровне психического здоровья.</a:t>
            </a:r>
            <a:endParaRPr lang="ru-R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8</a:t>
            </a:fld>
            <a:endParaRPr lang="it-IT" dirty="0"/>
          </a:p>
        </p:txBody>
      </p:sp>
    </p:spTree>
    <p:extLst>
      <p:ext uri="{BB962C8B-B14F-4D97-AF65-F5344CB8AC3E}">
        <p14:creationId xmlns:p14="http://schemas.microsoft.com/office/powerpoint/2010/main" val="34671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Вот несколько способов, которые мы можем вам предложить для расширения вашего арсенала проживания ситуаций и столкновения с различными тяжелыми чувствами.</a:t>
            </a:r>
            <a:r>
              <a:rPr lang="ru-RU" sz="1200" kern="1200" baseline="0" dirty="0">
                <a:solidFill>
                  <a:schemeClr val="tx1"/>
                </a:solidFill>
                <a:effectLst/>
                <a:latin typeface="+mn-lt"/>
                <a:ea typeface="+mn-ea"/>
                <a:cs typeface="+mn-cs"/>
              </a:rPr>
              <a:t> Некоторые мы с вами уже обсудили. Выберите для себя наиболее приемлемые и примените их в своей жизни уже сегодня. Если же любой из способов вам не подходит- не расстраивайтесь- просто поищите другое способы ил обратитесь за помощью.</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9</a:t>
            </a:fld>
            <a:endParaRPr lang="it-IT" dirty="0"/>
          </a:p>
        </p:txBody>
      </p:sp>
    </p:spTree>
    <p:extLst>
      <p:ext uri="{BB962C8B-B14F-4D97-AF65-F5344CB8AC3E}">
        <p14:creationId xmlns:p14="http://schemas.microsoft.com/office/powerpoint/2010/main" val="418325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522B8D-815E-429C-9EC2-505CEC215084}"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596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D72474-459C-42C4-A0ED-A9AD89867D22}"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4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rtl="0"/>
            <a:r>
              <a:rPr lang="ru-RU"/>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07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8D2BC5-0E5D-4645-A815-DFCA1A04B5A6}"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687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05.10.2020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1455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071334-89C1-48F8-8089-E3D6AA3BB79C}"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98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CDF3F-3D72-4F56-93A1-9DDD55AB6452}" type="datetime1">
              <a:rPr lang="ru-RU" smtClean="0"/>
              <a:pPr/>
              <a:t>05.10.2020</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5616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C11A32-C44A-4E32-8FFB-D057369B4F61}" type="datetime1">
              <a:rPr lang="ru-RU" smtClean="0"/>
              <a:pPr/>
              <a:t>05.10.2020</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425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05.10.2020</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792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C0002A-E6EF-4378-B5A3-22E20EA855B1}"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4170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0E4BC3-C763-48AA-8280-ACE59646066A}" type="datetime1">
              <a:rPr lang="ru-RU" smtClean="0"/>
              <a:pPr/>
              <a:t>05.10.2020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2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0B6C-3F58-4527-A133-F91FB65EBC2F}" type="datetime1">
              <a:rPr lang="ru-RU" smtClean="0"/>
              <a:pPr/>
              <a:t>05.10.2020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173823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ovid-19.mentalcenter.kz/" TargetMode="External"/><Relationship Id="rId5" Type="http://schemas.openxmlformats.org/officeDocument/2006/relationships/hyperlink" Target="https://covid-19.mentalcenter.kz/ru/"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76240" y="689527"/>
            <a:ext cx="6240461" cy="3283463"/>
          </a:xfrm>
          <a:prstGeom prst="rect">
            <a:avLst/>
          </a:prstGeom>
        </p:spPr>
        <p:txBody>
          <a:bodyPr wrap="square" lIns="0" tIns="0" rIns="0" bIns="0" rtlCol="0" anchor="t">
            <a:spAutoFit/>
          </a:bodyPr>
          <a:lstStyle/>
          <a:p>
            <a:pPr algn="ctr"/>
            <a:r>
              <a:rPr lang="ru-RU" sz="5334" b="1" dirty="0">
                <a:solidFill>
                  <a:srgbClr val="05856D"/>
                </a:solidFill>
              </a:rPr>
              <a:t>Давайте поговорим о</a:t>
            </a:r>
            <a:r>
              <a:rPr lang="en-US" sz="5334" b="1" dirty="0">
                <a:solidFill>
                  <a:srgbClr val="05856D"/>
                </a:solidFill>
              </a:rPr>
              <a:t> </a:t>
            </a:r>
            <a:r>
              <a:rPr lang="ru-RU" sz="5334" b="1" dirty="0">
                <a:solidFill>
                  <a:srgbClr val="05856D"/>
                </a:solidFill>
              </a:rPr>
              <a:t>нашем психическом здоровье</a:t>
            </a:r>
          </a:p>
        </p:txBody>
      </p:sp>
      <p:sp>
        <p:nvSpPr>
          <p:cNvPr id="4" name="AutoShape 4"/>
          <p:cNvSpPr/>
          <p:nvPr/>
        </p:nvSpPr>
        <p:spPr>
          <a:xfrm>
            <a:off x="5323633" y="2748791"/>
            <a:ext cx="1371807" cy="1369737"/>
          </a:xfrm>
          <a:prstGeom prst="rect">
            <a:avLst/>
          </a:prstGeom>
          <a:solidFill>
            <a:srgbClr val="62A25D"/>
          </a:solidFill>
        </p:spPr>
      </p:sp>
      <p:sp>
        <p:nvSpPr>
          <p:cNvPr id="5" name="AutoShape 5"/>
          <p:cNvSpPr/>
          <p:nvPr/>
        </p:nvSpPr>
        <p:spPr>
          <a:xfrm>
            <a:off x="3951826" y="4118528"/>
            <a:ext cx="1371807" cy="1369737"/>
          </a:xfrm>
          <a:prstGeom prst="rect">
            <a:avLst/>
          </a:prstGeom>
          <a:solidFill>
            <a:srgbClr val="FFC924"/>
          </a:solidFill>
        </p:spPr>
      </p:sp>
      <p:sp>
        <p:nvSpPr>
          <p:cNvPr id="10" name="AutoShape 10"/>
          <p:cNvSpPr/>
          <p:nvPr/>
        </p:nvSpPr>
        <p:spPr>
          <a:xfrm>
            <a:off x="9439054" y="2748791"/>
            <a:ext cx="2743614" cy="1369737"/>
          </a:xfrm>
          <a:prstGeom prst="rect">
            <a:avLst/>
          </a:prstGeom>
          <a:solidFill>
            <a:srgbClr val="FDCBDF"/>
          </a:solidFill>
        </p:spPr>
      </p:sp>
      <p:sp>
        <p:nvSpPr>
          <p:cNvPr id="11" name="AutoShape 11"/>
          <p:cNvSpPr/>
          <p:nvPr/>
        </p:nvSpPr>
        <p:spPr>
          <a:xfrm>
            <a:off x="8067247" y="5488264"/>
            <a:ext cx="1371807" cy="1369737"/>
          </a:xfrm>
          <a:prstGeom prst="rect">
            <a:avLst/>
          </a:prstGeom>
          <a:solidFill>
            <a:srgbClr val="29285D"/>
          </a:solidFill>
        </p:spPr>
      </p:sp>
      <p:sp>
        <p:nvSpPr>
          <p:cNvPr id="13" name="AutoShape 13"/>
          <p:cNvSpPr/>
          <p:nvPr/>
        </p:nvSpPr>
        <p:spPr>
          <a:xfrm>
            <a:off x="8067247" y="0"/>
            <a:ext cx="1371807" cy="1379055"/>
          </a:xfrm>
          <a:prstGeom prst="rect">
            <a:avLst/>
          </a:prstGeom>
          <a:solidFill>
            <a:srgbClr val="469BD8"/>
          </a:solidFill>
        </p:spPr>
      </p:sp>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0" y="2125586"/>
            <a:ext cx="2726648" cy="1817765"/>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054" y="8326"/>
            <a:ext cx="2744251" cy="2744251"/>
          </a:xfrm>
          <a:prstGeom prst="rect">
            <a:avLst/>
          </a:prstGeom>
        </p:spPr>
      </p:pic>
      <p:pic>
        <p:nvPicPr>
          <p:cNvPr id="3" name="Picture 2">
            <a:extLst>
              <a:ext uri="{FF2B5EF4-FFF2-40B4-BE49-F238E27FC236}">
                <a16:creationId xmlns:a16="http://schemas.microsoft.com/office/drawing/2014/main" id="{A4AAE2EE-D140-4741-BB12-D2D6EC0F6B54}"/>
              </a:ext>
            </a:extLst>
          </p:cNvPr>
          <p:cNvPicPr>
            <a:picLocks noChangeAspect="1"/>
          </p:cNvPicPr>
          <p:nvPr/>
        </p:nvPicPr>
        <p:blipFill>
          <a:blip r:embed="rId5"/>
          <a:stretch>
            <a:fillRect/>
          </a:stretch>
        </p:blipFill>
        <p:spPr>
          <a:xfrm>
            <a:off x="5327878" y="3943351"/>
            <a:ext cx="6855427" cy="2965218"/>
          </a:xfrm>
          <a:prstGeom prst="rect">
            <a:avLst/>
          </a:prstGeom>
        </p:spPr>
      </p:pic>
    </p:spTree>
    <p:extLst>
      <p:ext uri="{BB962C8B-B14F-4D97-AF65-F5344CB8AC3E}">
        <p14:creationId xmlns:p14="http://schemas.microsoft.com/office/powerpoint/2010/main" val="24417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8" y="121024"/>
            <a:ext cx="7714129" cy="1143000"/>
          </a:xfrm>
        </p:spPr>
        <p:txBody>
          <a:bodyPr>
            <a:normAutofit/>
          </a:bodyPr>
          <a:lstStyle/>
          <a:p>
            <a:pPr algn="ctr"/>
            <a:r>
              <a:rPr lang="ru-RU" b="1" dirty="0">
                <a:solidFill>
                  <a:srgbClr val="05856D"/>
                </a:solidFill>
                <a:latin typeface="+mn-lt"/>
              </a:rPr>
              <a:t>МЫСЛЬ ОСТАНАВЛИВАЕТСЯ</a:t>
            </a:r>
            <a:endParaRPr lang="en-CA" b="1" dirty="0">
              <a:solidFill>
                <a:srgbClr val="05856D"/>
              </a:solidFill>
              <a:latin typeface="+mn-lt"/>
            </a:endParaRPr>
          </a:p>
        </p:txBody>
      </p:sp>
      <p:sp>
        <p:nvSpPr>
          <p:cNvPr id="5" name="Content Placeholder 2"/>
          <p:cNvSpPr>
            <a:spLocks noGrp="1"/>
          </p:cNvSpPr>
          <p:nvPr>
            <p:ph idx="1"/>
          </p:nvPr>
        </p:nvSpPr>
        <p:spPr>
          <a:xfrm>
            <a:off x="125060" y="1579449"/>
            <a:ext cx="11941880" cy="4800600"/>
          </a:xfrm>
        </p:spPr>
        <p:txBody>
          <a:bodyPr>
            <a:normAutofit lnSpcReduction="10000"/>
          </a:bodyPr>
          <a:lstStyle/>
          <a:p>
            <a:pPr>
              <a:buFont typeface="Wingdings" panose="05000000000000000000" pitchFamily="2" charset="2"/>
              <a:buChar char="ü"/>
            </a:pPr>
            <a:r>
              <a:rPr lang="ru-RU" b="1" dirty="0">
                <a:solidFill>
                  <a:schemeClr val="accent3">
                    <a:lumMod val="50000"/>
                  </a:schemeClr>
                </a:solidFill>
              </a:rPr>
              <a:t> Сядьте в удобное место. Если рядом есть люди, убедитесь, что они знают, что вы делаете.</a:t>
            </a:r>
          </a:p>
          <a:p>
            <a:pPr>
              <a:buFont typeface="Wingdings" panose="05000000000000000000" pitchFamily="2" charset="2"/>
              <a:buChar char="ü"/>
            </a:pPr>
            <a:r>
              <a:rPr lang="ru-RU" b="1" dirty="0">
                <a:solidFill>
                  <a:schemeClr val="accent3">
                    <a:lumMod val="50000"/>
                  </a:schemeClr>
                </a:solidFill>
              </a:rPr>
              <a:t> Установите таймер (можно громче) на 1-3 минуты.</a:t>
            </a:r>
          </a:p>
          <a:p>
            <a:pPr>
              <a:buFont typeface="Wingdings" panose="05000000000000000000" pitchFamily="2" charset="2"/>
              <a:buChar char="ü"/>
            </a:pPr>
            <a:r>
              <a:rPr lang="ru-RU" b="1" dirty="0">
                <a:solidFill>
                  <a:schemeClr val="accent3">
                    <a:lumMod val="50000"/>
                  </a:schemeClr>
                </a:solidFill>
              </a:rPr>
              <a:t> Пока таймер включен, подумайте о тревожной мысли. Когда таймер сработает, очистите свой разум и постарайтесь освободить его от любых мыслей в течение 20 секунд.</a:t>
            </a:r>
          </a:p>
          <a:p>
            <a:pPr>
              <a:buFont typeface="Wingdings" panose="05000000000000000000" pitchFamily="2" charset="2"/>
              <a:buChar char="ü"/>
            </a:pPr>
            <a:r>
              <a:rPr lang="ru-RU" b="1" dirty="0">
                <a:solidFill>
                  <a:schemeClr val="accent3">
                    <a:lumMod val="50000"/>
                  </a:schemeClr>
                </a:solidFill>
              </a:rPr>
              <a:t> Продолжая практиковать, вы можете увеличивать время, в течение которого вы можете сохранять ясность ума, и можете даже попытаться сократить время, которое у вас есть на размышления о тревожной мысли.</a:t>
            </a:r>
          </a:p>
          <a:p>
            <a:pPr>
              <a:buFont typeface="Wingdings" panose="05000000000000000000" pitchFamily="2" charset="2"/>
              <a:buChar char="ü"/>
            </a:pPr>
            <a:r>
              <a:rPr lang="ru-RU" b="1" dirty="0">
                <a:solidFill>
                  <a:schemeClr val="accent3">
                    <a:lumMod val="50000"/>
                  </a:schemeClr>
                </a:solidFill>
              </a:rPr>
              <a:t> Вы также можете кричать «Стоп» (но, возможно, вы не захотите делать это публично).</a:t>
            </a:r>
            <a:endParaRPr lang="en-CA" b="1" dirty="0">
              <a:solidFill>
                <a:schemeClr val="accent3">
                  <a:lumMod val="50000"/>
                </a:schemeClr>
              </a:solidFill>
            </a:endParaRPr>
          </a:p>
        </p:txBody>
      </p:sp>
      <p:pic>
        <p:nvPicPr>
          <p:cNvPr id="3" name="Picture 2">
            <a:extLst>
              <a:ext uri="{FF2B5EF4-FFF2-40B4-BE49-F238E27FC236}">
                <a16:creationId xmlns:a16="http://schemas.microsoft.com/office/drawing/2014/main" id="{8D396300-1F6C-40D3-BCF0-04D97479F659}"/>
              </a:ext>
            </a:extLst>
          </p:cNvPr>
          <p:cNvPicPr>
            <a:picLocks noChangeAspect="1"/>
          </p:cNvPicPr>
          <p:nvPr/>
        </p:nvPicPr>
        <p:blipFill>
          <a:blip r:embed="rId3"/>
          <a:stretch>
            <a:fillRect/>
          </a:stretch>
        </p:blipFill>
        <p:spPr>
          <a:xfrm>
            <a:off x="10749371" y="247556"/>
            <a:ext cx="1317569" cy="1366091"/>
          </a:xfrm>
          <a:prstGeom prst="rect">
            <a:avLst/>
          </a:prstGeom>
        </p:spPr>
      </p:pic>
    </p:spTree>
    <p:extLst>
      <p:ext uri="{BB962C8B-B14F-4D97-AF65-F5344CB8AC3E}">
        <p14:creationId xmlns:p14="http://schemas.microsoft.com/office/powerpoint/2010/main" val="23951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368" y="5111470"/>
            <a:ext cx="2120182" cy="1413455"/>
          </a:xfrm>
          <a:prstGeom prst="roundRect">
            <a:avLst>
              <a:gd name="adj" fmla="val 2202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77492" y="-11988"/>
            <a:ext cx="7391400" cy="942304"/>
          </a:xfrm>
        </p:spPr>
        <p:txBody>
          <a:bodyPr>
            <a:normAutofit/>
          </a:bodyPr>
          <a:lstStyle/>
          <a:p>
            <a:pPr algn="ctr"/>
            <a:r>
              <a:rPr lang="ru-RU" sz="5400" b="1" dirty="0">
                <a:solidFill>
                  <a:schemeClr val="accent5">
                    <a:lumMod val="75000"/>
                  </a:schemeClr>
                </a:solidFill>
                <a:latin typeface="+mn-lt"/>
              </a:rPr>
              <a:t>Мысленные образы</a:t>
            </a:r>
            <a:endParaRPr lang="en-CA" sz="5400" b="1" dirty="0">
              <a:solidFill>
                <a:schemeClr val="accent5">
                  <a:lumMod val="75000"/>
                </a:schemeClr>
              </a:solidFill>
              <a:latin typeface="+mn-lt"/>
            </a:endParaRPr>
          </a:p>
        </p:txBody>
      </p:sp>
      <p:sp>
        <p:nvSpPr>
          <p:cNvPr id="3" name="Content Placeholder 2"/>
          <p:cNvSpPr>
            <a:spLocks noGrp="1"/>
          </p:cNvSpPr>
          <p:nvPr>
            <p:ph idx="1"/>
          </p:nvPr>
        </p:nvSpPr>
        <p:spPr>
          <a:xfrm>
            <a:off x="65724" y="1015702"/>
            <a:ext cx="12126275" cy="2772178"/>
          </a:xfrm>
        </p:spPr>
        <p:txBody>
          <a:bodyPr>
            <a:normAutofit/>
          </a:bodyPr>
          <a:lstStyle/>
          <a:p>
            <a:pPr marL="342898" indent="-342898"/>
            <a:r>
              <a:rPr lang="ru-RU" b="1" dirty="0">
                <a:solidFill>
                  <a:schemeClr val="accent6">
                    <a:lumMod val="75000"/>
                  </a:schemeClr>
                </a:solidFill>
              </a:rPr>
              <a:t>Включает в себя визуализацию успокаивающей сцены для               расслабления</a:t>
            </a:r>
          </a:p>
          <a:p>
            <a:pPr marL="342898" indent="-342898"/>
            <a:r>
              <a:rPr lang="ru-RU" b="1" dirty="0">
                <a:solidFill>
                  <a:schemeClr val="accent6">
                    <a:lumMod val="75000"/>
                  </a:schemeClr>
                </a:solidFill>
              </a:rPr>
              <a:t>Например, представьте уютное место где вам будет максимально комфортно. Это может быт лес, море, луг, ваша комната, место у камина и т.д.</a:t>
            </a:r>
            <a:endParaRPr lang="en-CA" b="1" dirty="0">
              <a:solidFill>
                <a:schemeClr val="accent6">
                  <a:lumMod val="75000"/>
                </a:schemeClr>
              </a:solidFill>
            </a:endParaRPr>
          </a:p>
        </p:txBody>
      </p:sp>
      <p:pic>
        <p:nvPicPr>
          <p:cNvPr id="1433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8" r="99902"/>
                    </a14:imgEffect>
                  </a14:imgLayer>
                </a14:imgProps>
              </a:ext>
              <a:ext uri="{28A0092B-C50C-407E-A947-70E740481C1C}">
                <a14:useLocalDpi xmlns:a14="http://schemas.microsoft.com/office/drawing/2010/main" val="0"/>
              </a:ext>
            </a:extLst>
          </a:blip>
          <a:srcRect/>
          <a:stretch>
            <a:fillRect/>
          </a:stretch>
        </p:blipFill>
        <p:spPr bwMode="auto">
          <a:xfrm>
            <a:off x="10523427" y="0"/>
            <a:ext cx="1668573" cy="1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54" y="3362661"/>
            <a:ext cx="2602616" cy="1626635"/>
          </a:xfrm>
          <a:prstGeom prst="roundRect">
            <a:avLst>
              <a:gd name="adj" fmla="val 2597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64" y="3283380"/>
            <a:ext cx="2598605" cy="1624127"/>
          </a:xfrm>
          <a:prstGeom prst="roundRect">
            <a:avLst>
              <a:gd name="adj" fmla="val 1727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36" y="3398555"/>
            <a:ext cx="2039619" cy="2328198"/>
          </a:xfrm>
          <a:prstGeom prst="roundRect">
            <a:avLst>
              <a:gd name="adj" fmla="val 22126"/>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1173" y="5020449"/>
            <a:ext cx="2260717" cy="1773476"/>
          </a:xfrm>
          <a:prstGeom prst="roundRect">
            <a:avLst>
              <a:gd name="adj" fmla="val 1789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3192" y="5058234"/>
            <a:ext cx="2564009" cy="1705916"/>
          </a:xfrm>
          <a:prstGeom prst="roundRect">
            <a:avLst>
              <a:gd name="adj" fmla="val 2300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214"/>
          <a:stretch/>
        </p:blipFill>
        <p:spPr bwMode="auto">
          <a:xfrm>
            <a:off x="9377378" y="2974563"/>
            <a:ext cx="2712101" cy="1626634"/>
          </a:xfrm>
          <a:prstGeom prst="roundRect">
            <a:avLst>
              <a:gd name="adj" fmla="val 28042"/>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964" y="17250"/>
            <a:ext cx="1724458" cy="16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2590" y="152718"/>
            <a:ext cx="10044952" cy="900974"/>
          </a:xfrm>
        </p:spPr>
        <p:txBody>
          <a:bodyPr>
            <a:normAutofit fontScale="90000"/>
          </a:bodyPr>
          <a:lstStyle/>
          <a:p>
            <a:r>
              <a:rPr lang="ru-RU" b="1" dirty="0">
                <a:solidFill>
                  <a:srgbClr val="05856D"/>
                </a:solidFill>
                <a:latin typeface="+mn-lt"/>
              </a:rPr>
              <a:t>ПРОГРЕССИВНОЕ РАССЛАБЛЕНИЕ МЫШЦ</a:t>
            </a:r>
            <a:endParaRPr lang="en-CA" b="1" dirty="0">
              <a:solidFill>
                <a:srgbClr val="05856D"/>
              </a:solidFill>
              <a:latin typeface="+mn-lt"/>
            </a:endParaRPr>
          </a:p>
        </p:txBody>
      </p:sp>
      <p:sp>
        <p:nvSpPr>
          <p:cNvPr id="3" name="TextBox 2"/>
          <p:cNvSpPr txBox="1"/>
          <p:nvPr/>
        </p:nvSpPr>
        <p:spPr>
          <a:xfrm>
            <a:off x="254000" y="1371960"/>
            <a:ext cx="11858978" cy="3559949"/>
          </a:xfrm>
          <a:prstGeom prst="rect">
            <a:avLst/>
          </a:prstGeom>
          <a:noFill/>
        </p:spPr>
        <p:txBody>
          <a:bodyPr wrap="square" lIns="91439" tIns="45720" rIns="91439" bIns="45720" rtlCol="0">
            <a:spAutoFit/>
          </a:bodyPr>
          <a:lstStyle/>
          <a:p>
            <a:pPr marL="18288" indent="182880">
              <a:spcBef>
                <a:spcPts val="400"/>
              </a:spcBef>
              <a:spcAft>
                <a:spcPts val="400"/>
              </a:spcAft>
              <a:buFont typeface="Wingdings" panose="05000000000000000000" pitchFamily="2" charset="2"/>
              <a:buChar char="v"/>
            </a:pPr>
            <a:r>
              <a:rPr lang="ru-RU" sz="2400" b="1" dirty="0"/>
              <a:t> Выберите тихое место и выделите 15-20 минут на это упражнение.</a:t>
            </a:r>
          </a:p>
          <a:p>
            <a:pPr marL="18288" indent="182880">
              <a:spcBef>
                <a:spcPts val="400"/>
              </a:spcBef>
              <a:spcAft>
                <a:spcPts val="400"/>
              </a:spcAft>
              <a:buFont typeface="Wingdings" panose="05000000000000000000" pitchFamily="2" charset="2"/>
              <a:buChar char="v"/>
            </a:pPr>
            <a:r>
              <a:rPr lang="ru-RU" sz="2400" b="1" dirty="0"/>
              <a:t> Вы будете напрягать мышцы от ступней до головы: ступни, ноги, руки, руки, ягодицы, живот, грудь, плечи, шею, рот, глаза и лоб.</a:t>
            </a:r>
          </a:p>
          <a:p>
            <a:pPr marL="18288" indent="182880">
              <a:spcBef>
                <a:spcPts val="400"/>
              </a:spcBef>
              <a:spcAft>
                <a:spcPts val="400"/>
              </a:spcAft>
              <a:buFont typeface="Wingdings" panose="05000000000000000000" pitchFamily="2" charset="2"/>
              <a:buChar char="v"/>
            </a:pPr>
            <a:r>
              <a:rPr lang="ru-RU" sz="2400" b="1" dirty="0"/>
              <a:t> Сосредоточьтесь на первой целевой группе мышц. Сделайте медленный, глубокий вдох и напрягите (сожмите) группу мышц, задерживая ее на 5-10 секунд.</a:t>
            </a:r>
          </a:p>
          <a:p>
            <a:pPr marL="18288" indent="182880">
              <a:spcBef>
                <a:spcPts val="400"/>
              </a:spcBef>
              <a:spcAft>
                <a:spcPts val="400"/>
              </a:spcAft>
              <a:buFont typeface="Wingdings" panose="05000000000000000000" pitchFamily="2" charset="2"/>
              <a:buChar char="v"/>
            </a:pPr>
            <a:r>
              <a:rPr lang="ru-RU" sz="2400" b="1" dirty="0"/>
              <a:t> Сосредоточьтесь на разнице между напряженной и расслабленной мышцами.</a:t>
            </a:r>
          </a:p>
          <a:p>
            <a:pPr marL="18288" indent="182880">
              <a:spcBef>
                <a:spcPts val="400"/>
              </a:spcBef>
              <a:spcAft>
                <a:spcPts val="400"/>
              </a:spcAft>
              <a:buFont typeface="Wingdings" panose="05000000000000000000" pitchFamily="2" charset="2"/>
              <a:buChar char="v"/>
            </a:pPr>
            <a:r>
              <a:rPr lang="ru-RU" sz="2400" b="1" dirty="0"/>
              <a:t> Расслабьтесь в течение 10-20 секунд перед переходом к следующей группе мышц.</a:t>
            </a:r>
          </a:p>
          <a:p>
            <a:pPr marL="18288" indent="182880">
              <a:spcBef>
                <a:spcPts val="400"/>
              </a:spcBef>
              <a:spcAft>
                <a:spcPts val="400"/>
              </a:spcAft>
              <a:buFont typeface="Wingdings" panose="05000000000000000000" pitchFamily="2" charset="2"/>
              <a:buChar char="v"/>
            </a:pPr>
            <a:r>
              <a:rPr lang="ru-RU" sz="2400" b="1" dirty="0"/>
              <a:t> Когда закончите, отсчитайте от 5 до 1, чтобы снова сосредоточиться на настоящем.</a:t>
            </a:r>
          </a:p>
        </p:txBody>
      </p:sp>
      <p:sp>
        <p:nvSpPr>
          <p:cNvPr id="4" name="Прямоугольник 3"/>
          <p:cNvSpPr/>
          <p:nvPr/>
        </p:nvSpPr>
        <p:spPr>
          <a:xfrm>
            <a:off x="977650" y="5563975"/>
            <a:ext cx="10378972" cy="954107"/>
          </a:xfrm>
          <a:prstGeom prst="rect">
            <a:avLst/>
          </a:prstGeom>
          <a:solidFill>
            <a:schemeClr val="accent1">
              <a:lumMod val="40000"/>
              <a:lumOff val="60000"/>
            </a:schemeClr>
          </a:solidFill>
        </p:spPr>
        <p:txBody>
          <a:bodyPr wrap="square">
            <a:spAutoFit/>
          </a:bodyPr>
          <a:lstStyle/>
          <a:p>
            <a:pPr algn="ctr"/>
            <a:r>
              <a:rPr lang="ru-RU" sz="2800" b="1" dirty="0"/>
              <a:t>Не напрягайте мышцы слишком сильно! </a:t>
            </a:r>
          </a:p>
          <a:p>
            <a:pPr algn="ctr"/>
            <a:r>
              <a:rPr lang="ru-RU" sz="2800" b="1" dirty="0"/>
              <a:t>Вы не должны ощущать боли или спазмы во время упражнения.</a:t>
            </a:r>
          </a:p>
        </p:txBody>
      </p:sp>
    </p:spTree>
    <p:extLst>
      <p:ext uri="{BB962C8B-B14F-4D97-AF65-F5344CB8AC3E}">
        <p14:creationId xmlns:p14="http://schemas.microsoft.com/office/powerpoint/2010/main" val="142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42" y="71212"/>
            <a:ext cx="7312378" cy="798218"/>
          </a:xfrm>
        </p:spPr>
        <p:txBody>
          <a:bodyPr/>
          <a:lstStyle/>
          <a:p>
            <a:pPr algn="ctr"/>
            <a:r>
              <a:rPr lang="ru-RU" b="1" dirty="0">
                <a:solidFill>
                  <a:srgbClr val="0070C0"/>
                </a:solidFill>
                <a:latin typeface="+mn-lt"/>
              </a:rPr>
              <a:t>ГЛУБОКОЕ ДЫХАНИЕ</a:t>
            </a:r>
            <a:endParaRPr lang="en-CA" b="1" dirty="0">
              <a:solidFill>
                <a:srgbClr val="0070C0"/>
              </a:solidFill>
              <a:latin typeface="+mn-lt"/>
            </a:endParaRPr>
          </a:p>
        </p:txBody>
      </p:sp>
      <p:sp>
        <p:nvSpPr>
          <p:cNvPr id="3" name="Content Placeholder 2"/>
          <p:cNvSpPr>
            <a:spLocks noGrp="1"/>
          </p:cNvSpPr>
          <p:nvPr>
            <p:ph idx="1"/>
          </p:nvPr>
        </p:nvSpPr>
        <p:spPr>
          <a:xfrm>
            <a:off x="176548" y="869430"/>
            <a:ext cx="11897214" cy="1885345"/>
          </a:xfrm>
        </p:spPr>
        <p:txBody>
          <a:bodyPr>
            <a:normAutofit/>
          </a:bodyPr>
          <a:lstStyle/>
          <a:p>
            <a:pPr marL="0" indent="0">
              <a:lnSpc>
                <a:spcPct val="120000"/>
              </a:lnSpc>
              <a:spcBef>
                <a:spcPts val="0"/>
              </a:spcBef>
              <a:buNone/>
            </a:pPr>
            <a:r>
              <a:rPr lang="ru-RU" b="1" i="1" dirty="0">
                <a:solidFill>
                  <a:srgbClr val="002060"/>
                </a:solidFill>
              </a:rPr>
              <a:t>Дыхание - это автоматическая функция.</a:t>
            </a:r>
          </a:p>
          <a:p>
            <a:pPr marL="0" indent="0">
              <a:lnSpc>
                <a:spcPct val="120000"/>
              </a:lnSpc>
              <a:spcBef>
                <a:spcPts val="0"/>
              </a:spcBef>
              <a:buNone/>
            </a:pPr>
            <a:r>
              <a:rPr lang="ru-RU" b="1" i="1" dirty="0">
                <a:solidFill>
                  <a:srgbClr val="002060"/>
                </a:solidFill>
              </a:rPr>
              <a:t>Преимущества глубокого дыхания: концентрация на дыхании, контроль над дыханием, отвлечение внимания от факторов стресса.</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938" y1="17969" x2="19922" y2="11133"/>
                        <a14:foregroundMark x1="17773" y1="83789" x2="24219" y2="89453"/>
                        <a14:foregroundMark x1="59961" y1="94922" x2="83008" y2="88867"/>
                        <a14:foregroundMark x1="71875" y1="9570" x2="89844" y2="21094"/>
                        <a14:foregroundMark x1="7422" y1="74805" x2="22070" y2="93555"/>
                        <a14:foregroundMark x1="33984" y1="95313" x2="57422" y2="92773"/>
                        <a14:foregroundMark x1="94141" y1="76953" x2="87695" y2="84180"/>
                      </a14:backgroundRemoval>
                    </a14:imgEffect>
                  </a14:imgLayer>
                </a14:imgProps>
              </a:ext>
              <a:ext uri="{28A0092B-C50C-407E-A947-70E740481C1C}">
                <a14:useLocalDpi xmlns:a14="http://schemas.microsoft.com/office/drawing/2010/main" val="0"/>
              </a:ext>
            </a:extLst>
          </a:blip>
          <a:srcRect/>
          <a:stretch>
            <a:fillRect/>
          </a:stretch>
        </p:blipFill>
        <p:spPr bwMode="auto">
          <a:xfrm>
            <a:off x="9231986" y="3146794"/>
            <a:ext cx="2841776" cy="284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C8A6B8D4-AA5A-471A-9659-DA49BF2D3D70}"/>
              </a:ext>
            </a:extLst>
          </p:cNvPr>
          <p:cNvSpPr txBox="1">
            <a:spLocks/>
          </p:cNvSpPr>
          <p:nvPr/>
        </p:nvSpPr>
        <p:spPr>
          <a:xfrm>
            <a:off x="375853" y="2754775"/>
            <a:ext cx="8856133" cy="3782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ru-RU" b="1" dirty="0">
                <a:solidFill>
                  <a:srgbClr val="0070C0"/>
                </a:solidFill>
              </a:rPr>
              <a:t>Чтобы практиковать глубокое дыхание:</a:t>
            </a:r>
          </a:p>
          <a:p>
            <a:pPr marL="114302" indent="-457200">
              <a:lnSpc>
                <a:spcPct val="120000"/>
              </a:lnSpc>
              <a:spcBef>
                <a:spcPts val="0"/>
              </a:spcBef>
              <a:buFont typeface="Wingdings" panose="05000000000000000000" pitchFamily="2" charset="2"/>
              <a:buChar char="v"/>
            </a:pPr>
            <a:r>
              <a:rPr lang="ru-RU" b="1" dirty="0">
                <a:solidFill>
                  <a:srgbClr val="0070C0"/>
                </a:solidFill>
              </a:rPr>
              <a:t>Сядьте удобно</a:t>
            </a:r>
          </a:p>
          <a:p>
            <a:pPr marL="114302" indent="-457200">
              <a:lnSpc>
                <a:spcPct val="120000"/>
              </a:lnSpc>
              <a:spcBef>
                <a:spcPts val="0"/>
              </a:spcBef>
              <a:buFont typeface="Wingdings" panose="05000000000000000000" pitchFamily="2" charset="2"/>
              <a:buChar char="v"/>
            </a:pPr>
            <a:r>
              <a:rPr lang="ru-RU" b="1" dirty="0">
                <a:solidFill>
                  <a:srgbClr val="0070C0"/>
                </a:solidFill>
              </a:rPr>
              <a:t>Закройте глаза</a:t>
            </a:r>
          </a:p>
          <a:p>
            <a:pPr marL="114302" indent="-457200">
              <a:lnSpc>
                <a:spcPct val="120000"/>
              </a:lnSpc>
              <a:spcBef>
                <a:spcPts val="0"/>
              </a:spcBef>
              <a:buFont typeface="Wingdings" panose="05000000000000000000" pitchFamily="2" charset="2"/>
              <a:buChar char="v"/>
            </a:pPr>
            <a:r>
              <a:rPr lang="ru-RU" b="1" dirty="0">
                <a:solidFill>
                  <a:srgbClr val="0070C0"/>
                </a:solidFill>
              </a:rPr>
              <a:t>Сделайте вдох через нос</a:t>
            </a:r>
          </a:p>
          <a:p>
            <a:pPr marL="114302" indent="-457200">
              <a:lnSpc>
                <a:spcPct val="120000"/>
              </a:lnSpc>
              <a:spcBef>
                <a:spcPts val="0"/>
              </a:spcBef>
              <a:buFont typeface="Wingdings" panose="05000000000000000000" pitchFamily="2" charset="2"/>
              <a:buChar char="v"/>
            </a:pPr>
            <a:r>
              <a:rPr lang="ru-RU" b="1" dirty="0">
                <a:solidFill>
                  <a:srgbClr val="0070C0"/>
                </a:solidFill>
              </a:rPr>
              <a:t>Выдохните через рот. Представьте, что вы дышите через соломинку, сжимая губы</a:t>
            </a:r>
          </a:p>
          <a:p>
            <a:pPr marL="114302" indent="-457200">
              <a:lnSpc>
                <a:spcPct val="120000"/>
              </a:lnSpc>
              <a:spcBef>
                <a:spcPts val="0"/>
              </a:spcBef>
              <a:buFont typeface="Wingdings" panose="05000000000000000000" pitchFamily="2" charset="2"/>
              <a:buChar char="v"/>
            </a:pPr>
            <a:r>
              <a:rPr lang="ru-RU" b="1" dirty="0">
                <a:solidFill>
                  <a:srgbClr val="0070C0"/>
                </a:solidFill>
              </a:rPr>
              <a:t>Практикуйтесь 2 минуты</a:t>
            </a:r>
            <a:endParaRPr lang="en-CA" b="1" dirty="0">
              <a:solidFill>
                <a:srgbClr val="0070C0"/>
              </a:solidFill>
            </a:endParaRPr>
          </a:p>
        </p:txBody>
      </p:sp>
    </p:spTree>
    <p:extLst>
      <p:ext uri="{BB962C8B-B14F-4D97-AF65-F5344CB8AC3E}">
        <p14:creationId xmlns:p14="http://schemas.microsoft.com/office/powerpoint/2010/main" val="7934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6" y="0"/>
            <a:ext cx="8978153" cy="1099595"/>
          </a:xfrm>
        </p:spPr>
        <p:txBody>
          <a:bodyPr>
            <a:normAutofit/>
          </a:bodyPr>
          <a:lstStyle/>
          <a:p>
            <a:pPr algn="ctr"/>
            <a:r>
              <a:rPr lang="ru-RU" b="1" dirty="0">
                <a:solidFill>
                  <a:srgbClr val="05856D"/>
                </a:solidFill>
                <a:latin typeface="+mn-lt"/>
              </a:rPr>
              <a:t>КОГДА ОБРАТИТЬСЯ ЗА ПОМОЩЬЮ </a:t>
            </a:r>
            <a:endParaRPr lang="en-CA" b="1" dirty="0">
              <a:solidFill>
                <a:srgbClr val="05856D"/>
              </a:solidFill>
              <a:latin typeface="+mn-lt"/>
            </a:endParaRPr>
          </a:p>
        </p:txBody>
      </p:sp>
      <p:sp>
        <p:nvSpPr>
          <p:cNvPr id="3" name="Content Placeholder 2"/>
          <p:cNvSpPr>
            <a:spLocks noGrp="1"/>
          </p:cNvSpPr>
          <p:nvPr>
            <p:ph idx="1"/>
          </p:nvPr>
        </p:nvSpPr>
        <p:spPr>
          <a:xfrm>
            <a:off x="160406" y="1273215"/>
            <a:ext cx="10708222" cy="4824536"/>
          </a:xfrm>
        </p:spPr>
        <p:txBody>
          <a:bodyPr>
            <a:noAutofit/>
          </a:bodyPr>
          <a:lstStyle/>
          <a:p>
            <a:pPr marL="274320" indent="-274320">
              <a:lnSpc>
                <a:spcPct val="100000"/>
              </a:lnSpc>
              <a:spcBef>
                <a:spcPts val="600"/>
              </a:spcBef>
              <a:spcAft>
                <a:spcPts val="600"/>
              </a:spcAft>
              <a:buFont typeface="Wingdings" panose="05000000000000000000" pitchFamily="2" charset="2"/>
              <a:buChar char="ü"/>
            </a:pPr>
            <a:r>
              <a:rPr lang="ru-RU" b="1" dirty="0"/>
              <a:t> Если вы чувствуете, что вам трудно справляться с эмоциями</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вы замечаете, что ваши отношения  с другими людьми  приносят много боли</a:t>
            </a:r>
          </a:p>
          <a:p>
            <a:pPr marL="274320" indent="-274320">
              <a:lnSpc>
                <a:spcPct val="100000"/>
              </a:lnSpc>
              <a:spcBef>
                <a:spcPts val="600"/>
              </a:spcBef>
              <a:spcAft>
                <a:spcPts val="600"/>
              </a:spcAft>
              <a:buFont typeface="Wingdings" panose="05000000000000000000" pitchFamily="2" charset="2"/>
              <a:buChar char="ü"/>
            </a:pPr>
            <a:r>
              <a:rPr lang="ru-RU" b="1" dirty="0"/>
              <a:t> Если вы чувствуете ненужность, одиночество, разочарование, непонимание</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вы оказались в ситуации расставания, утраты, боли</a:t>
            </a:r>
          </a:p>
          <a:p>
            <a:pPr marL="274320" indent="-274320">
              <a:lnSpc>
                <a:spcPct val="100000"/>
              </a:lnSpc>
              <a:spcBef>
                <a:spcPts val="600"/>
              </a:spcBef>
              <a:spcAft>
                <a:spcPts val="600"/>
              </a:spcAft>
              <a:buFont typeface="Wingdings" panose="05000000000000000000" pitchFamily="2" charset="2"/>
              <a:buChar char="ü"/>
            </a:pPr>
            <a:r>
              <a:rPr lang="ru-RU" b="1" dirty="0"/>
              <a:t> Если вам не с кем обсудить волнующий вопрос</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с вами произошло что-то «страшное» и «непоправимое»</a:t>
            </a:r>
          </a:p>
          <a:p>
            <a:pPr marL="274320" indent="-274320">
              <a:lnSpc>
                <a:spcPct val="100000"/>
              </a:lnSpc>
              <a:spcBef>
                <a:spcPts val="600"/>
              </a:spcBef>
              <a:spcAft>
                <a:spcPts val="600"/>
              </a:spcAft>
              <a:buFont typeface="Wingdings" panose="05000000000000000000" pitchFamily="2" charset="2"/>
              <a:buChar char="ü"/>
            </a:pPr>
            <a:r>
              <a:rPr lang="ru-RU" b="1" dirty="0"/>
              <a:t> Если ситуация кажется неразрешимой</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782" y="52986"/>
            <a:ext cx="2093218"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7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277" y="1378052"/>
            <a:ext cx="6174432" cy="3785652"/>
          </a:xfrm>
          <a:prstGeom prst="rect">
            <a:avLst/>
          </a:prstGeom>
        </p:spPr>
        <p:txBody>
          <a:bodyPr wrap="square">
            <a:spAutoFit/>
          </a:bodyPr>
          <a:lstStyle/>
          <a:p>
            <a:pPr algn="ctr"/>
            <a:r>
              <a:rPr lang="ru-RU" sz="6000" b="1" dirty="0">
                <a:solidFill>
                  <a:srgbClr val="05856D"/>
                </a:solidFill>
                <a:effectLst>
                  <a:outerShdw blurRad="38100" dist="38100" dir="2700000" algn="tl">
                    <a:srgbClr val="000000">
                      <a:alpha val="43137"/>
                    </a:srgbClr>
                  </a:outerShdw>
                </a:effectLst>
              </a:rPr>
              <a:t>КАК Я УЗНАЮ, ЧТО МОЙ ДРУГ НУЖДАЕТСЯ В ПОМОЩИ?</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2554"/>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5312923" y="4604717"/>
            <a:ext cx="2046637" cy="2046368"/>
          </a:xfrm>
          <a:prstGeom prst="wedgeEllipseCallout">
            <a:avLst/>
          </a:pr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4000" b="1" dirty="0">
                <a:latin typeface="Arial Narrow" panose="020B0606020202030204" pitchFamily="34" charset="0"/>
              </a:rPr>
              <a:t>???</a:t>
            </a:r>
            <a:endParaRPr lang="it-IT" sz="2400" b="1" dirty="0">
              <a:latin typeface="Arial Narrow" panose="020B0606020202030204" pitchFamily="34" charset="0"/>
            </a:endParaRPr>
          </a:p>
        </p:txBody>
      </p:sp>
      <p:sp>
        <p:nvSpPr>
          <p:cNvPr id="23" name="Oval Callout 22"/>
          <p:cNvSpPr/>
          <p:nvPr/>
        </p:nvSpPr>
        <p:spPr>
          <a:xfrm>
            <a:off x="4118811" y="18620"/>
            <a:ext cx="1962156" cy="1832818"/>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Все смеются надо мной</a:t>
            </a:r>
            <a:endParaRPr lang="it-IT" sz="2400" b="1" dirty="0">
              <a:latin typeface="Arial Narrow" panose="020B0606020202030204" pitchFamily="34" charset="0"/>
            </a:endParaRPr>
          </a:p>
        </p:txBody>
      </p:sp>
      <p:sp>
        <p:nvSpPr>
          <p:cNvPr id="11" name="Oval Callout 10"/>
          <p:cNvSpPr/>
          <p:nvPr/>
        </p:nvSpPr>
        <p:spPr>
          <a:xfrm>
            <a:off x="1826544" y="136445"/>
            <a:ext cx="2209351" cy="1520939"/>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b="1" dirty="0">
                <a:latin typeface="Arial Narrow" panose="020B0606020202030204" pitchFamily="34" charset="0"/>
              </a:rPr>
              <a:t>Я –</a:t>
            </a:r>
          </a:p>
          <a:p>
            <a:pPr algn="ctr" defTabSz="400050">
              <a:lnSpc>
                <a:spcPct val="90000"/>
              </a:lnSpc>
              <a:spcBef>
                <a:spcPct val="0"/>
              </a:spcBef>
              <a:spcAft>
                <a:spcPct val="35000"/>
              </a:spcAft>
            </a:pPr>
            <a:r>
              <a:rPr lang="ru-RU" sz="2400" b="1" dirty="0">
                <a:latin typeface="Arial Narrow" panose="020B0606020202030204" pitchFamily="34" charset="0"/>
              </a:rPr>
              <a:t>неудачник</a:t>
            </a:r>
            <a:endParaRPr lang="it-IT" sz="2400" b="1" dirty="0">
              <a:latin typeface="Arial Narrow" panose="020B0606020202030204" pitchFamily="34" charset="0"/>
            </a:endParaRPr>
          </a:p>
        </p:txBody>
      </p:sp>
      <p:sp>
        <p:nvSpPr>
          <p:cNvPr id="17" name="Oval Callout 16"/>
          <p:cNvSpPr/>
          <p:nvPr/>
        </p:nvSpPr>
        <p:spPr>
          <a:xfrm>
            <a:off x="9007406" y="2876100"/>
            <a:ext cx="2638460" cy="151555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Кто-то преследует меня</a:t>
            </a:r>
            <a:endParaRPr lang="it-IT" sz="2400" b="1" dirty="0">
              <a:latin typeface="Arial Narrow" panose="020B0606020202030204" pitchFamily="34" charset="0"/>
            </a:endParaRPr>
          </a:p>
        </p:txBody>
      </p:sp>
      <p:sp>
        <p:nvSpPr>
          <p:cNvPr id="19" name="Oval Callout 18"/>
          <p:cNvSpPr/>
          <p:nvPr/>
        </p:nvSpPr>
        <p:spPr>
          <a:xfrm>
            <a:off x="9379947" y="4427573"/>
            <a:ext cx="2785803" cy="1798928"/>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Кто-то постоянно забирает мои вещи</a:t>
            </a:r>
            <a:endParaRPr lang="it-IT" sz="2400" b="1" dirty="0">
              <a:latin typeface="Arial Narrow" panose="020B0606020202030204" pitchFamily="34" charset="0"/>
            </a:endParaRPr>
          </a:p>
        </p:txBody>
      </p:sp>
      <p:sp>
        <p:nvSpPr>
          <p:cNvPr id="21" name="Oval Callout 20"/>
          <p:cNvSpPr/>
          <p:nvPr/>
        </p:nvSpPr>
        <p:spPr>
          <a:xfrm>
            <a:off x="7359560" y="4786337"/>
            <a:ext cx="2046637"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Я никому не нужен</a:t>
            </a:r>
            <a:endParaRPr lang="it-IT" sz="2400" b="1" dirty="0">
              <a:latin typeface="Arial Narrow" panose="020B0606020202030204" pitchFamily="34" charset="0"/>
            </a:endParaRPr>
          </a:p>
        </p:txBody>
      </p:sp>
      <p:sp>
        <p:nvSpPr>
          <p:cNvPr id="25" name="Oval Callout 24"/>
          <p:cNvSpPr/>
          <p:nvPr/>
        </p:nvSpPr>
        <p:spPr>
          <a:xfrm>
            <a:off x="3438708" y="4787400"/>
            <a:ext cx="1840518" cy="176833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Мне надоело жить</a:t>
            </a:r>
            <a:endParaRPr lang="it-IT" sz="2400" b="1" dirty="0">
              <a:latin typeface="Arial Narrow" panose="020B0606020202030204" pitchFamily="34" charset="0"/>
            </a:endParaRPr>
          </a:p>
        </p:txBody>
      </p:sp>
      <p:sp>
        <p:nvSpPr>
          <p:cNvPr id="27" name="Oval Callout 26"/>
          <p:cNvSpPr/>
          <p:nvPr/>
        </p:nvSpPr>
        <p:spPr>
          <a:xfrm>
            <a:off x="505470" y="4756802"/>
            <a:ext cx="2899542" cy="1798928"/>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Меня никогда не приглашают на вечеринки</a:t>
            </a:r>
            <a:endParaRPr lang="it-IT" sz="2400" b="1" dirty="0">
              <a:latin typeface="Arial Narrow" panose="020B0606020202030204" pitchFamily="34" charset="0"/>
            </a:endParaRPr>
          </a:p>
        </p:txBody>
      </p:sp>
      <p:sp>
        <p:nvSpPr>
          <p:cNvPr id="29" name="Oval Callout 28"/>
          <p:cNvSpPr/>
          <p:nvPr/>
        </p:nvSpPr>
        <p:spPr>
          <a:xfrm>
            <a:off x="26250" y="2915653"/>
            <a:ext cx="2638461" cy="1798928"/>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Другие люди всегда издеваются надо мной</a:t>
            </a:r>
            <a:endParaRPr lang="it-IT" sz="2400" b="1" dirty="0">
              <a:latin typeface="Arial Narrow" panose="020B0606020202030204" pitchFamily="34" charset="0"/>
            </a:endParaRPr>
          </a:p>
        </p:txBody>
      </p:sp>
      <p:sp>
        <p:nvSpPr>
          <p:cNvPr id="37" name="Oval Callout 36"/>
          <p:cNvSpPr/>
          <p:nvPr/>
        </p:nvSpPr>
        <p:spPr>
          <a:xfrm>
            <a:off x="6150177" y="155305"/>
            <a:ext cx="2046637" cy="1673454"/>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b="1" dirty="0">
                <a:latin typeface="Arial Narrow" panose="020B0606020202030204" pitchFamily="34" charset="0"/>
              </a:rPr>
              <a:t>Я хотел бы умереть</a:t>
            </a:r>
            <a:endParaRPr lang="it-IT" sz="2400" b="1" dirty="0">
              <a:latin typeface="Arial Narrow" panose="020B0606020202030204" pitchFamily="34" charset="0"/>
            </a:endParaRPr>
          </a:p>
        </p:txBody>
      </p:sp>
      <p:sp>
        <p:nvSpPr>
          <p:cNvPr id="7" name="Rounded Rectangle 6"/>
          <p:cNvSpPr/>
          <p:nvPr/>
        </p:nvSpPr>
        <p:spPr>
          <a:xfrm>
            <a:off x="2931220" y="2346506"/>
            <a:ext cx="5903094" cy="2046368"/>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latin typeface="Arial Narrow" panose="020B0606020202030204" pitchFamily="34" charset="0"/>
              </a:rPr>
              <a:t>Друг, который плохо себя чувствует, может говорить такие вещи, как </a:t>
            </a:r>
            <a:r>
              <a:rPr lang="en-US" sz="3600" b="1" dirty="0">
                <a:solidFill>
                  <a:schemeClr val="bg1"/>
                </a:solidFill>
                <a:latin typeface="Arial Narrow" panose="020B0606020202030204" pitchFamily="34" charset="0"/>
              </a:rPr>
              <a:t>…</a:t>
            </a:r>
            <a:endParaRPr lang="it-IT" sz="3600" b="1" dirty="0">
              <a:solidFill>
                <a:schemeClr val="bg1"/>
              </a:solidFill>
              <a:latin typeface="Arial Narrow" panose="020B0606020202030204" pitchFamily="34" charset="0"/>
            </a:endParaRPr>
          </a:p>
        </p:txBody>
      </p:sp>
      <p:sp>
        <p:nvSpPr>
          <p:cNvPr id="9" name="Oval Callout 8"/>
          <p:cNvSpPr/>
          <p:nvPr/>
        </p:nvSpPr>
        <p:spPr>
          <a:xfrm>
            <a:off x="144034" y="1070182"/>
            <a:ext cx="2092118" cy="1660220"/>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Я ненавижу себя</a:t>
            </a:r>
            <a:endParaRPr lang="it-IT" sz="2400" b="1" dirty="0">
              <a:latin typeface="Arial Narrow" panose="020B0606020202030204" pitchFamily="34" charset="0"/>
            </a:endParaRPr>
          </a:p>
        </p:txBody>
      </p:sp>
      <p:sp>
        <p:nvSpPr>
          <p:cNvPr id="13" name="Oval Callout 12"/>
          <p:cNvSpPr/>
          <p:nvPr/>
        </p:nvSpPr>
        <p:spPr>
          <a:xfrm>
            <a:off x="8248126" y="99144"/>
            <a:ext cx="2263642"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Все ненавидят меня</a:t>
            </a:r>
            <a:endParaRPr lang="it-IT" sz="2400" b="1" dirty="0">
              <a:latin typeface="Arial Narrow" panose="020B0606020202030204" pitchFamily="34" charset="0"/>
            </a:endParaRPr>
          </a:p>
        </p:txBody>
      </p:sp>
      <p:sp>
        <p:nvSpPr>
          <p:cNvPr id="16" name="Oval Callout 14">
            <a:extLst>
              <a:ext uri="{FF2B5EF4-FFF2-40B4-BE49-F238E27FC236}">
                <a16:creationId xmlns:a16="http://schemas.microsoft.com/office/drawing/2014/main" id="{571F352A-2178-4EB9-BA42-7CC1BED2283D}"/>
              </a:ext>
            </a:extLst>
          </p:cNvPr>
          <p:cNvSpPr/>
          <p:nvPr/>
        </p:nvSpPr>
        <p:spPr>
          <a:xfrm>
            <a:off x="10119113" y="1035646"/>
            <a:ext cx="2046637" cy="173622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Я так больше не могу</a:t>
            </a:r>
            <a:endParaRPr lang="it-IT" sz="2400" b="1" dirty="0">
              <a:latin typeface="Arial Narrow" panose="020B0606020202030204" pitchFamily="34" charset="0"/>
            </a:endParaRPr>
          </a:p>
        </p:txBody>
      </p:sp>
    </p:spTree>
    <p:extLst>
      <p:ext uri="{BB962C8B-B14F-4D97-AF65-F5344CB8AC3E}">
        <p14:creationId xmlns:p14="http://schemas.microsoft.com/office/powerpoint/2010/main" val="27734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4959749" y="4495015"/>
            <a:ext cx="1848463" cy="172477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600" dirty="0"/>
              <a:t>???</a:t>
            </a:r>
            <a:endParaRPr lang="it-IT" sz="3200" dirty="0"/>
          </a:p>
        </p:txBody>
      </p:sp>
      <p:sp>
        <p:nvSpPr>
          <p:cNvPr id="23" name="Freeform 22"/>
          <p:cNvSpPr/>
          <p:nvPr/>
        </p:nvSpPr>
        <p:spPr>
          <a:xfrm>
            <a:off x="2970393" y="186315"/>
            <a:ext cx="2175099" cy="202337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Есть слишком много, или впадать в обжорство или есть недостаточно</a:t>
            </a:r>
            <a:endParaRPr lang="it-IT" sz="2000" spc="-110" dirty="0">
              <a:latin typeface="Arial Narrow" panose="020B0606020202030204" pitchFamily="34" charset="0"/>
            </a:endParaRPr>
          </a:p>
        </p:txBody>
      </p:sp>
      <p:sp>
        <p:nvSpPr>
          <p:cNvPr id="11" name="Freeform 10"/>
          <p:cNvSpPr/>
          <p:nvPr/>
        </p:nvSpPr>
        <p:spPr>
          <a:xfrm>
            <a:off x="85712" y="167120"/>
            <a:ext cx="2931229" cy="16822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Быть необычайно грустным или очень раздражительным</a:t>
            </a:r>
            <a:endParaRPr lang="it-IT" sz="2000" b="1" dirty="0">
              <a:latin typeface="Arial Narrow" panose="020B0606020202030204" pitchFamily="34" charset="0"/>
            </a:endParaRPr>
          </a:p>
        </p:txBody>
      </p:sp>
      <p:sp>
        <p:nvSpPr>
          <p:cNvPr id="15" name="Freeform 14"/>
          <p:cNvSpPr/>
          <p:nvPr/>
        </p:nvSpPr>
        <p:spPr>
          <a:xfrm>
            <a:off x="9365898" y="277167"/>
            <a:ext cx="2854465" cy="192431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a:latin typeface="Arial Narrow" panose="020B0606020202030204" pitchFamily="34" charset="0"/>
              </a:rPr>
              <a:t>Иметь трудности с решением ежедневных проблем и с ежедневной деятельностью</a:t>
            </a:r>
            <a:endParaRPr lang="it-IT" sz="2000" b="1" spc="-110" dirty="0">
              <a:latin typeface="Arial Narrow" panose="020B0606020202030204" pitchFamily="34" charset="0"/>
            </a:endParaRPr>
          </a:p>
        </p:txBody>
      </p:sp>
      <p:sp>
        <p:nvSpPr>
          <p:cNvPr id="17" name="Freeform 16"/>
          <p:cNvSpPr/>
          <p:nvPr/>
        </p:nvSpPr>
        <p:spPr>
          <a:xfrm>
            <a:off x="10126403" y="2108106"/>
            <a:ext cx="2037089"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Плохо относиться к людям вокруг себя</a:t>
            </a:r>
            <a:endParaRPr lang="it-IT" sz="2000" b="1" dirty="0">
              <a:latin typeface="Arial Narrow" panose="020B0606020202030204" pitchFamily="34" charset="0"/>
            </a:endParaRPr>
          </a:p>
        </p:txBody>
      </p:sp>
      <p:sp>
        <p:nvSpPr>
          <p:cNvPr id="19" name="Freeform 18"/>
          <p:cNvSpPr/>
          <p:nvPr/>
        </p:nvSpPr>
        <p:spPr>
          <a:xfrm>
            <a:off x="10180525" y="3815304"/>
            <a:ext cx="1770931" cy="135942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Прогуливать</a:t>
            </a:r>
            <a:r>
              <a:rPr lang="ru-RU" sz="2400" dirty="0"/>
              <a:t> </a:t>
            </a:r>
            <a:r>
              <a:rPr lang="ru-RU" sz="2000" b="1" dirty="0">
                <a:latin typeface="Arial Narrow" panose="020B0606020202030204" pitchFamily="34" charset="0"/>
              </a:rPr>
              <a:t>занятия</a:t>
            </a:r>
            <a:endParaRPr lang="it-IT" sz="2000" b="1" dirty="0">
              <a:latin typeface="Arial Narrow" panose="020B0606020202030204" pitchFamily="34" charset="0"/>
            </a:endParaRPr>
          </a:p>
        </p:txBody>
      </p:sp>
      <p:sp>
        <p:nvSpPr>
          <p:cNvPr id="21" name="Freeform 20"/>
          <p:cNvSpPr/>
          <p:nvPr/>
        </p:nvSpPr>
        <p:spPr>
          <a:xfrm>
            <a:off x="10021027" y="5076835"/>
            <a:ext cx="1781049"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Легко впадать в гнев или агрессию</a:t>
            </a:r>
            <a:endParaRPr lang="it-IT" sz="2000" b="1" dirty="0">
              <a:latin typeface="Arial Narrow" panose="020B0606020202030204" pitchFamily="34" charset="0"/>
            </a:endParaRPr>
          </a:p>
        </p:txBody>
      </p:sp>
      <p:sp>
        <p:nvSpPr>
          <p:cNvPr id="25" name="Freeform 24"/>
          <p:cNvSpPr/>
          <p:nvPr/>
        </p:nvSpPr>
        <p:spPr>
          <a:xfrm>
            <a:off x="8317554" y="4378345"/>
            <a:ext cx="1828692" cy="184144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a:latin typeface="Arial Narrow" panose="020B0606020202030204" pitchFamily="34" charset="0"/>
              </a:rPr>
              <a:t>Причинять себе вред, может , резать или жечь себя</a:t>
            </a:r>
            <a:endParaRPr lang="it-IT" sz="2000" b="1" spc="-110" dirty="0">
              <a:latin typeface="Arial Narrow" panose="020B0606020202030204" pitchFamily="34" charset="0"/>
            </a:endParaRPr>
          </a:p>
        </p:txBody>
      </p:sp>
      <p:sp>
        <p:nvSpPr>
          <p:cNvPr id="27" name="Freeform 26"/>
          <p:cNvSpPr/>
          <p:nvPr/>
        </p:nvSpPr>
        <p:spPr>
          <a:xfrm>
            <a:off x="6657311" y="4762713"/>
            <a:ext cx="1753295" cy="1960772"/>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Пить  алкоголь или употреблять  наркотики</a:t>
            </a:r>
            <a:endParaRPr lang="it-IT" sz="2000" b="1" dirty="0">
              <a:latin typeface="Arial Narrow" panose="020B0606020202030204" pitchFamily="34" charset="0"/>
            </a:endParaRPr>
          </a:p>
        </p:txBody>
      </p:sp>
      <p:sp>
        <p:nvSpPr>
          <p:cNvPr id="29" name="Freeform 28"/>
          <p:cNvSpPr/>
          <p:nvPr/>
        </p:nvSpPr>
        <p:spPr>
          <a:xfrm>
            <a:off x="3119979" y="4327472"/>
            <a:ext cx="2069119" cy="2290297"/>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Иметь завышенную самооценку и / или  слишком много </a:t>
            </a:r>
            <a:endParaRPr lang="en-US" sz="2000" b="1" dirty="0">
              <a:latin typeface="Arial Narrow" panose="020B0606020202030204" pitchFamily="34" charset="0"/>
            </a:endParaRPr>
          </a:p>
          <a:p>
            <a:pPr algn="ctr" defTabSz="400050">
              <a:lnSpc>
                <a:spcPct val="90000"/>
              </a:lnSpc>
              <a:spcBef>
                <a:spcPct val="0"/>
              </a:spcBef>
            </a:pPr>
            <a:r>
              <a:rPr lang="ru-RU" sz="2000" b="1" dirty="0">
                <a:latin typeface="Arial Narrow" panose="020B0606020202030204" pitchFamily="34" charset="0"/>
              </a:rPr>
              <a:t>энергии</a:t>
            </a:r>
            <a:endParaRPr lang="it-IT" sz="2000" b="1" dirty="0">
              <a:latin typeface="Arial Narrow" panose="020B0606020202030204" pitchFamily="34" charset="0"/>
            </a:endParaRPr>
          </a:p>
        </p:txBody>
      </p:sp>
      <p:sp>
        <p:nvSpPr>
          <p:cNvPr id="31" name="Freeform 30"/>
          <p:cNvSpPr/>
          <p:nvPr/>
        </p:nvSpPr>
        <p:spPr>
          <a:xfrm>
            <a:off x="241665" y="5143611"/>
            <a:ext cx="2895780" cy="1528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Думать, </a:t>
            </a:r>
            <a:endParaRPr lang="en-US" sz="2000" b="1" dirty="0">
              <a:latin typeface="Arial Narrow" panose="020B0606020202030204" pitchFamily="34" charset="0"/>
            </a:endParaRPr>
          </a:p>
          <a:p>
            <a:pPr algn="ctr" defTabSz="400050">
              <a:lnSpc>
                <a:spcPct val="90000"/>
              </a:lnSpc>
              <a:spcBef>
                <a:spcPct val="0"/>
              </a:spcBef>
            </a:pPr>
            <a:r>
              <a:rPr lang="ru-RU" sz="2000" b="1" dirty="0">
                <a:latin typeface="Arial Narrow" panose="020B0606020202030204" pitchFamily="34" charset="0"/>
              </a:rPr>
              <a:t>что жизнь не стоит того, чтобы жить, или попытаться убить себя</a:t>
            </a:r>
            <a:endParaRPr lang="it-IT" sz="2000" b="1" dirty="0">
              <a:latin typeface="Arial Narrow" panose="020B0606020202030204" pitchFamily="34" charset="0"/>
            </a:endParaRPr>
          </a:p>
        </p:txBody>
      </p:sp>
      <p:sp>
        <p:nvSpPr>
          <p:cNvPr id="37" name="Freeform 36"/>
          <p:cNvSpPr/>
          <p:nvPr/>
        </p:nvSpPr>
        <p:spPr>
          <a:xfrm>
            <a:off x="5202363" y="134105"/>
            <a:ext cx="2037089" cy="22326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Иметь </a:t>
            </a:r>
            <a:endParaRPr lang="en-US" sz="2000" spc="-110" dirty="0">
              <a:latin typeface="Arial Narrow" panose="020B0606020202030204" pitchFamily="34" charset="0"/>
            </a:endParaRPr>
          </a:p>
          <a:p>
            <a:pPr algn="ctr" defTabSz="400050">
              <a:lnSpc>
                <a:spcPct val="90000"/>
              </a:lnSpc>
              <a:spcBef>
                <a:spcPct val="0"/>
              </a:spcBef>
            </a:pPr>
            <a:r>
              <a:rPr lang="ru-RU" sz="2000" spc="-110" dirty="0">
                <a:latin typeface="Arial Narrow" panose="020B0606020202030204" pitchFamily="34" charset="0"/>
              </a:rPr>
              <a:t>проблемы с новыми друзьями или удержанием старых друзей</a:t>
            </a:r>
            <a:endParaRPr lang="it-IT" sz="2000" spc="-110" dirty="0">
              <a:latin typeface="Arial Narrow" panose="020B0606020202030204" pitchFamily="34" charset="0"/>
            </a:endParaRPr>
          </a:p>
        </p:txBody>
      </p:sp>
      <p:sp>
        <p:nvSpPr>
          <p:cNvPr id="39" name="Freeform 38"/>
          <p:cNvSpPr/>
          <p:nvPr/>
        </p:nvSpPr>
        <p:spPr>
          <a:xfrm>
            <a:off x="178068" y="3646651"/>
            <a:ext cx="1973459" cy="1528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Предпочитать быть в одиночестве</a:t>
            </a:r>
            <a:endParaRPr lang="it-IT" sz="2000" b="1" dirty="0">
              <a:latin typeface="Arial Narrow" panose="020B0606020202030204" pitchFamily="34" charset="0"/>
            </a:endParaRPr>
          </a:p>
        </p:txBody>
      </p:sp>
      <p:sp>
        <p:nvSpPr>
          <p:cNvPr id="7" name="Rounded Rectangle 6"/>
          <p:cNvSpPr/>
          <p:nvPr/>
        </p:nvSpPr>
        <p:spPr>
          <a:xfrm>
            <a:off x="2011475" y="2488684"/>
            <a:ext cx="8030774" cy="176256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rPr>
              <a:t>Друг / подруга, которые чувствуют себя плохо и нуждаются в помощи, могут ...</a:t>
            </a:r>
            <a:endParaRPr lang="it-IT" sz="3600" b="1" dirty="0">
              <a:solidFill>
                <a:schemeClr val="bg1"/>
              </a:solidFill>
            </a:endParaRPr>
          </a:p>
        </p:txBody>
      </p:sp>
      <p:sp>
        <p:nvSpPr>
          <p:cNvPr id="9" name="Freeform 8"/>
          <p:cNvSpPr/>
          <p:nvPr/>
        </p:nvSpPr>
        <p:spPr>
          <a:xfrm>
            <a:off x="-111465" y="1884087"/>
            <a:ext cx="2066069"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Менять настроение очень часто и быстро</a:t>
            </a:r>
            <a:endParaRPr lang="it-IT" sz="2000" b="1" dirty="0">
              <a:latin typeface="Arial Narrow" panose="020B0606020202030204" pitchFamily="34" charset="0"/>
            </a:endParaRPr>
          </a:p>
        </p:txBody>
      </p:sp>
      <p:sp>
        <p:nvSpPr>
          <p:cNvPr id="13" name="Freeform 12"/>
          <p:cNvSpPr/>
          <p:nvPr/>
        </p:nvSpPr>
        <p:spPr>
          <a:xfrm>
            <a:off x="7249775" y="118938"/>
            <a:ext cx="2175099" cy="230619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Иметь </a:t>
            </a:r>
            <a:endParaRPr lang="en-US" sz="2000" spc="-110" dirty="0">
              <a:latin typeface="Arial Narrow" panose="020B0606020202030204" pitchFamily="34" charset="0"/>
            </a:endParaRPr>
          </a:p>
          <a:p>
            <a:pPr algn="ctr" defTabSz="400050">
              <a:lnSpc>
                <a:spcPct val="90000"/>
              </a:lnSpc>
              <a:spcBef>
                <a:spcPct val="0"/>
              </a:spcBef>
            </a:pPr>
            <a:r>
              <a:rPr lang="ru-RU" sz="2000" spc="-110" dirty="0">
                <a:latin typeface="Arial Narrow" panose="020B0606020202030204" pitchFamily="34" charset="0"/>
              </a:rPr>
              <a:t>проблемы со школьными занятиями, которых у них прежде не было</a:t>
            </a:r>
            <a:endParaRPr lang="it-IT" sz="2000" spc="-110" dirty="0">
              <a:latin typeface="Arial Narrow" panose="020B0606020202030204" pitchFamily="34" charset="0"/>
            </a:endParaRPr>
          </a:p>
        </p:txBody>
      </p:sp>
    </p:spTree>
    <p:extLst>
      <p:ext uri="{BB962C8B-B14F-4D97-AF65-F5344CB8AC3E}">
        <p14:creationId xmlns:p14="http://schemas.microsoft.com/office/powerpoint/2010/main" val="30329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3125" y="1530730"/>
            <a:ext cx="7353255" cy="2880320"/>
          </a:xfrm>
        </p:spPr>
        <p:txBody>
          <a:bodyPr>
            <a:normAutofit/>
          </a:bodyPr>
          <a:lstStyle/>
          <a:p>
            <a:r>
              <a:rPr lang="ru-RU" sz="7000" b="1" i="1" dirty="0">
                <a:solidFill>
                  <a:schemeClr val="accent2">
                    <a:lumMod val="75000"/>
                  </a:schemeClr>
                </a:solidFill>
                <a:latin typeface="+mn-lt"/>
              </a:rPr>
              <a:t>ЧТО МНЕ ДЕЛАТЬ?</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1" y="1079317"/>
            <a:ext cx="2975737" cy="29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7688" y="692696"/>
            <a:ext cx="8391168" cy="5436000"/>
          </a:xfrm>
          <a:prstGeom prst="rect">
            <a:avLst/>
          </a:prstGeom>
        </p:spPr>
        <p:txBody>
          <a:bodyPr vert="horz" lIns="91440" tIns="45720" rIns="91440" bIns="45720" rtlCol="0" anchor="ctr">
            <a:noAutofit/>
          </a:bodyPr>
          <a:lstStyle/>
          <a:p>
            <a:pPr algn="r">
              <a:spcBef>
                <a:spcPct val="0"/>
              </a:spcBef>
              <a:spcAft>
                <a:spcPts val="1200"/>
              </a:spcAft>
            </a:pPr>
            <a:r>
              <a:rPr lang="ru-RU" sz="3200" b="1" dirty="0">
                <a:solidFill>
                  <a:srgbClr val="C00000"/>
                </a:solidFill>
                <a:latin typeface="+mj-lt"/>
                <a:ea typeface="+mj-ea"/>
                <a:cs typeface="+mj-cs"/>
              </a:rPr>
              <a:t>Смотрите и слушайте, но не говорите слишком много: не торопитесь давать советы!</a:t>
            </a:r>
            <a:endParaRPr lang="en-US" sz="3200" b="1" dirty="0">
              <a:solidFill>
                <a:srgbClr val="C00000"/>
              </a:solidFill>
              <a:latin typeface="+mj-lt"/>
              <a:ea typeface="+mj-ea"/>
              <a:cs typeface="+mj-cs"/>
            </a:endParaRPr>
          </a:p>
          <a:p>
            <a:pPr algn="r">
              <a:spcBef>
                <a:spcPct val="0"/>
              </a:spcBef>
              <a:spcAft>
                <a:spcPts val="1200"/>
              </a:spcAft>
            </a:pPr>
            <a:r>
              <a:rPr lang="ru-RU" sz="3200" b="1" dirty="0">
                <a:solidFill>
                  <a:srgbClr val="05856D"/>
                </a:solidFill>
                <a:latin typeface="+mj-lt"/>
                <a:ea typeface="+mj-ea"/>
                <a:cs typeface="+mj-cs"/>
              </a:rPr>
              <a:t>Помочь другу не означает, что Вы будете решать его проблемы</a:t>
            </a:r>
            <a:r>
              <a:rPr lang="en-US" sz="3200" b="1" dirty="0">
                <a:solidFill>
                  <a:srgbClr val="05856D"/>
                </a:solidFill>
                <a:latin typeface="+mj-lt"/>
                <a:ea typeface="+mj-ea"/>
                <a:cs typeface="+mj-cs"/>
              </a:rPr>
              <a:t> </a:t>
            </a:r>
          </a:p>
          <a:p>
            <a:pPr algn="r">
              <a:spcBef>
                <a:spcPct val="0"/>
              </a:spcBef>
              <a:spcAft>
                <a:spcPts val="1200"/>
              </a:spcAft>
            </a:pPr>
            <a:r>
              <a:rPr lang="ru-RU" sz="3200" b="1" dirty="0">
                <a:solidFill>
                  <a:srgbClr val="C00000"/>
                </a:solidFill>
                <a:latin typeface="+mj-lt"/>
                <a:ea typeface="+mj-ea"/>
                <a:cs typeface="+mj-cs"/>
              </a:rPr>
              <a:t>Иногда молчание может только ухудшить ситуацию</a:t>
            </a:r>
            <a:endParaRPr lang="en-US" sz="3200" b="1" dirty="0">
              <a:solidFill>
                <a:srgbClr val="C00000"/>
              </a:solidFill>
              <a:latin typeface="+mj-lt"/>
              <a:ea typeface="+mj-ea"/>
              <a:cs typeface="+mj-cs"/>
            </a:endParaRPr>
          </a:p>
          <a:p>
            <a:pPr algn="r">
              <a:spcBef>
                <a:spcPct val="0"/>
              </a:spcBef>
              <a:spcAft>
                <a:spcPts val="1200"/>
              </a:spcAft>
            </a:pPr>
            <a:r>
              <a:rPr lang="ru-RU" sz="3200" b="1" dirty="0">
                <a:solidFill>
                  <a:srgbClr val="05856D"/>
                </a:solidFill>
              </a:rPr>
              <a:t>Если у Вашего друга есть серьезная проблема психического здоровья, такая как депрессия или суицидальные мысли, Вы должны убедить его / ее обратиться за профессиональной помощью</a:t>
            </a:r>
            <a:endParaRPr lang="it-IT" sz="3200" b="1" dirty="0">
              <a:solidFill>
                <a:srgbClr val="05856D"/>
              </a:solidFill>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368927"/>
            <a:ext cx="2898020" cy="2898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61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42" y="254669"/>
            <a:ext cx="10402317" cy="1046481"/>
          </a:xfrm>
        </p:spPr>
        <p:txBody>
          <a:bodyPr>
            <a:noAutofit/>
          </a:bodyPr>
          <a:lstStyle/>
          <a:p>
            <a:pPr algn="ctr"/>
            <a:r>
              <a:rPr lang="ru-RU" b="1" dirty="0">
                <a:solidFill>
                  <a:srgbClr val="05856D"/>
                </a:solidFill>
                <a:latin typeface="+mn-lt"/>
              </a:rPr>
              <a:t>ЭМОЦИОНАЛЬНЫЕ ВЗЛЁТЫ И ПАДЕНИЯ ПОД НАЗВАНИЕМ ЖИЗНЬ!</a:t>
            </a:r>
            <a:endParaRPr lang="it-IT" b="1" dirty="0">
              <a:solidFill>
                <a:srgbClr val="05856D"/>
              </a:solidFill>
              <a:latin typeface="+mn-lt"/>
            </a:endParaRPr>
          </a:p>
        </p:txBody>
      </p:sp>
      <p:pic>
        <p:nvPicPr>
          <p:cNvPr id="4" name="Content Placeholder 3"/>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45099" y="1591733"/>
            <a:ext cx="9087887" cy="33841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59465" y="5255649"/>
            <a:ext cx="10281294" cy="1430179"/>
          </a:xfrm>
          <a:prstGeom prst="round2DiagRect">
            <a:avLst/>
          </a:prstGeom>
          <a:solidFill>
            <a:schemeClr val="accent5">
              <a:lumMod val="60000"/>
              <a:lumOff val="40000"/>
            </a:schemeClr>
          </a:solidFill>
          <a:ln w="28575">
            <a:solidFill>
              <a:srgbClr val="00CC99"/>
            </a:solidFill>
          </a:ln>
        </p:spPr>
        <p:txBody>
          <a:bodyPr wrap="square" rtlCol="0">
            <a:spAutoFit/>
          </a:bodyPr>
          <a:lstStyle/>
          <a:p>
            <a:pPr algn="ctr"/>
            <a:r>
              <a:rPr lang="ru-RU" sz="2600" b="1" dirty="0"/>
              <a:t>Независимо от того, какие сюрпризы и подарки предлагает </a:t>
            </a:r>
          </a:p>
          <a:p>
            <a:pPr algn="ctr"/>
            <a:r>
              <a:rPr lang="ru-RU" sz="2600" b="1" dirty="0"/>
              <a:t>нам жизнь – наша задача выдерживать эмоциональные </a:t>
            </a:r>
          </a:p>
          <a:p>
            <a:pPr algn="ctr"/>
            <a:r>
              <a:rPr lang="ru-RU" sz="2600" b="1" dirty="0"/>
              <a:t>нагрузки, а значит  укреплять свое психическое здоровье </a:t>
            </a:r>
          </a:p>
        </p:txBody>
      </p:sp>
    </p:spTree>
    <p:extLst>
      <p:ext uri="{BB962C8B-B14F-4D97-AF65-F5344CB8AC3E}">
        <p14:creationId xmlns:p14="http://schemas.microsoft.com/office/powerpoint/2010/main" val="205683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740" y="1658500"/>
            <a:ext cx="6251054" cy="2862322"/>
          </a:xfrm>
          <a:prstGeom prst="rect">
            <a:avLst/>
          </a:prstGeom>
        </p:spPr>
        <p:txBody>
          <a:bodyPr wrap="square">
            <a:spAutoFit/>
          </a:bodyPr>
          <a:lstStyle/>
          <a:p>
            <a:pPr lvl="0" algn="ctr"/>
            <a:r>
              <a:rPr lang="ru-RU" sz="6000" b="1" i="1" dirty="0">
                <a:solidFill>
                  <a:srgbClr val="05856D"/>
                </a:solidFill>
              </a:rPr>
              <a:t>К КОМУ Я МОГУ ОБРАТИТЬСЯ ЗА СОВЕТОМ?</a:t>
            </a:r>
            <a:endParaRPr lang="it-IT" sz="6000" b="1" i="1" dirty="0">
              <a:solidFill>
                <a:srgbClr val="05856D"/>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86" y="1752532"/>
            <a:ext cx="2674258" cy="2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1" t="6395" r="39176" b="4681"/>
          <a:stretch/>
        </p:blipFill>
        <p:spPr bwMode="auto">
          <a:xfrm>
            <a:off x="880548" y="5378876"/>
            <a:ext cx="328085" cy="11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74573" y="0"/>
            <a:ext cx="12064677" cy="1143000"/>
          </a:xfrm>
        </p:spPr>
        <p:txBody>
          <a:bodyPr>
            <a:normAutofit/>
          </a:bodyPr>
          <a:lstStyle/>
          <a:p>
            <a:pPr algn="ctr">
              <a:lnSpc>
                <a:spcPct val="100000"/>
              </a:lnSpc>
              <a:spcBef>
                <a:spcPts val="0"/>
              </a:spcBef>
              <a:defRPr/>
            </a:pPr>
            <a:r>
              <a:rPr lang="ru-RU" sz="3100" b="1" dirty="0">
                <a:solidFill>
                  <a:srgbClr val="0070C0"/>
                </a:solidFill>
                <a:latin typeface="+mn-lt"/>
              </a:rPr>
              <a:t>Информация и индивидуальные бесплатные онлайн консультации специалистов на веб-сайте:</a:t>
            </a:r>
            <a:endParaRPr lang="ru-RU" sz="2200" b="1" dirty="0">
              <a:solidFill>
                <a:srgbClr val="0070C0"/>
              </a:solidFill>
              <a:latin typeface="+mn-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6987"/>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308533" y="1249923"/>
            <a:ext cx="1800200" cy="299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535291" y="5463590"/>
            <a:ext cx="4379372" cy="1200329"/>
          </a:xfrm>
          <a:prstGeom prst="rect">
            <a:avLst/>
          </a:prstGeom>
          <a:noFill/>
          <a:ln w="28575">
            <a:noFill/>
          </a:ln>
        </p:spPr>
        <p:txBody>
          <a:bodyPr wrap="square" rtlCol="0">
            <a:spAutoFit/>
          </a:bodyPr>
          <a:lstStyle/>
          <a:p>
            <a:pPr algn="ctr"/>
            <a:r>
              <a:rPr lang="ru-RU" sz="2400" b="1" dirty="0"/>
              <a:t>Молодые люди с 16 лет могут  самостоятельно обращаться за консультативной помощью!</a:t>
            </a:r>
          </a:p>
        </p:txBody>
      </p:sp>
      <p:sp>
        <p:nvSpPr>
          <p:cNvPr id="9" name="Заголовок 1">
            <a:extLst>
              <a:ext uri="{FF2B5EF4-FFF2-40B4-BE49-F238E27FC236}">
                <a16:creationId xmlns:a16="http://schemas.microsoft.com/office/drawing/2014/main" id="{00EBFD75-0EF3-45C7-898D-8ED6442077C3}"/>
              </a:ext>
            </a:extLst>
          </p:cNvPr>
          <p:cNvSpPr txBox="1">
            <a:spLocks/>
          </p:cNvSpPr>
          <p:nvPr/>
        </p:nvSpPr>
        <p:spPr>
          <a:xfrm>
            <a:off x="6949017" y="1111243"/>
            <a:ext cx="4544097" cy="19672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defRPr/>
            </a:pPr>
            <a:r>
              <a:rPr lang="ru-RU" sz="1800" b="1" dirty="0">
                <a:latin typeface="+mn-lt"/>
              </a:rPr>
              <a:t>на русском языке: </a:t>
            </a:r>
          </a:p>
          <a:p>
            <a:pPr algn="ctr">
              <a:lnSpc>
                <a:spcPct val="110000"/>
              </a:lnSpc>
              <a:spcBef>
                <a:spcPts val="0"/>
              </a:spcBef>
              <a:defRPr/>
            </a:pPr>
            <a:r>
              <a:rPr lang="ru-RU" sz="1800" b="1" dirty="0">
                <a:latin typeface="+mn-lt"/>
                <a:hlinkClick r:id="rId5"/>
              </a:rPr>
              <a:t>https://covid-19.mentalcenter.kz/ru/</a:t>
            </a:r>
            <a:endParaRPr lang="ru-RU" sz="1800" b="1" dirty="0">
              <a:latin typeface="+mn-lt"/>
            </a:endParaRPr>
          </a:p>
          <a:p>
            <a:pPr algn="ctr">
              <a:lnSpc>
                <a:spcPct val="110000"/>
              </a:lnSpc>
              <a:spcBef>
                <a:spcPts val="0"/>
              </a:spcBef>
              <a:defRPr/>
            </a:pPr>
            <a:r>
              <a:rPr lang="ru-RU" sz="1800" b="1" dirty="0"/>
              <a:t>на казахском языке:</a:t>
            </a:r>
            <a:br>
              <a:rPr lang="en-US" sz="1800" b="1" dirty="0"/>
            </a:br>
            <a:r>
              <a:rPr lang="ru-RU" sz="1800" b="1" dirty="0">
                <a:hlinkClick r:id="rId6"/>
              </a:rPr>
              <a:t>https://covid-19.mentalcenter.kz/</a:t>
            </a:r>
            <a:r>
              <a:rPr lang="ru-RU" sz="1800" b="1" dirty="0"/>
              <a:t> </a:t>
            </a:r>
          </a:p>
        </p:txBody>
      </p:sp>
      <p:grpSp>
        <p:nvGrpSpPr>
          <p:cNvPr id="5" name="Group 4">
            <a:extLst>
              <a:ext uri="{FF2B5EF4-FFF2-40B4-BE49-F238E27FC236}">
                <a16:creationId xmlns:a16="http://schemas.microsoft.com/office/drawing/2014/main" id="{FA7D971B-550F-4E23-86F0-DDFCD628A2E6}"/>
              </a:ext>
            </a:extLst>
          </p:cNvPr>
          <p:cNvGrpSpPr/>
          <p:nvPr/>
        </p:nvGrpSpPr>
        <p:grpSpPr>
          <a:xfrm>
            <a:off x="6405363" y="3476841"/>
            <a:ext cx="5631406" cy="3166120"/>
            <a:chOff x="6405363" y="3476841"/>
            <a:chExt cx="5631406" cy="3166120"/>
          </a:xfrm>
        </p:grpSpPr>
        <p:pic>
          <p:nvPicPr>
            <p:cNvPr id="10" name="Picture 3">
              <a:extLst>
                <a:ext uri="{FF2B5EF4-FFF2-40B4-BE49-F238E27FC236}">
                  <a16:creationId xmlns:a16="http://schemas.microsoft.com/office/drawing/2014/main" id="{38323C86-1258-4051-9FFC-0725D0BA5C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5363" y="3476841"/>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D83FD80C-B9A0-4B5F-B6E3-08D98CA49E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34952" y="4558656"/>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1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17A56DC7-D089-4F99-A495-8E312C8BA4EC}"/>
              </a:ext>
            </a:extLst>
          </p:cNvPr>
          <p:cNvSpPr>
            <a:spLocks noGrp="1" noChangeArrowheads="1"/>
          </p:cNvSpPr>
          <p:nvPr>
            <p:ph type="title"/>
          </p:nvPr>
        </p:nvSpPr>
        <p:spPr>
          <a:xfrm>
            <a:off x="272139" y="-13022"/>
            <a:ext cx="11647721" cy="990175"/>
          </a:xfrm>
        </p:spPr>
        <p:txBody>
          <a:bodyPr>
            <a:noAutofit/>
          </a:bodyPr>
          <a:lstStyle/>
          <a:p>
            <a:pPr algn="ctr"/>
            <a:r>
              <a:rPr lang="ru-RU" sz="3200" b="1" dirty="0">
                <a:solidFill>
                  <a:srgbClr val="05856D"/>
                </a:solidFill>
                <a:latin typeface="+mn-lt"/>
              </a:rPr>
              <a:t>КАК ПОЛЬЗОВАТЬСЯ ВЕБ-САЙТОМ </a:t>
            </a:r>
            <a:r>
              <a:rPr lang="ru-RU" sz="3200" b="1" dirty="0">
                <a:solidFill>
                  <a:srgbClr val="0070C0"/>
                </a:solidFill>
                <a:latin typeface="+mn-lt"/>
              </a:rPr>
              <a:t>COVID-19.MENTALCENTER.KZ:</a:t>
            </a:r>
            <a:endParaRPr lang="ru-RU" altLang="en-US" sz="3000" b="1" dirty="0">
              <a:solidFill>
                <a:srgbClr val="0070C0"/>
              </a:solidFill>
              <a:latin typeface="+mn-lt"/>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273" y="2916145"/>
            <a:ext cx="4973191" cy="3326905"/>
          </a:xfrm>
          <a:prstGeom prst="rect">
            <a:avLst/>
          </a:prstGeom>
          <a:solidFill>
            <a:schemeClr val="accent5">
              <a:lumMod val="75000"/>
            </a:schemeClr>
          </a:solidFill>
          <a:ln w="19050">
            <a:solidFill>
              <a:schemeClr val="accent1"/>
            </a:solidFill>
          </a:ln>
          <a:effectLst/>
        </p:spPr>
      </p:pic>
      <p:sp>
        <p:nvSpPr>
          <p:cNvPr id="2" name="Прямоугольник 1"/>
          <p:cNvSpPr/>
          <p:nvPr/>
        </p:nvSpPr>
        <p:spPr>
          <a:xfrm>
            <a:off x="357947" y="3240628"/>
            <a:ext cx="3384377" cy="3170099"/>
          </a:xfrm>
          <a:prstGeom prst="rect">
            <a:avLst/>
          </a:prstGeom>
        </p:spPr>
        <p:txBody>
          <a:bodyPr wrap="square">
            <a:spAutoFit/>
          </a:bodyPr>
          <a:lstStyle/>
          <a:p>
            <a:pPr marL="285750" indent="-285750">
              <a:buFont typeface="Wingdings" pitchFamily="2" charset="2"/>
              <a:buChar char="Ø"/>
            </a:pPr>
            <a:r>
              <a:rPr lang="ru-RU" sz="2000" b="1" dirty="0"/>
              <a:t>Заполнить заявку с указанием имени (можно анонимно), номера сотового телефона и электронной почты.</a:t>
            </a:r>
          </a:p>
          <a:p>
            <a:pPr marL="285750" indent="-285750">
              <a:buFont typeface="Wingdings" pitchFamily="2" charset="2"/>
              <a:buChar char="Ø"/>
            </a:pPr>
            <a:r>
              <a:rPr lang="ru-RU" sz="2000" b="1" dirty="0"/>
              <a:t>После подтверждения ждите смс с указанием даты, времени и ссылки на индивидуальную консультацию</a:t>
            </a:r>
          </a:p>
        </p:txBody>
      </p:sp>
      <p:sp>
        <p:nvSpPr>
          <p:cNvPr id="3" name="Прямоугольник 2"/>
          <p:cNvSpPr/>
          <p:nvPr/>
        </p:nvSpPr>
        <p:spPr>
          <a:xfrm>
            <a:off x="272139" y="977153"/>
            <a:ext cx="11214846" cy="1938992"/>
          </a:xfrm>
          <a:prstGeom prst="rect">
            <a:avLst/>
          </a:prstGeom>
        </p:spPr>
        <p:txBody>
          <a:bodyPr wrap="square">
            <a:spAutoFit/>
          </a:bodyPr>
          <a:lstStyle/>
          <a:p>
            <a:pPr marL="285750" indent="-285750">
              <a:buFont typeface="Wingdings" pitchFamily="2" charset="2"/>
              <a:buChar char="Ø"/>
            </a:pPr>
            <a:r>
              <a:rPr lang="ru-RU" sz="2000" b="1" dirty="0"/>
              <a:t>Зайти на один из шести разделов сайта («Пожилым людям», «Детям и подросткам», «Людям с ограниченными возможностями» и другие). </a:t>
            </a:r>
          </a:p>
          <a:p>
            <a:pPr marL="285750" indent="-285750">
              <a:buFont typeface="Wingdings" pitchFamily="2" charset="2"/>
              <a:buChar char="Ø"/>
            </a:pPr>
            <a:r>
              <a:rPr lang="ru-RU" sz="2000" b="1" dirty="0"/>
              <a:t>Нажать на «Онлайн специалисты» (находится вверху справа). Появятся информация и фотографии специалистов. </a:t>
            </a:r>
          </a:p>
          <a:p>
            <a:pPr marL="285750" indent="-285750">
              <a:buFont typeface="Wingdings" pitchFamily="2" charset="2"/>
              <a:buChar char="Ø"/>
            </a:pPr>
            <a:r>
              <a:rPr lang="ru-RU" sz="2000" b="1" dirty="0"/>
              <a:t>Из списка с фотографиями выбрать специалиста и нажать на «Записаться». Появится окошко «Оставьте заявку».</a:t>
            </a:r>
          </a:p>
        </p:txBody>
      </p:sp>
      <p:pic>
        <p:nvPicPr>
          <p:cNvPr id="6" name="Picture 5">
            <a:extLst>
              <a:ext uri="{FF2B5EF4-FFF2-40B4-BE49-F238E27FC236}">
                <a16:creationId xmlns:a16="http://schemas.microsoft.com/office/drawing/2014/main" id="{EC3B12F4-E4ED-45A2-BB45-ADA440350E3F}"/>
              </a:ext>
            </a:extLst>
          </p:cNvPr>
          <p:cNvPicPr>
            <a:picLocks noChangeAspect="1"/>
          </p:cNvPicPr>
          <p:nvPr/>
        </p:nvPicPr>
        <p:blipFill>
          <a:blip r:embed="rId4"/>
          <a:stretch>
            <a:fillRect/>
          </a:stretch>
        </p:blipFill>
        <p:spPr>
          <a:xfrm>
            <a:off x="3986633" y="2916145"/>
            <a:ext cx="2854331" cy="3536729"/>
          </a:xfrm>
          <a:prstGeom prst="rect">
            <a:avLst/>
          </a:prstGeom>
        </p:spPr>
      </p:pic>
    </p:spTree>
    <p:extLst>
      <p:ext uri="{BB962C8B-B14F-4D97-AF65-F5344CB8AC3E}">
        <p14:creationId xmlns:p14="http://schemas.microsoft.com/office/powerpoint/2010/main" val="11056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7728" y="404664"/>
            <a:ext cx="6768752" cy="6012064"/>
          </a:xfrm>
          <a:prstGeom prst="rect">
            <a:avLst/>
          </a:prstGeom>
        </p:spPr>
        <p:txBody>
          <a:bodyPr vert="horz" lIns="91440" tIns="45720" rIns="91440" bIns="45720" rtlCol="0" anchor="ctr">
            <a:noAutofit/>
          </a:bodyPr>
          <a:lstStyle/>
          <a:p>
            <a:pPr algn="r"/>
            <a:r>
              <a:rPr lang="ru-RU" sz="3000" b="1" dirty="0">
                <a:solidFill>
                  <a:srgbClr val="05856D"/>
                </a:solidFill>
                <a:latin typeface="+mj-lt"/>
                <a:ea typeface="+mj-ea"/>
                <a:cs typeface="+mj-cs"/>
              </a:rPr>
              <a:t>Некоторые проблемы могут быть очень серьезными и болезненными, но мы можем связаться с людьми, которые могут помочь нам</a:t>
            </a:r>
          </a:p>
          <a:p>
            <a:pPr algn="r"/>
            <a:endParaRPr lang="en-US" sz="3000" b="1" dirty="0">
              <a:solidFill>
                <a:srgbClr val="05856D"/>
              </a:solidFill>
              <a:latin typeface="+mj-lt"/>
              <a:ea typeface="+mj-ea"/>
              <a:cs typeface="+mj-cs"/>
            </a:endParaRPr>
          </a:p>
          <a:p>
            <a:pPr algn="r"/>
            <a:r>
              <a:rPr lang="ru-RU" sz="3000" b="1" dirty="0">
                <a:latin typeface="+mj-lt"/>
                <a:ea typeface="+mj-ea"/>
                <a:cs typeface="+mj-cs"/>
              </a:rPr>
              <a:t>Если Вам или кому-то, кого Вы знаете, плохо –</a:t>
            </a:r>
          </a:p>
          <a:p>
            <a:pPr algn="r"/>
            <a:r>
              <a:rPr lang="ru-RU" sz="3000" b="1" dirty="0">
                <a:latin typeface="+mj-lt"/>
                <a:ea typeface="+mj-ea"/>
                <a:cs typeface="+mj-cs"/>
              </a:rPr>
              <a:t> получение помощи возможно</a:t>
            </a:r>
          </a:p>
          <a:p>
            <a:pPr algn="r"/>
            <a:endParaRPr lang="ru-RU" sz="3000" b="1" dirty="0">
              <a:solidFill>
                <a:srgbClr val="7030A0"/>
              </a:solidFill>
              <a:latin typeface="+mj-lt"/>
              <a:ea typeface="+mj-ea"/>
              <a:cs typeface="+mj-cs"/>
            </a:endParaRPr>
          </a:p>
          <a:p>
            <a:pPr algn="r"/>
            <a:r>
              <a:rPr lang="ru-RU" sz="3400" b="1" dirty="0">
                <a:solidFill>
                  <a:srgbClr val="7030A0"/>
                </a:solidFill>
                <a:effectLst>
                  <a:outerShdw blurRad="38100" dist="38100" dir="2700000" algn="tl">
                    <a:srgbClr val="000000">
                      <a:alpha val="43137"/>
                    </a:srgbClr>
                  </a:outerShdw>
                </a:effectLst>
              </a:rPr>
              <a:t>Если по какой-либо причине Вы не довольны полученной помощью, свяжитесь с другим человеком,</a:t>
            </a:r>
          </a:p>
          <a:p>
            <a:pPr algn="r"/>
            <a:r>
              <a:rPr lang="ru-RU" sz="3400" b="1" u="sng" dirty="0">
                <a:solidFill>
                  <a:srgbClr val="7030A0"/>
                </a:solidFill>
                <a:effectLst>
                  <a:outerShdw blurRad="38100" dist="38100" dir="2700000" algn="tl">
                    <a:srgbClr val="000000">
                      <a:alpha val="43137"/>
                    </a:srgbClr>
                  </a:outerShdw>
                </a:effectLst>
              </a:rPr>
              <a:t>НО НЕ СДАВАЙТЕСЬ</a:t>
            </a:r>
            <a:r>
              <a:rPr lang="en-US" sz="3400" b="1" u="sng" dirty="0">
                <a:solidFill>
                  <a:srgbClr val="7030A0"/>
                </a:solidFill>
                <a:effectLst>
                  <a:outerShdw blurRad="38100" dist="38100" dir="2700000" algn="tl">
                    <a:srgbClr val="000000">
                      <a:alpha val="43137"/>
                    </a:srgbClr>
                  </a:outerShdw>
                </a:effectLst>
              </a:rPr>
              <a:t>!</a:t>
            </a:r>
            <a:endParaRPr lang="it-IT" sz="3600" b="1" dirty="0">
              <a:solidFill>
                <a:srgbClr val="7030A0"/>
              </a:solidFill>
              <a:latin typeface="+mj-lt"/>
              <a:ea typeface="+mj-ea"/>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6" y="404664"/>
            <a:ext cx="2582656" cy="2584810"/>
          </a:xfrm>
          <a:prstGeom prst="rect">
            <a:avLst/>
          </a:prstGeom>
          <a:effectLst>
            <a:outerShdw blurRad="50800" dist="38100" dir="2700000" algn="tl" rotWithShape="0">
              <a:prstClr val="black">
                <a:alpha val="40000"/>
              </a:prstClr>
            </a:outerShdw>
          </a:effectLst>
        </p:spPr>
      </p:pic>
      <p:sp>
        <p:nvSpPr>
          <p:cNvPr id="5" name="Rectangle 2"/>
          <p:cNvSpPr/>
          <p:nvPr/>
        </p:nvSpPr>
        <p:spPr>
          <a:xfrm>
            <a:off x="2954216" y="692696"/>
            <a:ext cx="7462265" cy="5436000"/>
          </a:xfrm>
          <a:prstGeom prst="rect">
            <a:avLst/>
          </a:prstGeom>
        </p:spPr>
        <p:txBody>
          <a:bodyPr vert="horz" lIns="91440" tIns="45720" rIns="91440" bIns="45720" rtlCol="0" anchor="t">
            <a:noAutofit/>
          </a:bodyPr>
          <a:lstStyle/>
          <a:p>
            <a:pPr algn="r">
              <a:spcBef>
                <a:spcPct val="0"/>
              </a:spcBef>
            </a:pPr>
            <a:endParaRPr lang="it-IT" sz="4400" b="1" dirty="0">
              <a:solidFill>
                <a:srgbClr val="7030A0"/>
              </a:solidFill>
              <a:effectLst>
                <a:outerShdw blurRad="38100" dist="38100" dir="2700000" algn="tl">
                  <a:srgbClr val="000000">
                    <a:alpha val="43137"/>
                  </a:srgbClr>
                </a:outerShdw>
              </a:effectLst>
              <a:latin typeface="+mj-lt"/>
              <a:ea typeface="+mj-ea"/>
              <a:cs typeface="+mj-cs"/>
            </a:endParaRPr>
          </a:p>
        </p:txBody>
      </p:sp>
      <p:pic>
        <p:nvPicPr>
          <p:cNvPr id="5122" name="Picture 2"/>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48870" y="4353176"/>
            <a:ext cx="2067843" cy="20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292419"/>
            <a:ext cx="9448800" cy="3126317"/>
          </a:xfrm>
        </p:spPr>
        <p:txBody>
          <a:bodyPr>
            <a:normAutofit fontScale="90000"/>
          </a:bodyPr>
          <a:lstStyle/>
          <a:p>
            <a:r>
              <a:rPr lang="ru-RU" sz="4667" b="1" dirty="0">
                <a:solidFill>
                  <a:srgbClr val="05856D"/>
                </a:solidFill>
                <a:latin typeface="+mn-lt"/>
                <a:ea typeface="Open Sans Light" charset="0"/>
                <a:cs typeface="Open Sans Light" charset="0"/>
              </a:rPr>
              <a:t>Спасибо за Ваше участие!</a:t>
            </a:r>
            <a:br>
              <a:rPr lang="ru-RU" sz="4667" b="1" dirty="0">
                <a:solidFill>
                  <a:srgbClr val="05856D"/>
                </a:solidFill>
                <a:latin typeface="+mn-lt"/>
                <a:ea typeface="Open Sans Light" charset="0"/>
                <a:cs typeface="Open Sans Light" charset="0"/>
              </a:rPr>
            </a:b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Вы всегда можете связаться со мной по следующим контактным данным:</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Ф.И.О. 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педагог-психолог школы/колледжа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077" y="1280509"/>
            <a:ext cx="8229600" cy="3257623"/>
          </a:xfrm>
        </p:spPr>
        <p:txBody>
          <a:bodyPr>
            <a:normAutofit/>
          </a:bodyPr>
          <a:lstStyle/>
          <a:p>
            <a:pPr algn="ctr"/>
            <a:r>
              <a:rPr lang="ru-RU" sz="4800" b="1" dirty="0">
                <a:solidFill>
                  <a:srgbClr val="05856D"/>
                </a:solidFill>
                <a:latin typeface="+mn-lt"/>
              </a:rPr>
              <a:t>Пожалуйста выразите свою удовлетворенность занятием</a:t>
            </a:r>
            <a:br>
              <a:rPr lang="ru-RU" sz="4800" b="1" dirty="0">
                <a:solidFill>
                  <a:srgbClr val="05856D"/>
                </a:solidFill>
                <a:latin typeface="+mn-lt"/>
              </a:rPr>
            </a:br>
            <a:r>
              <a:rPr lang="ru-RU" sz="4800" b="1" dirty="0">
                <a:solidFill>
                  <a:srgbClr val="05856D"/>
                </a:solidFill>
                <a:latin typeface="+mn-lt"/>
              </a:rPr>
              <a:t>при помощи реакции (</a:t>
            </a:r>
            <a:r>
              <a:rPr lang="ru-RU" sz="4800" b="1" dirty="0" err="1">
                <a:solidFill>
                  <a:srgbClr val="05856D"/>
                </a:solidFill>
                <a:latin typeface="+mn-lt"/>
              </a:rPr>
              <a:t>смайлом</a:t>
            </a:r>
            <a:r>
              <a:rPr lang="ru-RU" sz="4800" b="1" dirty="0">
                <a:solidFill>
                  <a:srgbClr val="05856D"/>
                </a:solidFill>
                <a:latin typeface="+mn-lt"/>
              </a:rPr>
              <a:t>)</a:t>
            </a:r>
          </a:p>
        </p:txBody>
      </p:sp>
    </p:spTree>
    <p:extLst>
      <p:ext uri="{BB962C8B-B14F-4D97-AF65-F5344CB8AC3E}">
        <p14:creationId xmlns:p14="http://schemas.microsoft.com/office/powerpoint/2010/main" val="34499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248420" y="90527"/>
            <a:ext cx="8968306" cy="654795"/>
          </a:xfrm>
          <a:prstGeom prst="rect">
            <a:avLst/>
          </a:prstGeom>
        </p:spPr>
        <p:txBody>
          <a:bodyPr wrap="square" lIns="0" tIns="0" rIns="0" bIns="0" rtlCol="0" anchor="t">
            <a:spAutoFit/>
          </a:bodyPr>
          <a:lstStyle/>
          <a:p>
            <a:pPr algn="ctr">
              <a:lnSpc>
                <a:spcPts val="5420"/>
              </a:lnSpc>
            </a:pPr>
            <a:r>
              <a:rPr lang="en-US" sz="4000" b="1" dirty="0">
                <a:solidFill>
                  <a:srgbClr val="189F87"/>
                </a:solidFill>
                <a:effectLst>
                  <a:outerShdw blurRad="38100" dist="38100" dir="2700000" algn="tl">
                    <a:srgbClr val="000000">
                      <a:alpha val="43137"/>
                    </a:srgbClr>
                  </a:outerShdw>
                </a:effectLst>
              </a:rPr>
              <a:t>ЧТО ТАКОЕ ПСИХИЧЕСКОЕ</a:t>
            </a:r>
            <a:r>
              <a:rPr lang="ru-RU" sz="4000" b="1" dirty="0">
                <a:solidFill>
                  <a:srgbClr val="189F87"/>
                </a:solidFill>
                <a:effectLst>
                  <a:outerShdw blurRad="38100" dist="38100" dir="2700000" algn="tl">
                    <a:srgbClr val="000000">
                      <a:alpha val="43137"/>
                    </a:srgbClr>
                  </a:outerShdw>
                </a:effectLst>
              </a:rPr>
              <a:t> </a:t>
            </a:r>
            <a:r>
              <a:rPr lang="en-US" sz="4000" b="1" dirty="0">
                <a:solidFill>
                  <a:srgbClr val="189F87"/>
                </a:solidFill>
                <a:effectLst>
                  <a:outerShdw blurRad="38100" dist="38100" dir="2700000" algn="tl">
                    <a:srgbClr val="000000">
                      <a:alpha val="43137"/>
                    </a:srgbClr>
                  </a:outerShdw>
                </a:effectLst>
              </a:rPr>
              <a:t>ЗДОРОВЬЕ?</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5" b="100000" l="0" r="100000"/>
                    </a14:imgEffect>
                  </a14:imgLayer>
                </a14:imgProps>
              </a:ext>
              <a:ext uri="{28A0092B-C50C-407E-A947-70E740481C1C}">
                <a14:useLocalDpi xmlns:a14="http://schemas.microsoft.com/office/drawing/2010/main" val="0"/>
              </a:ext>
            </a:extLst>
          </a:blip>
          <a:srcRect/>
          <a:stretch>
            <a:fillRect/>
          </a:stretch>
        </p:blipFill>
        <p:spPr bwMode="auto">
          <a:xfrm>
            <a:off x="244489" y="90526"/>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1271581667"/>
              </p:ext>
            </p:extLst>
          </p:nvPr>
        </p:nvGraphicFramePr>
        <p:xfrm>
          <a:off x="455112" y="851824"/>
          <a:ext cx="11736888" cy="5154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8F600E80-62D4-4BB6-9E68-D40B6BEE1E2D}"/>
              </a:ext>
            </a:extLst>
          </p:cNvPr>
          <p:cNvSpPr txBox="1">
            <a:spLocks/>
          </p:cNvSpPr>
          <p:nvPr/>
        </p:nvSpPr>
        <p:spPr>
          <a:xfrm>
            <a:off x="244489" y="5720992"/>
            <a:ext cx="10402317" cy="10464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i="1" dirty="0">
                <a:solidFill>
                  <a:schemeClr val="accent2">
                    <a:lumMod val="75000"/>
                  </a:schemeClr>
                </a:solidFill>
              </a:rPr>
              <a:t>Никто в мире не свободен от проблем!</a:t>
            </a:r>
            <a:endParaRPr lang="it-IT" sz="4800" b="1" i="1" dirty="0">
              <a:solidFill>
                <a:schemeClr val="accent2">
                  <a:lumMod val="75000"/>
                </a:schemeClr>
              </a:solidFill>
            </a:endParaRPr>
          </a:p>
        </p:txBody>
      </p:sp>
    </p:spTree>
    <p:extLst>
      <p:ext uri="{BB962C8B-B14F-4D97-AF65-F5344CB8AC3E}">
        <p14:creationId xmlns:p14="http://schemas.microsoft.com/office/powerpoint/2010/main" val="23459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7113138"/>
              </p:ext>
            </p:extLst>
          </p:nvPr>
        </p:nvGraphicFramePr>
        <p:xfrm>
          <a:off x="359909" y="1106238"/>
          <a:ext cx="116483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83699" y="5336263"/>
            <a:ext cx="8825638" cy="830997"/>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rPr>
              <a:t>ЛЕГКИЕ ПОВСЕДНЕВНЫЕ ВЕЩИ, КОТОРЫЕ ВЫ </a:t>
            </a:r>
          </a:p>
          <a:p>
            <a:pPr algn="ctr"/>
            <a:r>
              <a:rPr lang="ru-RU" sz="2400" b="1" dirty="0">
                <a:solidFill>
                  <a:schemeClr val="bg1"/>
                </a:solidFill>
                <a:effectLst>
                  <a:outerShdw blurRad="38100" dist="38100" dir="2700000" algn="tl">
                    <a:srgbClr val="000000">
                      <a:alpha val="43137"/>
                    </a:srgbClr>
                  </a:outerShdw>
                </a:effectLst>
              </a:rPr>
              <a:t>МОЖЕТЕ ДЕЛАТЬ, ЧТОБЫ ЧУВСТВОВАТЬ СЕБЯ ЛУЧШЕ</a:t>
            </a:r>
            <a:endParaRPr lang="it-IT" sz="2400" dirty="0">
              <a:solidFill>
                <a:schemeClr val="bg1"/>
              </a:solidFill>
              <a:effectLst>
                <a:outerShdw blurRad="38100" dist="38100" dir="2700000" algn="tl">
                  <a:srgbClr val="000000">
                    <a:alpha val="43137"/>
                  </a:srgbClr>
                </a:outerShdw>
              </a:effectLst>
            </a:endParaRPr>
          </a:p>
        </p:txBody>
      </p:sp>
      <p:sp>
        <p:nvSpPr>
          <p:cNvPr id="6" name="Заголовок 1"/>
          <p:cNvSpPr txBox="1">
            <a:spLocks/>
          </p:cNvSpPr>
          <p:nvPr/>
        </p:nvSpPr>
        <p:spPr>
          <a:xfrm>
            <a:off x="183715" y="211956"/>
            <a:ext cx="11824570" cy="7622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05856D"/>
                </a:solidFill>
                <a:effectLst>
                  <a:outerShdw blurRad="38100" dist="38100" dir="2700000" algn="tl">
                    <a:srgbClr val="000000">
                      <a:alpha val="43137"/>
                    </a:srgbClr>
                  </a:outerShdw>
                </a:effectLst>
                <a:latin typeface="+mn-lt"/>
              </a:rPr>
              <a:t>КАК УКРЕПИТЬ ПСИХИЧЕСКОЕ ЗДОРОВЬЕ?</a:t>
            </a:r>
            <a:endParaRPr lang="ru-RU"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588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3752" y="908721"/>
            <a:ext cx="6264696" cy="5478423"/>
          </a:xfrm>
          <a:prstGeom prst="rect">
            <a:avLst/>
          </a:prstGeom>
        </p:spPr>
        <p:txBody>
          <a:bodyPr wrap="square">
            <a:spAutoFit/>
          </a:bodyPr>
          <a:lstStyle/>
          <a:p>
            <a:pPr lvl="0" algn="ctr"/>
            <a:r>
              <a:rPr lang="ru-RU" sz="5000" b="1" dirty="0">
                <a:solidFill>
                  <a:srgbClr val="05856D"/>
                </a:solidFill>
                <a:effectLst>
                  <a:outerShdw blurRad="38100" dist="38100" dir="2700000" algn="tl">
                    <a:srgbClr val="000000">
                      <a:alpha val="43137"/>
                    </a:srgbClr>
                  </a:outerShdw>
                </a:effectLst>
              </a:rPr>
              <a:t>Можем ли мы повлиять на то, как мы чувствуем себя?</a:t>
            </a:r>
          </a:p>
          <a:p>
            <a:pPr lvl="0" algn="ctr"/>
            <a:endParaRPr lang="ru-RU" sz="5000" b="1" dirty="0">
              <a:solidFill>
                <a:srgbClr val="05856D"/>
              </a:solidFill>
              <a:effectLst>
                <a:outerShdw blurRad="38100" dist="38100" dir="2700000" algn="tl">
                  <a:srgbClr val="000000">
                    <a:alpha val="43137"/>
                  </a:srgbClr>
                </a:outerShdw>
              </a:effectLst>
            </a:endParaRPr>
          </a:p>
          <a:p>
            <a:pPr lvl="0" algn="ctr"/>
            <a:r>
              <a:rPr lang="ru-RU" sz="5000" b="1" dirty="0">
                <a:solidFill>
                  <a:srgbClr val="05856D"/>
                </a:solidFill>
                <a:effectLst>
                  <a:outerShdw blurRad="38100" dist="38100" dir="2700000" algn="tl">
                    <a:srgbClr val="000000">
                      <a:alpha val="43137"/>
                    </a:srgbClr>
                  </a:outerShdw>
                </a:effectLst>
              </a:rPr>
              <a:t>Что я могу сделать, чтобы чувствовать себя лучше?</a:t>
            </a:r>
            <a:endParaRPr lang="it-IT" sz="5000" b="1" dirty="0">
              <a:solidFill>
                <a:srgbClr val="05856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1052736"/>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40" y="4149080"/>
            <a:ext cx="17986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75" y="57017"/>
            <a:ext cx="10805786" cy="648072"/>
          </a:xfrm>
        </p:spPr>
        <p:txBody>
          <a:bodyPr>
            <a:noAutofit/>
          </a:bodyPr>
          <a:lstStyle/>
          <a:p>
            <a:pPr algn="ctr"/>
            <a:r>
              <a:rPr lang="ru-RU" sz="4000" b="1" dirty="0">
                <a:solidFill>
                  <a:srgbClr val="00B050"/>
                </a:solidFill>
                <a:effectLst>
                  <a:outerShdw blurRad="38100" dist="38100" dir="2700000" algn="tl">
                    <a:srgbClr val="000000">
                      <a:alpha val="43137"/>
                    </a:srgbClr>
                  </a:outerShdw>
                </a:effectLst>
                <a:latin typeface="+mn-lt"/>
              </a:rPr>
              <a:t>КАК МНЕ РАЗОБРАТЬСЯ В СВОИХ ЧУВСТВАХ</a:t>
            </a:r>
            <a:r>
              <a:rPr lang="en-US" sz="4000" b="1" dirty="0">
                <a:solidFill>
                  <a:srgbClr val="00B050"/>
                </a:solidFill>
                <a:effectLst>
                  <a:outerShdw blurRad="38100" dist="38100" dir="2700000" algn="tl">
                    <a:srgbClr val="000000">
                      <a:alpha val="43137"/>
                    </a:srgbClr>
                  </a:outerShdw>
                </a:effectLst>
                <a:latin typeface="+mn-lt"/>
              </a:rPr>
              <a:t>?</a:t>
            </a:r>
            <a:endParaRPr lang="it-IT" sz="4000" b="1" dirty="0">
              <a:solidFill>
                <a:srgbClr val="00B050"/>
              </a:solidFill>
              <a:effectLst>
                <a:outerShdw blurRad="38100" dist="38100" dir="2700000" algn="tl">
                  <a:srgbClr val="000000">
                    <a:alpha val="43137"/>
                  </a:srgbClr>
                </a:outerShdw>
              </a:effectLst>
              <a:latin typeface="+mn-lt"/>
            </a:endParaRPr>
          </a:p>
        </p:txBody>
      </p:sp>
      <p:sp>
        <p:nvSpPr>
          <p:cNvPr id="4" name="Rettangolo arrotondato 10"/>
          <p:cNvSpPr/>
          <p:nvPr/>
        </p:nvSpPr>
        <p:spPr>
          <a:xfrm>
            <a:off x="3822864" y="2349517"/>
            <a:ext cx="4780077" cy="2402633"/>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Чувства не являются ни правильными, ни неправильными; важно то, чтобы  вы воспринимали каждое свое чувство серьезно</a:t>
            </a:r>
            <a:endParaRPr lang="it-IT" sz="2400" b="1" dirty="0"/>
          </a:p>
        </p:txBody>
      </p:sp>
      <p:sp>
        <p:nvSpPr>
          <p:cNvPr id="5" name="Rettangolo arrotondato 12"/>
          <p:cNvSpPr/>
          <p:nvPr/>
        </p:nvSpPr>
        <p:spPr>
          <a:xfrm>
            <a:off x="3701401" y="790052"/>
            <a:ext cx="5039246" cy="1413582"/>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Встречайте Ваши проблемы лицом к лицу, вместо того, чтобы убегать от них</a:t>
            </a:r>
            <a:endParaRPr lang="it-IT" sz="2400" b="1" dirty="0"/>
          </a:p>
        </p:txBody>
      </p:sp>
      <p:sp>
        <p:nvSpPr>
          <p:cNvPr id="6" name="Rettangolo arrotondato 14"/>
          <p:cNvSpPr/>
          <p:nvPr/>
        </p:nvSpPr>
        <p:spPr>
          <a:xfrm>
            <a:off x="8840855" y="2326435"/>
            <a:ext cx="3134027" cy="2376441"/>
          </a:xfrm>
          <a:prstGeom prst="round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Попробуйте выразить свои мысли и чувства в слова или записать их</a:t>
            </a:r>
            <a:endParaRPr lang="it-IT" sz="2400" b="1" dirty="0"/>
          </a:p>
        </p:txBody>
      </p:sp>
      <p:sp>
        <p:nvSpPr>
          <p:cNvPr id="7" name="Rettangolo arrotondato 16"/>
          <p:cNvSpPr/>
          <p:nvPr/>
        </p:nvSpPr>
        <p:spPr>
          <a:xfrm>
            <a:off x="3589059" y="4946073"/>
            <a:ext cx="5429599" cy="1640104"/>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Иногда, сказать нет и постоять за себя является хорошим способом укрепления вашей уверенности в себе</a:t>
            </a:r>
            <a:endParaRPr lang="it-IT" sz="2400" b="1" dirty="0"/>
          </a:p>
        </p:txBody>
      </p:sp>
      <p:sp>
        <p:nvSpPr>
          <p:cNvPr id="8" name="Rettangolo arrotondato 18"/>
          <p:cNvSpPr/>
          <p:nvPr/>
        </p:nvSpPr>
        <p:spPr>
          <a:xfrm>
            <a:off x="317327" y="2382626"/>
            <a:ext cx="3134027" cy="2376441"/>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Помните, что никто не имеет право заставлять Вас думать о себе плохо </a:t>
            </a:r>
            <a:endParaRPr lang="it-IT" sz="2400" b="1" dirty="0"/>
          </a:p>
        </p:txBody>
      </p:sp>
    </p:spTree>
    <p:extLst>
      <p:ext uri="{BB962C8B-B14F-4D97-AF65-F5344CB8AC3E}">
        <p14:creationId xmlns:p14="http://schemas.microsoft.com/office/powerpoint/2010/main" val="11056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9593"/>
            <a:ext cx="8915400" cy="2771460"/>
          </a:xfrm>
          <a:prstGeom prst="rect">
            <a:avLst/>
          </a:prstGeom>
        </p:spPr>
        <p:txBody>
          <a:bodyPr vert="horz" lIns="91440" tIns="45720" rIns="91440" bIns="45720" rtlCol="0" anchor="ctr">
            <a:noAutofit/>
          </a:bodyPr>
          <a:lstStyle/>
          <a:p>
            <a:pPr>
              <a:spcBef>
                <a:spcPct val="0"/>
              </a:spcBef>
            </a:pPr>
            <a:r>
              <a:rPr lang="ru-RU" sz="2500" b="1" dirty="0">
                <a:solidFill>
                  <a:schemeClr val="accent1">
                    <a:lumMod val="50000"/>
                  </a:schemeClr>
                </a:solidFill>
                <a:ea typeface="+mj-ea"/>
                <a:cs typeface="+mj-cs"/>
              </a:rPr>
              <a:t>Рассказывая или озвучивая другим о том, как Вы себя чувствуете,  как правило, Вы уменьшаете проблемы и их становится легче решить. Разговор с кем-то еще может действительно помочь вам почувствовать себя лучше.</a:t>
            </a:r>
            <a:endParaRPr lang="it-IT" sz="2500" b="1" dirty="0">
              <a:solidFill>
                <a:schemeClr val="accent1">
                  <a:lumMod val="50000"/>
                </a:schemeClr>
              </a:solidFill>
              <a:ea typeface="+mj-ea"/>
              <a:cs typeface="+mj-cs"/>
            </a:endParaRP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6424" t="223" r="16424" b="-223"/>
          <a:stretch/>
        </p:blipFill>
        <p:spPr>
          <a:xfrm>
            <a:off x="9372600" y="476672"/>
            <a:ext cx="1955021" cy="2911377"/>
          </a:xfrm>
          <a:prstGeom prst="rect">
            <a:avLst/>
          </a:prstGeom>
          <a:effectLst>
            <a:outerShdw blurRad="50800" dist="38100" dir="2700000" algn="tl" rotWithShape="0">
              <a:prstClr val="black">
                <a:alpha val="40000"/>
              </a:prstClr>
            </a:outerShdw>
          </a:effectLst>
        </p:spPr>
      </p:pic>
      <p:sp>
        <p:nvSpPr>
          <p:cNvPr id="2" name="Прямоугольник 1"/>
          <p:cNvSpPr/>
          <p:nvPr/>
        </p:nvSpPr>
        <p:spPr>
          <a:xfrm>
            <a:off x="2815598" y="3469952"/>
            <a:ext cx="8739091" cy="2677656"/>
          </a:xfrm>
          <a:prstGeom prst="rect">
            <a:avLst/>
          </a:prstGeom>
        </p:spPr>
        <p:txBody>
          <a:bodyPr wrap="square">
            <a:spAutoFit/>
          </a:bodyPr>
          <a:lstStyle/>
          <a:p>
            <a:r>
              <a:rPr lang="ru-RU" sz="2800" b="1" dirty="0">
                <a:solidFill>
                  <a:schemeClr val="bg1">
                    <a:lumMod val="50000"/>
                  </a:schemeClr>
                </a:solidFill>
              </a:rPr>
              <a:t>Если вам трудно распознать и озвучить свое чувство - используйте метафоры. Например, опишите одним словом ваше состояние на данный момент:  «Я чувствую бодрость и активность» или «Я как фонтан, который бьёт в разные стороны ключами яркой энергии».</a:t>
            </a:r>
          </a:p>
        </p:txBody>
      </p:sp>
    </p:spTree>
    <p:extLst>
      <p:ext uri="{BB962C8B-B14F-4D97-AF65-F5344CB8AC3E}">
        <p14:creationId xmlns:p14="http://schemas.microsoft.com/office/powerpoint/2010/main" val="7035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197520" y="5165479"/>
            <a:ext cx="2093060" cy="159086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latin typeface="Arial Narrow" panose="020B0606020202030204" pitchFamily="34" charset="0"/>
              </a:rPr>
              <a:t>Прогуливают школу</a:t>
            </a:r>
            <a:endParaRPr lang="it-IT" sz="2400" dirty="0">
              <a:latin typeface="Arial Narrow" panose="020B0606020202030204" pitchFamily="34" charset="0"/>
            </a:endParaRPr>
          </a:p>
        </p:txBody>
      </p:sp>
      <p:sp>
        <p:nvSpPr>
          <p:cNvPr id="31" name="Freeform 30"/>
          <p:cNvSpPr/>
          <p:nvPr/>
        </p:nvSpPr>
        <p:spPr>
          <a:xfrm>
            <a:off x="1602034" y="5082555"/>
            <a:ext cx="1745156" cy="151964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Слушают музыку</a:t>
            </a:r>
            <a:endParaRPr lang="it-IT" sz="2400" dirty="0"/>
          </a:p>
        </p:txBody>
      </p:sp>
      <p:sp>
        <p:nvSpPr>
          <p:cNvPr id="33" name="Freeform 32"/>
          <p:cNvSpPr/>
          <p:nvPr/>
        </p:nvSpPr>
        <p:spPr>
          <a:xfrm>
            <a:off x="480644" y="3877733"/>
            <a:ext cx="1745156" cy="1631987"/>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много едят</a:t>
            </a:r>
            <a:endParaRPr lang="it-IT" sz="2400" dirty="0"/>
          </a:p>
        </p:txBody>
      </p:sp>
      <p:sp>
        <p:nvSpPr>
          <p:cNvPr id="7" name="Rounded Rectangle 6"/>
          <p:cNvSpPr/>
          <p:nvPr/>
        </p:nvSpPr>
        <p:spPr>
          <a:xfrm>
            <a:off x="2783946" y="2278622"/>
            <a:ext cx="6303900" cy="203258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200" b="1" dirty="0">
                <a:solidFill>
                  <a:schemeClr val="bg1"/>
                </a:solidFill>
              </a:rPr>
              <a:t>ЛЮДИ РЕАГИРУЮТ ПО-РАЗНОМУ НА СВОИ ПРОБЛЕМЫ</a:t>
            </a:r>
            <a:endParaRPr lang="it-IT" sz="3200" b="1" dirty="0">
              <a:solidFill>
                <a:schemeClr val="bg1"/>
              </a:solidFill>
            </a:endParaRPr>
          </a:p>
        </p:txBody>
      </p:sp>
      <p:sp>
        <p:nvSpPr>
          <p:cNvPr id="20" name="Freeform 34">
            <a:extLst>
              <a:ext uri="{FF2B5EF4-FFF2-40B4-BE49-F238E27FC236}">
                <a16:creationId xmlns:a16="http://schemas.microsoft.com/office/drawing/2014/main" id="{1D532AE4-623C-4AD3-96AB-E1619676BF27}"/>
              </a:ext>
            </a:extLst>
          </p:cNvPr>
          <p:cNvSpPr/>
          <p:nvPr/>
        </p:nvSpPr>
        <p:spPr>
          <a:xfrm>
            <a:off x="208877" y="2367709"/>
            <a:ext cx="1868643" cy="163249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мало едят</a:t>
            </a:r>
            <a:endParaRPr lang="it-IT" sz="2400" dirty="0"/>
          </a:p>
        </p:txBody>
      </p:sp>
      <p:sp>
        <p:nvSpPr>
          <p:cNvPr id="22" name="Freeform 38">
            <a:extLst>
              <a:ext uri="{FF2B5EF4-FFF2-40B4-BE49-F238E27FC236}">
                <a16:creationId xmlns:a16="http://schemas.microsoft.com/office/drawing/2014/main" id="{8038B0BB-8B38-4941-825B-39F9CD368311}"/>
              </a:ext>
            </a:extLst>
          </p:cNvPr>
          <p:cNvSpPr/>
          <p:nvPr/>
        </p:nvSpPr>
        <p:spPr>
          <a:xfrm>
            <a:off x="217791" y="1045907"/>
            <a:ext cx="1745155"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Скрывают эмоции</a:t>
            </a:r>
            <a:endParaRPr lang="it-IT" sz="2400" dirty="0"/>
          </a:p>
        </p:txBody>
      </p:sp>
      <p:sp>
        <p:nvSpPr>
          <p:cNvPr id="24" name="Freeform 8">
            <a:extLst>
              <a:ext uri="{FF2B5EF4-FFF2-40B4-BE49-F238E27FC236}">
                <a16:creationId xmlns:a16="http://schemas.microsoft.com/office/drawing/2014/main" id="{89F737D2-E657-4469-8C79-E96EBDE3789F}"/>
              </a:ext>
            </a:extLst>
          </p:cNvPr>
          <p:cNvSpPr/>
          <p:nvPr/>
        </p:nvSpPr>
        <p:spPr>
          <a:xfrm>
            <a:off x="1520853" y="128267"/>
            <a:ext cx="1788381"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Начинают грустить</a:t>
            </a:r>
            <a:endParaRPr lang="it-IT" sz="2400" dirty="0"/>
          </a:p>
        </p:txBody>
      </p:sp>
      <p:sp>
        <p:nvSpPr>
          <p:cNvPr id="26" name="Freeform 40">
            <a:extLst>
              <a:ext uri="{FF2B5EF4-FFF2-40B4-BE49-F238E27FC236}">
                <a16:creationId xmlns:a16="http://schemas.microsoft.com/office/drawing/2014/main" id="{E4D15387-0983-46D6-8902-E4EEDFA44700}"/>
              </a:ext>
            </a:extLst>
          </p:cNvPr>
          <p:cNvSpPr/>
          <p:nvPr/>
        </p:nvSpPr>
        <p:spPr>
          <a:xfrm>
            <a:off x="5290581" y="5156035"/>
            <a:ext cx="1673486"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200" dirty="0"/>
              <a:t>???</a:t>
            </a:r>
          </a:p>
        </p:txBody>
      </p:sp>
      <p:sp>
        <p:nvSpPr>
          <p:cNvPr id="28" name="Freeform 10">
            <a:extLst>
              <a:ext uri="{FF2B5EF4-FFF2-40B4-BE49-F238E27FC236}">
                <a16:creationId xmlns:a16="http://schemas.microsoft.com/office/drawing/2014/main" id="{1F7F7CC7-4EE7-4666-ADB5-C6D40A9E7B92}"/>
              </a:ext>
            </a:extLst>
          </p:cNvPr>
          <p:cNvSpPr/>
          <p:nvPr/>
        </p:nvSpPr>
        <p:spPr>
          <a:xfrm>
            <a:off x="3260617" y="65583"/>
            <a:ext cx="2125632"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Употребляют наркотики</a:t>
            </a:r>
            <a:endParaRPr lang="it-IT" sz="2400" dirty="0"/>
          </a:p>
        </p:txBody>
      </p:sp>
      <p:sp>
        <p:nvSpPr>
          <p:cNvPr id="30" name="Freeform 22">
            <a:extLst>
              <a:ext uri="{FF2B5EF4-FFF2-40B4-BE49-F238E27FC236}">
                <a16:creationId xmlns:a16="http://schemas.microsoft.com/office/drawing/2014/main" id="{7E43537F-4FCE-4B46-B786-70F74E59C6E7}"/>
              </a:ext>
            </a:extLst>
          </p:cNvPr>
          <p:cNvSpPr/>
          <p:nvPr/>
        </p:nvSpPr>
        <p:spPr>
          <a:xfrm>
            <a:off x="5242408" y="335721"/>
            <a:ext cx="1548603"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Пьют алкоголь</a:t>
            </a:r>
            <a:endParaRPr lang="it-IT" sz="2400" dirty="0"/>
          </a:p>
        </p:txBody>
      </p:sp>
      <p:sp>
        <p:nvSpPr>
          <p:cNvPr id="32" name="Freeform 36">
            <a:extLst>
              <a:ext uri="{FF2B5EF4-FFF2-40B4-BE49-F238E27FC236}">
                <a16:creationId xmlns:a16="http://schemas.microsoft.com/office/drawing/2014/main" id="{BCB757A0-ED74-430F-B210-2918FB85446D}"/>
              </a:ext>
            </a:extLst>
          </p:cNvPr>
          <p:cNvSpPr/>
          <p:nvPr/>
        </p:nvSpPr>
        <p:spPr>
          <a:xfrm>
            <a:off x="6585972" y="45066"/>
            <a:ext cx="1749814" cy="12718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Свирепеют</a:t>
            </a:r>
            <a:endParaRPr lang="it-IT" sz="2400" dirty="0"/>
          </a:p>
        </p:txBody>
      </p:sp>
      <p:sp>
        <p:nvSpPr>
          <p:cNvPr id="34" name="Freeform 12">
            <a:extLst>
              <a:ext uri="{FF2B5EF4-FFF2-40B4-BE49-F238E27FC236}">
                <a16:creationId xmlns:a16="http://schemas.microsoft.com/office/drawing/2014/main" id="{E09FD396-6306-44C1-B491-64DFADBE5DE3}"/>
              </a:ext>
            </a:extLst>
          </p:cNvPr>
          <p:cNvSpPr/>
          <p:nvPr/>
        </p:nvSpPr>
        <p:spPr>
          <a:xfrm>
            <a:off x="7812888" y="763334"/>
            <a:ext cx="1409611" cy="12718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Злятся</a:t>
            </a:r>
            <a:endParaRPr lang="it-IT" sz="2400" dirty="0"/>
          </a:p>
        </p:txBody>
      </p:sp>
      <p:sp>
        <p:nvSpPr>
          <p:cNvPr id="36" name="Freeform 14">
            <a:extLst>
              <a:ext uri="{FF2B5EF4-FFF2-40B4-BE49-F238E27FC236}">
                <a16:creationId xmlns:a16="http://schemas.microsoft.com/office/drawing/2014/main" id="{347C925C-F9CC-4941-827F-2326F81ED79E}"/>
              </a:ext>
            </a:extLst>
          </p:cNvPr>
          <p:cNvSpPr/>
          <p:nvPr/>
        </p:nvSpPr>
        <p:spPr>
          <a:xfrm>
            <a:off x="9083150" y="288460"/>
            <a:ext cx="1587997" cy="130372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Говорят с другом</a:t>
            </a:r>
            <a:endParaRPr lang="it-IT" sz="2400" dirty="0"/>
          </a:p>
        </p:txBody>
      </p:sp>
      <p:sp>
        <p:nvSpPr>
          <p:cNvPr id="38" name="Freeform 16">
            <a:extLst>
              <a:ext uri="{FF2B5EF4-FFF2-40B4-BE49-F238E27FC236}">
                <a16:creationId xmlns:a16="http://schemas.microsoft.com/office/drawing/2014/main" id="{22FDCBEA-6C28-4877-9526-A592583C1052}"/>
              </a:ext>
            </a:extLst>
          </p:cNvPr>
          <p:cNvSpPr/>
          <p:nvPr/>
        </p:nvSpPr>
        <p:spPr>
          <a:xfrm>
            <a:off x="9722853" y="1320119"/>
            <a:ext cx="1695658" cy="164722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latin typeface="Arial Narrow" panose="020B0606020202030204" pitchFamily="34" charset="0"/>
              </a:rPr>
              <a:t>Запугивают других</a:t>
            </a:r>
            <a:endParaRPr lang="it-IT" sz="2400" dirty="0">
              <a:latin typeface="Arial Narrow" panose="020B0606020202030204" pitchFamily="34" charset="0"/>
            </a:endParaRPr>
          </a:p>
        </p:txBody>
      </p:sp>
      <p:sp>
        <p:nvSpPr>
          <p:cNvPr id="40" name="Freeform 18">
            <a:extLst>
              <a:ext uri="{FF2B5EF4-FFF2-40B4-BE49-F238E27FC236}">
                <a16:creationId xmlns:a16="http://schemas.microsoft.com/office/drawing/2014/main" id="{76122FFA-9B03-4E83-9631-0C8E070E59E4}"/>
              </a:ext>
            </a:extLst>
          </p:cNvPr>
          <p:cNvSpPr/>
          <p:nvPr/>
        </p:nvSpPr>
        <p:spPr>
          <a:xfrm>
            <a:off x="10429279" y="2623842"/>
            <a:ext cx="1539725" cy="15427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мало спят</a:t>
            </a:r>
            <a:endParaRPr lang="it-IT" sz="2400" dirty="0"/>
          </a:p>
        </p:txBody>
      </p:sp>
      <p:sp>
        <p:nvSpPr>
          <p:cNvPr id="42" name="Freeform 20">
            <a:extLst>
              <a:ext uri="{FF2B5EF4-FFF2-40B4-BE49-F238E27FC236}">
                <a16:creationId xmlns:a16="http://schemas.microsoft.com/office/drawing/2014/main" id="{2C9F8F79-2F51-4B54-90E6-501534B46987}"/>
              </a:ext>
            </a:extLst>
          </p:cNvPr>
          <p:cNvSpPr/>
          <p:nvPr/>
        </p:nvSpPr>
        <p:spPr>
          <a:xfrm>
            <a:off x="10429279" y="3966085"/>
            <a:ext cx="1553844" cy="154363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много спят</a:t>
            </a:r>
            <a:endParaRPr lang="it-IT" sz="2400" dirty="0"/>
          </a:p>
        </p:txBody>
      </p:sp>
      <p:sp>
        <p:nvSpPr>
          <p:cNvPr id="43" name="Freeform 24">
            <a:extLst>
              <a:ext uri="{FF2B5EF4-FFF2-40B4-BE49-F238E27FC236}">
                <a16:creationId xmlns:a16="http://schemas.microsoft.com/office/drawing/2014/main" id="{474825F3-499E-426E-B24F-6DA206A43349}"/>
              </a:ext>
            </a:extLst>
          </p:cNvPr>
          <p:cNvSpPr/>
          <p:nvPr/>
        </p:nvSpPr>
        <p:spPr>
          <a:xfrm>
            <a:off x="8640759" y="4161170"/>
            <a:ext cx="1929923"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latin typeface="Arial Narrow" panose="020B0606020202030204" pitchFamily="34" charset="0"/>
              </a:rPr>
              <a:t>Записывают все в дневник</a:t>
            </a:r>
            <a:endParaRPr lang="it-IT" sz="2400" dirty="0">
              <a:latin typeface="Arial Narrow" panose="020B0606020202030204" pitchFamily="34" charset="0"/>
            </a:endParaRPr>
          </a:p>
        </p:txBody>
      </p:sp>
      <p:sp>
        <p:nvSpPr>
          <p:cNvPr id="44" name="Freeform 26">
            <a:extLst>
              <a:ext uri="{FF2B5EF4-FFF2-40B4-BE49-F238E27FC236}">
                <a16:creationId xmlns:a16="http://schemas.microsoft.com/office/drawing/2014/main" id="{99612BD3-0B3C-4B85-9D2D-59D306DEA6FC}"/>
              </a:ext>
            </a:extLst>
          </p:cNvPr>
          <p:cNvSpPr/>
          <p:nvPr/>
        </p:nvSpPr>
        <p:spPr>
          <a:xfrm>
            <a:off x="6870158" y="5156035"/>
            <a:ext cx="2378830"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Играют в компьютерные игры</a:t>
            </a:r>
            <a:endParaRPr lang="it-IT" sz="2400" dirty="0"/>
          </a:p>
        </p:txBody>
      </p:sp>
    </p:spTree>
    <p:extLst>
      <p:ext uri="{BB962C8B-B14F-4D97-AF65-F5344CB8AC3E}">
        <p14:creationId xmlns:p14="http://schemas.microsoft.com/office/powerpoint/2010/main" val="273808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txBox="1">
            <a:spLocks/>
          </p:cNvSpPr>
          <p:nvPr/>
        </p:nvSpPr>
        <p:spPr>
          <a:xfrm>
            <a:off x="691942" y="1585264"/>
            <a:ext cx="4771879" cy="4801314"/>
          </a:xfrm>
          <a:prstGeom prst="rect">
            <a:avLst/>
          </a:prstGeom>
          <a:ln w="57150">
            <a:solidFill>
              <a:srgbClr val="00B050"/>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a:t>Успокаивать себя.</a:t>
            </a:r>
          </a:p>
          <a:p>
            <a:pPr marL="0" indent="0">
              <a:buNone/>
            </a:pPr>
            <a:r>
              <a:rPr lang="ru-RU" b="1" dirty="0">
                <a:solidFill>
                  <a:srgbClr val="7030A0"/>
                </a:solidFill>
              </a:rPr>
              <a:t>Сосчитать до 10.</a:t>
            </a:r>
          </a:p>
          <a:p>
            <a:pPr marL="0" indent="0">
              <a:buNone/>
            </a:pPr>
            <a:r>
              <a:rPr lang="ru-RU" b="1" dirty="0"/>
              <a:t>Покричать в поле/в лесу/дома в подушку.</a:t>
            </a:r>
          </a:p>
          <a:p>
            <a:pPr marL="0" indent="0">
              <a:buNone/>
            </a:pPr>
            <a:r>
              <a:rPr lang="ru-RU" b="1" dirty="0">
                <a:solidFill>
                  <a:srgbClr val="7030A0"/>
                </a:solidFill>
              </a:rPr>
              <a:t>Поговорить с кем-то, кому доверяешь. Рассказать о своих чувствах.</a:t>
            </a:r>
          </a:p>
          <a:p>
            <a:pPr marL="0" indent="0">
              <a:buNone/>
            </a:pPr>
            <a:r>
              <a:rPr lang="ru-RU" b="1" dirty="0"/>
              <a:t>Рассказать все домашнему любимцу (котенку, собаке и др.), поиграть с ним.</a:t>
            </a:r>
          </a:p>
          <a:p>
            <a:pPr marL="0" indent="0">
              <a:buNone/>
            </a:pPr>
            <a:r>
              <a:rPr lang="ru-RU" b="1" dirty="0">
                <a:solidFill>
                  <a:srgbClr val="7030A0"/>
                </a:solidFill>
              </a:rPr>
              <a:t>Рассказать все любимой игрушке (человеку на фото)</a:t>
            </a:r>
          </a:p>
        </p:txBody>
      </p:sp>
      <p:sp>
        <p:nvSpPr>
          <p:cNvPr id="3" name="Заголовок 2"/>
          <p:cNvSpPr>
            <a:spLocks noGrp="1"/>
          </p:cNvSpPr>
          <p:nvPr>
            <p:ph type="title"/>
          </p:nvPr>
        </p:nvSpPr>
        <p:spPr>
          <a:xfrm>
            <a:off x="838200" y="0"/>
            <a:ext cx="10515600" cy="1325563"/>
          </a:xfrm>
        </p:spPr>
        <p:txBody>
          <a:bodyPr>
            <a:noAutofit/>
          </a:bodyPr>
          <a:lstStyle/>
          <a:p>
            <a:pPr algn="ctr"/>
            <a:r>
              <a:rPr lang="ru-RU" sz="3500" b="1" dirty="0">
                <a:solidFill>
                  <a:srgbClr val="05856D"/>
                </a:solidFill>
                <a:latin typeface="+mn-lt"/>
              </a:rPr>
              <a:t>ЧТО МНЕ ДЕЛАТЬ, ЕСЛИ МЕНЯ ОДОЛЕВАЮТ НЕГАТИВНЫЕ ЭМОЦИИ?</a:t>
            </a:r>
            <a:endParaRPr lang="ru-RU" sz="3500" dirty="0">
              <a:solidFill>
                <a:srgbClr val="05856D"/>
              </a:solidFill>
              <a:latin typeface="+mn-lt"/>
            </a:endParaRPr>
          </a:p>
        </p:txBody>
      </p:sp>
      <p:sp>
        <p:nvSpPr>
          <p:cNvPr id="2" name="Прямоугольник 1"/>
          <p:cNvSpPr/>
          <p:nvPr/>
        </p:nvSpPr>
        <p:spPr>
          <a:xfrm>
            <a:off x="6482645" y="1585264"/>
            <a:ext cx="5017412" cy="4801314"/>
          </a:xfrm>
          <a:prstGeom prst="rect">
            <a:avLst/>
          </a:prstGeom>
          <a:ln w="57150">
            <a:solidFill>
              <a:srgbClr val="00B050"/>
            </a:solidFill>
          </a:ln>
        </p:spPr>
        <p:txBody>
          <a:bodyPr wrap="square">
            <a:spAutoFit/>
          </a:bodyPr>
          <a:lstStyle/>
          <a:p>
            <a:r>
              <a:rPr lang="ru-RU" sz="2500" b="1" dirty="0">
                <a:solidFill>
                  <a:srgbClr val="7030A0"/>
                </a:solidFill>
              </a:rPr>
              <a:t>Посмотреть на рыбок в аквариуме, на горящий костер (свечу), как бежит вода</a:t>
            </a:r>
          </a:p>
          <a:p>
            <a:r>
              <a:rPr lang="ru-RU" sz="2500" b="1" dirty="0"/>
              <a:t>Позаниматься спортом, прогуляться.</a:t>
            </a:r>
          </a:p>
          <a:p>
            <a:r>
              <a:rPr lang="ru-RU" sz="2500" b="1" dirty="0">
                <a:solidFill>
                  <a:srgbClr val="7030A0"/>
                </a:solidFill>
              </a:rPr>
              <a:t>Поспать.</a:t>
            </a:r>
          </a:p>
          <a:p>
            <a:r>
              <a:rPr lang="ru-RU" sz="2500" b="1" dirty="0"/>
              <a:t>Поплакать.</a:t>
            </a:r>
          </a:p>
          <a:p>
            <a:r>
              <a:rPr lang="ru-RU" sz="2500" b="1" dirty="0">
                <a:solidFill>
                  <a:srgbClr val="7030A0"/>
                </a:solidFill>
              </a:rPr>
              <a:t>Побыть одному.</a:t>
            </a:r>
          </a:p>
          <a:p>
            <a:r>
              <a:rPr lang="ru-RU" sz="2500" b="1" dirty="0"/>
              <a:t>Попробовать сочинять стихи.</a:t>
            </a:r>
          </a:p>
          <a:p>
            <a:r>
              <a:rPr lang="ru-RU" sz="2500" b="1" dirty="0">
                <a:solidFill>
                  <a:srgbClr val="7030A0"/>
                </a:solidFill>
              </a:rPr>
              <a:t>Напевать веселую песенку.</a:t>
            </a:r>
          </a:p>
          <a:p>
            <a:r>
              <a:rPr lang="ru-RU" sz="2800" b="1" dirty="0"/>
              <a:t>Сделать расслабляющее упражнение.</a:t>
            </a:r>
          </a:p>
        </p:txBody>
      </p:sp>
    </p:spTree>
    <p:extLst>
      <p:ext uri="{BB962C8B-B14F-4D97-AF65-F5344CB8AC3E}">
        <p14:creationId xmlns:p14="http://schemas.microsoft.com/office/powerpoint/2010/main" val="1911940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4084</Words>
  <Application>Microsoft Office PowerPoint</Application>
  <PresentationFormat>Widescreen</PresentationFormat>
  <Paragraphs>252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Euphemia</vt:lpstr>
      <vt:lpstr>Wingdings</vt:lpstr>
      <vt:lpstr>Тема Office</vt:lpstr>
      <vt:lpstr>PowerPoint Presentation</vt:lpstr>
      <vt:lpstr>ЭМОЦИОНАЛЬНЫЕ ВЗЛЁТЫ И ПАДЕНИЯ ПОД НАЗВАНИЕМ ЖИЗНЬ!</vt:lpstr>
      <vt:lpstr>PowerPoint Presentation</vt:lpstr>
      <vt:lpstr>PowerPoint Presentation</vt:lpstr>
      <vt:lpstr>PowerPoint Presentation</vt:lpstr>
      <vt:lpstr>КАК МНЕ РАЗОБРАТЬСЯ В СВОИХ ЧУВСТВАХ?</vt:lpstr>
      <vt:lpstr>PowerPoint Presentation</vt:lpstr>
      <vt:lpstr>PowerPoint Presentation</vt:lpstr>
      <vt:lpstr>ЧТО МНЕ ДЕЛАТЬ, ЕСЛИ МЕНЯ ОДОЛЕВАЮТ НЕГАТИВНЫЕ ЭМОЦИИ?</vt:lpstr>
      <vt:lpstr>МЫСЛЬ ОСТАНАВЛИВАЕТСЯ</vt:lpstr>
      <vt:lpstr>Мысленные образы</vt:lpstr>
      <vt:lpstr>ПРОГРЕССИВНОЕ РАССЛАБЛЕНИЕ МЫШЦ</vt:lpstr>
      <vt:lpstr>ГЛУБОКОЕ ДЫХАНИЕ</vt:lpstr>
      <vt:lpstr>КОГДА ОБРАТИТЬСЯ ЗА ПОМОЩЬЮ </vt:lpstr>
      <vt:lpstr>PowerPoint Presentation</vt:lpstr>
      <vt:lpstr>PowerPoint Presentation</vt:lpstr>
      <vt:lpstr>PowerPoint Presentation</vt:lpstr>
      <vt:lpstr>ЧТО МНЕ ДЕЛАТЬ?</vt:lpstr>
      <vt:lpstr>PowerPoint Presentation</vt:lpstr>
      <vt:lpstr>PowerPoint Presentation</vt:lpstr>
      <vt:lpstr>Информация и индивидуальные бесплатные онлайн консультации специалистов на веб-сайте:</vt:lpstr>
      <vt:lpstr>КАК ПОЛЬЗОВАТЬСЯ ВЕБ-САЙТОМ COVID-19.MENTALCENTER.KZ:</vt:lpstr>
      <vt:lpstr>PowerPoint Presentation</vt:lpstr>
      <vt:lpstr>Спасибо за Ваше участие!  Вы всегда можете связаться со мной по следующим контактным данным: Ф.И.О. ______________ педагог-психолог школы/колледжа _______________ тел. _____________</vt:lpstr>
      <vt:lpstr>Пожалуйста выразите свою удовлетворенность занятием при помощи реакции (смайлом)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2020-08-12T10:54:03Z</dcterms:created>
  <dcterms:modified xsi:type="dcterms:W3CDTF">2020-10-05T17:58:21Z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