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4" r:id="rId3"/>
    <p:sldId id="259" r:id="rId4"/>
    <p:sldId id="269" r:id="rId5"/>
    <p:sldId id="263" r:id="rId6"/>
    <p:sldId id="265" r:id="rId7"/>
    <p:sldId id="266" r:id="rId8"/>
    <p:sldId id="267" r:id="rId9"/>
    <p:sldId id="268" r:id="rId10"/>
    <p:sldId id="27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42742-AC39-46BE-90A2-2058026A296D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2F52E-8A27-4A72-8FAD-1328F711DE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42742-AC39-46BE-90A2-2058026A296D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2F52E-8A27-4A72-8FAD-1328F711DE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42742-AC39-46BE-90A2-2058026A296D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2F52E-8A27-4A72-8FAD-1328F711DE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42742-AC39-46BE-90A2-2058026A296D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2F52E-8A27-4A72-8FAD-1328F711DE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42742-AC39-46BE-90A2-2058026A296D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2F52E-8A27-4A72-8FAD-1328F711DE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42742-AC39-46BE-90A2-2058026A296D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2F52E-8A27-4A72-8FAD-1328F711DE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42742-AC39-46BE-90A2-2058026A296D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2F52E-8A27-4A72-8FAD-1328F711DE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42742-AC39-46BE-90A2-2058026A296D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2F52E-8A27-4A72-8FAD-1328F711DE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42742-AC39-46BE-90A2-2058026A296D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2F52E-8A27-4A72-8FAD-1328F711DE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42742-AC39-46BE-90A2-2058026A296D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2F52E-8A27-4A72-8FAD-1328F711DE3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42742-AC39-46BE-90A2-2058026A296D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522F52E-8A27-4A72-8FAD-1328F711DE3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5522F52E-8A27-4A72-8FAD-1328F711DE38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38942742-AC39-46BE-90A2-2058026A296D}" type="datetimeFigureOut">
              <a:rPr lang="ru-RU" smtClean="0"/>
              <a:t>04.11.2020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404664"/>
            <a:ext cx="7543800" cy="2593975"/>
          </a:xfrm>
        </p:spPr>
        <p:txBody>
          <a:bodyPr>
            <a:prstTxWarp prst="textPlain">
              <a:avLst/>
            </a:prstTxWarp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b="1" i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Жүз</a:t>
            </a:r>
            <a:r>
              <a:rPr lang="ru-RU" sz="8000" b="1" i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8000" b="1" i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есім</a:t>
            </a:r>
            <a:r>
              <a:rPr lang="ru-RU" sz="8000" b="1" i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8000" b="1" i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ішіндегі</a:t>
            </a:r>
            <a:r>
              <a:rPr lang="ru-RU" sz="8000" b="1" i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бес </a:t>
            </a:r>
            <a:r>
              <a:rPr lang="ru-RU" sz="8000" b="1" i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ес</a:t>
            </a:r>
            <a:r>
              <a:rPr lang="kk-KZ" sz="8000" b="1" i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і</a:t>
            </a:r>
            <a:r>
              <a:rPr lang="ru-RU" sz="8000" b="1" i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</a:t>
            </a:r>
            <a:endParaRPr lang="ru-RU" sz="8000" b="1" i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212976"/>
            <a:ext cx="5915025" cy="303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8289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рабочая\все видео и фото\5 лиц фото\IMG_20201103_13010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627"/>
          <a:stretch/>
        </p:blipFill>
        <p:spPr bwMode="auto">
          <a:xfrm>
            <a:off x="535334" y="317578"/>
            <a:ext cx="2787774" cy="2801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рабочая\все видео и фото\5 лиц фото\IMG_20201103_13085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25"/>
          <a:stretch/>
        </p:blipFill>
        <p:spPr bwMode="auto">
          <a:xfrm>
            <a:off x="4139952" y="99930"/>
            <a:ext cx="3025366" cy="302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рабочая\все видео и фото\5 лиц фото\IMG_20201103_13132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730"/>
          <a:stretch/>
        </p:blipFill>
        <p:spPr bwMode="auto">
          <a:xfrm>
            <a:off x="827584" y="3356992"/>
            <a:ext cx="3075806" cy="3168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esktop\рабочая\все видео и фото\5 лиц фото\IMG_20201103_13031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284984"/>
            <a:ext cx="2591122" cy="3454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6010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620688"/>
            <a:ext cx="6444208" cy="861774"/>
          </a:xfrm>
          <a:prstGeom prst="rect">
            <a:avLst/>
          </a:prstGeom>
        </p:spPr>
        <p:txBody>
          <a:bodyPr wrap="square">
            <a:prstTxWarp prst="textWave1">
              <a:avLst/>
            </a:prstTxWarp>
            <a:spAutoFit/>
          </a:bodyPr>
          <a:lstStyle/>
          <a:p>
            <a:r>
              <a:rPr lang="ru-RU" sz="3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Что такое "</a:t>
            </a:r>
            <a:r>
              <a:rPr lang="ru-RU" sz="32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Рухани</a:t>
            </a:r>
            <a:r>
              <a:rPr lang="ru-RU" sz="3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32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Жаңғыру</a:t>
            </a:r>
            <a:r>
              <a:rPr lang="ru-RU" sz="3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"</a:t>
            </a:r>
          </a:p>
          <a:p>
            <a:endParaRPr lang="ru-RU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492250" y="1479247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002060"/>
                </a:solidFill>
              </a:rPr>
              <a:t>В переводе словосочетание "</a:t>
            </a:r>
            <a:r>
              <a:rPr lang="ru-RU" sz="2000" b="1" i="1" dirty="0" err="1" smtClean="0">
                <a:solidFill>
                  <a:srgbClr val="002060"/>
                </a:solidFill>
              </a:rPr>
              <a:t>Рухани</a:t>
            </a:r>
            <a:r>
              <a:rPr lang="ru-RU" sz="2000" b="1" i="1" dirty="0" smtClean="0">
                <a:solidFill>
                  <a:srgbClr val="002060"/>
                </a:solidFill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Жаңғыру</a:t>
            </a:r>
            <a:r>
              <a:rPr lang="ru-RU" sz="2000" b="1" i="1" dirty="0" smtClean="0">
                <a:solidFill>
                  <a:srgbClr val="002060"/>
                </a:solidFill>
              </a:rPr>
              <a:t>" означает "духовная модернизация".</a:t>
            </a:r>
          </a:p>
          <a:p>
            <a:pPr algn="ctr"/>
            <a:endParaRPr lang="ru-RU" sz="2000" b="1" i="1" dirty="0" smtClean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35896" y="2420888"/>
            <a:ext cx="4572000" cy="40934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i="1" dirty="0" err="1" smtClean="0">
                <a:solidFill>
                  <a:srgbClr val="002060"/>
                </a:solidFill>
              </a:rPr>
              <a:t>Рухани</a:t>
            </a:r>
            <a:r>
              <a:rPr lang="ru-RU" sz="2000" b="1" i="1" dirty="0" smtClean="0">
                <a:solidFill>
                  <a:srgbClr val="002060"/>
                </a:solidFill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Жаңғыру</a:t>
            </a:r>
            <a:r>
              <a:rPr lang="ru-RU" sz="2000" b="1" i="1" dirty="0" smtClean="0">
                <a:solidFill>
                  <a:srgbClr val="002060"/>
                </a:solidFill>
              </a:rPr>
              <a:t>" включает в себя несколько проектов: "</a:t>
            </a:r>
            <a:r>
              <a:rPr lang="ru-RU" sz="2000" b="1" i="1" dirty="0" err="1" smtClean="0">
                <a:solidFill>
                  <a:srgbClr val="002060"/>
                </a:solidFill>
              </a:rPr>
              <a:t>Туған</a:t>
            </a:r>
            <a:r>
              <a:rPr lang="ru-RU" sz="2000" b="1" i="1" dirty="0" smtClean="0">
                <a:solidFill>
                  <a:srgbClr val="002060"/>
                </a:solidFill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жер</a:t>
            </a:r>
            <a:r>
              <a:rPr lang="ru-RU" sz="2000" b="1" i="1" dirty="0" smtClean="0">
                <a:solidFill>
                  <a:srgbClr val="002060"/>
                </a:solidFill>
              </a:rPr>
              <a:t>" направлен на развитие "малой родины", Сакральная география собирает данные о священных местах, спецпроект "Современная казахстанская культура в глобальном мире" знакомит иностранцев с культурой кочевого народа, а "100 новых лиц" рассказывает о талантливых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казахстанцах</a:t>
            </a:r>
            <a:r>
              <a:rPr lang="ru-RU" sz="2000" b="1" i="1" dirty="0" smtClean="0">
                <a:solidFill>
                  <a:srgbClr val="002060"/>
                </a:solidFill>
              </a:rPr>
              <a:t>.</a:t>
            </a:r>
          </a:p>
          <a:p>
            <a:pPr algn="ctr"/>
            <a:endParaRPr lang="ru-RU" sz="2000" b="1" i="1" dirty="0" smtClean="0">
              <a:solidFill>
                <a:srgbClr val="00206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3068960"/>
            <a:ext cx="3936811" cy="21297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5606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260648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002060"/>
                </a:solidFill>
              </a:rPr>
              <a:t>В первую очередь, стоит начать с того, с какой целью был задуман этот проект. Дело в том, что </a:t>
            </a:r>
            <a:r>
              <a:rPr lang="ru-RU" sz="2000" b="1" i="1" dirty="0" smtClean="0">
                <a:solidFill>
                  <a:srgbClr val="C00000"/>
                </a:solidFill>
              </a:rPr>
              <a:t>"100 новых лиц Казахстана" </a:t>
            </a:r>
            <a:r>
              <a:rPr lang="ru-RU" sz="2000" b="1" i="1" dirty="0" smtClean="0">
                <a:solidFill>
                  <a:srgbClr val="002060"/>
                </a:solidFill>
              </a:rPr>
              <a:t>- это проект, направленный на продвижение идей успешности среди населения страны на примерах наших соотечественников, которые достигли определенного успеха. </a:t>
            </a:r>
            <a:endParaRPr lang="ru-RU" sz="2000" b="1" i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49981" y="2959682"/>
            <a:ext cx="69236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 герои проекта - особенные люди</a:t>
            </a:r>
            <a:endParaRPr lang="ru-RU" sz="32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66972" y="3537311"/>
            <a:ext cx="760542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002060"/>
                </a:solidFill>
              </a:rPr>
              <a:t>Они - самых разных профессий, национальностей и возрастов, которые проживают в самых разных уголках нашей большой страны, но всех их объединяет патриотизм, неутомимая вера в себя, сила духа и преданность делу, которая заставляет преодолевать даже самые сложные трудности. Их достижения станут отличным примером для подражания и источником вдохновения</a:t>
            </a:r>
            <a:r>
              <a:rPr lang="ru-RU" sz="1600" b="1" i="1" dirty="0">
                <a:solidFill>
                  <a:srgbClr val="002060"/>
                </a:solidFill>
              </a:rPr>
              <a:t>. </a:t>
            </a:r>
            <a:endParaRPr lang="ru-RU" sz="1600" b="1" i="1" dirty="0" smtClean="0">
              <a:solidFill>
                <a:srgbClr val="002060"/>
              </a:solidFill>
            </a:endParaRPr>
          </a:p>
          <a:p>
            <a:pPr algn="ctr"/>
            <a:r>
              <a:rPr lang="ru-RU" sz="1600" b="1" i="1" dirty="0" smtClean="0">
                <a:solidFill>
                  <a:srgbClr val="002060"/>
                </a:solidFill>
              </a:rPr>
              <a:t>Фишкой </a:t>
            </a:r>
            <a:r>
              <a:rPr lang="ru-RU" sz="1600" b="1" i="1" dirty="0">
                <a:solidFill>
                  <a:srgbClr val="002060"/>
                </a:solidFill>
              </a:rPr>
              <a:t>проекта стало то, что своих героев </a:t>
            </a:r>
            <a:r>
              <a:rPr lang="ru-RU" sz="1600" b="1" i="1" dirty="0" err="1">
                <a:solidFill>
                  <a:srgbClr val="002060"/>
                </a:solidFill>
              </a:rPr>
              <a:t>казахстанцы</a:t>
            </a:r>
            <a:r>
              <a:rPr lang="ru-RU" sz="1600" b="1" i="1" dirty="0">
                <a:solidFill>
                  <a:srgbClr val="002060"/>
                </a:solidFill>
              </a:rPr>
              <a:t> выбирали сами и участвовать мог любой желающий</a:t>
            </a:r>
            <a:r>
              <a:rPr lang="ru-RU" sz="1600" b="1" i="1" dirty="0" smtClean="0">
                <a:solidFill>
                  <a:srgbClr val="002060"/>
                </a:solidFill>
              </a:rPr>
              <a:t>.</a:t>
            </a:r>
          </a:p>
          <a:p>
            <a:pPr algn="ctr"/>
            <a:r>
              <a:rPr lang="ru-RU" sz="1600" b="1" i="1" dirty="0">
                <a:solidFill>
                  <a:srgbClr val="002060"/>
                </a:solidFill>
              </a:rPr>
              <a:t>Все кандидаты были распределены на 6 основных категорий по сферам деятельности: наука, спорт, общество, медицина, культура и бизнес. </a:t>
            </a:r>
          </a:p>
          <a:p>
            <a:pPr algn="ctr"/>
            <a:endParaRPr lang="ru-RU" sz="1600" b="1" i="1" dirty="0">
              <a:solidFill>
                <a:srgbClr val="00206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5400" y="1052736"/>
            <a:ext cx="2609850" cy="1752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534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1484784"/>
            <a:ext cx="6318448" cy="3416320"/>
          </a:xfrm>
          <a:prstGeom prst="rect">
            <a:avLst/>
          </a:prstGeom>
        </p:spPr>
        <p:txBody>
          <a:bodyPr wrap="square">
            <a:spAutoFit/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kk-KZ" sz="5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Біздің павлодарлық жерлестер</a:t>
            </a:r>
          </a:p>
          <a:p>
            <a:pPr algn="ctr"/>
            <a:r>
              <a:rPr lang="ru-RU" sz="5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Наши земляки - </a:t>
            </a:r>
            <a:r>
              <a:rPr lang="ru-RU" sz="54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павлодарцы</a:t>
            </a:r>
            <a:endParaRPr lang="ru-RU" sz="5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9690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332656"/>
            <a:ext cx="4612032" cy="646331"/>
          </a:xfrm>
          <a:prstGeom prst="rect">
            <a:avLst/>
          </a:prstGeom>
        </p:spPr>
        <p:txBody>
          <a:bodyPr wrap="none">
            <a:prstTxWarp prst="textWave1">
              <a:avLst/>
            </a:prstTxWarp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ru-RU" sz="36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Чернуцкий</a:t>
            </a:r>
            <a:r>
              <a:rPr lang="ru-RU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Максим</a:t>
            </a:r>
            <a:endParaRPr lang="ru-RU" sz="3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352" y="5661248"/>
            <a:ext cx="67504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002060"/>
                </a:solidFill>
              </a:rPr>
              <a:t>патриот, общественно-политический деятель, меценат, бизнесмен. С 2011 г. – работник угольной промышленности. </a:t>
            </a:r>
            <a:endParaRPr lang="ru-RU" sz="2000" b="1" i="1" dirty="0">
              <a:solidFill>
                <a:srgbClr val="00206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78987"/>
            <a:ext cx="3381375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429538" y="993567"/>
            <a:ext cx="350837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«Своим главным достижением считаю приобретение за собственные средства инвалидного кресла нуждающемуся молодому парню с диагнозом ДЦП. Радость в глазах этого парня- самое яркое что мне запомнилось за весь 2016 год.» Реализовал народно-патриотический проект Народная Лента" , автор проекта “</a:t>
            </a:r>
            <a:r>
              <a:rPr lang="en-US" b="1" i="1" dirty="0" smtClean="0">
                <a:solidFill>
                  <a:srgbClr val="002060"/>
                </a:solidFill>
              </a:rPr>
              <a:t>TILKHAN ATA«</a:t>
            </a:r>
            <a:r>
              <a:rPr lang="ru-RU" b="1" i="1" dirty="0" smtClean="0">
                <a:solidFill>
                  <a:srgbClr val="002060"/>
                </a:solidFill>
              </a:rPr>
              <a:t>,основной задачей которого является развитие и популяризация идеи «Триединство языков» </a:t>
            </a:r>
            <a:endParaRPr lang="ru-RU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10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404664"/>
            <a:ext cx="4933530" cy="707886"/>
          </a:xfrm>
          <a:prstGeom prst="rect">
            <a:avLst/>
          </a:prstGeom>
        </p:spPr>
        <p:txBody>
          <a:bodyPr wrap="none">
            <a:prstTxWarp prst="textWave1">
              <a:avLst/>
            </a:prstTxWarp>
            <a:spAutoFit/>
          </a:bodyPr>
          <a:lstStyle/>
          <a:p>
            <a:r>
              <a:rPr lang="ru-RU" sz="4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Алексей Лодочников </a:t>
            </a:r>
            <a:endParaRPr lang="ru-RU" sz="4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8415" y="1268760"/>
            <a:ext cx="4702091" cy="2824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811792" y="4221088"/>
            <a:ext cx="49753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>
                <a:solidFill>
                  <a:srgbClr val="002060"/>
                </a:solidFill>
              </a:rPr>
              <a:t>Ю</a:t>
            </a:r>
            <a:r>
              <a:rPr lang="ru-RU" sz="2000" b="1" i="1" dirty="0" smtClean="0">
                <a:solidFill>
                  <a:srgbClr val="002060"/>
                </a:solidFill>
              </a:rPr>
              <a:t>ный казахстанский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домбрист</a:t>
            </a:r>
            <a:r>
              <a:rPr lang="ru-RU" sz="2000" b="1" i="1" dirty="0" smtClean="0">
                <a:solidFill>
                  <a:srgbClr val="002060"/>
                </a:solidFill>
              </a:rPr>
              <a:t>-песенник</a:t>
            </a:r>
            <a:endParaRPr lang="ru-RU" sz="2000" b="1" i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08461" y="4690962"/>
            <a:ext cx="598199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002060"/>
                </a:solidFill>
              </a:rPr>
              <a:t>Алексей </a:t>
            </a:r>
            <a:r>
              <a:rPr lang="ru-RU" b="1" i="1" dirty="0" err="1">
                <a:solidFill>
                  <a:srgbClr val="002060"/>
                </a:solidFill>
              </a:rPr>
              <a:t>өзінің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үлгісімен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өз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мақсаттарына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жету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және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оған</a:t>
            </a:r>
            <a:r>
              <a:rPr lang="ru-RU" b="1" i="1" dirty="0" smtClean="0">
                <a:solidFill>
                  <a:srgbClr val="002060"/>
                </a:solidFill>
              </a:rPr>
              <a:t> сену </a:t>
            </a:r>
            <a:r>
              <a:rPr lang="ru-RU" b="1" i="1" dirty="0" err="1" smtClean="0">
                <a:solidFill>
                  <a:srgbClr val="002060"/>
                </a:solidFill>
              </a:rPr>
              <a:t>керек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екенін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дәлелдейді</a:t>
            </a:r>
            <a:r>
              <a:rPr lang="ru-RU" b="1" i="1" dirty="0">
                <a:solidFill>
                  <a:srgbClr val="002060"/>
                </a:solidFill>
              </a:rPr>
              <a:t>. Леша тек </a:t>
            </a:r>
            <a:r>
              <a:rPr lang="ru-RU" b="1" i="1" dirty="0" err="1">
                <a:solidFill>
                  <a:srgbClr val="002060"/>
                </a:solidFill>
              </a:rPr>
              <a:t>қазақ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тілінде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керемет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сөйлеп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қана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қоймай</a:t>
            </a:r>
            <a:r>
              <a:rPr lang="ru-RU" b="1" i="1" dirty="0">
                <a:solidFill>
                  <a:srgbClr val="002060"/>
                </a:solidFill>
              </a:rPr>
              <a:t>, </a:t>
            </a:r>
            <a:r>
              <a:rPr lang="ru-RU" b="1" i="1" dirty="0" err="1">
                <a:solidFill>
                  <a:srgbClr val="002060"/>
                </a:solidFill>
              </a:rPr>
              <a:t>домбырада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шебер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ойнайды</a:t>
            </a:r>
            <a:r>
              <a:rPr lang="ru-RU" b="1" i="1" dirty="0">
                <a:solidFill>
                  <a:srgbClr val="002060"/>
                </a:solidFill>
              </a:rPr>
              <a:t>, </a:t>
            </a:r>
            <a:r>
              <a:rPr lang="ru-RU" b="1" i="1" dirty="0" err="1">
                <a:solidFill>
                  <a:srgbClr val="002060"/>
                </a:solidFill>
              </a:rPr>
              <a:t>жас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болғанына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қарамастан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кітап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жазады</a:t>
            </a:r>
            <a:r>
              <a:rPr lang="ru-RU" b="1" i="1" dirty="0">
                <a:solidFill>
                  <a:srgbClr val="002060"/>
                </a:solidFill>
              </a:rPr>
              <a:t>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259632" y="6013152"/>
            <a:ext cx="63367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Является воспитанником </a:t>
            </a:r>
            <a:r>
              <a:rPr lang="ru-RU" b="1" i="1" dirty="0" err="1" smtClean="0">
                <a:solidFill>
                  <a:srgbClr val="002060"/>
                </a:solidFill>
              </a:rPr>
              <a:t>Качирского</a:t>
            </a:r>
            <a:r>
              <a:rPr lang="ru-RU" b="1" i="1" dirty="0" smtClean="0">
                <a:solidFill>
                  <a:srgbClr val="002060"/>
                </a:solidFill>
              </a:rPr>
              <a:t> детского дома. </a:t>
            </a:r>
            <a:endParaRPr lang="ru-RU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5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75856" y="423957"/>
            <a:ext cx="4572000" cy="1384995"/>
          </a:xfrm>
          <a:prstGeom prst="rect">
            <a:avLst/>
          </a:prstGeom>
        </p:spPr>
        <p:txBody>
          <a:bodyPr>
            <a:prstTxWarp prst="textWave1">
              <a:avLst/>
            </a:prstTxWarp>
            <a:spAutoFit/>
          </a:bodyPr>
          <a:lstStyle/>
          <a:p>
            <a:pPr algn="ctr"/>
            <a:r>
              <a:rPr lang="ru-RU" sz="48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Қ</a:t>
            </a:r>
            <a:r>
              <a:rPr lang="ru-RU" sz="48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уат</a:t>
            </a:r>
            <a:r>
              <a:rPr lang="ru-RU" sz="4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8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Есенов</a:t>
            </a:r>
            <a:endParaRPr lang="ru-RU" sz="48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72" y="1116455"/>
            <a:ext cx="3134123" cy="4352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5477693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b="1" i="1" dirty="0" err="1" smtClean="0">
                <a:solidFill>
                  <a:srgbClr val="002060"/>
                </a:solidFill>
              </a:rPr>
              <a:t>Дарынды</a:t>
            </a:r>
            <a:r>
              <a:rPr lang="ru-RU" sz="1400" b="1" i="1" dirty="0" smtClean="0">
                <a:solidFill>
                  <a:srgbClr val="002060"/>
                </a:solidFill>
              </a:rPr>
              <a:t> </a:t>
            </a:r>
            <a:r>
              <a:rPr lang="ru-RU" sz="1400" b="1" i="1" dirty="0" err="1" smtClean="0">
                <a:solidFill>
                  <a:srgbClr val="002060"/>
                </a:solidFill>
              </a:rPr>
              <a:t>балаларға</a:t>
            </a:r>
            <a:r>
              <a:rPr lang="ru-RU" sz="1400" b="1" i="1" dirty="0" smtClean="0">
                <a:solidFill>
                  <a:srgbClr val="002060"/>
                </a:solidFill>
              </a:rPr>
              <a:t> </a:t>
            </a:r>
            <a:r>
              <a:rPr lang="ru-RU" sz="1400" b="1" i="1" dirty="0" err="1" smtClean="0">
                <a:solidFill>
                  <a:srgbClr val="002060"/>
                </a:solidFill>
              </a:rPr>
              <a:t>арналған</a:t>
            </a:r>
            <a:r>
              <a:rPr lang="ru-RU" sz="1400" b="1" i="1" dirty="0" smtClean="0">
                <a:solidFill>
                  <a:srgbClr val="002060"/>
                </a:solidFill>
              </a:rPr>
              <a:t> №8 лицей –</a:t>
            </a:r>
          </a:p>
          <a:p>
            <a:pPr algn="ctr"/>
            <a:r>
              <a:rPr lang="ru-RU" sz="1400" b="1" i="1" dirty="0" err="1" smtClean="0">
                <a:solidFill>
                  <a:srgbClr val="002060"/>
                </a:solidFill>
              </a:rPr>
              <a:t>мектебінің</a:t>
            </a:r>
            <a:r>
              <a:rPr lang="ru-RU" sz="1400" b="1" i="1" dirty="0" smtClean="0">
                <a:solidFill>
                  <a:srgbClr val="002060"/>
                </a:solidFill>
              </a:rPr>
              <a:t> </a:t>
            </a:r>
            <a:r>
              <a:rPr lang="ru-RU" sz="1400" b="1" i="1" dirty="0" err="1" smtClean="0">
                <a:solidFill>
                  <a:srgbClr val="002060"/>
                </a:solidFill>
              </a:rPr>
              <a:t>түлегі</a:t>
            </a:r>
            <a:r>
              <a:rPr lang="ru-RU" sz="1400" b="1" i="1" dirty="0" smtClean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ru-RU" sz="1400" b="1" i="1" dirty="0" smtClean="0">
                <a:solidFill>
                  <a:srgbClr val="002060"/>
                </a:solidFill>
              </a:rPr>
              <a:t>Выпускник школы-лицея №8 для одаренных детей. </a:t>
            </a:r>
            <a:endParaRPr lang="ru-RU" sz="1400" b="1" i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67943" y="1843761"/>
            <a:ext cx="4295125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002060"/>
                </a:solidFill>
              </a:rPr>
              <a:t>2002 </a:t>
            </a:r>
            <a:r>
              <a:rPr lang="ru-RU" sz="1600" b="1" i="1" dirty="0" err="1" smtClean="0">
                <a:solidFill>
                  <a:srgbClr val="002060"/>
                </a:solidFill>
              </a:rPr>
              <a:t>Математикадан</a:t>
            </a:r>
            <a:r>
              <a:rPr lang="ru-RU" sz="1600" b="1" i="1" dirty="0" smtClean="0">
                <a:solidFill>
                  <a:srgbClr val="002060"/>
                </a:solidFill>
              </a:rPr>
              <a:t> </a:t>
            </a:r>
            <a:r>
              <a:rPr lang="ru-RU" sz="1600" b="1" i="1" dirty="0" err="1" smtClean="0">
                <a:solidFill>
                  <a:srgbClr val="002060"/>
                </a:solidFill>
              </a:rPr>
              <a:t>халықаралық</a:t>
            </a:r>
            <a:r>
              <a:rPr lang="ru-RU" sz="1600" b="1" i="1" dirty="0" smtClean="0">
                <a:solidFill>
                  <a:srgbClr val="002060"/>
                </a:solidFill>
              </a:rPr>
              <a:t> </a:t>
            </a:r>
            <a:r>
              <a:rPr lang="ru-RU" sz="1600" b="1" i="1" dirty="0" err="1" smtClean="0">
                <a:solidFill>
                  <a:srgbClr val="002060"/>
                </a:solidFill>
              </a:rPr>
              <a:t>олимпиаданың</a:t>
            </a:r>
            <a:r>
              <a:rPr lang="ru-RU" sz="1600" b="1" i="1" dirty="0" smtClean="0">
                <a:solidFill>
                  <a:srgbClr val="002060"/>
                </a:solidFill>
              </a:rPr>
              <a:t> </a:t>
            </a:r>
            <a:r>
              <a:rPr lang="ru-RU" sz="1600" b="1" i="1" dirty="0" err="1" smtClean="0">
                <a:solidFill>
                  <a:srgbClr val="002060"/>
                </a:solidFill>
              </a:rPr>
              <a:t>күміс</a:t>
            </a:r>
            <a:r>
              <a:rPr lang="ru-RU" sz="1600" b="1" i="1" dirty="0" smtClean="0">
                <a:solidFill>
                  <a:srgbClr val="002060"/>
                </a:solidFill>
              </a:rPr>
              <a:t> </a:t>
            </a:r>
            <a:r>
              <a:rPr lang="ru-RU" sz="1600" b="1" i="1" dirty="0" err="1" smtClean="0">
                <a:solidFill>
                  <a:srgbClr val="002060"/>
                </a:solidFill>
              </a:rPr>
              <a:t>жүлдегері</a:t>
            </a:r>
            <a:r>
              <a:rPr lang="ru-RU" sz="1600" b="1" i="1" dirty="0" smtClean="0">
                <a:solidFill>
                  <a:srgbClr val="002060"/>
                </a:solidFill>
              </a:rPr>
              <a:t>(Шотландия, Глазго қ), 2003 ж </a:t>
            </a:r>
            <a:r>
              <a:rPr lang="ru-RU" sz="1600" b="1" i="1" dirty="0" err="1" smtClean="0">
                <a:solidFill>
                  <a:srgbClr val="002060"/>
                </a:solidFill>
              </a:rPr>
              <a:t>жүлдегер</a:t>
            </a:r>
            <a:r>
              <a:rPr lang="ru-RU" sz="1600" b="1" i="1" dirty="0" smtClean="0">
                <a:solidFill>
                  <a:srgbClr val="002060"/>
                </a:solidFill>
              </a:rPr>
              <a:t>(</a:t>
            </a:r>
            <a:r>
              <a:rPr lang="ru-RU" sz="1600" b="1" i="1" dirty="0" err="1" smtClean="0">
                <a:solidFill>
                  <a:srgbClr val="002060"/>
                </a:solidFill>
              </a:rPr>
              <a:t>Жапония</a:t>
            </a:r>
            <a:r>
              <a:rPr lang="ru-RU" sz="1600" b="1" i="1" dirty="0" smtClean="0">
                <a:solidFill>
                  <a:srgbClr val="002060"/>
                </a:solidFill>
              </a:rPr>
              <a:t>, Токио қ) </a:t>
            </a:r>
            <a:r>
              <a:rPr lang="ru-RU" sz="1600" b="1" i="1" dirty="0" err="1" smtClean="0">
                <a:solidFill>
                  <a:srgbClr val="002060"/>
                </a:solidFill>
              </a:rPr>
              <a:t>және</a:t>
            </a:r>
            <a:r>
              <a:rPr lang="ru-RU" sz="1600" b="1" i="1" dirty="0" smtClean="0">
                <a:solidFill>
                  <a:srgbClr val="002060"/>
                </a:solidFill>
              </a:rPr>
              <a:t> 2004 ж (Греция, Афины қ). Технология </a:t>
            </a:r>
            <a:r>
              <a:rPr lang="ru-RU" sz="1600" b="1" i="1" dirty="0" err="1" smtClean="0">
                <a:solidFill>
                  <a:srgbClr val="002060"/>
                </a:solidFill>
              </a:rPr>
              <a:t>институтының</a:t>
            </a:r>
            <a:r>
              <a:rPr lang="ru-RU" sz="1600" b="1" i="1" dirty="0" smtClean="0">
                <a:solidFill>
                  <a:srgbClr val="002060"/>
                </a:solidFill>
              </a:rPr>
              <a:t> </a:t>
            </a:r>
            <a:r>
              <a:rPr lang="ru-RU" sz="1600" b="1" i="1" dirty="0" err="1" smtClean="0">
                <a:solidFill>
                  <a:srgbClr val="002060"/>
                </a:solidFill>
              </a:rPr>
              <a:t>түлегі</a:t>
            </a:r>
            <a:r>
              <a:rPr lang="ru-RU" sz="1600" b="1" i="1" dirty="0" smtClean="0">
                <a:solidFill>
                  <a:srgbClr val="002060"/>
                </a:solidFill>
              </a:rPr>
              <a:t> (АҚШ</a:t>
            </a:r>
            <a:r>
              <a:rPr lang="ru-RU" sz="1600" b="1" i="1" dirty="0">
                <a:solidFill>
                  <a:srgbClr val="002060"/>
                </a:solidFill>
              </a:rPr>
              <a:t>, </a:t>
            </a:r>
            <a:r>
              <a:rPr lang="ru-RU" sz="1600" b="1" i="1" dirty="0" smtClean="0">
                <a:solidFill>
                  <a:srgbClr val="002060"/>
                </a:solidFill>
              </a:rPr>
              <a:t>Массачусетс), </a:t>
            </a:r>
            <a:r>
              <a:rPr lang="ru-RU" sz="1600" b="1" i="1" dirty="0" err="1" smtClean="0">
                <a:solidFill>
                  <a:srgbClr val="002060"/>
                </a:solidFill>
              </a:rPr>
              <a:t>Google</a:t>
            </a:r>
            <a:r>
              <a:rPr lang="ru-RU" sz="1600" b="1" i="1" dirty="0" smtClean="0">
                <a:solidFill>
                  <a:srgbClr val="002060"/>
                </a:solidFill>
              </a:rPr>
              <a:t> </a:t>
            </a:r>
            <a:r>
              <a:rPr lang="ru-RU" sz="1600" b="1" i="1" dirty="0" err="1" smtClean="0">
                <a:solidFill>
                  <a:srgbClr val="002060"/>
                </a:solidFill>
              </a:rPr>
              <a:t>компаниясының</a:t>
            </a:r>
            <a:r>
              <a:rPr lang="ru-RU" sz="1600" b="1" i="1" dirty="0" smtClean="0">
                <a:solidFill>
                  <a:srgbClr val="002060"/>
                </a:solidFill>
              </a:rPr>
              <a:t> </a:t>
            </a:r>
            <a:r>
              <a:rPr lang="ru-RU" sz="1600" b="1" i="1" dirty="0" err="1" smtClean="0">
                <a:solidFill>
                  <a:srgbClr val="002060"/>
                </a:solidFill>
              </a:rPr>
              <a:t>қызметкері</a:t>
            </a:r>
            <a:r>
              <a:rPr lang="ru-RU" sz="1600" b="1" i="1" dirty="0" smtClean="0">
                <a:solidFill>
                  <a:srgbClr val="002060"/>
                </a:solidFill>
              </a:rPr>
              <a:t> </a:t>
            </a:r>
            <a:r>
              <a:rPr lang="ru-RU" sz="1600" b="1" i="1" dirty="0">
                <a:solidFill>
                  <a:srgbClr val="002060"/>
                </a:solidFill>
              </a:rPr>
              <a:t>(Калифорния, США)</a:t>
            </a:r>
          </a:p>
          <a:p>
            <a:pPr algn="ctr"/>
            <a:r>
              <a:rPr lang="ru-RU" sz="1600" b="1" i="1" dirty="0" smtClean="0">
                <a:solidFill>
                  <a:srgbClr val="002060"/>
                </a:solidFill>
              </a:rPr>
              <a:t>   Серебряный призер международной математической олимпиады 2002 .</a:t>
            </a:r>
          </a:p>
          <a:p>
            <a:pPr algn="ctr"/>
            <a:r>
              <a:rPr lang="ru-RU" sz="1600" b="1" i="1" dirty="0" smtClean="0">
                <a:solidFill>
                  <a:srgbClr val="002060"/>
                </a:solidFill>
              </a:rPr>
              <a:t>(г. Глазго, Шотландия), победитель 2003 года (г. Токио, Япония) и 2004 года                        (г. Афины, Греция). Выпускник Технологического института (Массачусетс, США). </a:t>
            </a:r>
            <a:r>
              <a:rPr lang="ru-RU" sz="1600" b="1" i="1" dirty="0">
                <a:solidFill>
                  <a:srgbClr val="002060"/>
                </a:solidFill>
              </a:rPr>
              <a:t>С</a:t>
            </a:r>
            <a:r>
              <a:rPr lang="ru-RU" sz="1600" b="1" i="1" dirty="0" smtClean="0">
                <a:solidFill>
                  <a:srgbClr val="002060"/>
                </a:solidFill>
              </a:rPr>
              <a:t>отрудник компании  </a:t>
            </a:r>
            <a:r>
              <a:rPr lang="ru-RU" sz="1600" b="1" i="1" dirty="0" err="1" smtClean="0">
                <a:solidFill>
                  <a:srgbClr val="002060"/>
                </a:solidFill>
              </a:rPr>
              <a:t>Google</a:t>
            </a:r>
            <a:r>
              <a:rPr lang="ru-RU" sz="1600" b="1" i="1" dirty="0" smtClean="0">
                <a:solidFill>
                  <a:srgbClr val="002060"/>
                </a:solidFill>
              </a:rPr>
              <a:t> (Калифорния, США)</a:t>
            </a:r>
          </a:p>
          <a:p>
            <a:pPr algn="ctr"/>
            <a:endParaRPr lang="ru-RU" sz="16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16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76421" y="472316"/>
            <a:ext cx="4909486" cy="584775"/>
          </a:xfrm>
          <a:prstGeom prst="rect">
            <a:avLst/>
          </a:prstGeom>
        </p:spPr>
        <p:txBody>
          <a:bodyPr wrap="none">
            <a:prstTxWarp prst="textWave1">
              <a:avLst/>
            </a:prstTxWarp>
            <a:spAutoFit/>
          </a:bodyPr>
          <a:lstStyle/>
          <a:p>
            <a:r>
              <a:rPr lang="ru-RU" sz="32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Ерлан</a:t>
            </a:r>
            <a:r>
              <a:rPr lang="ru-RU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Рамазанов</a:t>
            </a:r>
            <a:endParaRPr lang="ru-RU" sz="32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59" y="1556792"/>
            <a:ext cx="3152427" cy="3152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843957" y="155679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i="1" dirty="0" err="1" smtClean="0">
                <a:solidFill>
                  <a:srgbClr val="002060"/>
                </a:solidFill>
              </a:rPr>
              <a:t>Ерлан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Амангельдинович</a:t>
            </a:r>
            <a:r>
              <a:rPr lang="ru-RU" b="1" i="1" dirty="0" smtClean="0">
                <a:solidFill>
                  <a:srgbClr val="002060"/>
                </a:solidFill>
              </a:rPr>
              <a:t> внес большой личный вклад в развитие неонатальной хирургии Павлодарской области. 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47664" y="4869160"/>
            <a:ext cx="10829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</a:rPr>
              <a:t>хирург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32828" y="2852936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Он оказывает консультативную помощь больным в районах области, выезжает по санитарной авиации. Консультирует детей в лечебных учреждениях города. Является главным внештатным детским хирургом Управления здравоохранения Павлодарской области. В 2014 году Рамазанов </a:t>
            </a:r>
            <a:r>
              <a:rPr lang="ru-RU" b="1" i="1" dirty="0" err="1" smtClean="0">
                <a:solidFill>
                  <a:srgbClr val="002060"/>
                </a:solidFill>
              </a:rPr>
              <a:t>Ерлан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Амангельдинович</a:t>
            </a:r>
            <a:r>
              <a:rPr lang="ru-RU" b="1" i="1" dirty="0" smtClean="0">
                <a:solidFill>
                  <a:srgbClr val="002060"/>
                </a:solidFill>
              </a:rPr>
              <a:t> признан лучшим в номинации «Лучший неонатальный хирург Республики Казахстан» </a:t>
            </a:r>
            <a:endParaRPr lang="ru-RU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401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95178" y="438486"/>
            <a:ext cx="4691541" cy="707886"/>
          </a:xfrm>
          <a:prstGeom prst="rect">
            <a:avLst/>
          </a:prstGeom>
        </p:spPr>
        <p:txBody>
          <a:bodyPr wrap="none">
            <a:prstTxWarp prst="textWave1">
              <a:avLst/>
            </a:prstTxWarp>
            <a:spAutoFit/>
          </a:bodyPr>
          <a:lstStyle/>
          <a:p>
            <a:pPr algn="ctr"/>
            <a:r>
              <a:rPr lang="ru-RU" sz="40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Байсеитова</a:t>
            </a:r>
            <a:r>
              <a:rPr lang="ru-RU" sz="4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Жанар</a:t>
            </a:r>
            <a:r>
              <a:rPr lang="ru-RU" sz="4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4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23282"/>
            <a:ext cx="3543300" cy="398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75666" y="5589240"/>
            <a:ext cx="34894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кандидат педагогических наук, </a:t>
            </a:r>
          </a:p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профессор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66828" y="191683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Она является лауреатом государственной научной стипендии </a:t>
            </a:r>
          </a:p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для молодых талантливых ученых Республики Казахстан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866828" y="3373407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i="1" dirty="0" err="1">
                <a:solidFill>
                  <a:srgbClr val="002060"/>
                </a:solidFill>
              </a:rPr>
              <a:t>Өзінің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ғылыми-зерттеу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жұмысының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нәтижелері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бойынша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Жанар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Байсейітқызы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әртүрлі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деңгейдегі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ғылыми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конференцияларға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белсенді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қатысады</a:t>
            </a:r>
            <a:r>
              <a:rPr lang="ru-RU" b="1" i="1" dirty="0">
                <a:solidFill>
                  <a:srgbClr val="002060"/>
                </a:solidFill>
              </a:rPr>
              <a:t>. </a:t>
            </a:r>
            <a:r>
              <a:rPr lang="ru-RU" b="1" i="1" dirty="0" err="1">
                <a:solidFill>
                  <a:srgbClr val="002060"/>
                </a:solidFill>
              </a:rPr>
              <a:t>Ол</a:t>
            </a:r>
            <a:r>
              <a:rPr lang="ru-RU" b="1" i="1" dirty="0">
                <a:solidFill>
                  <a:srgbClr val="002060"/>
                </a:solidFill>
              </a:rPr>
              <a:t> 120-дан </a:t>
            </a:r>
            <a:r>
              <a:rPr lang="ru-RU" b="1" i="1" dirty="0" err="1">
                <a:solidFill>
                  <a:srgbClr val="002060"/>
                </a:solidFill>
              </a:rPr>
              <a:t>астам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ғылыми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мақалалар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жариялады</a:t>
            </a:r>
            <a:r>
              <a:rPr lang="ru-RU" b="1" i="1" dirty="0">
                <a:solidFill>
                  <a:srgbClr val="002060"/>
                </a:solidFill>
              </a:rPr>
              <a:t>, </a:t>
            </a:r>
            <a:r>
              <a:rPr lang="ru-RU" b="1" i="1" dirty="0" err="1">
                <a:solidFill>
                  <a:srgbClr val="002060"/>
                </a:solidFill>
              </a:rPr>
              <a:t>олардың</a:t>
            </a:r>
            <a:r>
              <a:rPr lang="ru-RU" b="1" i="1" dirty="0">
                <a:solidFill>
                  <a:srgbClr val="002060"/>
                </a:solidFill>
              </a:rPr>
              <a:t> 72-сі </a:t>
            </a:r>
            <a:r>
              <a:rPr lang="ru-RU" b="1" i="1" dirty="0" err="1">
                <a:solidFill>
                  <a:srgbClr val="002060"/>
                </a:solidFill>
              </a:rPr>
              <a:t>қорғаудан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кейін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жарияланды</a:t>
            </a:r>
            <a:r>
              <a:rPr lang="ru-RU" b="1" i="1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5416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374</TotalTime>
  <Words>587</Words>
  <Application>Microsoft Office PowerPoint</Application>
  <PresentationFormat>Экран (4:3)</PresentationFormat>
  <Paragraphs>37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Соседство</vt:lpstr>
      <vt:lpstr>Жүз есім ішіндегі бес есім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Пять лиц из ста</dc:title>
  <dc:creator>Пользователь</dc:creator>
  <cp:lastModifiedBy>User</cp:lastModifiedBy>
  <cp:revision>35</cp:revision>
  <dcterms:created xsi:type="dcterms:W3CDTF">2019-03-29T03:48:13Z</dcterms:created>
  <dcterms:modified xsi:type="dcterms:W3CDTF">2020-11-04T07:00:50Z</dcterms:modified>
</cp:coreProperties>
</file>