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8" r:id="rId5"/>
    <p:sldId id="281" r:id="rId6"/>
    <p:sldId id="273" r:id="rId7"/>
    <p:sldId id="28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843BDC-7C65-4367-84E4-6CAFD1E5816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E3053F-A7C7-4CFD-A2FE-32805F248C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02" y="0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Электронные детские библиотеки &lt; Электронные библиотеки в сети &lt;  Электронная библиотека | Национальная детская библиотека Республики Коми  им. С.Я. Марша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806"/>
            <a:ext cx="2171700" cy="210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7772400" cy="42672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Твои права 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56989"/>
            <a:ext cx="6400800" cy="1219200"/>
          </a:xfrm>
        </p:spPr>
        <p:txBody>
          <a:bodyPr>
            <a:normAutofit/>
          </a:bodyPr>
          <a:lstStyle/>
          <a:p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56" y="4718357"/>
            <a:ext cx="335715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4629150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5649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Общие  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Конвенции </a:t>
            </a:r>
            <a:endParaRPr lang="ru-RU" sz="24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58181"/>
            <a:ext cx="230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едискриминация</a:t>
            </a: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38621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Наилучшее</a:t>
            </a:r>
          </a:p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обеспечение</a:t>
            </a:r>
          </a:p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интересов  ребёнка</a:t>
            </a: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8588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жизнь </a:t>
            </a:r>
          </a:p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</a:t>
            </a: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1995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Уважение</a:t>
            </a:r>
          </a:p>
          <a:p>
            <a:pPr algn="ctr"/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взглядов ребёнка</a:t>
            </a: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6" y="3791071"/>
            <a:ext cx="2888377" cy="1716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1333" y="289679"/>
            <a:ext cx="7668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Главный документ, защищающий права детей по всему миру — Конвенция о правах ребенка. Она была принята 20 ноября 1989 года Генеральной Ассамблеей ООН. Тогда ребенка впервые назвали и признали субъектом права, который также может рассчитывать на весь спектр прав человека. Конвенцию о правах ребенка ратифицировали 190 стран, в том числе и Казахстан — 8 июня 1994 </a:t>
            </a:r>
            <a:r>
              <a:rPr lang="ru-RU" b="1" i="1" dirty="0" smtClean="0">
                <a:solidFill>
                  <a:srgbClr val="002060"/>
                </a:solidFill>
              </a:rPr>
              <a:t>года.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17" y="631613"/>
            <a:ext cx="4612403" cy="386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302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</a:t>
            </a:r>
            <a:r>
              <a:rPr lang="ru-RU" b="1" i="1" dirty="0" smtClean="0">
                <a:solidFill>
                  <a:srgbClr val="002060"/>
                </a:solidFill>
              </a:rPr>
              <a:t>егодня </a:t>
            </a:r>
            <a:r>
              <a:rPr lang="ru-RU" b="1" i="1" dirty="0">
                <a:solidFill>
                  <a:srgbClr val="002060"/>
                </a:solidFill>
              </a:rPr>
              <a:t>в Казахстане каждый </a:t>
            </a:r>
            <a:r>
              <a:rPr lang="ru-RU" b="1" i="1" dirty="0" smtClean="0">
                <a:solidFill>
                  <a:srgbClr val="002060"/>
                </a:solidFill>
              </a:rPr>
              <a:t>несовершеннолетний ребенок </a:t>
            </a:r>
            <a:r>
              <a:rPr lang="ru-RU" b="1" i="1" dirty="0">
                <a:solidFill>
                  <a:srgbClr val="002060"/>
                </a:solidFill>
              </a:rPr>
              <a:t>имеет право на: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85" y="16425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Мама </a:t>
            </a:r>
            <a:r>
              <a:rPr lang="ru-RU" sz="1400" b="1" i="1" dirty="0">
                <a:solidFill>
                  <a:srgbClr val="002060"/>
                </a:solidFill>
              </a:rPr>
              <a:t>работала,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Папа трудился,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А я в детском садике все находился.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Все кто устал от работы нелегкой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Имеют полное право на </a:t>
            </a:r>
            <a:r>
              <a:rPr lang="ru-RU" sz="1400" b="1" i="1" dirty="0" smtClean="0">
                <a:solidFill>
                  <a:srgbClr val="002060"/>
                </a:solidFill>
              </a:rPr>
              <a:t>…</a:t>
            </a:r>
            <a:endParaRPr lang="ru-RU" sz="1400" b="1" i="1" dirty="0">
              <a:solidFill>
                <a:srgbClr val="002060"/>
              </a:solidFill>
            </a:endParaRPr>
          </a:p>
          <a:p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3983" y="2564904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(отдых)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29" y="314749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Всех по-разному зовут: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Кот - Мурлыка,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Пес - Барбос, 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Даже нашу козочку 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Зовут красиво – Розочка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Настя, Вика и Данила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Все имеют своё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4060" y="4440160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(имя)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685" y="492679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Чтобы вырасти успешным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Надо много знать, уметь.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Чтобы вырасти большим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Недостаточно питанья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Мы использовать должны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Право на …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8706" y="6004011"/>
            <a:ext cx="1452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(образование)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96555" y="38386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Если дети заболели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Плохо чувствуют себя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И у них бронхит, ангина, 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Пневмония, скарлатина,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Слышен детский крик и плач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Вам поможет только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8297" y="4906516"/>
            <a:ext cx="718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(врач)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48892" y="5223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Сказка учит нас, друзья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Жить без домика нельзя.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Лисе, зайке, поросенку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Даже глупому мышонку. 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Ох, как нужно нам оно</a:t>
            </a:r>
          </a:p>
          <a:p>
            <a:r>
              <a:rPr lang="ru-RU" sz="1400" b="1" i="1" dirty="0">
                <a:solidFill>
                  <a:srgbClr val="002060"/>
                </a:solidFill>
              </a:rPr>
              <a:t>Это право на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91412" y="6300866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(жильё)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864" y="1075058"/>
            <a:ext cx="484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«Загадки по правам» </a:t>
            </a:r>
            <a:r>
              <a:rPr lang="ru-RU" b="1" i="1" dirty="0" smtClean="0">
                <a:solidFill>
                  <a:srgbClr val="C00000"/>
                </a:solidFill>
              </a:rPr>
              <a:t>- продолжи фразу: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235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"</a:t>
            </a:r>
            <a:r>
              <a:rPr lang="ru-RU" sz="2000" b="1" i="1" dirty="0">
                <a:solidFill>
                  <a:srgbClr val="002060"/>
                </a:solidFill>
              </a:rPr>
              <a:t>Права и обязанности ребенка"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4318" y="26064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9314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794674"/>
            <a:ext cx="81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рава у обучающихся </a:t>
            </a:r>
            <a:r>
              <a:rPr lang="ru-RU" b="1" i="1" dirty="0">
                <a:solidFill>
                  <a:srgbClr val="C00000"/>
                </a:solidFill>
              </a:rPr>
              <a:t>в </a:t>
            </a:r>
            <a:r>
              <a:rPr lang="ru-RU" b="1" i="1" dirty="0" smtClean="0">
                <a:solidFill>
                  <a:srgbClr val="C00000"/>
                </a:solidFill>
              </a:rPr>
              <a:t>школе.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3166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Право на получение бесплатного общего </a:t>
            </a:r>
            <a:r>
              <a:rPr lang="ru-RU" sz="1400" b="1" i="1" dirty="0" smtClean="0">
                <a:solidFill>
                  <a:srgbClr val="002060"/>
                </a:solidFill>
              </a:rPr>
              <a:t>образования.</a:t>
            </a:r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Право </a:t>
            </a:r>
            <a:r>
              <a:rPr lang="ru-RU" sz="1400" b="1" i="1" dirty="0">
                <a:solidFill>
                  <a:srgbClr val="002060"/>
                </a:solidFill>
              </a:rPr>
              <a:t>на получение оценки своих </a:t>
            </a:r>
            <a:r>
              <a:rPr lang="ru-RU" sz="1400" b="1" i="1" dirty="0" smtClean="0">
                <a:solidFill>
                  <a:srgbClr val="002060"/>
                </a:solidFill>
              </a:rPr>
              <a:t>знаний.</a:t>
            </a:r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endParaRPr lang="ru-RU" sz="1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Право на обучение по индивидуальному учебному </a:t>
            </a:r>
            <a:r>
              <a:rPr lang="ru-RU" sz="1400" b="1" i="1" dirty="0" smtClean="0">
                <a:solidFill>
                  <a:srgbClr val="002060"/>
                </a:solidFill>
              </a:rPr>
              <a:t>плану.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Право </a:t>
            </a:r>
            <a:r>
              <a:rPr lang="ru-RU" sz="1400" b="1" i="1" dirty="0">
                <a:solidFill>
                  <a:srgbClr val="002060"/>
                </a:solidFill>
              </a:rPr>
              <a:t>на ускоренный курс </a:t>
            </a:r>
            <a:r>
              <a:rPr lang="ru-RU" sz="1400" b="1" i="1" dirty="0" smtClean="0">
                <a:solidFill>
                  <a:srgbClr val="002060"/>
                </a:solidFill>
              </a:rPr>
              <a:t>обучения.</a:t>
            </a:r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endParaRPr lang="ru-RU" sz="1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Право </a:t>
            </a:r>
            <a:r>
              <a:rPr lang="ru-RU" sz="1400" b="1" i="1" dirty="0">
                <a:solidFill>
                  <a:srgbClr val="002060"/>
                </a:solidFill>
              </a:rPr>
              <a:t>на отдых, охрану здоровья, медицинскую помощь.</a:t>
            </a: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89" y="3861048"/>
            <a:ext cx="3594678" cy="252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99" y="5003"/>
            <a:ext cx="20605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О</a:t>
            </a:r>
            <a:r>
              <a:rPr lang="ru-RU" b="1" i="1" dirty="0" smtClean="0">
                <a:solidFill>
                  <a:srgbClr val="C00000"/>
                </a:solidFill>
              </a:rPr>
              <a:t>бязанности </a:t>
            </a:r>
            <a:r>
              <a:rPr lang="ru-RU" b="1" i="1" dirty="0">
                <a:solidFill>
                  <a:srgbClr val="C00000"/>
                </a:solidFill>
              </a:rPr>
              <a:t>у обучающихся </a:t>
            </a:r>
            <a:r>
              <a:rPr lang="ru-RU" b="1" i="1" dirty="0" smtClean="0">
                <a:solidFill>
                  <a:srgbClr val="C00000"/>
                </a:solidFill>
              </a:rPr>
              <a:t>школы.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571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Добросовестное учение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Посещение </a:t>
            </a:r>
            <a:r>
              <a:rPr lang="ru-RU" b="1" i="1" dirty="0">
                <a:solidFill>
                  <a:srgbClr val="002060"/>
                </a:solidFill>
              </a:rPr>
              <a:t>уроков согласно расписанию;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Бережное </a:t>
            </a:r>
            <a:r>
              <a:rPr lang="ru-RU" b="1" i="1" dirty="0">
                <a:solidFill>
                  <a:srgbClr val="002060"/>
                </a:solidFill>
              </a:rPr>
              <a:t>отношение к имуществу </a:t>
            </a:r>
            <a:r>
              <a:rPr lang="ru-RU" b="1" i="1" dirty="0" smtClean="0">
                <a:solidFill>
                  <a:srgbClr val="002060"/>
                </a:solidFill>
              </a:rPr>
              <a:t>школы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Уважение </a:t>
            </a:r>
            <a:r>
              <a:rPr lang="ru-RU" b="1" i="1" dirty="0">
                <a:solidFill>
                  <a:srgbClr val="002060"/>
                </a:solidFill>
              </a:rPr>
              <a:t>чести и достоинства других </a:t>
            </a:r>
            <a:r>
              <a:rPr lang="ru-RU" b="1" i="1" dirty="0" smtClean="0">
                <a:solidFill>
                  <a:srgbClr val="002060"/>
                </a:solidFill>
              </a:rPr>
              <a:t>обучающихся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Уважение </a:t>
            </a:r>
            <a:r>
              <a:rPr lang="ru-RU" b="1" i="1" dirty="0">
                <a:solidFill>
                  <a:srgbClr val="002060"/>
                </a:solidFill>
              </a:rPr>
              <a:t>чести и достоинства </a:t>
            </a:r>
            <a:r>
              <a:rPr lang="ru-RU" b="1" i="1" dirty="0" smtClean="0">
                <a:solidFill>
                  <a:srgbClr val="002060"/>
                </a:solidFill>
              </a:rPr>
              <a:t>работников школы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336032" cy="250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28" y="3768849"/>
            <a:ext cx="1351061" cy="207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" y="305550"/>
            <a:ext cx="1184273" cy="18576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68" y="4524279"/>
            <a:ext cx="1296144" cy="200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26" y="4886827"/>
            <a:ext cx="1072119" cy="165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" y="4804524"/>
            <a:ext cx="1090643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7" y="2348880"/>
            <a:ext cx="1344965" cy="207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8" y="2482780"/>
            <a:ext cx="1304880" cy="197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4092"/>
            <a:ext cx="1264324" cy="193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4" y="1342250"/>
            <a:ext cx="1223485" cy="181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1284" y="157176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Что читать о правах </a:t>
            </a:r>
            <a:r>
              <a:rPr lang="ru-RU" sz="3200" b="1" i="1" dirty="0" smtClean="0">
                <a:solidFill>
                  <a:srgbClr val="C00000"/>
                </a:solidFill>
              </a:rPr>
              <a:t>ребёнка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86" y="1399701"/>
            <a:ext cx="1852508" cy="240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37" y="1471308"/>
            <a:ext cx="1369423" cy="17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04" y="368595"/>
            <a:ext cx="1361676" cy="173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10" y="163789"/>
            <a:ext cx="2268778" cy="3025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b="19551"/>
          <a:stretch/>
        </p:blipFill>
        <p:spPr>
          <a:xfrm>
            <a:off x="6545336" y="3429000"/>
            <a:ext cx="2355726" cy="3360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4" y="3429000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20" y="483116"/>
            <a:ext cx="3316374" cy="2487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4" y="174724"/>
            <a:ext cx="2328050" cy="3104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099384"/>
            <a:ext cx="3712411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9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18" y="3277433"/>
            <a:ext cx="8851782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Будьте счастливы!!!!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1475"/>
            <a:ext cx="2215236" cy="227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80" y="428979"/>
            <a:ext cx="266235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80" y="3933056"/>
            <a:ext cx="1866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857</TotalTime>
  <Words>341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Courier New</vt:lpstr>
      <vt:lpstr>Исполнительная</vt:lpstr>
      <vt:lpstr>Твои права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</dc:title>
  <dc:creator>User</dc:creator>
  <cp:lastModifiedBy>topovyi</cp:lastModifiedBy>
  <cp:revision>166</cp:revision>
  <dcterms:created xsi:type="dcterms:W3CDTF">2020-10-22T08:49:33Z</dcterms:created>
  <dcterms:modified xsi:type="dcterms:W3CDTF">2020-11-01T13:25:02Z</dcterms:modified>
</cp:coreProperties>
</file>