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78" r:id="rId5"/>
    <p:sldId id="281" r:id="rId6"/>
    <p:sldId id="273" r:id="rId7"/>
    <p:sldId id="28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102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3BDC-7C65-4367-84E4-6CAFD1E58169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0E3053F-A7C7-4CFD-A2FE-32805F248CE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3BDC-7C65-4367-84E4-6CAFD1E58169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053F-A7C7-4CFD-A2FE-32805F248C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3BDC-7C65-4367-84E4-6CAFD1E58169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053F-A7C7-4CFD-A2FE-32805F248C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3BDC-7C65-4367-84E4-6CAFD1E58169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053F-A7C7-4CFD-A2FE-32805F248C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3BDC-7C65-4367-84E4-6CAFD1E58169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053F-A7C7-4CFD-A2FE-32805F248CE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3BDC-7C65-4367-84E4-6CAFD1E58169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053F-A7C7-4CFD-A2FE-32805F248CE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3BDC-7C65-4367-84E4-6CAFD1E58169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053F-A7C7-4CFD-A2FE-32805F248CE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3BDC-7C65-4367-84E4-6CAFD1E58169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053F-A7C7-4CFD-A2FE-32805F248C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3BDC-7C65-4367-84E4-6CAFD1E58169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053F-A7C7-4CFD-A2FE-32805F248C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3BDC-7C65-4367-84E4-6CAFD1E58169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053F-A7C7-4CFD-A2FE-32805F248C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3BDC-7C65-4367-84E4-6CAFD1E58169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053F-A7C7-4CFD-A2FE-32805F248C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6843BDC-7C65-4367-84E4-6CAFD1E58169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0E3053F-A7C7-4CFD-A2FE-32805F248CE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7" Type="http://schemas.openxmlformats.org/officeDocument/2006/relationships/image" Target="../media/image27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0402" y="0"/>
            <a:ext cx="2057400" cy="222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Электронные детские библиотеки &lt; Электронные библиотеки в сети &lt;  Электронная библиотека | Национальная детская библиотека Республики Коми  им. С.Я. Марша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806"/>
            <a:ext cx="2171700" cy="21050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-243408"/>
            <a:ext cx="7772400" cy="4267200"/>
          </a:xfrm>
          <a:scene3d>
            <a:camera prst="isometricOffAxis1Right"/>
            <a:lightRig rig="threePt" dir="t"/>
          </a:scene3d>
        </p:spPr>
        <p:txBody>
          <a:bodyPr/>
          <a:lstStyle/>
          <a:p>
            <a:r>
              <a:rPr lang="ru-RU" sz="9600" b="1" i="1" dirty="0" smtClean="0">
                <a:solidFill>
                  <a:srgbClr val="C00000"/>
                </a:solidFill>
              </a:rPr>
              <a:t>Твои права </a:t>
            </a:r>
            <a:endParaRPr lang="ru-RU" sz="9600" b="1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5656989"/>
            <a:ext cx="6400800" cy="1219200"/>
          </a:xfrm>
        </p:spPr>
        <p:txBody>
          <a:bodyPr>
            <a:normAutofit/>
          </a:bodyPr>
          <a:lstStyle/>
          <a:p>
            <a:endParaRPr lang="ru-RU" b="1" i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756" y="4718357"/>
            <a:ext cx="3357159" cy="2016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0" y="4629150"/>
            <a:ext cx="2057400" cy="222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294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51720" y="256490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i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Общие  </a:t>
            </a:r>
          </a:p>
          <a:p>
            <a:pPr algn="ctr"/>
            <a:r>
              <a:rPr lang="ru-RU" sz="2400" b="1" i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принципы Конвенции </a:t>
            </a:r>
            <a:endParaRPr lang="ru-RU" sz="2400" b="1" i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5358181"/>
            <a:ext cx="2300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</a:t>
            </a:r>
            <a:r>
              <a:rPr lang="ru-RU" b="1" i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едискриминация</a:t>
            </a:r>
            <a:endParaRPr lang="ru-RU" b="1" i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468560" y="3862131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Наилучшее</a:t>
            </a:r>
          </a:p>
          <a:p>
            <a:pPr algn="ctr"/>
            <a:r>
              <a:rPr lang="ru-RU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обеспечение</a:t>
            </a:r>
          </a:p>
          <a:p>
            <a:pPr algn="ctr"/>
            <a:r>
              <a:rPr lang="ru-RU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интересов  ребёнка</a:t>
            </a:r>
            <a:endParaRPr lang="ru-RU" b="1" i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20072" y="385881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Право на жизнь </a:t>
            </a:r>
          </a:p>
          <a:p>
            <a:pPr algn="ctr"/>
            <a:r>
              <a:rPr lang="ru-RU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 развитие</a:t>
            </a:r>
            <a:endParaRPr lang="ru-RU" b="1" i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60032" y="519957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Уважение</a:t>
            </a:r>
          </a:p>
          <a:p>
            <a:pPr algn="ctr"/>
            <a:r>
              <a:rPr lang="ru-RU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взглядов ребёнка</a:t>
            </a:r>
            <a:endParaRPr lang="ru-RU" b="1" i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316" y="3791071"/>
            <a:ext cx="2888377" cy="17169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11333" y="289679"/>
            <a:ext cx="76683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</a:rPr>
              <a:t>Главный документ, защищающий права детей по всему миру — Конвенция о правах ребенка. Она была принята 20 ноября 1989 года Генеральной Ассамблеей ООН. Тогда ребенка впервые назвали и признали субъектом права, который также может рассчитывать на весь спектр прав человека. Конвенцию о правах ребенка ратифицировали 190 стран, в том числе и Казахстан — 8 июня 1994 </a:t>
            </a:r>
            <a:r>
              <a:rPr lang="ru-RU" b="1" i="1" dirty="0" smtClean="0">
                <a:solidFill>
                  <a:srgbClr val="002060"/>
                </a:solidFill>
              </a:rPr>
              <a:t>года.</a:t>
            </a:r>
            <a:endParaRPr lang="ru-RU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46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717" y="631613"/>
            <a:ext cx="4612403" cy="3866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69302" y="332656"/>
            <a:ext cx="74888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</a:rPr>
              <a:t>С</a:t>
            </a:r>
            <a:r>
              <a:rPr lang="ru-RU" b="1" i="1" dirty="0" smtClean="0">
                <a:solidFill>
                  <a:srgbClr val="002060"/>
                </a:solidFill>
              </a:rPr>
              <a:t>егодня </a:t>
            </a:r>
            <a:r>
              <a:rPr lang="ru-RU" b="1" i="1" dirty="0">
                <a:solidFill>
                  <a:srgbClr val="002060"/>
                </a:solidFill>
              </a:rPr>
              <a:t>в Казахстане каждый </a:t>
            </a:r>
            <a:r>
              <a:rPr lang="ru-RU" b="1" i="1" dirty="0" smtClean="0">
                <a:solidFill>
                  <a:srgbClr val="002060"/>
                </a:solidFill>
              </a:rPr>
              <a:t>несовершеннолетний ребенок </a:t>
            </a:r>
            <a:r>
              <a:rPr lang="ru-RU" b="1" i="1" dirty="0">
                <a:solidFill>
                  <a:srgbClr val="002060"/>
                </a:solidFill>
              </a:rPr>
              <a:t>имеет право на:</a:t>
            </a:r>
          </a:p>
          <a:p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6685" y="1642524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b="1" i="1" dirty="0" smtClean="0">
                <a:solidFill>
                  <a:srgbClr val="002060"/>
                </a:solidFill>
              </a:rPr>
              <a:t>Мама </a:t>
            </a:r>
            <a:r>
              <a:rPr lang="ru-RU" sz="1400" b="1" i="1" dirty="0">
                <a:solidFill>
                  <a:srgbClr val="002060"/>
                </a:solidFill>
              </a:rPr>
              <a:t>работала,</a:t>
            </a:r>
          </a:p>
          <a:p>
            <a:r>
              <a:rPr lang="ru-RU" sz="1400" b="1" i="1" dirty="0">
                <a:solidFill>
                  <a:srgbClr val="002060"/>
                </a:solidFill>
              </a:rPr>
              <a:t>Папа трудился,</a:t>
            </a:r>
          </a:p>
          <a:p>
            <a:r>
              <a:rPr lang="ru-RU" sz="1400" b="1" i="1" dirty="0">
                <a:solidFill>
                  <a:srgbClr val="002060"/>
                </a:solidFill>
              </a:rPr>
              <a:t>А я в детском садике все находился.</a:t>
            </a:r>
          </a:p>
          <a:p>
            <a:r>
              <a:rPr lang="ru-RU" sz="1400" b="1" i="1" dirty="0">
                <a:solidFill>
                  <a:srgbClr val="002060"/>
                </a:solidFill>
              </a:rPr>
              <a:t>Все кто устал от работы нелегкой</a:t>
            </a:r>
          </a:p>
          <a:p>
            <a:r>
              <a:rPr lang="ru-RU" sz="1400" b="1" i="1" dirty="0">
                <a:solidFill>
                  <a:srgbClr val="002060"/>
                </a:solidFill>
              </a:rPr>
              <a:t>Имеют полное право на </a:t>
            </a:r>
            <a:r>
              <a:rPr lang="ru-RU" sz="1400" b="1" i="1" dirty="0" smtClean="0">
                <a:solidFill>
                  <a:srgbClr val="002060"/>
                </a:solidFill>
              </a:rPr>
              <a:t>…</a:t>
            </a:r>
            <a:endParaRPr lang="ru-RU" sz="1400" b="1" i="1" dirty="0">
              <a:solidFill>
                <a:srgbClr val="002060"/>
              </a:solidFill>
            </a:endParaRPr>
          </a:p>
          <a:p>
            <a:endParaRPr lang="ru-RU" sz="1400" b="1" i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93983" y="2564904"/>
            <a:ext cx="9341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>
                <a:solidFill>
                  <a:srgbClr val="C00000"/>
                </a:solidFill>
              </a:rPr>
              <a:t>(отдых)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8829" y="3147499"/>
            <a:ext cx="4572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</a:rPr>
              <a:t>Всех по-разному зовут:</a:t>
            </a:r>
          </a:p>
          <a:p>
            <a:r>
              <a:rPr lang="ru-RU" sz="1400" b="1" i="1" dirty="0">
                <a:solidFill>
                  <a:srgbClr val="002060"/>
                </a:solidFill>
              </a:rPr>
              <a:t>Кот - Мурлыка,</a:t>
            </a:r>
          </a:p>
          <a:p>
            <a:r>
              <a:rPr lang="ru-RU" sz="1400" b="1" i="1" dirty="0">
                <a:solidFill>
                  <a:srgbClr val="002060"/>
                </a:solidFill>
              </a:rPr>
              <a:t>Пес - Барбос, </a:t>
            </a:r>
          </a:p>
          <a:p>
            <a:r>
              <a:rPr lang="ru-RU" sz="1400" b="1" i="1" dirty="0">
                <a:solidFill>
                  <a:srgbClr val="002060"/>
                </a:solidFill>
              </a:rPr>
              <a:t>Даже нашу козочку </a:t>
            </a:r>
          </a:p>
          <a:p>
            <a:r>
              <a:rPr lang="ru-RU" sz="1400" b="1" i="1" dirty="0">
                <a:solidFill>
                  <a:srgbClr val="002060"/>
                </a:solidFill>
              </a:rPr>
              <a:t>Зовут красиво – Розочка</a:t>
            </a:r>
          </a:p>
          <a:p>
            <a:r>
              <a:rPr lang="ru-RU" sz="1400" b="1" i="1" dirty="0">
                <a:solidFill>
                  <a:srgbClr val="002060"/>
                </a:solidFill>
              </a:rPr>
              <a:t>Настя, Вика и Данила</a:t>
            </a:r>
          </a:p>
          <a:p>
            <a:r>
              <a:rPr lang="ru-RU" sz="1400" b="1" i="1" dirty="0">
                <a:solidFill>
                  <a:srgbClr val="002060"/>
                </a:solidFill>
              </a:rPr>
              <a:t>Все имеют своё …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54060" y="4440160"/>
            <a:ext cx="6511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>
                <a:solidFill>
                  <a:srgbClr val="C00000"/>
                </a:solidFill>
              </a:rPr>
              <a:t>(имя)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16685" y="4926793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b="1" i="1" dirty="0" smtClean="0">
                <a:solidFill>
                  <a:srgbClr val="002060"/>
                </a:solidFill>
              </a:rPr>
              <a:t>Чтобы вырасти успешным</a:t>
            </a:r>
          </a:p>
          <a:p>
            <a:r>
              <a:rPr lang="ru-RU" sz="1400" b="1" i="1" dirty="0" smtClean="0">
                <a:solidFill>
                  <a:srgbClr val="002060"/>
                </a:solidFill>
              </a:rPr>
              <a:t>Надо много знать, уметь.</a:t>
            </a:r>
          </a:p>
          <a:p>
            <a:r>
              <a:rPr lang="ru-RU" sz="1400" b="1" i="1" dirty="0" smtClean="0">
                <a:solidFill>
                  <a:srgbClr val="002060"/>
                </a:solidFill>
              </a:rPr>
              <a:t>Чтобы вырасти большим</a:t>
            </a:r>
          </a:p>
          <a:p>
            <a:r>
              <a:rPr lang="ru-RU" sz="1400" b="1" i="1" dirty="0" smtClean="0">
                <a:solidFill>
                  <a:srgbClr val="002060"/>
                </a:solidFill>
              </a:rPr>
              <a:t>Недостаточно питанья</a:t>
            </a:r>
          </a:p>
          <a:p>
            <a:r>
              <a:rPr lang="ru-RU" sz="1400" b="1" i="1" dirty="0" smtClean="0">
                <a:solidFill>
                  <a:srgbClr val="002060"/>
                </a:solidFill>
              </a:rPr>
              <a:t>Мы использовать должны </a:t>
            </a:r>
          </a:p>
          <a:p>
            <a:r>
              <a:rPr lang="ru-RU" sz="1400" b="1" i="1" dirty="0" smtClean="0">
                <a:solidFill>
                  <a:srgbClr val="002060"/>
                </a:solidFill>
              </a:rPr>
              <a:t>Право на …</a:t>
            </a:r>
            <a:endParaRPr lang="ru-RU" sz="1400" b="1" i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28706" y="6004011"/>
            <a:ext cx="14527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>
                <a:solidFill>
                  <a:srgbClr val="C00000"/>
                </a:solidFill>
              </a:rPr>
              <a:t>(образование)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196555" y="3838653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</a:rPr>
              <a:t>Если дети заболели</a:t>
            </a:r>
          </a:p>
          <a:p>
            <a:r>
              <a:rPr lang="ru-RU" sz="1400" b="1" i="1" dirty="0">
                <a:solidFill>
                  <a:srgbClr val="002060"/>
                </a:solidFill>
              </a:rPr>
              <a:t>Плохо чувствуют себя</a:t>
            </a:r>
          </a:p>
          <a:p>
            <a:r>
              <a:rPr lang="ru-RU" sz="1400" b="1" i="1" dirty="0">
                <a:solidFill>
                  <a:srgbClr val="002060"/>
                </a:solidFill>
              </a:rPr>
              <a:t>И у них бронхит, ангина, </a:t>
            </a:r>
          </a:p>
          <a:p>
            <a:r>
              <a:rPr lang="ru-RU" sz="1400" b="1" i="1" dirty="0">
                <a:solidFill>
                  <a:srgbClr val="002060"/>
                </a:solidFill>
              </a:rPr>
              <a:t>Пневмония, скарлатина,</a:t>
            </a:r>
          </a:p>
          <a:p>
            <a:r>
              <a:rPr lang="ru-RU" sz="1400" b="1" i="1" dirty="0">
                <a:solidFill>
                  <a:srgbClr val="002060"/>
                </a:solidFill>
              </a:rPr>
              <a:t>Слышен детский крик и плач</a:t>
            </a:r>
          </a:p>
          <a:p>
            <a:r>
              <a:rPr lang="ru-RU" sz="1400" b="1" i="1" dirty="0">
                <a:solidFill>
                  <a:srgbClr val="002060"/>
                </a:solidFill>
              </a:rPr>
              <a:t>Вам поможет только …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368297" y="4906516"/>
            <a:ext cx="7180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>
                <a:solidFill>
                  <a:srgbClr val="C00000"/>
                </a:solidFill>
              </a:rPr>
              <a:t>(врач)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348892" y="5223648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</a:rPr>
              <a:t>Сказка учит нас, друзья</a:t>
            </a:r>
          </a:p>
          <a:p>
            <a:r>
              <a:rPr lang="ru-RU" sz="1400" b="1" i="1" dirty="0">
                <a:solidFill>
                  <a:srgbClr val="002060"/>
                </a:solidFill>
              </a:rPr>
              <a:t>Жить без домика нельзя.</a:t>
            </a:r>
          </a:p>
          <a:p>
            <a:r>
              <a:rPr lang="ru-RU" sz="1400" b="1" i="1" dirty="0">
                <a:solidFill>
                  <a:srgbClr val="002060"/>
                </a:solidFill>
              </a:rPr>
              <a:t>Лисе, зайке, поросенку</a:t>
            </a:r>
          </a:p>
          <a:p>
            <a:r>
              <a:rPr lang="ru-RU" sz="1400" b="1" i="1" dirty="0">
                <a:solidFill>
                  <a:srgbClr val="002060"/>
                </a:solidFill>
              </a:rPr>
              <a:t>Даже глупому мышонку. </a:t>
            </a:r>
          </a:p>
          <a:p>
            <a:r>
              <a:rPr lang="ru-RU" sz="1400" b="1" i="1" dirty="0">
                <a:solidFill>
                  <a:srgbClr val="002060"/>
                </a:solidFill>
              </a:rPr>
              <a:t>Ох, как нужно нам оно</a:t>
            </a:r>
          </a:p>
          <a:p>
            <a:r>
              <a:rPr lang="ru-RU" sz="1400" b="1" i="1" dirty="0">
                <a:solidFill>
                  <a:srgbClr val="002060"/>
                </a:solidFill>
              </a:rPr>
              <a:t>Это право на …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891412" y="6300866"/>
            <a:ext cx="86273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>
                <a:solidFill>
                  <a:srgbClr val="C00000"/>
                </a:solidFill>
              </a:rPr>
              <a:t>(жильё)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18864" y="1075058"/>
            <a:ext cx="4842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«Загадки по правам» </a:t>
            </a:r>
            <a:r>
              <a:rPr lang="ru-RU" b="1" i="1" dirty="0" smtClean="0">
                <a:solidFill>
                  <a:srgbClr val="C00000"/>
                </a:solidFill>
              </a:rPr>
              <a:t>- продолжи фразу: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16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3235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"</a:t>
            </a:r>
            <a:r>
              <a:rPr lang="ru-RU" sz="2000" b="1" i="1" dirty="0">
                <a:solidFill>
                  <a:srgbClr val="002060"/>
                </a:solidFill>
              </a:rPr>
              <a:t>Права и обязанности ребенка"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64318" y="260648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i="1" dirty="0" smtClean="0">
                <a:solidFill>
                  <a:srgbClr val="002060"/>
                </a:solidFill>
              </a:rPr>
              <a:t>.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39314" y="566124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794674"/>
            <a:ext cx="8147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C00000"/>
                </a:solidFill>
              </a:rPr>
              <a:t>П</a:t>
            </a:r>
            <a:r>
              <a:rPr lang="ru-RU" b="1" i="1" dirty="0" smtClean="0">
                <a:solidFill>
                  <a:srgbClr val="C00000"/>
                </a:solidFill>
              </a:rPr>
              <a:t>рава у обучающихся </a:t>
            </a:r>
            <a:r>
              <a:rPr lang="ru-RU" b="1" i="1" dirty="0">
                <a:solidFill>
                  <a:srgbClr val="C00000"/>
                </a:solidFill>
              </a:rPr>
              <a:t>в </a:t>
            </a:r>
            <a:r>
              <a:rPr lang="ru-RU" b="1" i="1" dirty="0" smtClean="0">
                <a:solidFill>
                  <a:srgbClr val="C00000"/>
                </a:solidFill>
              </a:rPr>
              <a:t>школе.</a:t>
            </a:r>
            <a:endParaRPr lang="ru-RU" b="1" i="1" dirty="0">
              <a:solidFill>
                <a:srgbClr val="C00000"/>
              </a:solidFill>
            </a:endParaRPr>
          </a:p>
          <a:p>
            <a:pPr algn="ctr"/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628800"/>
            <a:ext cx="7316672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1400" b="1" i="1" dirty="0">
                <a:solidFill>
                  <a:srgbClr val="002060"/>
                </a:solidFill>
              </a:rPr>
              <a:t>Право на получение бесплатного общего </a:t>
            </a:r>
            <a:r>
              <a:rPr lang="ru-RU" sz="1400" b="1" i="1" dirty="0" smtClean="0">
                <a:solidFill>
                  <a:srgbClr val="002060"/>
                </a:solidFill>
              </a:rPr>
              <a:t>образования.</a:t>
            </a:r>
            <a:endParaRPr lang="ru-RU" sz="1400" b="1" i="1" dirty="0">
              <a:solidFill>
                <a:srgbClr val="002060"/>
              </a:solidFill>
            </a:endParaRP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</a:rPr>
              <a:t> Право </a:t>
            </a:r>
            <a:r>
              <a:rPr lang="ru-RU" sz="1400" b="1" i="1" dirty="0">
                <a:solidFill>
                  <a:srgbClr val="002060"/>
                </a:solidFill>
              </a:rPr>
              <a:t>на получение оценки своих </a:t>
            </a:r>
            <a:r>
              <a:rPr lang="ru-RU" sz="1400" b="1" i="1" dirty="0" smtClean="0">
                <a:solidFill>
                  <a:srgbClr val="002060"/>
                </a:solidFill>
              </a:rPr>
              <a:t>знаний.</a:t>
            </a:r>
            <a:endParaRPr lang="ru-RU" sz="1400" b="1" i="1" dirty="0">
              <a:solidFill>
                <a:srgbClr val="002060"/>
              </a:solidFill>
            </a:endParaRPr>
          </a:p>
          <a:p>
            <a:pPr algn="ctr"/>
            <a:endParaRPr lang="ru-RU" sz="1400" b="1" i="1" dirty="0" smtClean="0">
              <a:solidFill>
                <a:srgbClr val="002060"/>
              </a:solidFill>
            </a:endParaRP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</a:rPr>
              <a:t> </a:t>
            </a:r>
            <a:r>
              <a:rPr lang="ru-RU" sz="1400" b="1" i="1" dirty="0">
                <a:solidFill>
                  <a:srgbClr val="002060"/>
                </a:solidFill>
              </a:rPr>
              <a:t>Право на обучение по индивидуальному учебному </a:t>
            </a:r>
            <a:r>
              <a:rPr lang="ru-RU" sz="1400" b="1" i="1" dirty="0" smtClean="0">
                <a:solidFill>
                  <a:srgbClr val="002060"/>
                </a:solidFill>
              </a:rPr>
              <a:t>плану.</a:t>
            </a:r>
          </a:p>
          <a:p>
            <a:pPr algn="ctr"/>
            <a:endParaRPr lang="ru-RU" sz="1400" b="1" i="1" dirty="0" smtClean="0">
              <a:solidFill>
                <a:srgbClr val="002060"/>
              </a:solidFill>
            </a:endParaRP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</a:rPr>
              <a:t> Право </a:t>
            </a:r>
            <a:r>
              <a:rPr lang="ru-RU" sz="1400" b="1" i="1" dirty="0">
                <a:solidFill>
                  <a:srgbClr val="002060"/>
                </a:solidFill>
              </a:rPr>
              <a:t>на ускоренный курс </a:t>
            </a:r>
            <a:r>
              <a:rPr lang="ru-RU" sz="1400" b="1" i="1" dirty="0" smtClean="0">
                <a:solidFill>
                  <a:srgbClr val="002060"/>
                </a:solidFill>
              </a:rPr>
              <a:t>обучения.</a:t>
            </a:r>
            <a:endParaRPr lang="ru-RU" sz="1400" b="1" i="1" dirty="0">
              <a:solidFill>
                <a:srgbClr val="002060"/>
              </a:solidFill>
            </a:endParaRPr>
          </a:p>
          <a:p>
            <a:pPr algn="ctr"/>
            <a:endParaRPr lang="ru-RU" sz="1400" b="1" i="1" dirty="0" smtClean="0">
              <a:solidFill>
                <a:srgbClr val="002060"/>
              </a:solidFill>
            </a:endParaRP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</a:rPr>
              <a:t> Право </a:t>
            </a:r>
            <a:r>
              <a:rPr lang="ru-RU" sz="1400" b="1" i="1" dirty="0">
                <a:solidFill>
                  <a:srgbClr val="002060"/>
                </a:solidFill>
              </a:rPr>
              <a:t>на отдых, охрану здоровья, медицинскую помощь.</a:t>
            </a:r>
          </a:p>
          <a:p>
            <a:pPr algn="ctr"/>
            <a:endParaRPr lang="ru-RU" sz="1400" b="1" i="1" dirty="0">
              <a:solidFill>
                <a:srgbClr val="002060"/>
              </a:solidFill>
            </a:endParaRPr>
          </a:p>
          <a:p>
            <a:pPr algn="ctr"/>
            <a:endParaRPr lang="ru-RU" sz="1400" b="1" i="1" dirty="0">
              <a:solidFill>
                <a:srgbClr val="00206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589" y="3861048"/>
            <a:ext cx="3594678" cy="2521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899" y="5003"/>
            <a:ext cx="2060575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4980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92696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C00000"/>
                </a:solidFill>
              </a:rPr>
              <a:t>О</a:t>
            </a:r>
            <a:r>
              <a:rPr lang="ru-RU" b="1" i="1" dirty="0" smtClean="0">
                <a:solidFill>
                  <a:srgbClr val="C00000"/>
                </a:solidFill>
              </a:rPr>
              <a:t>бязанности </a:t>
            </a:r>
            <a:r>
              <a:rPr lang="ru-RU" b="1" i="1" dirty="0">
                <a:solidFill>
                  <a:srgbClr val="C00000"/>
                </a:solidFill>
              </a:rPr>
              <a:t>у обучающихся </a:t>
            </a:r>
            <a:r>
              <a:rPr lang="ru-RU" b="1" i="1" dirty="0" smtClean="0">
                <a:solidFill>
                  <a:srgbClr val="C00000"/>
                </a:solidFill>
              </a:rPr>
              <a:t>школы.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412776"/>
            <a:ext cx="757165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Добросовестное учение</a:t>
            </a:r>
          </a:p>
          <a:p>
            <a:pPr algn="ctr"/>
            <a:endParaRPr lang="ru-RU" b="1" i="1" dirty="0">
              <a:solidFill>
                <a:srgbClr val="002060"/>
              </a:solidFill>
            </a:endParaRPr>
          </a:p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Посещение </a:t>
            </a:r>
            <a:r>
              <a:rPr lang="ru-RU" b="1" i="1" dirty="0">
                <a:solidFill>
                  <a:srgbClr val="002060"/>
                </a:solidFill>
              </a:rPr>
              <a:t>уроков согласно расписанию;</a:t>
            </a:r>
          </a:p>
          <a:p>
            <a:pPr algn="ctr"/>
            <a:endParaRPr lang="ru-RU" b="1" i="1" dirty="0">
              <a:solidFill>
                <a:srgbClr val="002060"/>
              </a:solidFill>
            </a:endParaRPr>
          </a:p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Бережное </a:t>
            </a:r>
            <a:r>
              <a:rPr lang="ru-RU" b="1" i="1" dirty="0">
                <a:solidFill>
                  <a:srgbClr val="002060"/>
                </a:solidFill>
              </a:rPr>
              <a:t>отношение к имуществу </a:t>
            </a:r>
            <a:r>
              <a:rPr lang="ru-RU" b="1" i="1" dirty="0" smtClean="0">
                <a:solidFill>
                  <a:srgbClr val="002060"/>
                </a:solidFill>
              </a:rPr>
              <a:t>школы</a:t>
            </a:r>
          </a:p>
          <a:p>
            <a:pPr algn="ctr"/>
            <a:endParaRPr lang="ru-RU" b="1" i="1" dirty="0" smtClean="0">
              <a:solidFill>
                <a:srgbClr val="002060"/>
              </a:solidFill>
            </a:endParaRPr>
          </a:p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Уважение </a:t>
            </a:r>
            <a:r>
              <a:rPr lang="ru-RU" b="1" i="1" dirty="0">
                <a:solidFill>
                  <a:srgbClr val="002060"/>
                </a:solidFill>
              </a:rPr>
              <a:t>чести и достоинства других </a:t>
            </a:r>
            <a:r>
              <a:rPr lang="ru-RU" b="1" i="1" dirty="0" smtClean="0">
                <a:solidFill>
                  <a:srgbClr val="002060"/>
                </a:solidFill>
              </a:rPr>
              <a:t>обучающихся</a:t>
            </a:r>
            <a:endParaRPr lang="ru-RU" b="1" i="1" dirty="0">
              <a:solidFill>
                <a:srgbClr val="002060"/>
              </a:solidFill>
            </a:endParaRPr>
          </a:p>
          <a:p>
            <a:pPr algn="ctr"/>
            <a:endParaRPr lang="ru-RU" b="1" i="1" dirty="0" smtClean="0">
              <a:solidFill>
                <a:srgbClr val="002060"/>
              </a:solidFill>
            </a:endParaRPr>
          </a:p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Уважение </a:t>
            </a:r>
            <a:r>
              <a:rPr lang="ru-RU" b="1" i="1" dirty="0">
                <a:solidFill>
                  <a:srgbClr val="002060"/>
                </a:solidFill>
              </a:rPr>
              <a:t>чести и достоинства </a:t>
            </a:r>
            <a:r>
              <a:rPr lang="ru-RU" b="1" i="1" dirty="0" smtClean="0">
                <a:solidFill>
                  <a:srgbClr val="002060"/>
                </a:solidFill>
              </a:rPr>
              <a:t>работников школы</a:t>
            </a:r>
            <a:endParaRPr lang="ru-RU" b="1" i="1" dirty="0">
              <a:solidFill>
                <a:srgbClr val="002060"/>
              </a:solidFill>
            </a:endParaRPr>
          </a:p>
          <a:p>
            <a:pPr algn="ctr"/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077072"/>
            <a:ext cx="3336032" cy="25020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4393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328" y="3768849"/>
            <a:ext cx="1351061" cy="20713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50" y="305550"/>
            <a:ext cx="1184273" cy="185768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568" y="4524279"/>
            <a:ext cx="1296144" cy="20017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26" y="4886827"/>
            <a:ext cx="1072119" cy="16557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80" y="4804524"/>
            <a:ext cx="1090643" cy="17008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127" y="2348880"/>
            <a:ext cx="1344965" cy="2077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68" y="2482780"/>
            <a:ext cx="1304880" cy="1973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34092"/>
            <a:ext cx="1264324" cy="19302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904" y="1342250"/>
            <a:ext cx="1223485" cy="1815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61284" y="157176"/>
            <a:ext cx="64087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C00000"/>
                </a:solidFill>
              </a:rPr>
              <a:t>Что читать о правах </a:t>
            </a:r>
            <a:r>
              <a:rPr lang="ru-RU" sz="3200" b="1" i="1" dirty="0" smtClean="0">
                <a:solidFill>
                  <a:srgbClr val="C00000"/>
                </a:solidFill>
              </a:rPr>
              <a:t>ребёнка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386" y="1399701"/>
            <a:ext cx="1852508" cy="24020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637" y="1471308"/>
            <a:ext cx="1369423" cy="1755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104" y="368595"/>
            <a:ext cx="1361676" cy="17315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949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810" y="163789"/>
            <a:ext cx="2268778" cy="30250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1" b="19551"/>
          <a:stretch/>
        </p:blipFill>
        <p:spPr>
          <a:xfrm>
            <a:off x="6545336" y="3429000"/>
            <a:ext cx="2355726" cy="33602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14" y="3429000"/>
            <a:ext cx="2571750" cy="3429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020" y="483116"/>
            <a:ext cx="3316374" cy="24872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54" y="174724"/>
            <a:ext cx="2328050" cy="31040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764" y="4099384"/>
            <a:ext cx="3712411" cy="2088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299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2218" y="3277433"/>
            <a:ext cx="8851782" cy="1015663"/>
          </a:xfrm>
          <a:prstGeom prst="rect">
            <a:avLst/>
          </a:prstGeom>
        </p:spPr>
        <p:txBody>
          <a:bodyPr wrap="none">
            <a:spAutoFit/>
            <a:scene3d>
              <a:camera prst="isometricOffAxis1Right"/>
              <a:lightRig rig="threePt" dir="t"/>
            </a:scene3d>
          </a:bodyPr>
          <a:lstStyle/>
          <a:p>
            <a:r>
              <a:rPr lang="ru-RU" sz="6000" b="1" i="1" dirty="0">
                <a:solidFill>
                  <a:srgbClr val="C00000"/>
                </a:solidFill>
              </a:rPr>
              <a:t>Будьте счастливы!!!!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61475"/>
            <a:ext cx="2215236" cy="22799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480" y="428979"/>
            <a:ext cx="2662350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180" y="3933056"/>
            <a:ext cx="186690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653136"/>
            <a:ext cx="2466975" cy="1847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702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857</TotalTime>
  <Words>341</Words>
  <Application>Microsoft Office PowerPoint</Application>
  <PresentationFormat>Экран (4:3)</PresentationFormat>
  <Paragraphs>73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Courier New</vt:lpstr>
      <vt:lpstr>Исполнительная</vt:lpstr>
      <vt:lpstr>Твои права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Конвенция о правах ребенка</dc:title>
  <dc:creator>User</dc:creator>
  <cp:lastModifiedBy>topovyi</cp:lastModifiedBy>
  <cp:revision>166</cp:revision>
  <dcterms:created xsi:type="dcterms:W3CDTF">2020-10-22T08:49:33Z</dcterms:created>
  <dcterms:modified xsi:type="dcterms:W3CDTF">2020-11-01T13:25:02Z</dcterms:modified>
</cp:coreProperties>
</file>