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9" r:id="rId4"/>
    <p:sldId id="261" r:id="rId5"/>
    <p:sldId id="257" r:id="rId6"/>
    <p:sldId id="272" r:id="rId7"/>
    <p:sldId id="267" r:id="rId8"/>
    <p:sldId id="268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646C29C-6A5F-49B0-AD6D-C73E83D060BD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3E9A7DB4-E6A4-4E18-9BBA-63793834732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44551"/>
            <a:ext cx="4097796" cy="2874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412776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6600" b="1" i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Чокан</a:t>
            </a:r>
            <a:r>
              <a:rPr lang="ru-RU" sz="6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Валиханов  </a:t>
            </a:r>
            <a:br>
              <a:rPr lang="ru-RU" sz="6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6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его время</a:t>
            </a:r>
            <a:endParaRPr lang="ru-RU" sz="66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3573016"/>
            <a:ext cx="4943130" cy="17526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Дорогие читатели!</a:t>
            </a:r>
          </a:p>
          <a:p>
            <a:pPr algn="ctr"/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Представляем вашему вниманию виртуальную выставку, посвященную юбилею </a:t>
            </a:r>
            <a:r>
              <a:rPr lang="ru-RU" sz="4000" b="1" i="1" dirty="0" err="1" smtClean="0">
                <a:solidFill>
                  <a:schemeClr val="accent6">
                    <a:lumMod val="50000"/>
                  </a:schemeClr>
                </a:solidFill>
              </a:rPr>
              <a:t>Чокана</a:t>
            </a:r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 Валиханова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99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5157192"/>
            <a:ext cx="8208912" cy="1500187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7200" b="1" i="1" dirty="0">
                <a:solidFill>
                  <a:srgbClr val="002060"/>
                </a:solidFill>
              </a:rPr>
              <a:t>З</a:t>
            </a:r>
            <a:r>
              <a:rPr lang="ru-RU" sz="7200" b="1" i="1" dirty="0" smtClean="0">
                <a:solidFill>
                  <a:srgbClr val="002060"/>
                </a:solidFill>
              </a:rPr>
              <a:t>наменитый </a:t>
            </a:r>
            <a:r>
              <a:rPr lang="ru-RU" sz="7200" b="1" i="1" dirty="0">
                <a:solidFill>
                  <a:srgbClr val="002060"/>
                </a:solidFill>
              </a:rPr>
              <a:t>ученый-путешественник, этнограф, просветитель, историк, энциклопедист, знаток шести языков, художник; действительный член Русского географического общества; офицер Генерального штаба Русской армии, разведчик.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2" y="764704"/>
            <a:ext cx="3553593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596" y="1196554"/>
            <a:ext cx="2888322" cy="35285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User\Desktop\IMG_20201106_0926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833" y="908720"/>
            <a:ext cx="2862318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69" y="4509120"/>
            <a:ext cx="8156575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975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Наследие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Ч.Валиханова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>
                <a:solidFill>
                  <a:srgbClr val="002060"/>
                </a:solidFill>
              </a:rPr>
              <a:t>актуально во все времена.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246" y="1370092"/>
            <a:ext cx="53645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</a:rPr>
              <a:t>Сейчас мы говорим о развитии культуры нашей страны и реализации идей </a:t>
            </a:r>
            <a:r>
              <a:rPr lang="ru-RU" sz="3200" b="1" i="1" dirty="0">
                <a:solidFill>
                  <a:srgbClr val="C00000"/>
                </a:solidFill>
              </a:rPr>
              <a:t>«</a:t>
            </a:r>
            <a:r>
              <a:rPr lang="ru-RU" sz="3200" b="1" i="1" dirty="0" err="1">
                <a:solidFill>
                  <a:srgbClr val="C00000"/>
                </a:solidFill>
              </a:rPr>
              <a:t>Рухани</a:t>
            </a:r>
            <a:r>
              <a:rPr lang="ru-RU" sz="3200" b="1" i="1" dirty="0">
                <a:solidFill>
                  <a:srgbClr val="C00000"/>
                </a:solidFill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</a:rPr>
              <a:t>жаңғыру</a:t>
            </a:r>
            <a:r>
              <a:rPr lang="ru-RU" sz="3200" b="1" i="1" dirty="0" smtClean="0">
                <a:solidFill>
                  <a:srgbClr val="C00000"/>
                </a:solidFill>
              </a:rPr>
              <a:t>»</a:t>
            </a:r>
            <a:r>
              <a:rPr lang="ru-RU" sz="3200" b="1" i="1" dirty="0" smtClean="0">
                <a:solidFill>
                  <a:srgbClr val="002060"/>
                </a:solidFill>
              </a:rPr>
              <a:t>,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>
                <a:solidFill>
                  <a:srgbClr val="002060"/>
                </a:solidFill>
              </a:rPr>
              <a:t>и в этом деле без научного наследия </a:t>
            </a:r>
            <a:r>
              <a:rPr lang="ru-RU" sz="3200" b="1" i="1" dirty="0" err="1">
                <a:solidFill>
                  <a:srgbClr val="C00000"/>
                </a:solidFill>
              </a:rPr>
              <a:t>Чокана</a:t>
            </a:r>
            <a:r>
              <a:rPr lang="ru-RU" sz="3200" b="1" i="1" dirty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rgbClr val="C00000"/>
                </a:solidFill>
              </a:rPr>
              <a:t>Валиханова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не обойтись.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281" y="1177128"/>
            <a:ext cx="3515470" cy="49102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6087372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100" b="1" i="1" dirty="0">
                <a:solidFill>
                  <a:srgbClr val="002060"/>
                </a:solidFill>
              </a:rPr>
              <a:t>Х/ф «Его время придет» </a:t>
            </a:r>
            <a:endParaRPr lang="ru-RU" sz="11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1100" b="1" i="1" dirty="0" smtClean="0">
                <a:solidFill>
                  <a:srgbClr val="002060"/>
                </a:solidFill>
              </a:rPr>
              <a:t>(</a:t>
            </a:r>
            <a:r>
              <a:rPr lang="ru-RU" sz="1100" b="1" i="1" dirty="0">
                <a:solidFill>
                  <a:srgbClr val="002060"/>
                </a:solidFill>
              </a:rPr>
              <a:t>режиссер: </a:t>
            </a:r>
            <a:r>
              <a:rPr lang="ru-RU" sz="1100" b="1" i="1" dirty="0" err="1" smtClean="0">
                <a:solidFill>
                  <a:srgbClr val="002060"/>
                </a:solidFill>
              </a:rPr>
              <a:t>Мажит</a:t>
            </a:r>
            <a:r>
              <a:rPr lang="ru-RU" sz="1100" b="1" i="1" dirty="0" smtClean="0">
                <a:solidFill>
                  <a:srgbClr val="002060"/>
                </a:solidFill>
              </a:rPr>
              <a:t> </a:t>
            </a:r>
            <a:r>
              <a:rPr lang="ru-RU" sz="1100" b="1" i="1" dirty="0" err="1">
                <a:solidFill>
                  <a:srgbClr val="002060"/>
                </a:solidFill>
              </a:rPr>
              <a:t>Бегалин</a:t>
            </a:r>
            <a:r>
              <a:rPr lang="ru-RU" sz="1100" b="1" i="1" dirty="0">
                <a:solidFill>
                  <a:srgbClr val="002060"/>
                </a:solidFill>
              </a:rPr>
              <a:t>, 1957 г.)</a:t>
            </a:r>
          </a:p>
        </p:txBody>
      </p:sp>
    </p:spTree>
    <p:extLst>
      <p:ext uri="{BB962C8B-B14F-4D97-AF65-F5344CB8AC3E}">
        <p14:creationId xmlns:p14="http://schemas.microsoft.com/office/powerpoint/2010/main" val="269429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74373"/>
            <a:ext cx="28575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25044" y="848023"/>
            <a:ext cx="46353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solidFill>
                  <a:srgbClr val="002060"/>
                </a:solidFill>
              </a:rPr>
              <a:t>Чокан</a:t>
            </a:r>
            <a:r>
              <a:rPr lang="ru-RU" b="1" i="1" dirty="0">
                <a:solidFill>
                  <a:srgbClr val="002060"/>
                </a:solidFill>
              </a:rPr>
              <a:t>, будучи </a:t>
            </a:r>
            <a:r>
              <a:rPr lang="ru-RU" b="1" i="1" dirty="0" err="1">
                <a:solidFill>
                  <a:srgbClr val="002060"/>
                </a:solidFill>
              </a:rPr>
              <a:t>чингизидом</a:t>
            </a:r>
            <a:r>
              <a:rPr lang="ru-RU" b="1" i="1" dirty="0">
                <a:solidFill>
                  <a:srgbClr val="002060"/>
                </a:solidFill>
              </a:rPr>
              <a:t> по происхождению, с детства соприкасался с образцами высокой казахской культуры. </a:t>
            </a:r>
            <a:r>
              <a:rPr lang="ru-RU" b="1" i="1" dirty="0" err="1">
                <a:solidFill>
                  <a:srgbClr val="002060"/>
                </a:solidFill>
              </a:rPr>
              <a:t>Чокан</a:t>
            </a:r>
            <a:r>
              <a:rPr lang="ru-RU" b="1" i="1" dirty="0">
                <a:solidFill>
                  <a:srgbClr val="002060"/>
                </a:solidFill>
              </a:rPr>
              <a:t> прежде всего стал известен как неутомимый собиратель и вдумчивый исследователь казахского фольклора. В трудах «Предания Большой киргиз-кайсацкой орды», «Исторические предания о батырах XVIII века», «Древности», «Язык», «Самородная словесность» он исследует множество народных поэм, сказок, легенд, преданий. Как впоследствии заключал </a:t>
            </a:r>
            <a:r>
              <a:rPr lang="ru-RU" b="1" i="1" dirty="0" err="1">
                <a:solidFill>
                  <a:srgbClr val="002060"/>
                </a:solidFill>
              </a:rPr>
              <a:t>Чокан</a:t>
            </a:r>
            <a:r>
              <a:rPr lang="ru-RU" b="1" i="1" dirty="0">
                <a:solidFill>
                  <a:srgbClr val="002060"/>
                </a:solidFill>
              </a:rPr>
              <a:t>, казахский народ имеет богатую и не лишенную поэтических достоинств замечательную литературу.</a:t>
            </a:r>
          </a:p>
          <a:p>
            <a:pPr algn="ctr"/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5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72816"/>
            <a:ext cx="4176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002060"/>
                </a:solidFill>
              </a:rPr>
              <a:t>В возрасте всего 22 лет он возглавил русскую разведывательную экспедицию в </a:t>
            </a:r>
            <a:r>
              <a:rPr lang="ru-RU" sz="1200" b="1" i="1" dirty="0" err="1" smtClean="0">
                <a:solidFill>
                  <a:srgbClr val="002060"/>
                </a:solidFill>
              </a:rPr>
              <a:t>Кашгарию</a:t>
            </a:r>
            <a:r>
              <a:rPr lang="ru-RU" sz="1200" b="1" i="1" dirty="0" smtClean="0">
                <a:solidFill>
                  <a:srgbClr val="002060"/>
                </a:solidFill>
              </a:rPr>
              <a:t>, область, закрытую Китаем для посещения европейцами под страхом смертной казни. Эта экспедиция предоставила в распоряжение исследователей поистине уникальный географический и топографический материал и сразу вошла в анналы мировой науки. В путешествии на Иссык-Куль Валиханов собрал колоссальный географический, этнографический и языковой материал о жизни степных кочевых народов. Важнейшим результатом этого путешествия стало открытие миру величайшего памятника киргизского устного творчества, «степной Илиады»,— эпоса «</a:t>
            </a:r>
            <a:r>
              <a:rPr lang="ru-RU" sz="1200" b="1" i="1" dirty="0" err="1" smtClean="0">
                <a:solidFill>
                  <a:srgbClr val="002060"/>
                </a:solidFill>
              </a:rPr>
              <a:t>Манас</a:t>
            </a:r>
            <a:r>
              <a:rPr lang="ru-RU" sz="1200" b="1" i="1" dirty="0" smtClean="0">
                <a:solidFill>
                  <a:srgbClr val="002060"/>
                </a:solidFill>
              </a:rPr>
              <a:t>»; Валиханов был его первым переводчиком на русский язык. Для современного Казахстана имя Валиханова стало одним из главных символов национальной культуры и государственной идентичности. Практически в каждом городе Страны Великой степи есть улица, школа, учреждение культуры и науки, названные именем этого великого сына казахского народа, потомка Чингисхана, правнука знаменитого </a:t>
            </a:r>
            <a:r>
              <a:rPr lang="ru-RU" sz="1200" b="1" i="1" dirty="0" err="1" smtClean="0">
                <a:solidFill>
                  <a:srgbClr val="002060"/>
                </a:solidFill>
              </a:rPr>
              <a:t>Абылай</a:t>
            </a:r>
            <a:r>
              <a:rPr lang="ru-RU" sz="1200" b="1" i="1" dirty="0" smtClean="0">
                <a:solidFill>
                  <a:srgbClr val="002060"/>
                </a:solidFill>
              </a:rPr>
              <a:t> хана.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880" y="692697"/>
            <a:ext cx="20955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44" y="3966847"/>
            <a:ext cx="3737992" cy="23876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044" y="764704"/>
            <a:ext cx="50150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>
                <a:solidFill>
                  <a:srgbClr val="002060"/>
                </a:solidFill>
              </a:rPr>
              <a:t>Впервые его труды были изданы в 1904 году в Петербурге. Написаны они интересно и увлекательно.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544" y="1226369"/>
            <a:ext cx="1592988" cy="2254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66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774" y="908720"/>
            <a:ext cx="1773112" cy="26570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987824" y="576379"/>
            <a:ext cx="52353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О жизни и деятельности великого </a:t>
            </a:r>
            <a:r>
              <a:rPr lang="ru-RU" b="1" i="1" dirty="0" smtClean="0">
                <a:solidFill>
                  <a:srgbClr val="002060"/>
                </a:solidFill>
              </a:rPr>
              <a:t>просветителя ХIХ </a:t>
            </a:r>
            <a:r>
              <a:rPr lang="ru-RU" b="1" i="1" dirty="0">
                <a:solidFill>
                  <a:srgbClr val="002060"/>
                </a:solidFill>
              </a:rPr>
              <a:t>в. </a:t>
            </a:r>
            <a:r>
              <a:rPr lang="ru-RU" b="1" i="1" dirty="0" err="1">
                <a:solidFill>
                  <a:srgbClr val="002060"/>
                </a:solidFill>
              </a:rPr>
              <a:t>Чокана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smtClean="0">
                <a:solidFill>
                  <a:srgbClr val="002060"/>
                </a:solidFill>
              </a:rPr>
              <a:t>Валиханова издано много книг.</a:t>
            </a:r>
          </a:p>
          <a:p>
            <a:pPr algn="ctr"/>
            <a:endParaRPr lang="ru-RU" b="1" i="1" dirty="0" smtClean="0">
              <a:solidFill>
                <a:srgbClr val="002060"/>
              </a:solidFill>
            </a:endParaRPr>
          </a:p>
          <a:p>
            <a:pPr algn="ctr"/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532" y="2348880"/>
            <a:ext cx="2130503" cy="31891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638" y="1412776"/>
            <a:ext cx="1754791" cy="26358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29" y="3861048"/>
            <a:ext cx="1731963" cy="26400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180" y="3212976"/>
            <a:ext cx="1945157" cy="2916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12326"/>
            <a:ext cx="1798637" cy="27003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17032"/>
            <a:ext cx="1762125" cy="26400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1116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2" t="10309" r="58287"/>
          <a:stretch/>
        </p:blipFill>
        <p:spPr bwMode="auto">
          <a:xfrm>
            <a:off x="827584" y="1010964"/>
            <a:ext cx="2926777" cy="4412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6633" y="543741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i="1" dirty="0" err="1">
                <a:solidFill>
                  <a:srgbClr val="002060"/>
                </a:solidFill>
              </a:rPr>
              <a:t>Жарылкапа</a:t>
            </a:r>
            <a:r>
              <a:rPr lang="ru-RU" sz="1400" b="1" i="1" dirty="0">
                <a:solidFill>
                  <a:srgbClr val="002060"/>
                </a:solidFill>
              </a:rPr>
              <a:t> </a:t>
            </a:r>
            <a:r>
              <a:rPr lang="ru-RU" sz="1400" b="1" i="1" dirty="0" err="1">
                <a:solidFill>
                  <a:srgbClr val="002060"/>
                </a:solidFill>
              </a:rPr>
              <a:t>Бейсенбайулы</a:t>
            </a:r>
            <a:r>
              <a:rPr lang="ru-RU" sz="1400" b="1" i="1" dirty="0">
                <a:solidFill>
                  <a:srgbClr val="002060"/>
                </a:solidFill>
              </a:rPr>
              <a:t> </a:t>
            </a:r>
            <a:endParaRPr lang="ru-RU" sz="14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«</a:t>
            </a:r>
            <a:r>
              <a:rPr lang="ru-RU" sz="1400" b="1" i="1" dirty="0" err="1" smtClean="0">
                <a:solidFill>
                  <a:srgbClr val="002060"/>
                </a:solidFill>
              </a:rPr>
              <a:t>Чокан</a:t>
            </a:r>
            <a:r>
              <a:rPr lang="ru-RU" sz="1400" b="1" i="1" dirty="0" smtClean="0">
                <a:solidFill>
                  <a:srgbClr val="002060"/>
                </a:solidFill>
              </a:rPr>
              <a:t> </a:t>
            </a:r>
            <a:r>
              <a:rPr lang="ru-RU" sz="1400" b="1" i="1" dirty="0">
                <a:solidFill>
                  <a:srgbClr val="002060"/>
                </a:solidFill>
              </a:rPr>
              <a:t>Валиханов"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1391240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</a:rPr>
              <a:t>А</a:t>
            </a:r>
            <a:r>
              <a:rPr lang="ru-RU" sz="1600" b="1" i="1" dirty="0" smtClean="0">
                <a:solidFill>
                  <a:srgbClr val="002060"/>
                </a:solidFill>
              </a:rPr>
              <a:t>втор </a:t>
            </a:r>
            <a:r>
              <a:rPr lang="ru-RU" sz="1600" b="1" i="1" dirty="0">
                <a:solidFill>
                  <a:srgbClr val="002060"/>
                </a:solidFill>
              </a:rPr>
              <a:t>произведения </a:t>
            </a:r>
            <a:r>
              <a:rPr lang="ru-RU" sz="1600" b="1" i="1" dirty="0" err="1">
                <a:solidFill>
                  <a:srgbClr val="002060"/>
                </a:solidFill>
              </a:rPr>
              <a:t>Бейсенбайулы</a:t>
            </a:r>
            <a:r>
              <a:rPr lang="ru-RU" sz="1600" b="1" i="1" dirty="0">
                <a:solidFill>
                  <a:srgbClr val="002060"/>
                </a:solidFill>
              </a:rPr>
              <a:t> много лет занимается изучением жизни и творчества великого казахского этнографа, прошел по маршруту его "Дневника поездки на Иссык-Куль" (1856), побывал в местах, где жил и творил востоковед. Его перу принадлежат книги "По следам </a:t>
            </a:r>
            <a:r>
              <a:rPr lang="ru-RU" sz="1600" b="1" i="1" dirty="0" err="1">
                <a:solidFill>
                  <a:srgbClr val="002060"/>
                </a:solidFill>
              </a:rPr>
              <a:t>Чокана</a:t>
            </a:r>
            <a:r>
              <a:rPr lang="ru-RU" sz="1600" b="1" i="1" dirty="0">
                <a:solidFill>
                  <a:srgbClr val="002060"/>
                </a:solidFill>
              </a:rPr>
              <a:t>" (1977), "Судьба </a:t>
            </a:r>
            <a:r>
              <a:rPr lang="ru-RU" sz="1600" b="1" i="1" dirty="0" err="1">
                <a:solidFill>
                  <a:srgbClr val="002060"/>
                </a:solidFill>
              </a:rPr>
              <a:t>Чокана</a:t>
            </a:r>
            <a:r>
              <a:rPr lang="ru-RU" sz="1600" b="1" i="1" dirty="0">
                <a:solidFill>
                  <a:srgbClr val="002060"/>
                </a:solidFill>
              </a:rPr>
              <a:t>" (1987), "</a:t>
            </a:r>
            <a:r>
              <a:rPr lang="ru-RU" sz="1600" b="1" i="1" dirty="0" err="1">
                <a:solidFill>
                  <a:srgbClr val="002060"/>
                </a:solidFill>
              </a:rPr>
              <a:t>Чокан</a:t>
            </a:r>
            <a:r>
              <a:rPr lang="ru-RU" sz="1600" b="1" i="1" dirty="0">
                <a:solidFill>
                  <a:srgbClr val="002060"/>
                </a:solidFill>
              </a:rPr>
              <a:t>" (2009).</a:t>
            </a:r>
          </a:p>
          <a:p>
            <a:pPr algn="ctr"/>
            <a:endParaRPr lang="ru-RU" sz="1600" b="1" i="1" dirty="0">
              <a:solidFill>
                <a:srgbClr val="002060"/>
              </a:solidFill>
            </a:endParaRPr>
          </a:p>
          <a:p>
            <a:pPr algn="ctr"/>
            <a:r>
              <a:rPr lang="ru-RU" sz="1600" b="1" i="1" dirty="0">
                <a:solidFill>
                  <a:srgbClr val="002060"/>
                </a:solidFill>
              </a:rPr>
              <a:t>В </a:t>
            </a:r>
            <a:r>
              <a:rPr lang="ru-RU" sz="1600" b="1" i="1" dirty="0" smtClean="0">
                <a:solidFill>
                  <a:srgbClr val="002060"/>
                </a:solidFill>
              </a:rPr>
              <a:t>данной книге</a:t>
            </a:r>
            <a:r>
              <a:rPr lang="ru-RU" sz="1600" b="1" i="1" dirty="0">
                <a:solidFill>
                  <a:srgbClr val="002060"/>
                </a:solidFill>
              </a:rPr>
              <a:t>, дополненной новыми историческими, архивными документами, содержатся важные выводы, касающиеся неизвестных фактов из жизни </a:t>
            </a:r>
            <a:r>
              <a:rPr lang="ru-RU" sz="1600" b="1" i="1" dirty="0" err="1">
                <a:solidFill>
                  <a:srgbClr val="002060"/>
                </a:solidFill>
              </a:rPr>
              <a:t>Чокана</a:t>
            </a:r>
            <a:r>
              <a:rPr lang="ru-RU" sz="1600" b="1" i="1" dirty="0">
                <a:solidFill>
                  <a:srgbClr val="002060"/>
                </a:solidFill>
              </a:rPr>
              <a:t> Валиханова и его эпохи.</a:t>
            </a:r>
          </a:p>
        </p:txBody>
      </p:sp>
    </p:spTree>
    <p:extLst>
      <p:ext uri="{BB962C8B-B14F-4D97-AF65-F5344CB8AC3E}">
        <p14:creationId xmlns:p14="http://schemas.microsoft.com/office/powerpoint/2010/main" val="97892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13057" y="798240"/>
            <a:ext cx="383444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Книги «Промелькнувший </a:t>
            </a:r>
            <a:r>
              <a:rPr lang="ru-RU" b="1" i="1" dirty="0">
                <a:solidFill>
                  <a:srgbClr val="002060"/>
                </a:solidFill>
              </a:rPr>
              <a:t>метеор. </a:t>
            </a:r>
            <a:r>
              <a:rPr lang="ru-RU" b="1" i="1" dirty="0" err="1">
                <a:solidFill>
                  <a:srgbClr val="002060"/>
                </a:solidFill>
              </a:rPr>
              <a:t>Чокан</a:t>
            </a:r>
            <a:r>
              <a:rPr lang="ru-RU" b="1" i="1" dirty="0">
                <a:solidFill>
                  <a:srgbClr val="002060"/>
                </a:solidFill>
              </a:rPr>
              <a:t> Валиханов» Клары </a:t>
            </a:r>
            <a:r>
              <a:rPr lang="ru-RU" b="1" i="1" dirty="0" err="1">
                <a:solidFill>
                  <a:srgbClr val="002060"/>
                </a:solidFill>
              </a:rPr>
              <a:t>Дияровой</a:t>
            </a:r>
            <a:r>
              <a:rPr lang="ru-RU" b="1" i="1" dirty="0">
                <a:solidFill>
                  <a:srgbClr val="002060"/>
                </a:solidFill>
              </a:rPr>
              <a:t> и «По караванному пути великого </a:t>
            </a:r>
            <a:r>
              <a:rPr lang="ru-RU" b="1" i="1" dirty="0" err="1">
                <a:solidFill>
                  <a:srgbClr val="002060"/>
                </a:solidFill>
              </a:rPr>
              <a:t>Чокана</a:t>
            </a:r>
            <a:r>
              <a:rPr lang="ru-RU" b="1" i="1" dirty="0">
                <a:solidFill>
                  <a:srgbClr val="002060"/>
                </a:solidFill>
              </a:rPr>
              <a:t>» - </a:t>
            </a:r>
            <a:r>
              <a:rPr lang="ru-RU" b="1" i="1" dirty="0" err="1">
                <a:solidFill>
                  <a:srgbClr val="002060"/>
                </a:solidFill>
              </a:rPr>
              <a:t>Исмаилжана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Иминова</a:t>
            </a:r>
            <a:r>
              <a:rPr lang="ru-RU" b="1" i="1" dirty="0">
                <a:solidFill>
                  <a:srgbClr val="002060"/>
                </a:solidFill>
              </a:rPr>
              <a:t> и </a:t>
            </a:r>
            <a:r>
              <a:rPr lang="ru-RU" b="1" i="1" dirty="0" err="1">
                <a:solidFill>
                  <a:srgbClr val="002060"/>
                </a:solidFill>
              </a:rPr>
              <a:t>Орденбека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Мазбаева</a:t>
            </a:r>
            <a:r>
              <a:rPr lang="ru-RU" b="1" i="1" dirty="0">
                <a:solidFill>
                  <a:srgbClr val="002060"/>
                </a:solidFill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64088" y="3048913"/>
            <a:ext cx="31323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Институт географии совместно с редакцией «Золотая книга» принял решение издать </a:t>
            </a:r>
            <a:r>
              <a:rPr lang="ru-RU" b="1" i="1" dirty="0" smtClean="0">
                <a:solidFill>
                  <a:srgbClr val="002060"/>
                </a:solidFill>
              </a:rPr>
              <a:t>книгу в </a:t>
            </a:r>
            <a:r>
              <a:rPr lang="ru-RU" b="1" i="1" dirty="0">
                <a:solidFill>
                  <a:srgbClr val="002060"/>
                </a:solidFill>
              </a:rPr>
              <a:t>виде фотоальбома с комментариями к рисункам великого ученого и тем самым показать многогранность его таланта.</a:t>
            </a:r>
          </a:p>
          <a:p>
            <a:pPr algn="ctr"/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752165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«О </a:t>
            </a:r>
            <a:r>
              <a:rPr lang="ru-RU" sz="2000" b="1" i="1" dirty="0">
                <a:solidFill>
                  <a:srgbClr val="002060"/>
                </a:solidFill>
              </a:rPr>
              <a:t>нем можно говорить много. Он был одиноким и непонятым гением. До сих пор много «пятен» в биографии ученого. Чем больше </a:t>
            </a:r>
            <a:r>
              <a:rPr lang="ru-RU" sz="2000" b="1" i="1" dirty="0" smtClean="0">
                <a:solidFill>
                  <a:srgbClr val="002060"/>
                </a:solidFill>
              </a:rPr>
              <a:t> изучаешь </a:t>
            </a:r>
            <a:r>
              <a:rPr lang="ru-RU" sz="2000" b="1" i="1" dirty="0">
                <a:solidFill>
                  <a:srgbClr val="002060"/>
                </a:solidFill>
              </a:rPr>
              <a:t>его жизнь, тем больше </a:t>
            </a:r>
            <a:r>
              <a:rPr lang="ru-RU" sz="2000" b="1" i="1" dirty="0" smtClean="0">
                <a:solidFill>
                  <a:srgbClr val="002060"/>
                </a:solidFill>
              </a:rPr>
              <a:t>возникает </a:t>
            </a:r>
            <a:r>
              <a:rPr lang="ru-RU" sz="2000" b="1" i="1" dirty="0">
                <a:solidFill>
                  <a:srgbClr val="002060"/>
                </a:solidFill>
              </a:rPr>
              <a:t>вопросов касательно его судьбы», - сказал писатель-путешественник </a:t>
            </a:r>
            <a:r>
              <a:rPr lang="ru-RU" sz="2000" b="1" i="1" dirty="0" err="1">
                <a:solidFill>
                  <a:srgbClr val="002060"/>
                </a:solidFill>
              </a:rPr>
              <a:t>Исмаилжан</a:t>
            </a:r>
            <a:r>
              <a:rPr lang="ru-RU" sz="2000" b="1" i="1" dirty="0">
                <a:solidFill>
                  <a:srgbClr val="002060"/>
                </a:solidFill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</a:rPr>
              <a:t>Иминов</a:t>
            </a:r>
            <a:r>
              <a:rPr lang="ru-RU" sz="2000" b="1" i="1" dirty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4" y="764704"/>
            <a:ext cx="4803431" cy="269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68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620688"/>
            <a:ext cx="356313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02682" y="9807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Творчество </a:t>
            </a:r>
            <a:r>
              <a:rPr lang="ru-RU" b="1" i="1" dirty="0" err="1">
                <a:solidFill>
                  <a:srgbClr val="002060"/>
                </a:solidFill>
              </a:rPr>
              <a:t>Чокана</a:t>
            </a:r>
            <a:r>
              <a:rPr lang="ru-RU" b="1" i="1" dirty="0">
                <a:solidFill>
                  <a:srgbClr val="002060"/>
                </a:solidFill>
              </a:rPr>
              <a:t> наполнено любовью к родной земле. В записках Валиханова много красочных описаний селений, городов, встреч с жителями. Как писатель, он фиксировал все, что увидел в многодневных, многомесячных путешествиях.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335699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По сути, </a:t>
            </a:r>
            <a:r>
              <a:rPr lang="ru-RU" b="1" i="1" dirty="0" err="1">
                <a:solidFill>
                  <a:srgbClr val="002060"/>
                </a:solidFill>
              </a:rPr>
              <a:t>Чокан</a:t>
            </a:r>
            <a:r>
              <a:rPr lang="ru-RU" b="1" i="1" dirty="0">
                <a:solidFill>
                  <a:srgbClr val="002060"/>
                </a:solidFill>
              </a:rPr>
              <a:t> адресовал свои главные мысли о будущем не тем, кто ждал от него отчетов о путешествиях в дальние страны. Он обращался к своему народу, к поколениям, которые будут жить после него, хотел донести до них мысль о том, как необходима, говоря современным языком, модернизация общественного сознания.</a:t>
            </a:r>
          </a:p>
        </p:txBody>
      </p:sp>
    </p:spTree>
    <p:extLst>
      <p:ext uri="{BB962C8B-B14F-4D97-AF65-F5344CB8AC3E}">
        <p14:creationId xmlns:p14="http://schemas.microsoft.com/office/powerpoint/2010/main" val="273490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288</TotalTime>
  <Words>647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Ясность</vt:lpstr>
      <vt:lpstr>Чокан Валиханов   и его время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Лучшие книги Чокана Валиханова</dc:title>
  <dc:creator>User</dc:creator>
  <cp:lastModifiedBy>User</cp:lastModifiedBy>
  <cp:revision>71</cp:revision>
  <dcterms:created xsi:type="dcterms:W3CDTF">2020-11-05T06:04:03Z</dcterms:created>
  <dcterms:modified xsi:type="dcterms:W3CDTF">2020-11-06T06:10:19Z</dcterms:modified>
</cp:coreProperties>
</file>