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61" r:id="rId5"/>
    <p:sldId id="257" r:id="rId6"/>
    <p:sldId id="272" r:id="rId7"/>
    <p:sldId id="267" r:id="rId8"/>
    <p:sldId id="26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46C29C-6A5F-49B0-AD6D-C73E83D060B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9A7DB4-E6A4-4E18-9BBA-6379383473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4551"/>
            <a:ext cx="4097796" cy="287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Чокан</a:t>
            </a:r>
            <a:r>
              <a:rPr lang="ru-RU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Валиханов  </a:t>
            </a:r>
            <a:br>
              <a:rPr lang="ru-RU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его время</a:t>
            </a:r>
            <a:endParaRPr lang="ru-RU" sz="6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573016"/>
            <a:ext cx="4943130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Дорогие читатели!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Представляем вашему вниманию виртуальную выставку, посвященную юбилею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Чокана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Валиханова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8208912" cy="1500187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200" b="1" i="1" dirty="0">
                <a:solidFill>
                  <a:srgbClr val="002060"/>
                </a:solidFill>
              </a:rPr>
              <a:t>З</a:t>
            </a:r>
            <a:r>
              <a:rPr lang="ru-RU" sz="7200" b="1" i="1" dirty="0" smtClean="0">
                <a:solidFill>
                  <a:srgbClr val="002060"/>
                </a:solidFill>
              </a:rPr>
              <a:t>наменитый </a:t>
            </a:r>
            <a:r>
              <a:rPr lang="ru-RU" sz="7200" b="1" i="1" dirty="0">
                <a:solidFill>
                  <a:srgbClr val="002060"/>
                </a:solidFill>
              </a:rPr>
              <a:t>ученый-путешественник, этнограф, просветитель, историк, энциклопедист, знаток шести языков, художник; действительный член Русского географического общества; офицер Генерального штаба Русской армии, разведчик.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" y="764704"/>
            <a:ext cx="355359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6" y="1196554"/>
            <a:ext cx="2888322" cy="3528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IMG_20201106_092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33" y="908720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9" y="4509120"/>
            <a:ext cx="81565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Наследие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Ч.Валиханова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актуально во все времена.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46" y="1370092"/>
            <a:ext cx="5364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Сейчас мы говорим о развитии культуры нашей страны и реализации идей </a:t>
            </a:r>
            <a:r>
              <a:rPr lang="ru-RU" sz="3200" b="1" i="1" dirty="0">
                <a:solidFill>
                  <a:srgbClr val="C00000"/>
                </a:solidFill>
              </a:rPr>
              <a:t>«</a:t>
            </a:r>
            <a:r>
              <a:rPr lang="ru-RU" sz="3200" b="1" i="1" dirty="0" err="1">
                <a:solidFill>
                  <a:srgbClr val="C00000"/>
                </a:solidFill>
              </a:rPr>
              <a:t>Рухани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жаңғыру</a:t>
            </a:r>
            <a:r>
              <a:rPr lang="ru-RU" sz="3200" b="1" i="1" dirty="0" smtClean="0">
                <a:solidFill>
                  <a:srgbClr val="C00000"/>
                </a:solidFill>
              </a:rPr>
              <a:t>»</a:t>
            </a:r>
            <a:r>
              <a:rPr lang="ru-RU" sz="3200" b="1" i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и в этом деле без научного наследия </a:t>
            </a:r>
            <a:r>
              <a:rPr lang="ru-RU" sz="3200" b="1" i="1" dirty="0" err="1">
                <a:solidFill>
                  <a:srgbClr val="C00000"/>
                </a:solidFill>
              </a:rPr>
              <a:t>Чокана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Валиханова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не обойтись.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81" y="1177128"/>
            <a:ext cx="3515470" cy="491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608737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i="1" dirty="0">
                <a:solidFill>
                  <a:srgbClr val="002060"/>
                </a:solidFill>
              </a:rPr>
              <a:t>Х/ф «Его время придет» </a:t>
            </a:r>
            <a:endParaRPr lang="ru-RU" sz="11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(</a:t>
            </a:r>
            <a:r>
              <a:rPr lang="ru-RU" sz="1100" b="1" i="1" dirty="0">
                <a:solidFill>
                  <a:srgbClr val="002060"/>
                </a:solidFill>
              </a:rPr>
              <a:t>режиссер: </a:t>
            </a:r>
            <a:r>
              <a:rPr lang="ru-RU" sz="1100" b="1" i="1" dirty="0" err="1" smtClean="0">
                <a:solidFill>
                  <a:srgbClr val="002060"/>
                </a:solidFill>
              </a:rPr>
              <a:t>Мажит</a:t>
            </a:r>
            <a:r>
              <a:rPr 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err="1">
                <a:solidFill>
                  <a:srgbClr val="002060"/>
                </a:solidFill>
              </a:rPr>
              <a:t>Бегалин</a:t>
            </a:r>
            <a:r>
              <a:rPr lang="ru-RU" sz="1100" b="1" i="1" dirty="0">
                <a:solidFill>
                  <a:srgbClr val="002060"/>
                </a:solidFill>
              </a:rPr>
              <a:t>, 1957 г.)</a:t>
            </a:r>
          </a:p>
        </p:txBody>
      </p:sp>
    </p:spTree>
    <p:extLst>
      <p:ext uri="{BB962C8B-B14F-4D97-AF65-F5344CB8AC3E}">
        <p14:creationId xmlns:p14="http://schemas.microsoft.com/office/powerpoint/2010/main" val="26942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4373"/>
            <a:ext cx="2857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5044" y="848023"/>
            <a:ext cx="4635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Чокан</a:t>
            </a:r>
            <a:r>
              <a:rPr lang="ru-RU" b="1" i="1" dirty="0">
                <a:solidFill>
                  <a:srgbClr val="002060"/>
                </a:solidFill>
              </a:rPr>
              <a:t>, будучи </a:t>
            </a:r>
            <a:r>
              <a:rPr lang="ru-RU" b="1" i="1" dirty="0" err="1">
                <a:solidFill>
                  <a:srgbClr val="002060"/>
                </a:solidFill>
              </a:rPr>
              <a:t>чингизидом</a:t>
            </a:r>
            <a:r>
              <a:rPr lang="ru-RU" b="1" i="1" dirty="0">
                <a:solidFill>
                  <a:srgbClr val="002060"/>
                </a:solidFill>
              </a:rPr>
              <a:t> по происхождению, с детства соприкасался с образцами высокой казахской культуры. </a:t>
            </a:r>
            <a:r>
              <a:rPr lang="ru-RU" b="1" i="1" dirty="0" err="1">
                <a:solidFill>
                  <a:srgbClr val="002060"/>
                </a:solidFill>
              </a:rPr>
              <a:t>Чокан</a:t>
            </a:r>
            <a:r>
              <a:rPr lang="ru-RU" b="1" i="1" dirty="0">
                <a:solidFill>
                  <a:srgbClr val="002060"/>
                </a:solidFill>
              </a:rPr>
              <a:t> прежде всего стал известен как неутомимый собиратель и вдумчивый исследователь казахского фольклора. В трудах «Предания Большой киргиз-кайсацкой орды», «Исторические предания о батырах XVIII века», «Древности», «Язык», «Самородная словесность» он исследует множество народных поэм, сказок, легенд, преданий. Как впоследствии заключал </a:t>
            </a:r>
            <a:r>
              <a:rPr lang="ru-RU" b="1" i="1" dirty="0" err="1">
                <a:solidFill>
                  <a:srgbClr val="002060"/>
                </a:solidFill>
              </a:rPr>
              <a:t>Чокан</a:t>
            </a:r>
            <a:r>
              <a:rPr lang="ru-RU" b="1" i="1" dirty="0">
                <a:solidFill>
                  <a:srgbClr val="002060"/>
                </a:solidFill>
              </a:rPr>
              <a:t>, казахский народ имеет богатую и не лишенную поэтических достоинств замечательную литературу.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В возрасте всего 22 лет он возглавил русскую разведывательную экспедицию в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Кашгарию</a:t>
            </a:r>
            <a:r>
              <a:rPr lang="ru-RU" sz="1200" b="1" i="1" dirty="0" smtClean="0">
                <a:solidFill>
                  <a:srgbClr val="002060"/>
                </a:solidFill>
              </a:rPr>
              <a:t>, область, закрытую Китаем для посещения европейцами под страхом смертной казни. Эта экспедиция предоставила в распоряжение исследователей поистине уникальный географический и топографический материал и сразу вошла в анналы мировой науки. В путешествии на Иссык-Куль Валиханов собрал колоссальный географический, этнографический и языковой материал о жизни степных кочевых народов. Важнейшим результатом этого путешествия стало открытие миру величайшего памятника киргизского устного творчества, «степной Илиады»,— эпоса 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Манас</a:t>
            </a:r>
            <a:r>
              <a:rPr lang="ru-RU" sz="1200" b="1" i="1" dirty="0" smtClean="0">
                <a:solidFill>
                  <a:srgbClr val="002060"/>
                </a:solidFill>
              </a:rPr>
              <a:t>»; Валиханов был его первым переводчиком на русский язык. Для современного Казахстана имя Валиханова стало одним из главных символов национальной культуры и государственной идентичности. Практически в каждом городе Страны Великой степи есть улица, школа, учреждение культуры и науки, названные именем этого великого сына казахского народа, потомка Чингисхана, правнука знаменитого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Абылай</a:t>
            </a:r>
            <a:r>
              <a:rPr lang="ru-RU" sz="1200" b="1" i="1" dirty="0" smtClean="0">
                <a:solidFill>
                  <a:srgbClr val="002060"/>
                </a:solidFill>
              </a:rPr>
              <a:t> хана.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80" y="692697"/>
            <a:ext cx="2095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3966847"/>
            <a:ext cx="3737992" cy="2387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044" y="764704"/>
            <a:ext cx="5015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2060"/>
                </a:solidFill>
              </a:rPr>
              <a:t>Впервые его труды были изданы в 1904 году в Петербурге. Написаны они интересно и увлекательно.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226369"/>
            <a:ext cx="1592988" cy="2254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74" y="908720"/>
            <a:ext cx="1773112" cy="2657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987824" y="576379"/>
            <a:ext cx="5235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 жизни и деятельности великого </a:t>
            </a:r>
            <a:r>
              <a:rPr lang="ru-RU" b="1" i="1" dirty="0" smtClean="0">
                <a:solidFill>
                  <a:srgbClr val="002060"/>
                </a:solidFill>
              </a:rPr>
              <a:t>просветителя ХIХ </a:t>
            </a:r>
            <a:r>
              <a:rPr lang="ru-RU" b="1" i="1" dirty="0">
                <a:solidFill>
                  <a:srgbClr val="002060"/>
                </a:solidFill>
              </a:rPr>
              <a:t>в. </a:t>
            </a:r>
            <a:r>
              <a:rPr lang="ru-RU" b="1" i="1" dirty="0" err="1">
                <a:solidFill>
                  <a:srgbClr val="002060"/>
                </a:solidFill>
              </a:rPr>
              <a:t>Чокана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Валиханова издано много книг.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32" y="2348880"/>
            <a:ext cx="2130503" cy="3189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38" y="1412776"/>
            <a:ext cx="1754791" cy="263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29" y="3861048"/>
            <a:ext cx="1731963" cy="264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80" y="3212976"/>
            <a:ext cx="1945157" cy="2916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2326"/>
            <a:ext cx="1798637" cy="2700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1762125" cy="264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11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10309" r="58287"/>
          <a:stretch/>
        </p:blipFill>
        <p:spPr bwMode="auto">
          <a:xfrm>
            <a:off x="827584" y="1010964"/>
            <a:ext cx="2926777" cy="441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6633" y="54374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2060"/>
                </a:solidFill>
              </a:rPr>
              <a:t>Жарылкапа</a:t>
            </a: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</a:rPr>
              <a:t>Бейсенбайулы</a:t>
            </a:r>
            <a:r>
              <a:rPr lang="ru-RU" sz="1400" b="1" i="1" dirty="0">
                <a:solidFill>
                  <a:srgbClr val="002060"/>
                </a:solidFill>
              </a:rPr>
              <a:t>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Чокан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Валиханов"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39124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А</a:t>
            </a:r>
            <a:r>
              <a:rPr lang="ru-RU" sz="1600" b="1" i="1" dirty="0" smtClean="0">
                <a:solidFill>
                  <a:srgbClr val="002060"/>
                </a:solidFill>
              </a:rPr>
              <a:t>втор </a:t>
            </a:r>
            <a:r>
              <a:rPr lang="ru-RU" sz="1600" b="1" i="1" dirty="0">
                <a:solidFill>
                  <a:srgbClr val="002060"/>
                </a:solidFill>
              </a:rPr>
              <a:t>произведения </a:t>
            </a:r>
            <a:r>
              <a:rPr lang="ru-RU" sz="1600" b="1" i="1" dirty="0" err="1">
                <a:solidFill>
                  <a:srgbClr val="002060"/>
                </a:solidFill>
              </a:rPr>
              <a:t>Бейсенбайулы</a:t>
            </a:r>
            <a:r>
              <a:rPr lang="ru-RU" sz="1600" b="1" i="1" dirty="0">
                <a:solidFill>
                  <a:srgbClr val="002060"/>
                </a:solidFill>
              </a:rPr>
              <a:t> много лет занимается изучением жизни и творчества великого казахского этнографа, прошел по маршруту его "Дневника поездки на Иссык-Куль" (1856), побывал в местах, где жил и творил востоковед. Его перу принадлежат книги "По следам </a:t>
            </a:r>
            <a:r>
              <a:rPr lang="ru-RU" sz="1600" b="1" i="1" dirty="0" err="1">
                <a:solidFill>
                  <a:srgbClr val="002060"/>
                </a:solidFill>
              </a:rPr>
              <a:t>Чокана</a:t>
            </a:r>
            <a:r>
              <a:rPr lang="ru-RU" sz="1600" b="1" i="1" dirty="0">
                <a:solidFill>
                  <a:srgbClr val="002060"/>
                </a:solidFill>
              </a:rPr>
              <a:t>" (1977), "Судьба </a:t>
            </a:r>
            <a:r>
              <a:rPr lang="ru-RU" sz="1600" b="1" i="1" dirty="0" err="1">
                <a:solidFill>
                  <a:srgbClr val="002060"/>
                </a:solidFill>
              </a:rPr>
              <a:t>Чокана</a:t>
            </a:r>
            <a:r>
              <a:rPr lang="ru-RU" sz="1600" b="1" i="1" dirty="0">
                <a:solidFill>
                  <a:srgbClr val="002060"/>
                </a:solidFill>
              </a:rPr>
              <a:t>" (1987), "</a:t>
            </a:r>
            <a:r>
              <a:rPr lang="ru-RU" sz="1600" b="1" i="1" dirty="0" err="1">
                <a:solidFill>
                  <a:srgbClr val="002060"/>
                </a:solidFill>
              </a:rPr>
              <a:t>Чокан</a:t>
            </a:r>
            <a:r>
              <a:rPr lang="ru-RU" sz="1600" b="1" i="1" dirty="0">
                <a:solidFill>
                  <a:srgbClr val="002060"/>
                </a:solidFill>
              </a:rPr>
              <a:t>" (2009).</a:t>
            </a:r>
          </a:p>
          <a:p>
            <a:pPr algn="ctr"/>
            <a:endParaRPr lang="ru-RU" sz="1600" b="1" i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В </a:t>
            </a:r>
            <a:r>
              <a:rPr lang="ru-RU" sz="1600" b="1" i="1" dirty="0" smtClean="0">
                <a:solidFill>
                  <a:srgbClr val="002060"/>
                </a:solidFill>
              </a:rPr>
              <a:t>данной книге</a:t>
            </a:r>
            <a:r>
              <a:rPr lang="ru-RU" sz="1600" b="1" i="1" dirty="0">
                <a:solidFill>
                  <a:srgbClr val="002060"/>
                </a:solidFill>
              </a:rPr>
              <a:t>, дополненной новыми историческими, архивными документами, содержатся важные выводы, касающиеся неизвестных фактов из жизни </a:t>
            </a:r>
            <a:r>
              <a:rPr lang="ru-RU" sz="1600" b="1" i="1" dirty="0" err="1">
                <a:solidFill>
                  <a:srgbClr val="002060"/>
                </a:solidFill>
              </a:rPr>
              <a:t>Чокана</a:t>
            </a:r>
            <a:r>
              <a:rPr lang="ru-RU" sz="1600" b="1" i="1" dirty="0">
                <a:solidFill>
                  <a:srgbClr val="002060"/>
                </a:solidFill>
              </a:rPr>
              <a:t> Валиханова и его эпохи.</a:t>
            </a:r>
          </a:p>
        </p:txBody>
      </p:sp>
    </p:spTree>
    <p:extLst>
      <p:ext uri="{BB962C8B-B14F-4D97-AF65-F5344CB8AC3E}">
        <p14:creationId xmlns:p14="http://schemas.microsoft.com/office/powerpoint/2010/main" val="978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3057" y="798240"/>
            <a:ext cx="3834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Книги «Промелькнувший </a:t>
            </a:r>
            <a:r>
              <a:rPr lang="ru-RU" b="1" i="1" dirty="0">
                <a:solidFill>
                  <a:srgbClr val="002060"/>
                </a:solidFill>
              </a:rPr>
              <a:t>метеор. </a:t>
            </a:r>
            <a:r>
              <a:rPr lang="ru-RU" b="1" i="1" dirty="0" err="1">
                <a:solidFill>
                  <a:srgbClr val="002060"/>
                </a:solidFill>
              </a:rPr>
              <a:t>Чокан</a:t>
            </a:r>
            <a:r>
              <a:rPr lang="ru-RU" b="1" i="1" dirty="0">
                <a:solidFill>
                  <a:srgbClr val="002060"/>
                </a:solidFill>
              </a:rPr>
              <a:t> Валиханов» Клары </a:t>
            </a:r>
            <a:r>
              <a:rPr lang="ru-RU" b="1" i="1" dirty="0" err="1">
                <a:solidFill>
                  <a:srgbClr val="002060"/>
                </a:solidFill>
              </a:rPr>
              <a:t>Дияровой</a:t>
            </a:r>
            <a:r>
              <a:rPr lang="ru-RU" b="1" i="1" dirty="0">
                <a:solidFill>
                  <a:srgbClr val="002060"/>
                </a:solidFill>
              </a:rPr>
              <a:t> и «По караванному пути великого </a:t>
            </a:r>
            <a:r>
              <a:rPr lang="ru-RU" b="1" i="1" dirty="0" err="1">
                <a:solidFill>
                  <a:srgbClr val="002060"/>
                </a:solidFill>
              </a:rPr>
              <a:t>Чокана</a:t>
            </a:r>
            <a:r>
              <a:rPr lang="ru-RU" b="1" i="1" dirty="0">
                <a:solidFill>
                  <a:srgbClr val="002060"/>
                </a:solidFill>
              </a:rPr>
              <a:t>» - </a:t>
            </a:r>
            <a:r>
              <a:rPr lang="ru-RU" b="1" i="1" dirty="0" err="1">
                <a:solidFill>
                  <a:srgbClr val="002060"/>
                </a:solidFill>
              </a:rPr>
              <a:t>Исмаилжана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Иминова</a:t>
            </a:r>
            <a:r>
              <a:rPr lang="ru-RU" b="1" i="1" dirty="0">
                <a:solidFill>
                  <a:srgbClr val="002060"/>
                </a:solidFill>
              </a:rPr>
              <a:t> и </a:t>
            </a:r>
            <a:r>
              <a:rPr lang="ru-RU" b="1" i="1" dirty="0" err="1">
                <a:solidFill>
                  <a:srgbClr val="002060"/>
                </a:solidFill>
              </a:rPr>
              <a:t>Орденбека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Мазбаева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048913"/>
            <a:ext cx="3132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Институт географии совместно с редакцией «Золотая книга» принял решение издать </a:t>
            </a:r>
            <a:r>
              <a:rPr lang="ru-RU" b="1" i="1" dirty="0" smtClean="0">
                <a:solidFill>
                  <a:srgbClr val="002060"/>
                </a:solidFill>
              </a:rPr>
              <a:t>книгу в </a:t>
            </a:r>
            <a:r>
              <a:rPr lang="ru-RU" b="1" i="1" dirty="0">
                <a:solidFill>
                  <a:srgbClr val="002060"/>
                </a:solidFill>
              </a:rPr>
              <a:t>виде фотоальбома с комментариями к рисункам великого ученого и тем самым показать многогранность его таланта.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5216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«О </a:t>
            </a:r>
            <a:r>
              <a:rPr lang="ru-RU" sz="2000" b="1" i="1" dirty="0">
                <a:solidFill>
                  <a:srgbClr val="002060"/>
                </a:solidFill>
              </a:rPr>
              <a:t>нем можно говорить много. Он был одиноким и непонятым гением. До сих пор много «пятен» в биографии ученого. Чем больше </a:t>
            </a:r>
            <a:r>
              <a:rPr lang="ru-RU" sz="2000" b="1" i="1" dirty="0" smtClean="0">
                <a:solidFill>
                  <a:srgbClr val="002060"/>
                </a:solidFill>
              </a:rPr>
              <a:t> изучаешь </a:t>
            </a:r>
            <a:r>
              <a:rPr lang="ru-RU" sz="2000" b="1" i="1" dirty="0">
                <a:solidFill>
                  <a:srgbClr val="002060"/>
                </a:solidFill>
              </a:rPr>
              <a:t>его жизнь, тем больше </a:t>
            </a:r>
            <a:r>
              <a:rPr lang="ru-RU" sz="2000" b="1" i="1" dirty="0" smtClean="0">
                <a:solidFill>
                  <a:srgbClr val="002060"/>
                </a:solidFill>
              </a:rPr>
              <a:t>возникает </a:t>
            </a:r>
            <a:r>
              <a:rPr lang="ru-RU" sz="2000" b="1" i="1" dirty="0">
                <a:solidFill>
                  <a:srgbClr val="002060"/>
                </a:solidFill>
              </a:rPr>
              <a:t>вопросов касательно его судьбы», - сказал писатель-путешественник </a:t>
            </a:r>
            <a:r>
              <a:rPr lang="ru-RU" sz="2000" b="1" i="1" dirty="0" err="1">
                <a:solidFill>
                  <a:srgbClr val="002060"/>
                </a:solidFill>
              </a:rPr>
              <a:t>Исмаилжан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Иминов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4" y="764704"/>
            <a:ext cx="4803431" cy="26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0688"/>
            <a:ext cx="356313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2682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Творчество </a:t>
            </a:r>
            <a:r>
              <a:rPr lang="ru-RU" b="1" i="1" dirty="0" err="1">
                <a:solidFill>
                  <a:srgbClr val="002060"/>
                </a:solidFill>
              </a:rPr>
              <a:t>Чокана</a:t>
            </a:r>
            <a:r>
              <a:rPr lang="ru-RU" b="1" i="1" dirty="0">
                <a:solidFill>
                  <a:srgbClr val="002060"/>
                </a:solidFill>
              </a:rPr>
              <a:t> наполнено любовью к родной земле. В записках Валиханова много красочных описаний селений, городов, встреч с жителями. Как писатель, он фиксировал все, что увидел в многодневных, многомесячных путешествиях.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35699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По сути, </a:t>
            </a:r>
            <a:r>
              <a:rPr lang="ru-RU" b="1" i="1" dirty="0" err="1">
                <a:solidFill>
                  <a:srgbClr val="002060"/>
                </a:solidFill>
              </a:rPr>
              <a:t>Чокан</a:t>
            </a:r>
            <a:r>
              <a:rPr lang="ru-RU" b="1" i="1" dirty="0">
                <a:solidFill>
                  <a:srgbClr val="002060"/>
                </a:solidFill>
              </a:rPr>
              <a:t> адресовал свои главные мысли о будущем не тем, кто ждал от него отчетов о путешествиях в дальние страны. Он обращался к своему народу, к поколениям, которые будут жить после него, хотел донести до них мысль о том, как необходима, говоря современным языком, модернизация общественного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27349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288</TotalTime>
  <Words>647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Чокан Валиханов   и его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книги Чокана Валиханова</dc:title>
  <dc:creator>User</dc:creator>
  <cp:lastModifiedBy>User</cp:lastModifiedBy>
  <cp:revision>71</cp:revision>
  <dcterms:created xsi:type="dcterms:W3CDTF">2020-11-05T06:04:03Z</dcterms:created>
  <dcterms:modified xsi:type="dcterms:W3CDTF">2020-11-06T06:10:19Z</dcterms:modified>
</cp:coreProperties>
</file>