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65" r:id="rId2"/>
    <p:sldId id="266" r:id="rId3"/>
    <p:sldId id="267" r:id="rId4"/>
    <p:sldId id="271" r:id="rId5"/>
    <p:sldId id="268" r:id="rId6"/>
    <p:sldId id="272" r:id="rId7"/>
    <p:sldId id="269" r:id="rId8"/>
    <p:sldId id="264" r:id="rId9"/>
    <p:sldId id="257" r:id="rId10"/>
    <p:sldId id="258" r:id="rId11"/>
    <p:sldId id="259" r:id="rId12"/>
    <p:sldId id="260" r:id="rId13"/>
    <p:sldId id="261" r:id="rId14"/>
    <p:sldId id="275" r:id="rId15"/>
    <p:sldId id="273" r:id="rId16"/>
    <p:sldId id="274" r:id="rId17"/>
    <p:sldId id="276" r:id="rId18"/>
    <p:sldId id="278" r:id="rId19"/>
    <p:sldId id="277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CCC00"/>
    <a:srgbClr val="99FF66"/>
    <a:srgbClr val="FFCC00"/>
    <a:srgbClr val="FFFF00"/>
    <a:srgbClr val="0099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87D83B-2021-47DB-AA86-6896368A0A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44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C093-E5E4-473C-988C-A8A8EC426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5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0068-7C7E-43C0-9D7D-BAC104B8A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5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299-FEC1-41C4-854D-F297577A0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2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33BA3998-C206-4926-BFE9-00DA8CEF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4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938F-1E89-4F36-98EE-F41B467B9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6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63BF-6FA9-4F9F-8935-EF63BCDF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5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E3D-101D-4EC3-86CA-E87B3119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6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6E50-54DF-4BF2-A58C-71F953FC6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2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FB46D7-CD15-407E-B7E1-302842325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205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B2D2E0-D347-4DB4-97AD-513D9545C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748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A53DFE-3B80-4B5D-9B07-96ADF5135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9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kazahst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2878" y="1268760"/>
            <a:ext cx="3337079" cy="1760439"/>
          </a:xfrm>
          <a:prstGeom prst="rect">
            <a:avLst/>
          </a:prstGeom>
          <a:noFill/>
        </p:spPr>
      </p:pic>
      <p:pic>
        <p:nvPicPr>
          <p:cNvPr id="17417" name="Picture 9" descr="kaz_anim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4030" y="1268760"/>
            <a:ext cx="2376264" cy="1302421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151620" y="2898355"/>
            <a:ext cx="6912768" cy="1217859"/>
          </a:xfrm>
          <a:effectLst>
            <a:outerShdw dist="56796" dir="1593903" algn="ctr" rotWithShape="0">
              <a:srgbClr val="FFCC00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99FF"/>
                </a:solidFill>
                <a:latin typeface="Arial Black" pitchFamily="34" charset="0"/>
              </a:rPr>
              <a:t>АБАЙ КУНАНБАЕВ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079612" y="4293096"/>
            <a:ext cx="6984776" cy="1080119"/>
          </a:xfrm>
          <a:effectLst>
            <a:outerShdw dist="28398" dir="6993903" algn="ctr" rotWithShape="0">
              <a:srgbClr val="0099FF"/>
            </a:outerShdw>
          </a:effectLst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CC00"/>
                </a:solidFill>
                <a:latin typeface="Arial Black" pitchFamily="34" charset="0"/>
              </a:rPr>
              <a:t>СЛОВА НАЗИДАНИЯ</a:t>
            </a:r>
          </a:p>
          <a:p>
            <a:endParaRPr lang="ru-RU" dirty="0">
              <a:solidFill>
                <a:srgbClr val="FFCC00"/>
              </a:solidFill>
              <a:latin typeface="Arial Black" pitchFamily="34" charset="0"/>
            </a:endParaRPr>
          </a:p>
        </p:txBody>
      </p:sp>
      <p:pic>
        <p:nvPicPr>
          <p:cNvPr id="2" name="куй - Ада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4813"/>
            <a:ext cx="3367087" cy="4078287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4868863"/>
            <a:ext cx="31702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Слово Девятнадцатое</a:t>
            </a:r>
            <a:br>
              <a:rPr lang="ru-RU" sz="2800" b="1">
                <a:solidFill>
                  <a:srgbClr val="800000"/>
                </a:solidFill>
              </a:rPr>
            </a:br>
            <a:endParaRPr lang="ru-RU" sz="2800" b="1">
              <a:solidFill>
                <a:srgbClr val="8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3779838" y="333375"/>
            <a:ext cx="5184775" cy="57927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3600" dirty="0"/>
              <a:t>Дитя человеческое не рождается на свет разумным. Только слушая, созерцая, пробуя все на ощупь и на вкус, оно начинает познавать разницу между хорошим и плохим. Чем больше видит и слышит дитя, тем больше узнает. 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616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_123399абай"/>
          <p:cNvPicPr>
            <a:picLocks noChangeAspect="1" noChangeArrowheads="1"/>
          </p:cNvPicPr>
          <p:nvPr/>
        </p:nvPicPr>
        <p:blipFill>
          <a:blip r:embed="rId4" cstate="print"/>
          <a:srcRect l="17050" r="21194" b="16907"/>
          <a:stretch>
            <a:fillRect/>
          </a:stretch>
        </p:blipFill>
        <p:spPr bwMode="auto">
          <a:xfrm>
            <a:off x="250825" y="260350"/>
            <a:ext cx="3924300" cy="3960813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4437063"/>
            <a:ext cx="31686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Слово Двадцатое</a:t>
            </a:r>
            <a:br>
              <a:rPr lang="ru-RU" sz="3200" b="1">
                <a:solidFill>
                  <a:srgbClr val="800000"/>
                </a:solidFill>
              </a:rPr>
            </a:br>
            <a:endParaRPr lang="ru-RU" sz="3200" b="1">
              <a:solidFill>
                <a:srgbClr val="800000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idx="1"/>
          </p:nvPr>
        </p:nvSpPr>
        <p:spPr>
          <a:xfrm>
            <a:off x="4283967" y="333375"/>
            <a:ext cx="4609207" cy="57927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Все мы знаем — ничто не властно над судьбой. Человеку свойственно чувство пресыщения, оно не возникает по желанию, а определяется судьбой. Изведав однажды пресыщение, уже не освободиться от него. Если даже собравшись с силами отбросишь его, оно будет настигать и одолевать тебя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98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unanbayev-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4813"/>
            <a:ext cx="3367087" cy="3673475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4581525"/>
            <a:ext cx="3384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Слово Двадцать Четвертое</a:t>
            </a:r>
            <a:br>
              <a:rPr lang="ru-RU" sz="3200" b="1">
                <a:solidFill>
                  <a:srgbClr val="800000"/>
                </a:solidFill>
              </a:rPr>
            </a:br>
            <a:endParaRPr lang="ru-RU" sz="3200" b="1">
              <a:solidFill>
                <a:srgbClr val="8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4067944" y="404813"/>
            <a:ext cx="4825231" cy="61198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Говорят, нынче на земле живет более двух миллиардов человек. Из них нас, казахов, более двух миллионов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Казахи, не сходны ни с одним другим народом в своем стремлении к богатству, в поисках знаний, постижении искусства, в проявлении чувства доброжелательности, силы, хвастовства или враждебности.</a:t>
            </a:r>
            <a:r>
              <a:rPr lang="ru-RU" sz="2400" dirty="0"/>
              <a:t> 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00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3141663"/>
            <a:ext cx="22320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Слово Тридцать Первое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8197" name="Picture 5" descr="ab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2198688" cy="2663825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Grp="1" noChangeArrowheads="1"/>
          </p:cNvSpPr>
          <p:nvPr>
            <p:ph idx="1"/>
          </p:nvPr>
        </p:nvSpPr>
        <p:spPr>
          <a:xfrm>
            <a:off x="2411413" y="188913"/>
            <a:ext cx="6553200" cy="597693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700" dirty="0"/>
              <a:t>Существует четыре причины, способствующие восприятию и запоминанию услышанного: </a:t>
            </a:r>
          </a:p>
          <a:p>
            <a:pPr algn="just">
              <a:lnSpc>
                <a:spcPct val="80000"/>
              </a:lnSpc>
            </a:pPr>
            <a:r>
              <a:rPr lang="ru-RU" sz="2700" dirty="0"/>
              <a:t>во-первых, нужно утвердиться духовно и быть непреклонным; </a:t>
            </a:r>
          </a:p>
          <a:p>
            <a:pPr algn="just">
              <a:lnSpc>
                <a:spcPct val="80000"/>
              </a:lnSpc>
            </a:pPr>
            <a:r>
              <a:rPr lang="ru-RU" sz="2700" dirty="0"/>
              <a:t>во-вторых, слушать советы умных людей со вниманием и открытым сердцем, с готовностью и желанием уяснить смысл сказанного; </a:t>
            </a:r>
          </a:p>
          <a:p>
            <a:pPr algn="just">
              <a:lnSpc>
                <a:spcPct val="80000"/>
              </a:lnSpc>
            </a:pPr>
            <a:r>
              <a:rPr lang="ru-RU" sz="2700" dirty="0"/>
              <a:t>в-третьих, вдумчиво, неоднократно повторять про себя эти слова, и закреплять их в памяти; </a:t>
            </a:r>
          </a:p>
          <a:p>
            <a:pPr algn="just">
              <a:lnSpc>
                <a:spcPct val="80000"/>
              </a:lnSpc>
            </a:pPr>
            <a:r>
              <a:rPr lang="ru-RU" sz="2700" dirty="0"/>
              <a:t>в-четвертых, следует избегать вредных свойств ума, если даже придется подвергнуться искушениям этими силами, не поддаваться им. </a:t>
            </a:r>
          </a:p>
          <a:p>
            <a:pPr>
              <a:lnSpc>
                <a:spcPct val="80000"/>
              </a:lnSpc>
            </a:pPr>
            <a:endParaRPr lang="ru-RU" sz="27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0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dirty="0" smtClean="0"/>
              <a:t>Абай – вдохновение для творческих личностей.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Произведения Абая, его личность вдохновляли к творчеству великих людей всех времен. Достаточно вспомнить монументальную 4-томную эпопею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Мухтара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Ауэзова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«Путь Абая», либретто для оперы, стихи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поэтов.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1995 году о жизни поэта был снят двухсерийный фильм «Абай», режиссёр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Ардак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Амиркулов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Фильм производства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Казахстан-Франция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И, конечно, не могли не обойти в своем творчестве человека эпохи художники. 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05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Закрыть ок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32655"/>
            <a:ext cx="6985000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35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news.kz/news_foto/fdafcd874b505c181847586dddb5f11fx3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9" y="333375"/>
            <a:ext cx="8353176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акрыть ок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332655"/>
            <a:ext cx="8496944" cy="625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267744" y="5733256"/>
            <a:ext cx="546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</a:rPr>
              <a:t>Абай и его сын </a:t>
            </a:r>
            <a:r>
              <a:rPr lang="ru-RU" sz="4000" dirty="0" err="1">
                <a:latin typeface="Times New Roman" pitchFamily="18" charset="0"/>
              </a:rPr>
              <a:t>Магауия</a:t>
            </a:r>
            <a:endParaRPr lang="ru-RU" sz="4000" dirty="0">
              <a:latin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58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Закрыть ок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476672"/>
            <a:ext cx="8219256" cy="538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5805264"/>
            <a:ext cx="9005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Абай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Кунанбаев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в Семипалатинской библиотеке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80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bay.nabrk.kz/modules/gallery/viewimage.php?viewmode=small&amp;id=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549275"/>
            <a:ext cx="41052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14942" y="2285992"/>
            <a:ext cx="33115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Иллюстрация к роману М.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Ауезова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«Путь Абая»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7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1653"/>
          <p:cNvPicPr>
            <a:picLocks noChangeAspect="1" noChangeArrowheads="1"/>
          </p:cNvPicPr>
          <p:nvPr/>
        </p:nvPicPr>
        <p:blipFill>
          <a:blip r:embed="rId4" cstate="print"/>
          <a:srcRect l="2605" t="3458" r="4196" b="6915"/>
          <a:stretch>
            <a:fillRect/>
          </a:stretch>
        </p:blipFill>
        <p:spPr bwMode="auto">
          <a:xfrm>
            <a:off x="3492500" y="2852738"/>
            <a:ext cx="5113338" cy="3744912"/>
          </a:xfrm>
          <a:prstGeom prst="rect">
            <a:avLst/>
          </a:prstGeom>
          <a:noFill/>
        </p:spPr>
      </p:pic>
      <p:pic>
        <p:nvPicPr>
          <p:cNvPr id="18438" name="Picture 6" descr="аба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27388" cy="4392613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276600" y="476250"/>
            <a:ext cx="5543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663300"/>
                </a:solidFill>
              </a:rPr>
              <a:t>Абай (Ибрагим) Кунанбаев</a:t>
            </a:r>
            <a:br>
              <a:rPr lang="ru-RU" sz="4000" b="1">
                <a:solidFill>
                  <a:srgbClr val="663300"/>
                </a:solidFill>
              </a:rPr>
            </a:br>
            <a:r>
              <a:rPr lang="ru-RU" sz="4000" b="1">
                <a:solidFill>
                  <a:srgbClr val="663300"/>
                </a:solidFill>
              </a:rPr>
              <a:t>1845 - 1904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8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85786" y="357166"/>
            <a:ext cx="7745412" cy="544809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совершенстве зная классическую литературу Востока и Запада, Абай создает новую литературу — в его стихах заговорила древняя степь, по-новому зазвучал казахский язык, в котором Абай открыл новые грани и новую глубину. Стихи Абая, его проза, его музыка насыщены глубокой лиричностью, мягким юмором, обличением пороков и воспеванием добра, любовью к своему народу. Его поэмы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Масгут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Ескендир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 («Александр Великий»), стихи «Очи черные», «Густой туман» и др. стали классикой не только казахской, но и мировой литературы.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241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333300"/>
                </a:solidFill>
              </a:rPr>
              <a:t>ИБРАГИМ КУНАНБАЕВ РОДИЛСЯ 10 АВГУСТА 1845 Г. В ЧИНГИЗСКИХ ГОРАХ СЕМИПАЛАТИНСКОЙ ОБЛАСТИ (ПО НЫНЕШНЕМУ АДМИНИСТРАТИВНОМУ ДЕЛЕНИЮ) ОТ ОДНОЙ ИЗ ЧЕТЫРЕХ ЖЕН КУНАНБАЯ, СТАРШЕГО СУЛТАНА КАРКАРАЛИНСКОГО ОКРУЖНОГО ПРИКАЗА.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333300"/>
                </a:solidFill>
              </a:rPr>
              <a:t>С САМОГО ДЕТСТВА ИБРАГИМ ПОЛУЧИЛ ГЛУБОКОЕ ГУМАНИТАРНОЕ ОБРАЗОВАНИЕ, ПОЛЮБИЛ КНИГИ, ПОЭЗИЮ, - ВО МНОГОМ ПОД ВЛИЯНИЕМ СВОЕЙ МАТЕРИ УЛЖАН И БАБУШКИ ЗЕРЕ, ЧЬЯ ЛЮБОВЬ ОСВЯТИЛА ЕГО ЖИЗНЕННЫЙ ПУТЬ. </a:t>
            </a:r>
          </a:p>
        </p:txBody>
      </p:sp>
      <p:pic>
        <p:nvPicPr>
          <p:cNvPr id="20486" name="Picture 6" descr="Ab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157788"/>
            <a:ext cx="1181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куй - Ада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64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Закрыть окно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85728"/>
            <a:ext cx="38576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izvestia.kz/sites/default/files/styles/large/public/news/11-08-05/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28"/>
            <a:ext cx="41529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5929330"/>
            <a:ext cx="333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Мать Абая -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Улжан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072206"/>
            <a:ext cx="3403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Абай с бабушкой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Зере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81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dirty="0"/>
              <a:t>ИМЕННО МАТЬ НАЗЫВАЛА ЕГО ЛАСКАТЕЛЬНО-УМЕНЬШИТЕЛЬНЫМ ИМЕНЕМ АБАЙ, ЧТО ОЗНАЧАЕТ "ОСМОТРИТЕЛЬНЫЙ, ВДУМЧИВЫЙ", КОТОРОЕ СТАЛО ЕГО ИМЕНЕМ В ЛИТЕРАТУРЕ.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/>
              <a:t>НАЧАТОЕ В РАННЕМ ДЕТСТВЕ ПРИОБЩЕНИЕ К УСТНОМУ ТВОРЧЕСТВУ НАРОДА И ДОМАШНЕЕ ОБУЧЕНИЕ У МУЛЛЫ БЫЛО ПРОДОЛЖЕНО В МЕДРЕСЕ ИМАМА АХМЕД-РИЗЫ. </a:t>
            </a:r>
          </a:p>
        </p:txBody>
      </p:sp>
      <p:pic>
        <p:nvPicPr>
          <p:cNvPr id="21508" name="Picture 4" descr="аба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47055"/>
            <a:ext cx="2304256" cy="3134695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23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акрыть ок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266121"/>
            <a:ext cx="7876769" cy="571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5656" y="5983502"/>
            <a:ext cx="57848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Медресе в которой учился Абай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68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Абай утверждает: "Русская наука и культура - ключ к осмыслению мира и, приобретя его, можно намного облегчить жизнь нашего народа. Например, мы познали бы разные, но в то же время честные способы добывания средств к жизни и наставляли бы на этот путь детей, успешнее боролись за равноправное положение нашего народа среди</a:t>
            </a:r>
          </a:p>
          <a:p>
            <a:pPr>
              <a:buFontTx/>
              <a:buNone/>
            </a:pPr>
            <a:r>
              <a:rPr lang="ru-RU" sz="2400" b="1" dirty="0" smtClean="0"/>
              <a:t>других </a:t>
            </a:r>
            <a:r>
              <a:rPr lang="ru-RU" sz="2400" b="1" dirty="0"/>
              <a:t>народов земли".</a:t>
            </a:r>
          </a:p>
        </p:txBody>
      </p:sp>
      <p:pic>
        <p:nvPicPr>
          <p:cNvPr id="22532" name="Picture 4" descr="ab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140968"/>
            <a:ext cx="2376264" cy="2878835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54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132138" y="260350"/>
            <a:ext cx="5554662" cy="324008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Беречь и сохранять бессмертное наследие Абая – святой долг нашего народа.</a:t>
            </a:r>
          </a:p>
          <a:p>
            <a:pPr>
              <a:buFontTx/>
              <a:buNone/>
            </a:pPr>
            <a:endParaRPr lang="ru-RU" sz="3600" b="1" dirty="0"/>
          </a:p>
        </p:txBody>
      </p:sp>
      <p:pic>
        <p:nvPicPr>
          <p:cNvPr id="14339" name="Picture 3" descr="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25304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850" y="3744913"/>
            <a:ext cx="82819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3600" dirty="0"/>
              <a:t>«Мы уверены, что познавая Абая, мир будет все глубже познавать Казахстан и казахский народ». </a:t>
            </a:r>
            <a:r>
              <a:rPr lang="ru-RU" sz="3600" dirty="0" err="1"/>
              <a:t>Н.Назарбаев</a:t>
            </a:r>
            <a:endParaRPr lang="ru-RU" sz="36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30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аба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01975" cy="4221163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idx="1"/>
          </p:nvPr>
        </p:nvSpPr>
        <p:spPr>
          <a:xfrm>
            <a:off x="3132138" y="188913"/>
            <a:ext cx="5688012" cy="6119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Человек должен одеваться скромно, содержать одежду в чистоте, быть опрятным. Тратить на одежду больше, чем позволяют средства, обременять себя излишней заботой о внешности, могут только щеголи.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4437063"/>
            <a:ext cx="33480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Слово Восемнадцатое</a:t>
            </a:r>
            <a:br>
              <a:rPr lang="ru-RU" sz="2800" b="1">
                <a:solidFill>
                  <a:srgbClr val="800000"/>
                </a:solidFill>
              </a:rPr>
            </a:br>
            <a:endParaRPr lang="ru-RU" sz="2800" b="1">
              <a:solidFill>
                <a:srgbClr val="800000"/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442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143</TotalTime>
  <Words>679</Words>
  <Application>Microsoft Office PowerPoint</Application>
  <PresentationFormat>Экран (4:3)</PresentationFormat>
  <Paragraphs>35</Paragraphs>
  <Slides>20</Slides>
  <Notes>0</Notes>
  <HiddenSlides>0</HiddenSlides>
  <MMClips>22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Century Gothic</vt:lpstr>
      <vt:lpstr>Garamond</vt:lpstr>
      <vt:lpstr>Times New Roman</vt:lpstr>
      <vt:lpstr>Savon</vt:lpstr>
      <vt:lpstr>АБАЙ КУНАНБАЕВ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Абай – вдохновение для творческих личностей.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Baitas</cp:lastModifiedBy>
  <cp:revision>13</cp:revision>
  <dcterms:created xsi:type="dcterms:W3CDTF">2007-09-22T11:26:00Z</dcterms:created>
  <dcterms:modified xsi:type="dcterms:W3CDTF">2020-11-09T21:14:15Z</dcterms:modified>
</cp:coreProperties>
</file>