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83" r:id="rId2"/>
    <p:sldId id="257" r:id="rId3"/>
    <p:sldId id="259" r:id="rId4"/>
    <p:sldId id="260" r:id="rId5"/>
    <p:sldId id="261" r:id="rId6"/>
    <p:sldId id="277" r:id="rId7"/>
    <p:sldId id="278" r:id="rId8"/>
    <p:sldId id="258" r:id="rId9"/>
    <p:sldId id="263" r:id="rId10"/>
    <p:sldId id="264" r:id="rId11"/>
    <p:sldId id="265" r:id="rId12"/>
    <p:sldId id="281" r:id="rId13"/>
    <p:sldId id="282" r:id="rId14"/>
    <p:sldId id="266" r:id="rId15"/>
    <p:sldId id="273" r:id="rId16"/>
    <p:sldId id="27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18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9203C-6DFC-4EC5-86EB-B863D3B7F35D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D4EE-324B-422B-BEDF-F9EFA10EF7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9203C-6DFC-4EC5-86EB-B863D3B7F35D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D4EE-324B-422B-BEDF-F9EFA10EF7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9203C-6DFC-4EC5-86EB-B863D3B7F35D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D4EE-324B-422B-BEDF-F9EFA10EF7E5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9203C-6DFC-4EC5-86EB-B863D3B7F35D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D4EE-324B-422B-BEDF-F9EFA10EF7E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9203C-6DFC-4EC5-86EB-B863D3B7F35D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D4EE-324B-422B-BEDF-F9EFA10EF7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9203C-6DFC-4EC5-86EB-B863D3B7F35D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D4EE-324B-422B-BEDF-F9EFA10EF7E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9203C-6DFC-4EC5-86EB-B863D3B7F35D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D4EE-324B-422B-BEDF-F9EFA10EF7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9203C-6DFC-4EC5-86EB-B863D3B7F35D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D4EE-324B-422B-BEDF-F9EFA10EF7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9203C-6DFC-4EC5-86EB-B863D3B7F35D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D4EE-324B-422B-BEDF-F9EFA10EF7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9203C-6DFC-4EC5-86EB-B863D3B7F35D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D4EE-324B-422B-BEDF-F9EFA10EF7E5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9203C-6DFC-4EC5-86EB-B863D3B7F35D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2D4EE-324B-422B-BEDF-F9EFA10EF7E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A99203C-6DFC-4EC5-86EB-B863D3B7F35D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642D4EE-324B-422B-BEDF-F9EFA10EF7E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81803" y="202227"/>
            <a:ext cx="9144000" cy="944184"/>
          </a:xfrm>
        </p:spPr>
        <p:txBody>
          <a:bodyPr>
            <a:normAutofit/>
          </a:bodyPr>
          <a:lstStyle/>
          <a:p>
            <a:r>
              <a:rPr lang="kk-KZ" sz="4000" b="1" i="1" u="sng" dirty="0" smtClean="0">
                <a:solidFill>
                  <a:schemeClr val="tx1"/>
                </a:solidFill>
              </a:rPr>
              <a:t>Учитель нового поколения</a:t>
            </a:r>
            <a:endParaRPr lang="ru-RU" sz="4000" b="1" i="1" u="sng" dirty="0">
              <a:solidFill>
                <a:schemeClr val="tx1"/>
              </a:solidFill>
            </a:endParaRPr>
          </a:p>
        </p:txBody>
      </p:sp>
      <p:pic>
        <p:nvPicPr>
          <p:cNvPr id="1026" name="Picture 2" descr="Картинка 900x1199 | 3D человек с открытой красной книгой в руках | Книги, Человечки,   картинка на ав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17" y="1706137"/>
            <a:ext cx="2246430" cy="327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Блок-схема: документ 6"/>
          <p:cNvSpPr/>
          <p:nvPr/>
        </p:nvSpPr>
        <p:spPr>
          <a:xfrm>
            <a:off x="3239039" y="1147268"/>
            <a:ext cx="8290356" cy="3936563"/>
          </a:xfrm>
          <a:prstGeom prst="flowChartDocumen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kk-KZ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Знание ценностей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целей задач образования</a:t>
            </a: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Методологические навыки (познания)</a:t>
            </a: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Педагогические знания предмета (профессиональное понимание предмета)</a:t>
            </a:r>
          </a:p>
          <a:p>
            <a:pPr marL="342900" indent="-342900" algn="just">
              <a:buFontTx/>
              <a:buChar char="-"/>
            </a:pP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Ориентация в учебных материалах по предмету</a:t>
            </a:r>
          </a:p>
          <a:p>
            <a:pPr marL="342900" indent="-342900" algn="just">
              <a:buFontTx/>
              <a:buChar char="-"/>
            </a:pP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Навыки исследовательской, проектной деятельности</a:t>
            </a:r>
          </a:p>
          <a:p>
            <a:pPr marL="342900" indent="-342900" algn="just">
              <a:buFontTx/>
              <a:buChar char="-"/>
            </a:pP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Владение стратегиями управления классом и организацией его работы </a:t>
            </a:r>
          </a:p>
          <a:p>
            <a:pPr marL="342900" indent="-342900" algn="just">
              <a:buFontTx/>
              <a:buChar char="-"/>
            </a:pP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Навыки оценивания достижений ребенка</a:t>
            </a:r>
          </a:p>
          <a:p>
            <a:pPr marL="342900" indent="-342900" algn="just">
              <a:buFontTx/>
              <a:buChar char="-"/>
            </a:pP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компетенции</a:t>
            </a:r>
            <a:endParaRPr lang="ru-RU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документ 7"/>
          <p:cNvSpPr/>
          <p:nvPr/>
        </p:nvSpPr>
        <p:spPr>
          <a:xfrm>
            <a:off x="1187355" y="5548714"/>
            <a:ext cx="10342040" cy="955477"/>
          </a:xfrm>
          <a:prstGeom prst="flowChartDocumen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Постоянное самообразование</a:t>
            </a:r>
            <a:endParaRPr lang="ru-RU" sz="4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23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1" y="1413164"/>
            <a:ext cx="10711153" cy="483523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chemeClr val="tx1"/>
                </a:solidFill>
              </a:rPr>
              <a:t>- </a:t>
            </a:r>
            <a:r>
              <a:rPr lang="ru-RU" b="1" dirty="0" smtClean="0">
                <a:solidFill>
                  <a:schemeClr val="tx1"/>
                </a:solidFill>
              </a:rPr>
              <a:t>Выбирайте </a:t>
            </a:r>
            <a:r>
              <a:rPr lang="ru-RU" b="1" dirty="0">
                <a:solidFill>
                  <a:schemeClr val="tx1"/>
                </a:solidFill>
              </a:rPr>
              <a:t>индивидуально. </a:t>
            </a:r>
            <a:endParaRPr lang="ru-RU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 - Пусть </a:t>
            </a:r>
            <a:r>
              <a:rPr lang="ru-RU" b="1" dirty="0">
                <a:solidFill>
                  <a:schemeClr val="tx1"/>
                </a:solidFill>
              </a:rPr>
              <a:t>тема будет значимой. </a:t>
            </a:r>
            <a:endParaRPr lang="ru-RU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-Привлекайте </a:t>
            </a:r>
            <a:r>
              <a:rPr lang="ru-RU" b="1" dirty="0">
                <a:solidFill>
                  <a:schemeClr val="tx1"/>
                </a:solidFill>
              </a:rPr>
              <a:t>экспертов. </a:t>
            </a:r>
            <a:endParaRPr lang="ru-RU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 - </a:t>
            </a:r>
            <a:r>
              <a:rPr lang="ru-RU" b="1" dirty="0" smtClean="0">
                <a:solidFill>
                  <a:schemeClr val="tx1"/>
                </a:solidFill>
              </a:rPr>
              <a:t>Оценивайте </a:t>
            </a:r>
            <a:r>
              <a:rPr lang="ru-RU" b="1" dirty="0" smtClean="0">
                <a:solidFill>
                  <a:schemeClr val="tx1"/>
                </a:solidFill>
              </a:rPr>
              <a:t>расходы (временные, материальные, моральные).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- Будьте </a:t>
            </a:r>
            <a:r>
              <a:rPr lang="ru-RU" b="1" dirty="0">
                <a:solidFill>
                  <a:schemeClr val="tx1"/>
                </a:solidFill>
              </a:rPr>
              <a:t>в </a:t>
            </a:r>
            <a:r>
              <a:rPr lang="ru-RU" b="1" dirty="0" smtClean="0">
                <a:solidFill>
                  <a:schemeClr val="tx1"/>
                </a:solidFill>
              </a:rPr>
              <a:t>курсе новинок.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Что еще нужно </a:t>
            </a:r>
            <a:r>
              <a:rPr lang="ru-RU" b="1" dirty="0">
                <a:solidFill>
                  <a:schemeClr val="tx1"/>
                </a:solidFill>
              </a:rPr>
              <a:t>учесть?</a:t>
            </a:r>
          </a:p>
        </p:txBody>
      </p:sp>
    </p:spTree>
    <p:extLst>
      <p:ext uri="{BB962C8B-B14F-4D97-AF65-F5344CB8AC3E}">
        <p14:creationId xmlns:p14="http://schemas.microsoft.com/office/powerpoint/2010/main" val="187845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1574341"/>
              </p:ext>
            </p:extLst>
          </p:nvPr>
        </p:nvGraphicFramePr>
        <p:xfrm>
          <a:off x="1162050" y="2674938"/>
          <a:ext cx="9879012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9506">
                  <a:extLst>
                    <a:ext uri="{9D8B030D-6E8A-4147-A177-3AD203B41FA5}">
                      <a16:colId xmlns="" xmlns:a16="http://schemas.microsoft.com/office/drawing/2014/main" val="1359629585"/>
                    </a:ext>
                  </a:extLst>
                </a:gridCol>
                <a:gridCol w="4939506">
                  <a:extLst>
                    <a:ext uri="{9D8B030D-6E8A-4147-A177-3AD203B41FA5}">
                      <a16:colId xmlns="" xmlns:a16="http://schemas.microsoft.com/office/drawing/2014/main" val="1422378348"/>
                    </a:ext>
                  </a:extLst>
                </a:gridCol>
              </a:tblGrid>
              <a:tr h="34766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+	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		</a:t>
                      </a:r>
                    </a:p>
                  </a:txBody>
                  <a:tcPr marL="100964" marR="100964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marL="100964" marR="100964"/>
                </a:tc>
                <a:extLst>
                  <a:ext uri="{0D108BD9-81ED-4DB2-BD59-A6C34878D82A}">
                    <a16:rowId xmlns="" xmlns:a16="http://schemas.microsoft.com/office/drawing/2014/main" val="4021293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Компьютерные игры (</a:t>
                      </a:r>
                      <a:r>
                        <a:rPr lang="ru-RU" b="1" dirty="0" err="1" smtClean="0">
                          <a:solidFill>
                            <a:schemeClr val="tx1"/>
                          </a:solidFill>
                        </a:rPr>
                        <a:t>Майнкрафт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marL="100964" marR="100964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отсутствие интереса к чтению</a:t>
                      </a:r>
                    </a:p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marL="100964" marR="100964"/>
                </a:tc>
                <a:extLst>
                  <a:ext uri="{0D108BD9-81ED-4DB2-BD59-A6C34878D82A}">
                    <a16:rowId xmlns="" xmlns:a16="http://schemas.microsoft.com/office/drawing/2014/main" val="34945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tx1"/>
                          </a:solidFill>
                        </a:rPr>
                        <a:t>ютуб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marL="100964" marR="100964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низкий уровень культуры общения</a:t>
                      </a:r>
                    </a:p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marL="100964" marR="100964"/>
                </a:tc>
                <a:extLst>
                  <a:ext uri="{0D108BD9-81ED-4DB2-BD59-A6C34878D82A}">
                    <a16:rowId xmlns="" xmlns:a16="http://schemas.microsoft.com/office/drawing/2014/main" val="2100553754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42225" cy="1400530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Актуальность </a:t>
            </a:r>
            <a:r>
              <a:rPr lang="ru-RU" sz="2800" b="1" dirty="0">
                <a:solidFill>
                  <a:schemeClr val="tx1"/>
                </a:solidFill>
              </a:rPr>
              <a:t>(какая проблема </a:t>
            </a:r>
            <a:r>
              <a:rPr lang="ru-RU" sz="2800" b="1" dirty="0" smtClean="0">
                <a:solidFill>
                  <a:schemeClr val="tx1"/>
                </a:solidFill>
              </a:rPr>
              <a:t>рассматривается? </a:t>
            </a:r>
            <a:r>
              <a:rPr lang="ru-RU" sz="2800" b="1" dirty="0">
                <a:solidFill>
                  <a:schemeClr val="tx1"/>
                </a:solidFill>
              </a:rPr>
              <a:t>почему ее решение </a:t>
            </a:r>
            <a:r>
              <a:rPr lang="ru-RU" sz="2800" b="1" dirty="0" smtClean="0">
                <a:solidFill>
                  <a:schemeClr val="tx1"/>
                </a:solidFill>
              </a:rPr>
              <a:t>важно?) 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68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268" y="1750742"/>
            <a:ext cx="11307337" cy="47504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</a:rPr>
              <a:t>1.	Гипотеза не должна представлять собой аксиому и очевидный факт. К примеру, утверждение о том, что человек имеет четырехкамерное сердце не годится в качестве гипотезы </a:t>
            </a:r>
            <a:r>
              <a:rPr lang="ru-RU" sz="2400" b="1" dirty="0" smtClean="0">
                <a:solidFill>
                  <a:schemeClr val="tx1"/>
                </a:solidFill>
              </a:rPr>
              <a:t>проекта, </a:t>
            </a:r>
            <a:r>
              <a:rPr lang="ru-RU" sz="2400" b="1" dirty="0">
                <a:solidFill>
                  <a:schemeClr val="tx1"/>
                </a:solidFill>
              </a:rPr>
              <a:t>так как этот факт известен науке давно.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</a:rPr>
              <a:t>2.	Гипотеза не должна быть сформулирована с помощью неуточненных понятий, которые сами могут стать объектом исследования.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</a:rPr>
              <a:t>3.	Современная наука должна владеть инструментами для проверки гипотезы.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</a:rPr>
              <a:t>4.	Гипотеза должна быть связана с объектом и предметом исследования.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</a:rPr>
              <a:t>5.	Гипотеза должна иметь познавательную эффективность.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293235" cy="1400530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Критерии правильности формулирования гипотезы</a:t>
            </a:r>
            <a:endParaRPr lang="ru-RU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47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sz="3200" b="1" dirty="0">
                <a:solidFill>
                  <a:schemeClr val="tx1"/>
                </a:solidFill>
              </a:rPr>
              <a:t>Ожидаемый </a:t>
            </a:r>
            <a:r>
              <a:rPr lang="ru-RU" sz="3200" b="1" dirty="0" smtClean="0">
                <a:solidFill>
                  <a:schemeClr val="tx1"/>
                </a:solidFill>
              </a:rPr>
              <a:t>результат:</a:t>
            </a:r>
            <a:endParaRPr lang="ru-RU" sz="3200" b="1" dirty="0">
              <a:solidFill>
                <a:schemeClr val="tx1"/>
              </a:solidFill>
            </a:endParaRPr>
          </a:p>
          <a:p>
            <a:r>
              <a:rPr lang="ru-RU" sz="3200" b="1" dirty="0">
                <a:solidFill>
                  <a:schemeClr val="tx1"/>
                </a:solidFill>
              </a:rPr>
              <a:t>Следует </a:t>
            </a:r>
            <a:r>
              <a:rPr lang="ru-RU" sz="3200" b="1" dirty="0" smtClean="0">
                <a:solidFill>
                  <a:schemeClr val="tx1"/>
                </a:solidFill>
              </a:rPr>
              <a:t>ожидать…</a:t>
            </a:r>
            <a:endParaRPr lang="ru-RU" sz="3200" b="1" dirty="0">
              <a:solidFill>
                <a:schemeClr val="tx1"/>
              </a:solidFill>
            </a:endParaRPr>
          </a:p>
          <a:p>
            <a:r>
              <a:rPr lang="ru-RU" sz="3200" b="1" dirty="0">
                <a:solidFill>
                  <a:schemeClr val="tx1"/>
                </a:solidFill>
              </a:rPr>
              <a:t>Предполагается, </a:t>
            </a:r>
            <a:r>
              <a:rPr lang="ru-RU" sz="3200" b="1" dirty="0" smtClean="0">
                <a:solidFill>
                  <a:schemeClr val="tx1"/>
                </a:solidFill>
              </a:rPr>
              <a:t>что…</a:t>
            </a:r>
            <a:endParaRPr lang="ru-RU" sz="3200" b="1" dirty="0">
              <a:solidFill>
                <a:schemeClr val="tx1"/>
              </a:solidFill>
            </a:endParaRPr>
          </a:p>
          <a:p>
            <a:r>
              <a:rPr lang="ru-RU" sz="3200" b="1" dirty="0">
                <a:solidFill>
                  <a:schemeClr val="tx1"/>
                </a:solidFill>
              </a:rPr>
              <a:t>Если…, то.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tx1"/>
                </a:solidFill>
              </a:rPr>
              <a:t>Сформулировать гипотезу можно с помощью следующих фраз-клише:</a:t>
            </a:r>
            <a:br>
              <a:rPr lang="ru-RU" sz="3200" b="1" dirty="0">
                <a:solidFill>
                  <a:schemeClr val="tx1"/>
                </a:solidFill>
              </a:rPr>
            </a:b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5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7982" y="2052918"/>
            <a:ext cx="9571871" cy="4195481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Цель </a:t>
            </a:r>
            <a:r>
              <a:rPr lang="ru-RU" b="1" dirty="0" smtClean="0">
                <a:solidFill>
                  <a:schemeClr val="tx1"/>
                </a:solidFill>
              </a:rPr>
              <a:t>исследования: </a:t>
            </a:r>
            <a:r>
              <a:rPr lang="ru-RU" b="1" dirty="0">
                <a:solidFill>
                  <a:schemeClr val="tx1"/>
                </a:solidFill>
              </a:rPr>
              <a:t>какой результат предполагается </a:t>
            </a:r>
            <a:r>
              <a:rPr lang="ru-RU" b="1" dirty="0" smtClean="0">
                <a:solidFill>
                  <a:schemeClr val="tx1"/>
                </a:solidFill>
              </a:rPr>
              <a:t>получить?</a:t>
            </a:r>
          </a:p>
          <a:p>
            <a:r>
              <a:rPr lang="ru-RU" b="1" dirty="0">
                <a:solidFill>
                  <a:schemeClr val="tx1"/>
                </a:solidFill>
              </a:rPr>
              <a:t>Задачи </a:t>
            </a:r>
            <a:r>
              <a:rPr lang="ru-RU" b="1" dirty="0" smtClean="0">
                <a:solidFill>
                  <a:schemeClr val="tx1"/>
                </a:solidFill>
              </a:rPr>
              <a:t>исследования: </a:t>
            </a:r>
            <a:r>
              <a:rPr lang="ru-RU" b="1" dirty="0">
                <a:solidFill>
                  <a:schemeClr val="tx1"/>
                </a:solidFill>
              </a:rPr>
              <a:t>что </a:t>
            </a:r>
            <a:r>
              <a:rPr lang="ru-RU" b="1" dirty="0" smtClean="0">
                <a:solidFill>
                  <a:schemeClr val="tx1"/>
                </a:solidFill>
              </a:rPr>
              <a:t>делать?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Цель </a:t>
            </a:r>
            <a:r>
              <a:rPr lang="ru-RU" b="1" dirty="0">
                <a:solidFill>
                  <a:schemeClr val="tx1"/>
                </a:solidFill>
              </a:rPr>
              <a:t>и задачи проекта.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72835" y="3293918"/>
            <a:ext cx="3844637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Теоретические</a:t>
            </a:r>
            <a:endParaRPr lang="ru-RU" b="1" dirty="0" smtClean="0">
              <a:solidFill>
                <a:schemeClr val="tx1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b="1" dirty="0" smtClean="0">
                <a:solidFill>
                  <a:schemeClr val="tx1"/>
                </a:solidFill>
              </a:rPr>
              <a:t>выявить</a:t>
            </a:r>
          </a:p>
          <a:p>
            <a:pPr marL="285750" indent="-285750" algn="just">
              <a:buFontTx/>
              <a:buChar char="-"/>
            </a:pPr>
            <a:r>
              <a:rPr lang="ru-RU" b="1" dirty="0" smtClean="0">
                <a:solidFill>
                  <a:schemeClr val="tx1"/>
                </a:solidFill>
              </a:rPr>
              <a:t>определить</a:t>
            </a:r>
          </a:p>
          <a:p>
            <a:pPr marL="285750" indent="-285750" algn="just">
              <a:buFontTx/>
              <a:buChar char="-"/>
            </a:pPr>
            <a:r>
              <a:rPr lang="ru-RU" b="1" dirty="0" smtClean="0">
                <a:solidFill>
                  <a:schemeClr val="tx1"/>
                </a:solidFill>
              </a:rPr>
              <a:t>сравнить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63045" y="3314700"/>
            <a:ext cx="3605646" cy="15794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Экспериментальное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kk-KZ" b="1" dirty="0" smtClean="0">
                <a:solidFill>
                  <a:schemeClr val="tx1"/>
                </a:solidFill>
              </a:rPr>
              <a:t>- провести эксперимент</a:t>
            </a:r>
            <a:r>
              <a:rPr lang="kk-KZ" b="1" dirty="0">
                <a:solidFill>
                  <a:schemeClr val="tx1"/>
                </a:solidFill>
              </a:rPr>
              <a:t>,</a:t>
            </a:r>
            <a:r>
              <a:rPr lang="kk-KZ" b="1" dirty="0" smtClean="0">
                <a:solidFill>
                  <a:schemeClr val="tx1"/>
                </a:solidFill>
              </a:rPr>
              <a:t> опрос, диагностику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493818" y="2805545"/>
            <a:ext cx="1714500" cy="488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endCxn id="5" idx="0"/>
          </p:cNvCxnSpPr>
          <p:nvPr/>
        </p:nvCxnSpPr>
        <p:spPr>
          <a:xfrm>
            <a:off x="4229100" y="2784764"/>
            <a:ext cx="3236768" cy="529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814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chemeClr val="tx1"/>
                </a:solidFill>
              </a:rPr>
              <a:t>Это описание того, что и как делал автор исследования для доказательства справедливости выдвинутой гипотезы.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методика исследования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22699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sz="3200" dirty="0"/>
          </a:p>
        </p:txBody>
      </p:sp>
      <p:pic>
        <p:nvPicPr>
          <p:cNvPr id="1026" name="Picture 2" descr="https://cepia.ru/images/u/pages/383/spasibo-za-vnimanie-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33" y="143932"/>
            <a:ext cx="11895667" cy="6595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228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93518"/>
            <a:ext cx="9404723" cy="1205346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</a:rPr>
              <a:t>I.	</a:t>
            </a:r>
            <a:r>
              <a:rPr lang="ru-RU" sz="2800" b="1" dirty="0" smtClean="0">
                <a:solidFill>
                  <a:schemeClr val="tx1"/>
                </a:solidFill>
              </a:rPr>
              <a:t>Результаты анализа школьных научных проектов </a:t>
            </a:r>
            <a:r>
              <a:rPr lang="ru-RU" sz="2800" b="1" dirty="0">
                <a:solidFill>
                  <a:schemeClr val="tx1"/>
                </a:solidFill>
              </a:rPr>
              <a:t>(результаты экспертизы)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438011"/>
              </p:ext>
            </p:extLst>
          </p:nvPr>
        </p:nvGraphicFramePr>
        <p:xfrm>
          <a:off x="694267" y="1354667"/>
          <a:ext cx="10625667" cy="50634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2731">
                  <a:extLst>
                    <a:ext uri="{9D8B030D-6E8A-4147-A177-3AD203B41FA5}">
                      <a16:colId xmlns="" xmlns:a16="http://schemas.microsoft.com/office/drawing/2014/main" val="2852341508"/>
                    </a:ext>
                  </a:extLst>
                </a:gridCol>
                <a:gridCol w="9672936">
                  <a:extLst>
                    <a:ext uri="{9D8B030D-6E8A-4147-A177-3AD203B41FA5}">
                      <a16:colId xmlns="" xmlns:a16="http://schemas.microsoft.com/office/drawing/2014/main" val="1033053131"/>
                    </a:ext>
                  </a:extLst>
                </a:gridCol>
              </a:tblGrid>
              <a:tr h="293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</a:rPr>
                        <a:t>Проекты, не прошедшие </a:t>
                      </a: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</a:rPr>
                        <a:t>экспертизу в 2017 г.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extLst>
                  <a:ext uri="{0D108BD9-81ED-4DB2-BD59-A6C34878D82A}">
                    <a16:rowId xmlns="" xmlns:a16="http://schemas.microsoft.com/office/drawing/2014/main" val="3615143273"/>
                  </a:ext>
                </a:extLst>
              </a:tr>
              <a:tr h="587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9.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Понятийно-терминологическая система современной одежды в аспекте межкультурной коммуникации (на материале русского, казахского и английского языков )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extLst>
                  <a:ext uri="{0D108BD9-81ED-4DB2-BD59-A6C34878D82A}">
                    <a16:rowId xmlns="" xmlns:a16="http://schemas.microsoft.com/office/drawing/2014/main" val="2684619120"/>
                  </a:ext>
                </a:extLst>
              </a:tr>
              <a:tr h="2899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10.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Языковой портрет старшеклассника Успенской СОШ №2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extLst>
                  <a:ext uri="{0D108BD9-81ED-4DB2-BD59-A6C34878D82A}">
                    <a16:rowId xmlns="" xmlns:a16="http://schemas.microsoft.com/office/drawing/2014/main" val="3387055774"/>
                  </a:ext>
                </a:extLst>
              </a:tr>
              <a:tr h="372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11.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Фразеологизмы русского и казахского языков и их роль в культуре речи ученика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extLst>
                  <a:ext uri="{0D108BD9-81ED-4DB2-BD59-A6C34878D82A}">
                    <a16:rowId xmlns="" xmlns:a16="http://schemas.microsoft.com/office/drawing/2014/main" val="2656217004"/>
                  </a:ext>
                </a:extLst>
              </a:tr>
              <a:tr h="277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12.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</a:rPr>
                        <a:t>Лингвокультурный</a:t>
                      </a:r>
                      <a:r>
                        <a:rPr lang="ru-RU" sz="1600" b="1" dirty="0">
                          <a:effectLst/>
                        </a:rPr>
                        <a:t> типаж «профессор» в русской языковой картине мира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extLst>
                  <a:ext uri="{0D108BD9-81ED-4DB2-BD59-A6C34878D82A}">
                    <a16:rowId xmlns="" xmlns:a16="http://schemas.microsoft.com/office/drawing/2014/main" val="254819788"/>
                  </a:ext>
                </a:extLst>
              </a:tr>
              <a:tr h="287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13.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Правильно ли мы пишем смс-сообщения?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extLst>
                  <a:ext uri="{0D108BD9-81ED-4DB2-BD59-A6C34878D82A}">
                    <a16:rowId xmlns="" xmlns:a16="http://schemas.microsoft.com/office/drawing/2014/main" val="4284243938"/>
                  </a:ext>
                </a:extLst>
              </a:tr>
              <a:tr h="5852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14.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Вопросы как способ погружения в семантическую среду текста (в рамках формирования читательской компетенции)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extLst>
                  <a:ext uri="{0D108BD9-81ED-4DB2-BD59-A6C34878D82A}">
                    <a16:rowId xmlns="" xmlns:a16="http://schemas.microsoft.com/office/drawing/2014/main" val="3573524791"/>
                  </a:ext>
                </a:extLst>
              </a:tr>
              <a:tr h="282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15.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Логический парадокс языкового явления оксюморон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extLst>
                  <a:ext uri="{0D108BD9-81ED-4DB2-BD59-A6C34878D82A}">
                    <a16:rowId xmlns="" xmlns:a16="http://schemas.microsoft.com/office/drawing/2014/main" val="1056719922"/>
                  </a:ext>
                </a:extLst>
              </a:tr>
              <a:tr h="282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16.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Утраченные буквы русского алфавита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extLst>
                  <a:ext uri="{0D108BD9-81ED-4DB2-BD59-A6C34878D82A}">
                    <a16:rowId xmlns="" xmlns:a16="http://schemas.microsoft.com/office/drawing/2014/main" val="1725680104"/>
                  </a:ext>
                </a:extLst>
              </a:tr>
              <a:tr h="7330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17.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Этноспецифические особенности речевого жанра «прощание» в педагогическом дискурсе (на примере русского и казахского языков)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extLst>
                  <a:ext uri="{0D108BD9-81ED-4DB2-BD59-A6C34878D82A}">
                    <a16:rowId xmlns="" xmlns:a16="http://schemas.microsoft.com/office/drawing/2014/main" val="4102660865"/>
                  </a:ext>
                </a:extLst>
              </a:tr>
              <a:tr h="282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18.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Роль  заголовков в эффективности Интернет-СМИ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extLst>
                  <a:ext uri="{0D108BD9-81ED-4DB2-BD59-A6C34878D82A}">
                    <a16:rowId xmlns="" xmlns:a16="http://schemas.microsoft.com/office/drawing/2014/main" val="55122780"/>
                  </a:ext>
                </a:extLst>
              </a:tr>
              <a:tr h="5852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19.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</a:rPr>
                        <a:t>Интерактивные упражнения как эффективный инструмент при обучении трехъязычию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5" marR="64615" marT="0" marB="0"/>
                </a:tc>
                <a:extLst>
                  <a:ext uri="{0D108BD9-81ED-4DB2-BD59-A6C34878D82A}">
                    <a16:rowId xmlns="" xmlns:a16="http://schemas.microsoft.com/office/drawing/2014/main" val="932822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947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1717229"/>
              </p:ext>
            </p:extLst>
          </p:nvPr>
        </p:nvGraphicFramePr>
        <p:xfrm>
          <a:off x="821267" y="626813"/>
          <a:ext cx="10839735" cy="57959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1376">
                  <a:extLst>
                    <a:ext uri="{9D8B030D-6E8A-4147-A177-3AD203B41FA5}">
                      <a16:colId xmlns="" xmlns:a16="http://schemas.microsoft.com/office/drawing/2014/main" val="2561106116"/>
                    </a:ext>
                  </a:extLst>
                </a:gridCol>
                <a:gridCol w="10148359">
                  <a:extLst>
                    <a:ext uri="{9D8B030D-6E8A-4147-A177-3AD203B41FA5}">
                      <a16:colId xmlns="" xmlns:a16="http://schemas.microsoft.com/office/drawing/2014/main" val="4127747906"/>
                    </a:ext>
                  </a:extLst>
                </a:gridCol>
              </a:tblGrid>
              <a:tr h="425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Проекты, не прошедшие экспертизу в 2016 году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27118302"/>
                  </a:ext>
                </a:extLst>
              </a:tr>
              <a:tr h="425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Школьные прозвища. Как противостоять 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обзываниям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661875776"/>
                  </a:ext>
                </a:extLst>
              </a:tr>
              <a:tr h="661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средств массовой информации на сознания людей (на примере печатных изданий и заголовков газет)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93725142"/>
                  </a:ext>
                </a:extLst>
              </a:tr>
              <a:tr h="425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Фразеологизмы русского и казахского языков и их роль в культуре речи е ученика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02720493"/>
                  </a:ext>
                </a:extLst>
              </a:tr>
              <a:tr h="425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Диалогический характер детских стихотворений павлодарской поэтессы 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О.Григорьевой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27546328"/>
                  </a:ext>
                </a:extLst>
              </a:tr>
              <a:tr h="671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Способы номинации сверхъестественной силы в русской языковой картине мира (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лингвокультурологический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анализ)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611806969"/>
                  </a:ext>
                </a:extLst>
              </a:tr>
              <a:tr h="425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Энциклопедия одного слова. Жизнь слова «улыбка»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504897735"/>
                  </a:ext>
                </a:extLst>
              </a:tr>
              <a:tr h="425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Слова-паразиты в нашей речи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39970789"/>
                  </a:ext>
                </a:extLst>
              </a:tr>
              <a:tr h="425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Заимствованная лексика в текстах СМИ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21049917"/>
                  </a:ext>
                </a:extLst>
              </a:tr>
              <a:tr h="425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Лингвопрагматический анализ рекламных объявлений г.Экибастуза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64389916"/>
                  </a:ext>
                </a:extLst>
              </a:tr>
              <a:tr h="598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Сфера функционирования и социальная значимость английских заимствований в средствах массовой информации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83905692"/>
                  </a:ext>
                </a:extLst>
              </a:tr>
              <a:tr h="425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Концепт «окно» в произведениях А.С.Пушкина и в современном мире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4668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96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61209"/>
            <a:ext cx="11508059" cy="52403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800" b="1" dirty="0" smtClean="0">
                <a:solidFill>
                  <a:schemeClr val="tx1"/>
                </a:solidFill>
              </a:rPr>
              <a:t>1) слишком широкая тема и слишком </a:t>
            </a:r>
            <a:r>
              <a:rPr lang="kk-KZ" sz="2800" b="1" dirty="0">
                <a:solidFill>
                  <a:schemeClr val="tx1"/>
                </a:solidFill>
              </a:rPr>
              <a:t>узкая </a:t>
            </a:r>
            <a:r>
              <a:rPr lang="kk-KZ" sz="2800" b="1" dirty="0" smtClean="0">
                <a:solidFill>
                  <a:schemeClr val="tx1"/>
                </a:solidFill>
              </a:rPr>
              <a:t>тема не раскрывается в рамках школьного проекта;</a:t>
            </a:r>
          </a:p>
          <a:p>
            <a:pPr marL="0" indent="0">
              <a:buNone/>
            </a:pPr>
            <a:r>
              <a:rPr lang="kk-KZ" sz="2800" b="1" dirty="0" smtClean="0">
                <a:solidFill>
                  <a:schemeClr val="tx1"/>
                </a:solidFill>
              </a:rPr>
              <a:t>2) отсутствие или очень низкий уровень самостоятельности в представленном проекте (плагиат);</a:t>
            </a:r>
          </a:p>
          <a:p>
            <a:pPr marL="0" indent="0">
              <a:buNone/>
            </a:pPr>
            <a:r>
              <a:rPr lang="kk-KZ" sz="2800" b="1" dirty="0" smtClean="0">
                <a:solidFill>
                  <a:schemeClr val="tx1"/>
                </a:solidFill>
              </a:rPr>
              <a:t>3) неверное определение объекта и предмета исследования;</a:t>
            </a:r>
          </a:p>
          <a:p>
            <a:pPr marL="0" indent="0">
              <a:buNone/>
            </a:pPr>
            <a:r>
              <a:rPr lang="kk-KZ" sz="2800" b="1" dirty="0" smtClean="0">
                <a:solidFill>
                  <a:schemeClr val="tx1"/>
                </a:solidFill>
              </a:rPr>
              <a:t>4) отсутствие смысловой связи между частями текста (цель и задачи не находят отражения в содержании работы, план работы не соответствует им);</a:t>
            </a:r>
          </a:p>
          <a:p>
            <a:pPr marL="0" indent="0">
              <a:buNone/>
            </a:pPr>
            <a:r>
              <a:rPr lang="kk-KZ" sz="2800" b="1" dirty="0" smtClean="0">
                <a:solidFill>
                  <a:schemeClr val="tx1"/>
                </a:solidFill>
              </a:rPr>
              <a:t>5) замена анализа каких-либо явлений на пересказ, копирование чужих мыслей без «привязки» к своему фактическому материалу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960534" cy="908491"/>
          </a:xfrm>
        </p:spPr>
        <p:txBody>
          <a:bodyPr/>
          <a:lstStyle/>
          <a:p>
            <a:pPr algn="ctr"/>
            <a:r>
              <a:rPr lang="kk-KZ" sz="3200" b="1" dirty="0" smtClean="0">
                <a:solidFill>
                  <a:schemeClr val="tx1"/>
                </a:solidFill>
              </a:rPr>
              <a:t>Недостатки в содержании и оформлении проектов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39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3912957"/>
              </p:ext>
            </p:extLst>
          </p:nvPr>
        </p:nvGraphicFramePr>
        <p:xfrm>
          <a:off x="-78060" y="0"/>
          <a:ext cx="12192000" cy="44433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386">
                  <a:extLst>
                    <a:ext uri="{9D8B030D-6E8A-4147-A177-3AD203B41FA5}">
                      <a16:colId xmlns="" xmlns:a16="http://schemas.microsoft.com/office/drawing/2014/main" val="4154108437"/>
                    </a:ext>
                  </a:extLst>
                </a:gridCol>
                <a:gridCol w="9757317">
                  <a:extLst>
                    <a:ext uri="{9D8B030D-6E8A-4147-A177-3AD203B41FA5}">
                      <a16:colId xmlns="" xmlns:a16="http://schemas.microsoft.com/office/drawing/2014/main" val="2958091744"/>
                    </a:ext>
                  </a:extLst>
                </a:gridCol>
                <a:gridCol w="646771">
                  <a:extLst>
                    <a:ext uri="{9D8B030D-6E8A-4147-A177-3AD203B41FA5}">
                      <a16:colId xmlns="" xmlns:a16="http://schemas.microsoft.com/office/drawing/2014/main" val="3358416064"/>
                    </a:ext>
                  </a:extLst>
                </a:gridCol>
                <a:gridCol w="1464526">
                  <a:extLst>
                    <a:ext uri="{9D8B030D-6E8A-4147-A177-3AD203B41FA5}">
                      <a16:colId xmlns="" xmlns:a16="http://schemas.microsoft.com/office/drawing/2014/main" val="3476903381"/>
                    </a:ext>
                  </a:extLst>
                </a:gridCol>
              </a:tblGrid>
              <a:tr h="60584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Проекты, прошедшие экспертизу и  успешно защищенные на областном и республиканском </a:t>
                      </a: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уровнях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2016, 2017 годах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75348708"/>
                  </a:ext>
                </a:extLst>
              </a:tr>
              <a:tr h="2965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 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58138807"/>
                  </a:ext>
                </a:extLst>
              </a:tr>
              <a:tr h="297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Учим правила по-новому, или снова в гостях у сказки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область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51589209"/>
                  </a:ext>
                </a:extLst>
              </a:tr>
              <a:tr h="624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Концепт «терроризм» в казахстанском политическом дискурсе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область и республика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306914878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3.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Метафора в русском и английском спортивном дискурсе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область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23861430"/>
                  </a:ext>
                </a:extLst>
              </a:tr>
              <a:tr h="296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4.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Концепт «школа» в русском и английском языках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область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40137301"/>
                  </a:ext>
                </a:extLst>
              </a:tr>
              <a:tr h="363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5.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Наречие: его грамматическая роль в языке и социальная роль в человеческих отношениях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область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95082650"/>
                  </a:ext>
                </a:extLst>
              </a:tr>
              <a:tr h="569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Полиязычие в языковой практике жителей г. Экибастуза (на примере школ с государственным языком обучения)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область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09276493"/>
                  </a:ext>
                </a:extLst>
              </a:tr>
              <a:tr h="272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7.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Речевые тактики и стратегии в средствах массовой информации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область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80071019"/>
                  </a:ext>
                </a:extLst>
              </a:tr>
              <a:tr h="606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8.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Созвучие лирики Сергея Есенина и Магжана Жумабаева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область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61564367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632438"/>
              </p:ext>
            </p:extLst>
          </p:nvPr>
        </p:nvGraphicFramePr>
        <p:xfrm>
          <a:off x="-78059" y="4259765"/>
          <a:ext cx="12191999" cy="29595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2235">
                  <a:extLst>
                    <a:ext uri="{9D8B030D-6E8A-4147-A177-3AD203B41FA5}">
                      <a16:colId xmlns="" xmlns:a16="http://schemas.microsoft.com/office/drawing/2014/main" val="1482826771"/>
                    </a:ext>
                  </a:extLst>
                </a:gridCol>
                <a:gridCol w="9801922">
                  <a:extLst>
                    <a:ext uri="{9D8B030D-6E8A-4147-A177-3AD203B41FA5}">
                      <a16:colId xmlns="" xmlns:a16="http://schemas.microsoft.com/office/drawing/2014/main" val="3346939938"/>
                    </a:ext>
                  </a:extLst>
                </a:gridCol>
                <a:gridCol w="602165">
                  <a:extLst>
                    <a:ext uri="{9D8B030D-6E8A-4147-A177-3AD203B41FA5}">
                      <a16:colId xmlns="" xmlns:a16="http://schemas.microsoft.com/office/drawing/2014/main" val="2988700148"/>
                    </a:ext>
                  </a:extLst>
                </a:gridCol>
                <a:gridCol w="1475677">
                  <a:extLst>
                    <a:ext uri="{9D8B030D-6E8A-4147-A177-3AD203B41FA5}">
                      <a16:colId xmlns="" xmlns:a16="http://schemas.microsoft.com/office/drawing/2014/main" val="3442304227"/>
                    </a:ext>
                  </a:extLst>
                </a:gridCol>
              </a:tblGrid>
              <a:tr h="3114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Окказиональная лексика в произведениях современных авторов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область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08639115"/>
                  </a:ext>
                </a:extLst>
              </a:tr>
              <a:tr h="311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«Слухи» как способ введения в отрицательный контекст образа чиновника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область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146983980"/>
                  </a:ext>
                </a:extLst>
              </a:tr>
              <a:tr h="311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Молодежный сленг и его влияние на речь подростков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область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9916588"/>
                  </a:ext>
                </a:extLst>
              </a:tr>
              <a:tr h="472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Концепт «солнце» в индивидуально-авторской картине мира Ф.М.Достоевского (на материале романа «Преступление и наказание»)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область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8058825"/>
                  </a:ext>
                </a:extLst>
              </a:tr>
              <a:tr h="2295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Употребление аббревиатур в современных СМИ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область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892467609"/>
                  </a:ext>
                </a:extLst>
              </a:tr>
              <a:tr h="311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Диахронические изменения словарного состава русского языка в современных мультфильмах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область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22930786"/>
                  </a:ext>
                </a:extLst>
              </a:tr>
              <a:tr h="472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Карта субъективной модальности Послания Президента РК Н.А.Назарбаева «Стратегия «Казахстан - 2050»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kk-KZ" sz="12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область, 3 респ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551446162"/>
                  </a:ext>
                </a:extLst>
              </a:tr>
              <a:tr h="311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Новое в русско лексике: изменения в тематической группе «одежда»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kk-KZ" sz="12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область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40101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503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8350836"/>
              </p:ext>
            </p:extLst>
          </p:nvPr>
        </p:nvGraphicFramePr>
        <p:xfrm>
          <a:off x="100361" y="1349299"/>
          <a:ext cx="11731082" cy="5982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5541">
                  <a:extLst>
                    <a:ext uri="{9D8B030D-6E8A-4147-A177-3AD203B41FA5}">
                      <a16:colId xmlns="" xmlns:a16="http://schemas.microsoft.com/office/drawing/2014/main" val="1104366793"/>
                    </a:ext>
                  </a:extLst>
                </a:gridCol>
                <a:gridCol w="5865541">
                  <a:extLst>
                    <a:ext uri="{9D8B030D-6E8A-4147-A177-3AD203B41FA5}">
                      <a16:colId xmlns="" xmlns:a16="http://schemas.microsoft.com/office/drawing/2014/main" val="4193465681"/>
                    </a:ext>
                  </a:extLst>
                </a:gridCol>
              </a:tblGrid>
              <a:tr h="418083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Различия между собственно исследовательской деятельностью и организацией проектов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18879816"/>
                  </a:ext>
                </a:extLst>
              </a:tr>
              <a:tr h="3515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исследовательский проект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научный проект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384839218"/>
                  </a:ext>
                </a:extLst>
              </a:tr>
              <a:tr h="323230">
                <a:tc gridSpan="2"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Какие задачи решаются в ходе реализации?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22496045"/>
                  </a:ext>
                </a:extLst>
              </a:tr>
              <a:tr h="128640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опирается на широкий спектр знаний, которые могут не найти практического применения. Зачастую исследователь даже не знает, к какому результату он придет.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решение практических задач, получение определенного и спрогнозированного результата.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462357470"/>
                  </a:ext>
                </a:extLst>
              </a:tr>
              <a:tr h="360822">
                <a:tc gridSpan="2"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2) Что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выявляется?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0409632"/>
                  </a:ext>
                </a:extLst>
              </a:tr>
              <a:tr h="3647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То, что уже есть в объекте или процессе.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Создается то, чего еще нет.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527793196"/>
                  </a:ext>
                </a:extLst>
              </a:tr>
              <a:tr h="296960">
                <a:tc gridSpan="2"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3) Чему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способствует?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0789985"/>
                  </a:ext>
                </a:extLst>
              </a:tr>
              <a:tr h="25728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Исследовательская деятельность способствует умению самостоятельно добывать знания, и направлена на формирование исследовательской культуры мышления, в основе которой лежит способность: видеть противоречия и проблемы, выдвигать гипотезы, устанавливать, описывать и объяснять факты, наблюдать, проводить эксперименты.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Проектная деятельность способствует формированию практических умений создавать проекты, внедрять их в социальную среду, добывать нужную информацию, сотрудничать с партнерами, руководить другими людьми, осуществлять мониторинг ситуаций, просчитывать риски, выбирать оптимальные средства для решения задач.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593356831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361" y="272156"/>
            <a:ext cx="11887200" cy="1400530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Особенности исследовательской и проектной деятельности </a:t>
            </a:r>
          </a:p>
        </p:txBody>
      </p:sp>
    </p:spTree>
    <p:extLst>
      <p:ext uri="{BB962C8B-B14F-4D97-AF65-F5344CB8AC3E}">
        <p14:creationId xmlns:p14="http://schemas.microsoft.com/office/powerpoint/2010/main" val="227005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9049206"/>
              </p:ext>
            </p:extLst>
          </p:nvPr>
        </p:nvGraphicFramePr>
        <p:xfrm>
          <a:off x="1" y="657923"/>
          <a:ext cx="12076770" cy="68637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8594">
                  <a:extLst>
                    <a:ext uri="{9D8B030D-6E8A-4147-A177-3AD203B41FA5}">
                      <a16:colId xmlns="" xmlns:a16="http://schemas.microsoft.com/office/drawing/2014/main" val="632772319"/>
                    </a:ext>
                  </a:extLst>
                </a:gridCol>
                <a:gridCol w="6668429">
                  <a:extLst>
                    <a:ext uri="{9D8B030D-6E8A-4147-A177-3AD203B41FA5}">
                      <a16:colId xmlns="" xmlns:a16="http://schemas.microsoft.com/office/drawing/2014/main" val="4134775904"/>
                    </a:ext>
                  </a:extLst>
                </a:gridCol>
                <a:gridCol w="2709747">
                  <a:extLst>
                    <a:ext uri="{9D8B030D-6E8A-4147-A177-3AD203B41FA5}">
                      <a16:colId xmlns="" xmlns:a16="http://schemas.microsoft.com/office/drawing/2014/main" val="2988899504"/>
                    </a:ext>
                  </a:extLst>
                </a:gridCol>
              </a:tblGrid>
              <a:tr h="618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Этапы работы над проектом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Проективные действия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учащихся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Результат проектной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деятельности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76720744"/>
                  </a:ext>
                </a:extLst>
              </a:tr>
              <a:tr h="10985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«Запуск» проекта – мотивация, целеполагание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Мотивация учащихся на проектную деятельность.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Выбор темы проекта, формулировка и обсуждение проблемы, цели, задач, сроков и критериев оценки проекта.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Создание проектных групп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Психологическая готовность учащихся к включению в проектную деятельность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84381238"/>
                  </a:ext>
                </a:extLst>
              </a:tr>
              <a:tr h="13940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Планирование проекта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Выдвижение и обсуждение гипотез, методов исследования. Актуализация личного опыта. Определение информационных источников, способов сбора и обработки информации, формы продукта и его презентации.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Распределение обязанностей в группе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Составление общего плана-наброска будущего проекта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49846475"/>
                  </a:ext>
                </a:extLst>
              </a:tr>
              <a:tr h="17304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Разработка проекта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Овладение предметным содержанием, усвоение новых знаний, сбор и обработка информации.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Обсуждение полученных результатов, анализ, формулировка выводов.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Оформление продукта проекта и его презентации.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Подготовка проектной папки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Готовность к защите проекта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37145998"/>
                  </a:ext>
                </a:extLst>
              </a:tr>
              <a:tr h="2345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Презентация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Презентация продуктов проектной деятельности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Презентация проектов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852191321"/>
                  </a:ext>
                </a:extLst>
              </a:tr>
              <a:tr h="8194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Рефлексия и оценка проектной деятельности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Обсуждение и анализ полученных результатов, само- и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взаимооценка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процесса проектной деятельности и презентации продуктов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Общая оценка проекта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683370014"/>
                  </a:ext>
                </a:extLst>
              </a:tr>
              <a:tr h="4738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Подкрепление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Обсуждение дальнейших перспектив проекта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Начало нового проекта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010672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0"/>
            <a:ext cx="11196484" cy="657922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</a:rPr>
              <a:t>Алгоритм работы над учебно-исследовательским </a:t>
            </a:r>
            <a:r>
              <a:rPr lang="ru-RU" sz="2800" b="1" dirty="0" smtClean="0">
                <a:solidFill>
                  <a:schemeClr val="tx1"/>
                </a:solidFill>
              </a:rPr>
              <a:t>проектом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21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211" y="591015"/>
            <a:ext cx="11942956" cy="60176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Тема (на основе модели «Три вопроса»: Что мы знаем? Что мы хотим узнать? Как мы узнаем это?) 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Актуальность (какая проблема рассматривается, почему ее решение важно) 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 исследования.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Цель и задачи проекта. 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Характеристика проекта (тип, срок реализации, по характеру взаимоотношения участников, участники проекта, формы работы, ожидаемые или предполагаемые результаты)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«Паутинка» проекта: все виды деятельности учащихся и формы совместной деятельности в ходе проекта. 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Поэтапный план реализации проекта.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Презентация проекта.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Методическое и ресурсное обеспечение проекта.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Свободное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изложение текста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0"/>
            <a:ext cx="9994180" cy="78058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Алгоритм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создания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проекта:</a:t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82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350818"/>
            <a:ext cx="10617633" cy="489758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1)	Тема должна быть интересна автору исследования.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2)	Выбор темы нужно обосновать – почему или зачем автор ее выбрал.  Тема должна быть актуальной и направленной на решение какой-то проблемы, принести реальную пользу (возможность практического использования, получение новых полезных в жизни знаний, развитие интеллекта, реализация исследовательской потребности)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3)	Тема должна содержать элементы новизны или оригинальности.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4)	Тема должна быть конкретизирована (не стоит брать такие обширные темы, как: Музеи мира, Сады и парки </a:t>
            </a:r>
            <a:r>
              <a:rPr lang="ru-RU" b="1" dirty="0" smtClean="0">
                <a:solidFill>
                  <a:schemeClr val="tx1"/>
                </a:solidFill>
              </a:rPr>
              <a:t>Европы и </a:t>
            </a:r>
            <a:r>
              <a:rPr lang="ru-RU" b="1" dirty="0">
                <a:solidFill>
                  <a:schemeClr val="tx1"/>
                </a:solidFill>
              </a:rPr>
              <a:t>Азии, Как бороться с полнотой, Выбор профессии, Растения в водоемах, Тайская кухня и т.п.)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5)	Нежелательно использовать в названии фразы - клише, общеизвестные истины, банальные заявления (курить вредно, химия вокруг нас, что мы едим...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6)	Избранная тема и методы исследования должны соответствовать возможностям автора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731934" cy="752627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Критерии оценивания темы проекта:</a:t>
            </a:r>
          </a:p>
        </p:txBody>
      </p:sp>
    </p:spTree>
    <p:extLst>
      <p:ext uri="{BB962C8B-B14F-4D97-AF65-F5344CB8AC3E}">
        <p14:creationId xmlns:p14="http://schemas.microsoft.com/office/powerpoint/2010/main" val="15664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2049</TotalTime>
  <Words>1270</Words>
  <Application>Microsoft Office PowerPoint</Application>
  <PresentationFormat>Произвольный</PresentationFormat>
  <Paragraphs>234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Волна</vt:lpstr>
      <vt:lpstr>Учитель нового поколения</vt:lpstr>
      <vt:lpstr>I. Результаты анализа школьных научных проектов (результаты экспертизы)</vt:lpstr>
      <vt:lpstr>Презентация PowerPoint</vt:lpstr>
      <vt:lpstr>Недостатки в содержании и оформлении проектов</vt:lpstr>
      <vt:lpstr>Презентация PowerPoint</vt:lpstr>
      <vt:lpstr>Особенности исследовательской и проектной деятельности </vt:lpstr>
      <vt:lpstr>Алгоритм работы над учебно-исследовательским проектом</vt:lpstr>
      <vt:lpstr> II.  Алгоритм создания проекта: </vt:lpstr>
      <vt:lpstr>Критерии оценивания темы проекта:</vt:lpstr>
      <vt:lpstr>Что еще нужно учесть?</vt:lpstr>
      <vt:lpstr>Актуальность (какая проблема рассматривается? почему ее решение важно?) </vt:lpstr>
      <vt:lpstr>Критерии правильности формулирования гипотезы</vt:lpstr>
      <vt:lpstr>Сформулировать гипотезу можно с помощью следующих фраз-клише: </vt:lpstr>
      <vt:lpstr>Цель и задачи проекта. </vt:lpstr>
      <vt:lpstr>методика исследования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«Научные исследовательские проекты учащихся»</dc:title>
  <dc:creator>Ashimbetova</dc:creator>
  <cp:lastModifiedBy>Владислав Лухманов</cp:lastModifiedBy>
  <cp:revision>59</cp:revision>
  <dcterms:created xsi:type="dcterms:W3CDTF">2020-09-08T05:58:30Z</dcterms:created>
  <dcterms:modified xsi:type="dcterms:W3CDTF">2020-11-11T13:59:03Z</dcterms:modified>
</cp:coreProperties>
</file>