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9" r:id="rId4"/>
    <p:sldMasterId id="2147484168" r:id="rId5"/>
  </p:sldMasterIdLst>
  <p:notesMasterIdLst>
    <p:notesMasterId r:id="rId18"/>
  </p:notesMasterIdLst>
  <p:handoutMasterIdLst>
    <p:handoutMasterId r:id="rId19"/>
  </p:handoutMasterIdLst>
  <p:sldIdLst>
    <p:sldId id="540" r:id="rId6"/>
    <p:sldId id="610" r:id="rId7"/>
    <p:sldId id="603" r:id="rId8"/>
    <p:sldId id="604" r:id="rId9"/>
    <p:sldId id="612" r:id="rId10"/>
    <p:sldId id="611" r:id="rId11"/>
    <p:sldId id="606" r:id="rId12"/>
    <p:sldId id="614" r:id="rId13"/>
    <p:sldId id="607" r:id="rId14"/>
    <p:sldId id="608" r:id="rId15"/>
    <p:sldId id="613" r:id="rId16"/>
    <p:sldId id="597" r:id="rId17"/>
  </p:sldIdLst>
  <p:sldSz cx="9144000" cy="6858000" type="screen4x3"/>
  <p:notesSz cx="6858000" cy="9947275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99FF66"/>
    <a:srgbClr val="66FF66"/>
    <a:srgbClr val="B7F876"/>
    <a:srgbClr val="99CC00"/>
    <a:srgbClr val="339933"/>
    <a:srgbClr val="EAB0A0"/>
    <a:srgbClr val="FEE3CE"/>
    <a:srgbClr val="FED6CE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677" autoAdjust="0"/>
  </p:normalViewPr>
  <p:slideViewPr>
    <p:cSldViewPr snapToGrid="0">
      <p:cViewPr varScale="1">
        <p:scale>
          <a:sx n="64" d="100"/>
          <a:sy n="64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393" cy="497764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991" y="1"/>
            <a:ext cx="2972392" cy="497764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fld id="{249B385F-0698-4A06-B7CA-883D4EF818E2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911"/>
            <a:ext cx="2972393" cy="497763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991" y="9447911"/>
            <a:ext cx="2972392" cy="497763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0C378404-19F9-4758-A1F3-DCFA7EAD02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fld id="{C2F888B5-6EEE-4907-A44D-14FB36D2F98C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6"/>
            <a:ext cx="5486400" cy="4476274"/>
          </a:xfrm>
          <a:prstGeom prst="rect">
            <a:avLst/>
          </a:prstGeom>
        </p:spPr>
        <p:txBody>
          <a:bodyPr vert="horz" lIns="92556" tIns="46278" rIns="92556" bIns="4627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185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DA1AEDAB-3FC7-4581-BDA8-2CEDC05D7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AEDAB-3FC7-4581-BDA8-2CEDC05D7C6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245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3A6C-9D36-4738-B902-1885B8B2A9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495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88C7-CAE9-423B-AD52-F742E6989FA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42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A0A9-B4D9-431E-B24A-4088D51FDFF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6324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3A6C-9D36-4738-B902-1885B8B2A9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3808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7D9B-E11F-44B4-9B1B-091BC98FBDE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690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9C75-A4B8-488A-9F67-5CD32BC322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2868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682D3-3301-4330-A716-D767A74398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384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4350-68AF-4FB4-BBB9-53B506E9CA2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061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D48F-CAA2-474F-A541-B8853FC72BE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1776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E2755-4808-4C8C-8BB7-644696F11B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061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BCC1E-8A04-49EF-A7E7-6FEC535F89C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014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7D9B-E11F-44B4-9B1B-091BC98FBDE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819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FE67-AB36-4AE4-9ED3-7D21C625500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1862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80DB-A489-4958-ABA2-9BCABEC1A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813925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80DB-A489-4958-ABA2-9BCABEC1A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56979888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80DB-A489-4958-ABA2-9BCABEC1A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525636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80DB-A489-4958-ABA2-9BCABEC1A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68054034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80DB-A489-4958-ABA2-9BCABEC1A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8377389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88C7-CAE9-423B-AD52-F742E6989FA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0475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A0A9-B4D9-431E-B24A-4088D51FDFF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5695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9C75-A4B8-488A-9F67-5CD32BC322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361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682D3-3301-4330-A716-D767A74398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75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4350-68AF-4FB4-BBB9-53B506E9CA2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865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D48F-CAA2-474F-A541-B8853FC72BE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801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E2755-4808-4C8C-8BB7-644696F11B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191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BCC1E-8A04-49EF-A7E7-6FEC535F89C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568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FE67-AB36-4AE4-9ED3-7D21C625500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81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080DB-A489-4958-ABA2-9BCABEC1A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373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41" r:id="rId2"/>
    <p:sldLayoutId id="2147484142" r:id="rId3"/>
    <p:sldLayoutId id="2147484143" r:id="rId4"/>
    <p:sldLayoutId id="2147484144" r:id="rId5"/>
    <p:sldLayoutId id="2147484145" r:id="rId6"/>
    <p:sldLayoutId id="2147484146" r:id="rId7"/>
    <p:sldLayoutId id="2147484147" r:id="rId8"/>
    <p:sldLayoutId id="2147484148" r:id="rId9"/>
    <p:sldLayoutId id="2147484149" r:id="rId10"/>
    <p:sldLayoutId id="214748415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080DB-A489-4958-ABA2-9BCABEC1A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448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  <p:sldLayoutId id="2147484180" r:id="rId12"/>
    <p:sldLayoutId id="2147484181" r:id="rId13"/>
    <p:sldLayoutId id="2147484182" r:id="rId14"/>
    <p:sldLayoutId id="2147484183" r:id="rId15"/>
    <p:sldLayoutId id="214748418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572000" y="439497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 descr="C:\Users\Улпан\Desktop\55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-18256" y="1420000"/>
            <a:ext cx="9180512" cy="316112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1" name="Прямоугольник 10"/>
          <p:cNvSpPr/>
          <p:nvPr/>
        </p:nvSpPr>
        <p:spPr>
          <a:xfrm>
            <a:off x="4031100" y="5892581"/>
            <a:ext cx="14226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Павлодар, 2020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12236" y="5007428"/>
            <a:ext cx="4931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Клюкина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Л.А.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1491174"/>
            <a:ext cx="87219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 smtClean="0"/>
          </a:p>
          <a:p>
            <a:pPr algn="ctr"/>
            <a:r>
              <a:rPr lang="ru-RU" sz="3600" b="1" dirty="0" smtClean="0"/>
              <a:t>Эксперимент </a:t>
            </a:r>
            <a:r>
              <a:rPr lang="ru-RU" sz="3600" b="1" dirty="0" smtClean="0"/>
              <a:t>как основа научно-исследовательской деятельности обучающихся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AutoShape 2" descr="blob:https://web.whatsapp.com/a031a1a8-eb41-4fd5-8ed9-37149d2b234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8" name="AutoShape 4" descr="blob:https://web.whatsapp.com/a031a1a8-eb41-4fd5-8ed9-37149d2b234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24655" y="329783"/>
            <a:ext cx="81550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№11 Модульдік үлгідегі жалпы орта білім беру бейіндік мектебі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Средняя общеобразовательная профильная школа модульного типа №11</a:t>
            </a:r>
            <a:endParaRPr kumimoji="0" lang="kk-KZ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838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Диаграмма «Соотношение уровней учащихся 7 классов»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7706" y="1561514"/>
          <a:ext cx="8933204" cy="4037427"/>
        </p:xfrm>
        <a:graphic>
          <a:graphicData uri="http://schemas.openxmlformats.org/presentationml/2006/ole">
            <p:oleObj spid="_x0000_s70658" name="Диаграмма" r:id="rId3" imgW="5352868" imgH="2419502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9725"/>
            <a:ext cx="8229600" cy="73451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Организация работы обучающегося </a:t>
            </a:r>
            <a:r>
              <a:rPr lang="ru-RU" sz="2700" b="1" dirty="0" smtClean="0"/>
              <a:t> над экспериментальной частью проекта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69430"/>
            <a:ext cx="8229600" cy="544142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- </a:t>
            </a:r>
            <a:r>
              <a:rPr lang="ru-RU" i="1" dirty="0" smtClean="0"/>
              <a:t>разведывательный</a:t>
            </a:r>
            <a:r>
              <a:rPr lang="ru-RU" dirty="0" smtClean="0"/>
              <a:t>, или пилотажный, </a:t>
            </a:r>
            <a:r>
              <a:rPr lang="ru-RU" i="1" dirty="0" smtClean="0"/>
              <a:t>эксперимент</a:t>
            </a:r>
            <a:r>
              <a:rPr lang="ru-RU" dirty="0" smtClean="0"/>
              <a:t> (предварительное выяснение обстановки, условий, обстоятельств);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констатирующий эксперимент </a:t>
            </a:r>
            <a:r>
              <a:rPr lang="ru-RU" dirty="0" smtClean="0"/>
              <a:t>(изучение исходных параметров процесса, явления до внесения в него каких-либо изменений);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формирующий эксперимент </a:t>
            </a:r>
            <a:r>
              <a:rPr lang="ru-RU" dirty="0" smtClean="0"/>
              <a:t>(организация и проведение </a:t>
            </a:r>
            <a:r>
              <a:rPr lang="ru-RU" dirty="0" smtClean="0"/>
              <a:t>экспериментальных </a:t>
            </a:r>
            <a:r>
              <a:rPr lang="ru-RU" dirty="0" smtClean="0"/>
              <a:t>воздействий);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контролирующий эксперимент </a:t>
            </a:r>
            <a:r>
              <a:rPr lang="ru-RU" dirty="0" smtClean="0"/>
              <a:t>(зафиксировать результат экспериментального воздействия);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i="1" dirty="0" smtClean="0"/>
              <a:t>срез</a:t>
            </a:r>
            <a:r>
              <a:rPr lang="ru-RU" dirty="0" smtClean="0"/>
              <a:t> - разновидность контролирующего эксперимента - кратковременное изучение состояния и параметров экспериментального объекта на различных этапах его изменения;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дублирующий эксперимент</a:t>
            </a:r>
            <a:r>
              <a:rPr lang="ru-RU" dirty="0" smtClean="0"/>
              <a:t>, увеличивающий надежность получаемых выводов;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повторный эксперимент </a:t>
            </a:r>
            <a:r>
              <a:rPr lang="ru-RU" dirty="0" smtClean="0"/>
              <a:t>(с целью выяснения </a:t>
            </a:r>
            <a:r>
              <a:rPr lang="ru-RU" dirty="0" err="1" smtClean="0"/>
              <a:t>воспроизводимости</a:t>
            </a:r>
            <a:r>
              <a:rPr lang="ru-RU" dirty="0" smtClean="0"/>
              <a:t> результатов).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kk-KZ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kk-KZ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</a:rPr>
              <a:t>Спасибо за внимание </a:t>
            </a:r>
            <a:endParaRPr lang="ru-RU" sz="60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213729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002060"/>
                </a:solidFill>
              </a:rPr>
              <a:t>«</a:t>
            </a:r>
            <a:r>
              <a:rPr lang="ru-RU" b="1" dirty="0" smtClean="0">
                <a:solidFill>
                  <a:srgbClr val="002060"/>
                </a:solidFill>
              </a:rPr>
              <a:t>Надо учить не содержанию науки, а деятельности по ее усвоению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Г.Белинский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23476"/>
            <a:ext cx="8229600" cy="3802688"/>
          </a:xfrm>
        </p:spPr>
        <p:txBody>
          <a:bodyPr>
            <a:noAutofit/>
          </a:bodyPr>
          <a:lstStyle/>
          <a:p>
            <a:pPr indent="450000" algn="just"/>
            <a:r>
              <a:rPr lang="ru-RU" sz="2800" dirty="0" smtClean="0"/>
              <a:t>Одной из главных целей деятельности педагога является воспитание человека, принимающего свой собственный вариант решения проблемы, творчески мыслящего, способного адаптироваться к условиям новой жизни, готового к самообразованию, самоконтролю, самосовершенствованию, жизнелюбивого, обогащенного научными знаниями в области исследовательской и проектной деятельности.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ru-RU" b="1" smtClean="0">
                <a:solidFill>
                  <a:schemeClr val="tx1"/>
                </a:solidFill>
              </a:rPr>
              <a:t>Методы эмпирического исследования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635750" cy="1908175"/>
          </a:xfrm>
        </p:spPr>
        <p:txBody>
          <a:bodyPr/>
          <a:lstStyle/>
          <a:p>
            <a:pPr eaLnBrk="1" hangingPunct="1"/>
            <a:r>
              <a:rPr lang="ru-RU" sz="2400" b="1" i="1" dirty="0" smtClean="0"/>
              <a:t>Наблюдение </a:t>
            </a:r>
          </a:p>
          <a:p>
            <a:pPr eaLnBrk="1" hangingPunct="1"/>
            <a:r>
              <a:rPr lang="ru-RU" sz="2400" b="1" i="1" dirty="0" smtClean="0"/>
              <a:t>Измерение</a:t>
            </a:r>
          </a:p>
          <a:p>
            <a:pPr eaLnBrk="1" hangingPunct="1"/>
            <a:r>
              <a:rPr lang="ru-RU" sz="2400" b="1" i="1" dirty="0" smtClean="0"/>
              <a:t>Эксперимент</a:t>
            </a:r>
          </a:p>
          <a:p>
            <a:pPr eaLnBrk="1" hangingPunct="1"/>
            <a:r>
              <a:rPr lang="ru-RU" sz="2400" b="1" i="1" dirty="0" smtClean="0"/>
              <a:t>Опрос, анкетирование </a:t>
            </a:r>
            <a:endParaRPr lang="ru-RU" sz="2400" i="1" dirty="0" smtClean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042988" y="3436938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4400" b="1"/>
              <a:t>Методы теоретического исследования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219700" y="4508500"/>
            <a:ext cx="3697288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2400" b="1" i="1" dirty="0"/>
              <a:t>Моделирование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2400" b="1" i="1" dirty="0"/>
              <a:t>Анализ, синтез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2400" b="1" i="1" dirty="0"/>
              <a:t>Индукция, дедукция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2400" b="1" i="1" dirty="0"/>
              <a:t>Описание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2400" b="1" i="1" dirty="0"/>
              <a:t>Сравнение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13" name="Group 109"/>
          <p:cNvGraphicFramePr>
            <a:graphicFrameLocks noGrp="1"/>
          </p:cNvGraphicFramePr>
          <p:nvPr/>
        </p:nvGraphicFramePr>
        <p:xfrm>
          <a:off x="611188" y="549275"/>
          <a:ext cx="8027987" cy="5864861"/>
        </p:xfrm>
        <a:graphic>
          <a:graphicData uri="http://schemas.openxmlformats.org/drawingml/2006/table">
            <a:tbl>
              <a:tblPr/>
              <a:tblGrid>
                <a:gridCol w="3614737"/>
                <a:gridCol w="4413250"/>
              </a:tblGrid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Путь исследования (границы условны)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Физика, химия, биология, география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Эксперименты (натурные и компьютерные), наблюдения, сравнения, описание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История, обществознание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Описание, сравнение, проведение опросов с последующей обработкой полученных данных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3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Литература, русский и иностранные языки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 и сравнение.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Научные принципы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- Принцип естественности (проблема должна быть не надуманной, а реальной, интерес – не искусственный,  а настоящий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- Принцип осознанности (понимание как проблемы, цели и задачи творческой деятельности, так и хода и ее результата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- Принцип самодеятельности (можно овладеть ходом исследования только через собственный опыт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smtClean="0"/>
              <a:t>-  Принцип наглядности (миропонимания, взаимодействия, исследования, изучения непосредственно объектов или явлений</a:t>
            </a:r>
            <a:r>
              <a:rPr lang="ru-RU" dirty="0" smtClean="0"/>
              <a:t>).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Варианты практической части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b="1" smtClean="0"/>
              <a:t>Описание</a:t>
            </a:r>
            <a:r>
              <a:rPr lang="ru-RU" sz="2000" smtClean="0"/>
              <a:t> проблемной ситуации – применяется в случаях, когда имеется требующая разрешения проблема без предполагаемых путей решения; имеет свободную форму, описывающую по возможности все аспекты проблемы.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</a:pPr>
            <a:r>
              <a:rPr lang="ru-RU" sz="2000" b="1" smtClean="0"/>
              <a:t>Констатация</a:t>
            </a:r>
            <a:r>
              <a:rPr lang="ru-RU" sz="2000" smtClean="0"/>
              <a:t> – применяется для подтверждения (опровержения) мнения; имеет вид утверждения. Работа не требует использования контрольных групп и сложных методов обработки данных. Достаточно просто составить анкету, провести опрос, выявить соотношения, вычислить средние значения.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</a:pPr>
            <a:r>
              <a:rPr lang="ru-RU" sz="2000" b="1" smtClean="0"/>
              <a:t>Эксперимент</a:t>
            </a:r>
            <a:r>
              <a:rPr lang="ru-RU" sz="2000" smtClean="0"/>
              <a:t> – применяется в ситуациях, требующих проверки результативности тех или иных действий. </a:t>
            </a:r>
            <a:r>
              <a:rPr lang="ru-RU" sz="2000" b="1" i="1" smtClean="0"/>
              <a:t>Работа проводится в контрольной и исследуемой группах. К обработке данных привлекается математическая статистика</a:t>
            </a:r>
            <a:r>
              <a:rPr lang="ru-RU" sz="2000" smtClean="0"/>
              <a:t>. Результатом является подтверждение или опровержение гипотезы в ходе эксперимента.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3999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409"/>
                <a:gridCol w="7188590"/>
              </a:tblGrid>
              <a:tr h="1058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Этапы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Содержание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9CC00"/>
                    </a:solidFill>
                  </a:tcPr>
                </a:tc>
              </a:tr>
              <a:tr h="15460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Первый</a:t>
                      </a:r>
                      <a:r>
                        <a:rPr lang="ru-RU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этап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7F8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изучение и анализ отечественных и зарубежных источников по проблеме исследования; изучение и анализ законодательных актов по обновлению содержания среднего образования, основных тенденций развития образования в условиях его модернизации, программа.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B7F876"/>
                    </a:solidFill>
                  </a:tcPr>
                </a:tc>
              </a:tr>
              <a:tr h="2137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Второй</a:t>
                      </a:r>
                      <a:r>
                        <a:rPr lang="ru-RU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этап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изучение ведущих положений программы «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Рухани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жаңгыру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и поэтапная организация опытно-экспериментальной работы по ее реализации; научное обоснование концептуальных идей исследования, разработка структурно-функциональной модели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использования регионального компонента в процессе изучения географии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их внедрение в практику общего среднего образования.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1161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Третий</a:t>
                      </a:r>
                      <a:r>
                        <a:rPr lang="ru-RU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этап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продолжалась опытно-экспериментальная проверка эффективности разработанной концепции; осуществлялись анализ и обобщение полученных теоретических и опытно-экспериментальных результатов по всему спектру исследования; проводились обработка и анализ результатов опытно-экспериментальной работы; уточняющая проверка основных концептуальных идей в образовательном учреждении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40172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6523" y="1969477"/>
            <a:ext cx="8616462" cy="460013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 marL="0" indent="0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Комплексное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системное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исследование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проводилось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период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с 2018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2019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включало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формирование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концептуальных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положений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опытно-экспериментальную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работу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направленную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поэтапную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отработку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внеклассной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предмету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география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классе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Основы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рационального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природопользования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охрана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природы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апробацию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внедрение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положений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исследования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практику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регионального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компонента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В исследовании принимали участие 61 обучающийся седьмых классов, были созданы экспериментальная и контрольная группы. </a:t>
            </a:r>
          </a:p>
          <a:p>
            <a:pPr marL="0" indent="0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Применительно к проблеме исследования мы использовали педагогический эксперимент, который позволяет:</a:t>
            </a:r>
          </a:p>
          <a:p>
            <a:pPr marL="0" indent="0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- выявить уровень владения знаниями обучающимися по теме исследования (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констатирующий эксперимент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- скорректировать содержание учебного материала естественнонаучных дисциплин с целью включения в них регионального компонента, как средства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экологического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воспитания учащихся, установить степень усовершенствования знаний, умений и навыков (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формирующий эксперимент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- определить эффективность обновления и организации учебно-воспитательного процесса с использованием знаний реализации регионального компонента в процессе изучения географии (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контрольный эксперимент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3" descr="C:\Users\Улпан\Desktop\55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253218"/>
            <a:ext cx="9180512" cy="173032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168812" y="650521"/>
            <a:ext cx="86938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Опытно-экспериментальную базу исследования составили система общего среднего образования Павлодарской области на примере СОПШМТ № 11 города Павлодара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Диаграммы «Результаты анкеты по выявлению краеведческой направленности учащихся 7 классов»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B3A-4AE9-410E-A8B7-829E3F0D844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t="1005" r="51408"/>
          <a:stretch>
            <a:fillRect/>
          </a:stretch>
        </p:blipFill>
        <p:spPr bwMode="auto">
          <a:xfrm>
            <a:off x="499402" y="2025746"/>
            <a:ext cx="4102080" cy="3601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Диаграмма 1"/>
          <p:cNvPicPr>
            <a:picLocks noGrp="1" noChangeArrowheads="1"/>
          </p:cNvPicPr>
          <p:nvPr>
            <p:ph sz="half" idx="2"/>
          </p:nvPr>
        </p:nvPicPr>
        <p:blipFill>
          <a:blip r:embed="rId3"/>
          <a:srcRect b="-35"/>
          <a:stretch>
            <a:fillRect/>
          </a:stretch>
        </p:blipFill>
        <p:spPr bwMode="auto">
          <a:xfrm>
            <a:off x="4676336" y="2002286"/>
            <a:ext cx="4038600" cy="355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21b7c3def1f99bd0bc38fe3779bfd6af5258e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1CCE81BF967244D8919AFBD67AF03B0" ma:contentTypeVersion="5" ma:contentTypeDescription="Создание документа." ma:contentTypeScope="" ma:versionID="05a239e453c8cb32e05dd2a838b5d2b9">
  <xsd:schema xmlns:xsd="http://www.w3.org/2001/XMLSchema" xmlns:xs="http://www.w3.org/2001/XMLSchema" xmlns:p="http://schemas.microsoft.com/office/2006/metadata/properties" xmlns:ns2="efcc792c-ece2-486b-9f53-ee05d3870347" xmlns:ns3="145c2447-2a5b-41ed-bab7-aee76549de04" targetNamespace="http://schemas.microsoft.com/office/2006/metadata/properties" ma:root="true" ma:fieldsID="fe5cd08fffeee9c727978e7bee31b68c" ns2:_="" ns3:_="">
    <xsd:import namespace="efcc792c-ece2-486b-9f53-ee05d3870347"/>
    <xsd:import namespace="145c2447-2a5b-41ed-bab7-aee76549de0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_x049b__x04b1__x049b__x044b__x049b__x0020__x043d__x0435__x0433__x0456__x0437__x0434__x0435__x0440__x0456_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cc792c-ece2-486b-9f53-ee05d387034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Совместно с подробностями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По автору публикации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По дате публикации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2447-2a5b-41ed-bab7-aee76549de04" elementFormDefault="qualified">
    <xsd:import namespace="http://schemas.microsoft.com/office/2006/documentManagement/types"/>
    <xsd:import namespace="http://schemas.microsoft.com/office/infopath/2007/PartnerControls"/>
    <xsd:element name="_x049b__x04b1__x049b__x044b__x049b__x0020__x043d__x0435__x0433__x0456__x0437__x0434__x0435__x0440__x0456_" ma:index="10" nillable="true" ma:displayName="математика 9сынып" ma:internalName="_x049b__x04b1__x049b__x044b__x049b__x0020__x043d__x0435__x0433__x0456__x0437__x0434__x0435__x0440__x0456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49b__x04b1__x049b__x044b__x049b__x0020__x043d__x0435__x0433__x0456__x0437__x0434__x0435__x0440__x0456_ xmlns="145c2447-2a5b-41ed-bab7-aee76549de04" xsi:nil="true"/>
  </documentManagement>
</p:properties>
</file>

<file path=customXml/itemProps1.xml><?xml version="1.0" encoding="utf-8"?>
<ds:datastoreItem xmlns:ds="http://schemas.openxmlformats.org/officeDocument/2006/customXml" ds:itemID="{4243F2CC-7905-48B3-B93E-E293700700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C3D3A8-A0ED-4763-B40A-1315B86745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cc792c-ece2-486b-9f53-ee05d3870347"/>
    <ds:schemaRef ds:uri="145c2447-2a5b-41ed-bab7-aee76549de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78E578-B1F2-457E-BF9C-93BBD1F47A79}">
  <ds:schemaRefs>
    <ds:schemaRef ds:uri="145c2447-2a5b-41ed-bab7-aee76549de0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efcc792c-ece2-486b-9f53-ee05d3870347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1030</TotalTime>
  <Words>764</Words>
  <Application>Microsoft Office PowerPoint</Application>
  <PresentationFormat>Экран (4:3)</PresentationFormat>
  <Paragraphs>77</Paragraphs>
  <Slides>12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1_Тема Office</vt:lpstr>
      <vt:lpstr>1_Аспект</vt:lpstr>
      <vt:lpstr>Диаграмма</vt:lpstr>
      <vt:lpstr>Слайд 1</vt:lpstr>
      <vt:lpstr>«Надо учить не содержанию науки, а деятельности по ее усвоению»  В. Г.Белинский  </vt:lpstr>
      <vt:lpstr>Методы эмпирического исследования</vt:lpstr>
      <vt:lpstr>Слайд 4</vt:lpstr>
      <vt:lpstr>Научные принципы</vt:lpstr>
      <vt:lpstr>Варианты практической части</vt:lpstr>
      <vt:lpstr>Слайд 7</vt:lpstr>
      <vt:lpstr>Слайд 8</vt:lpstr>
      <vt:lpstr>Диаграммы «Результаты анкеты по выявлению краеведческой направленности учащихся 7 классов»</vt:lpstr>
      <vt:lpstr>Диаграмма «Соотношение уровней учащихся 7 классов»</vt:lpstr>
      <vt:lpstr>Организация работы обучающегося  над экспериментальной частью проекта  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абай</dc:creator>
  <cp:lastModifiedBy>User</cp:lastModifiedBy>
  <cp:revision>82</cp:revision>
  <dcterms:modified xsi:type="dcterms:W3CDTF">2020-11-11T22:55:55Z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0x01010051CCE81BF967244D8919AFBD67AF03B0</vt:lpwstr>
  </property>
</Properties>
</file>