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84" r:id="rId3"/>
    <p:sldId id="263" r:id="rId4"/>
    <p:sldId id="277" r:id="rId5"/>
    <p:sldId id="278" r:id="rId6"/>
    <p:sldId id="285" r:id="rId7"/>
    <p:sldId id="279" r:id="rId8"/>
    <p:sldId id="286" r:id="rId9"/>
    <p:sldId id="280" r:id="rId10"/>
    <p:sldId id="281" r:id="rId11"/>
    <p:sldId id="28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08"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31.10.2019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31.10.2019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31.10.2019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31.10.2019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31.10.2019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31.10.2019</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7.pn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nu\Desktop\2000px-Kazachst-n-pah-l-obr-zek.svg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711450"/>
            <a:ext cx="639445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p:cNvPicPr>
          <p:nvPr/>
        </p:nvPicPr>
        <p:blipFill>
          <a:blip r:embed="rId3" cstate="print">
            <a:extLst/>
          </a:blip>
          <a:stretch>
            <a:fillRect/>
          </a:stretch>
        </p:blipFill>
        <p:spPr>
          <a:xfrm>
            <a:off x="6917530" y="1384590"/>
            <a:ext cx="1060299" cy="7422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Рисунок 8"/>
          <p:cNvPicPr>
            <a:picLocks noChangeAspect="1"/>
          </p:cNvPicPr>
          <p:nvPr/>
        </p:nvPicPr>
        <p:blipFill>
          <a:blip r:embed="rId4" cstate="print">
            <a:extLst/>
          </a:blip>
          <a:stretch>
            <a:fillRect/>
          </a:stretch>
        </p:blipFill>
        <p:spPr>
          <a:xfrm>
            <a:off x="5997609" y="2151525"/>
            <a:ext cx="1512168" cy="10585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Рисунок 2"/>
          <p:cNvPicPr>
            <a:picLocks noChangeAspect="1"/>
          </p:cNvPicPr>
          <p:nvPr/>
        </p:nvPicPr>
        <p:blipFill>
          <a:blip r:embed="rId5" cstate="print">
            <a:extLst/>
          </a:blip>
          <a:stretch>
            <a:fillRect/>
          </a:stretch>
        </p:blipFill>
        <p:spPr>
          <a:xfrm>
            <a:off x="5364088" y="3122492"/>
            <a:ext cx="1698684" cy="11890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Прямоугольник 1"/>
          <p:cNvSpPr/>
          <p:nvPr/>
        </p:nvSpPr>
        <p:spPr>
          <a:xfrm>
            <a:off x="998538" y="1039813"/>
            <a:ext cx="6264275" cy="1201737"/>
          </a:xfrm>
          <a:prstGeom prst="rect">
            <a:avLst/>
          </a:prstGeom>
          <a:noFill/>
          <a:ln>
            <a:noFill/>
          </a:ln>
          <a:effectLst>
            <a:outerShdw blurRad="44450" dist="27940" dir="5400000" algn="ctr">
              <a:srgbClr val="000000">
                <a:alpha val="32000"/>
              </a:srgbClr>
            </a:outerShdw>
          </a:effectLst>
        </p:spPr>
        <p:txBody>
          <a:bodyPr>
            <a:spAutoFit/>
          </a:bodyPr>
          <a:lstStyle/>
          <a:p>
            <a:pPr eaLnBrk="1" fontAlgn="auto" hangingPunct="1">
              <a:spcBef>
                <a:spcPts val="0"/>
              </a:spcBef>
              <a:spcAft>
                <a:spcPts val="0"/>
              </a:spcAft>
              <a:defRPr/>
            </a:pPr>
            <a:r>
              <a:rPr lang="kk-KZ" sz="3600" b="1" dirty="0">
                <a:solidFill>
                  <a:srgbClr val="0070C0"/>
                </a:solidFill>
                <a:latin typeface="Century Gothic" pitchFamily="34" charset="0"/>
                <a:cs typeface="Arial" panose="020B0604020202020204" pitchFamily="34" charset="0"/>
              </a:rPr>
              <a:t>ПОДПРОГРАММА</a:t>
            </a:r>
          </a:p>
          <a:p>
            <a:pPr eaLnBrk="1" fontAlgn="auto" hangingPunct="1">
              <a:spcBef>
                <a:spcPts val="0"/>
              </a:spcBef>
              <a:spcAft>
                <a:spcPts val="0"/>
              </a:spcAft>
              <a:defRPr/>
            </a:pPr>
            <a:r>
              <a:rPr lang="kk-KZ" sz="3600" b="1" dirty="0">
                <a:solidFill>
                  <a:srgbClr val="0070C0"/>
                </a:solidFill>
                <a:latin typeface="Century Gothic" pitchFamily="34" charset="0"/>
                <a:cs typeface="Arial" panose="020B0604020202020204" pitchFamily="34" charset="0"/>
              </a:rPr>
              <a:t> </a:t>
            </a:r>
            <a:r>
              <a:rPr lang="kk-KZ" sz="3600" b="1" dirty="0">
                <a:solidFill>
                  <a:srgbClr val="C00000"/>
                </a:solidFill>
                <a:latin typeface="Century Gothic" pitchFamily="34" charset="0"/>
                <a:cs typeface="Arial" panose="020B0604020202020204" pitchFamily="34" charset="0"/>
              </a:rPr>
              <a:t>«</a:t>
            </a:r>
            <a:r>
              <a:rPr lang="ru-RU" sz="3600" b="1" dirty="0">
                <a:solidFill>
                  <a:srgbClr val="C00000"/>
                </a:solidFill>
                <a:latin typeface="Century Gothic" pitchFamily="34" charset="0"/>
                <a:cs typeface="Arial" panose="020B0604020202020204" pitchFamily="34" charset="0"/>
              </a:rPr>
              <a:t>ТӘРБИЕ ЖӘНЕ БІЛІМ</a:t>
            </a:r>
            <a:r>
              <a:rPr lang="kk-KZ" sz="3600" b="1" dirty="0">
                <a:solidFill>
                  <a:srgbClr val="C00000"/>
                </a:solidFill>
                <a:latin typeface="Century Gothic" pitchFamily="34" charset="0"/>
                <a:cs typeface="Arial" panose="020B0604020202020204" pitchFamily="34" charset="0"/>
              </a:rPr>
              <a:t>»</a:t>
            </a:r>
          </a:p>
        </p:txBody>
      </p:sp>
      <p:sp>
        <p:nvSpPr>
          <p:cNvPr id="4" name="Прямоугольник 3"/>
          <p:cNvSpPr/>
          <p:nvPr/>
        </p:nvSpPr>
        <p:spPr>
          <a:xfrm>
            <a:off x="1031103" y="116632"/>
            <a:ext cx="6946726" cy="33855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1" fontAlgn="auto" hangingPunct="1">
              <a:spcBef>
                <a:spcPts val="0"/>
              </a:spcBef>
              <a:spcAft>
                <a:spcPts val="0"/>
              </a:spcAft>
              <a:defRPr/>
            </a:pPr>
            <a:r>
              <a:rPr lang="kk-KZ" sz="1600" b="1" dirty="0">
                <a:solidFill>
                  <a:srgbClr val="0070C0"/>
                </a:solidFill>
                <a:latin typeface="Century Gothic" pitchFamily="34" charset="0"/>
                <a:cs typeface="Arial" panose="020B0604020202020204" pitchFamily="34" charset="0"/>
              </a:rPr>
              <a:t>Министерство образования и науки Республики Казахстан</a:t>
            </a:r>
          </a:p>
        </p:txBody>
      </p:sp>
      <p:sp>
        <p:nvSpPr>
          <p:cNvPr id="8" name="Прямоугольник 7"/>
          <p:cNvSpPr/>
          <p:nvPr/>
        </p:nvSpPr>
        <p:spPr>
          <a:xfrm>
            <a:off x="107504" y="27384"/>
            <a:ext cx="432048" cy="6713984"/>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ru-RU" sz="1600" b="1" dirty="0">
                <a:solidFill>
                  <a:srgbClr val="FFFF99"/>
                </a:solidFill>
                <a:latin typeface="Century Gothic" pitchFamily="34" charset="0"/>
              </a:rPr>
              <a:t>* РУХАНИ ЖАҢҒЫРУ   * РУХАНИ ЖАҢҒЫРУ   * РУХАНИ ЖАҢҒЫРУ        </a:t>
            </a:r>
          </a:p>
        </p:txBody>
      </p:sp>
      <p:pic>
        <p:nvPicPr>
          <p:cNvPr id="11" name="Рисунок 10"/>
          <p:cNvPicPr>
            <a:picLocks noChangeAspect="1"/>
          </p:cNvPicPr>
          <p:nvPr/>
        </p:nvPicPr>
        <p:blipFill>
          <a:blip r:embed="rId6" cstate="print">
            <a:extLst/>
          </a:blip>
          <a:stretch>
            <a:fillRect/>
          </a:stretch>
        </p:blipFill>
        <p:spPr>
          <a:xfrm>
            <a:off x="7517790" y="967739"/>
            <a:ext cx="643457" cy="4504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78454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7079" y="856747"/>
            <a:ext cx="8784976" cy="1944216"/>
          </a:xfrm>
        </p:spPr>
        <p:txBody>
          <a:bodyPr>
            <a:noAutofit/>
          </a:bodyPr>
          <a:lstStyle/>
          <a:p>
            <a:pPr algn="l"/>
            <a:r>
              <a:rPr lang="kk-KZ" sz="1400" b="1" dirty="0" smtClean="0">
                <a:solidFill>
                  <a:schemeClr val="tx1"/>
                </a:solidFill>
                <a:latin typeface="Times New Roman" pitchFamily="18" charset="0"/>
                <a:cs typeface="Times New Roman" pitchFamily="18" charset="0"/>
              </a:rPr>
              <a:t/>
            </a:r>
            <a:br>
              <a:rPr lang="kk-KZ" sz="1400" b="1" dirty="0" smtClean="0">
                <a:solidFill>
                  <a:schemeClr val="tx1"/>
                </a:solidFill>
                <a:latin typeface="Times New Roman" pitchFamily="18" charset="0"/>
                <a:cs typeface="Times New Roman" pitchFamily="18" charset="0"/>
              </a:rPr>
            </a:br>
            <a:r>
              <a:rPr lang="kk-KZ" sz="1400" b="1" dirty="0">
                <a:solidFill>
                  <a:schemeClr val="tx1"/>
                </a:solidFill>
                <a:latin typeface="Times New Roman" pitchFamily="18" charset="0"/>
                <a:cs typeface="Times New Roman" pitchFamily="18" charset="0"/>
              </a:rPr>
              <a:t/>
            </a:r>
            <a:br>
              <a:rPr lang="kk-KZ" sz="1400" b="1" dirty="0">
                <a:solidFill>
                  <a:schemeClr val="tx1"/>
                </a:solidFill>
                <a:latin typeface="Times New Roman" pitchFamily="18" charset="0"/>
                <a:cs typeface="Times New Roman" pitchFamily="18" charset="0"/>
              </a:rPr>
            </a:br>
            <a:r>
              <a:rPr lang="kk-KZ" sz="1400" b="1" dirty="0" smtClean="0">
                <a:solidFill>
                  <a:schemeClr val="tx1"/>
                </a:solidFill>
                <a:latin typeface="Times New Roman" pitchFamily="18" charset="0"/>
                <a:cs typeface="Times New Roman" pitchFamily="18" charset="0"/>
              </a:rPr>
              <a:t/>
            </a:r>
            <a:br>
              <a:rPr lang="kk-KZ" sz="1400" b="1" dirty="0" smtClean="0">
                <a:solidFill>
                  <a:schemeClr val="tx1"/>
                </a:solidFill>
                <a:latin typeface="Times New Roman" pitchFamily="18" charset="0"/>
                <a:cs typeface="Times New Roman" pitchFamily="18" charset="0"/>
              </a:rPr>
            </a:br>
            <a:r>
              <a:rPr lang="kk-KZ" sz="1400" b="1" dirty="0">
                <a:solidFill>
                  <a:schemeClr val="tx1"/>
                </a:solidFill>
                <a:latin typeface="Times New Roman" pitchFamily="18" charset="0"/>
                <a:cs typeface="Times New Roman" pitchFamily="18" charset="0"/>
              </a:rPr>
              <a:t/>
            </a:r>
            <a:br>
              <a:rPr lang="kk-KZ" sz="1400" b="1" dirty="0">
                <a:solidFill>
                  <a:schemeClr val="tx1"/>
                </a:solidFill>
                <a:latin typeface="Times New Roman" pitchFamily="18" charset="0"/>
                <a:cs typeface="Times New Roman" pitchFamily="18" charset="0"/>
              </a:rPr>
            </a:br>
            <a:r>
              <a:rPr lang="kk-KZ" sz="1400" b="1" i="1" dirty="0">
                <a:solidFill>
                  <a:schemeClr val="tx1"/>
                </a:solidFill>
                <a:latin typeface="Times New Roman" pitchFamily="18" charset="0"/>
                <a:cs typeface="Times New Roman" pitchFamily="18" charset="0"/>
              </a:rPr>
              <a:t>5 марта 2019 года  в 13-00ч. в ГУ  "СОШ № 13 г.Павлодар»  </a:t>
            </a:r>
            <a:r>
              <a:rPr lang="kk-KZ" sz="1400" b="1" i="1" dirty="0" smtClean="0">
                <a:solidFill>
                  <a:schemeClr val="tx1"/>
                </a:solidFill>
                <a:latin typeface="Times New Roman" pitchFamily="18" charset="0"/>
                <a:cs typeface="Times New Roman" pitchFamily="18" charset="0"/>
              </a:rPr>
              <a:t> </a:t>
            </a:r>
            <a:r>
              <a:rPr lang="kk-KZ" sz="1400" b="1" i="1" dirty="0">
                <a:solidFill>
                  <a:schemeClr val="tx1"/>
                </a:solidFill>
                <a:latin typeface="Times New Roman" pitchFamily="18" charset="0"/>
                <a:cs typeface="Times New Roman" pitchFamily="18" charset="0"/>
              </a:rPr>
              <a:t>прошел урок национального воспитания  для школьников «От юности к мудрости – Асыл әжем» .</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kk-KZ" sz="1400" b="1" dirty="0" smtClean="0">
                <a:solidFill>
                  <a:schemeClr val="tx1"/>
                </a:solidFill>
                <a:latin typeface="Times New Roman" pitchFamily="18" charset="0"/>
                <a:cs typeface="Times New Roman" pitchFamily="18" charset="0"/>
              </a:rPr>
              <a:t>Цель </a:t>
            </a:r>
            <a:r>
              <a:rPr lang="kk-KZ" sz="1400" b="1" dirty="0">
                <a:solidFill>
                  <a:schemeClr val="tx1"/>
                </a:solidFill>
                <a:latin typeface="Times New Roman" pitchFamily="18" charset="0"/>
                <a:cs typeface="Times New Roman" pitchFamily="18" charset="0"/>
              </a:rPr>
              <a:t>мероприятия: </a:t>
            </a:r>
            <a:r>
              <a:rPr lang="ru-RU" sz="1400" dirty="0">
                <a:solidFill>
                  <a:schemeClr val="tx1"/>
                </a:solidFill>
                <a:latin typeface="Times New Roman" pitchFamily="18" charset="0"/>
                <a:cs typeface="Times New Roman" pitchFamily="18" charset="0"/>
              </a:rPr>
              <a:t>воспитание подрастающего поколения, используя принципы, традиции и обычаи народного воспитания. Ф</a:t>
            </a:r>
            <a:r>
              <a:rPr lang="kk-KZ" sz="1400" dirty="0">
                <a:solidFill>
                  <a:schemeClr val="tx1"/>
                </a:solidFill>
                <a:latin typeface="Times New Roman" pitchFamily="18" charset="0"/>
                <a:cs typeface="Times New Roman" pitchFamily="18" charset="0"/>
              </a:rPr>
              <a:t>ормирование нравственных ценностей. Развитие и продвижение культурного наследия, этических норм и культуры в </a:t>
            </a:r>
            <a:r>
              <a:rPr lang="kk-KZ" sz="1400" dirty="0" smtClean="0">
                <a:solidFill>
                  <a:schemeClr val="tx1"/>
                </a:solidFill>
                <a:latin typeface="Times New Roman" pitchFamily="18" charset="0"/>
                <a:cs typeface="Times New Roman" pitchFamily="18" charset="0"/>
              </a:rPr>
              <a:t>обществе.Гость </a:t>
            </a:r>
            <a:r>
              <a:rPr lang="kk-KZ" sz="1400" dirty="0">
                <a:solidFill>
                  <a:schemeClr val="tx1"/>
                </a:solidFill>
                <a:latin typeface="Times New Roman" pitchFamily="18" charset="0"/>
                <a:cs typeface="Times New Roman" pitchFamily="18" charset="0"/>
              </a:rPr>
              <a:t>мероприятия - член общества бабушек «Нұр ана» Бейсекова Майраш Көкенқызы, которая на примере традиций и обячаев  казахского народа, расскажала о роли матери в семейном воспитании, об особенностях в воспитании девочек в семье, о том, какой должна быть мать, а также в целом о роли женщины в семье и обществе.</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kk-KZ" sz="1400" dirty="0">
                <a:solidFill>
                  <a:schemeClr val="tx1"/>
                </a:solidFill>
                <a:latin typeface="Times New Roman" pitchFamily="18" charset="0"/>
                <a:cs typeface="Times New Roman" pitchFamily="18" charset="0"/>
              </a:rPr>
              <a:t>В ходе мероприятия учстницы мероприятия могли задать интересующие вопросы.  Звучали пословицы и поговорки о воспитании девушек в семье, слова назидания великого казахского поэта Абая Кунанбаева. </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kk-KZ" sz="1600" dirty="0" smtClean="0">
                <a:solidFill>
                  <a:schemeClr val="tx1"/>
                </a:solidFill>
                <a:latin typeface="Times New Roman" pitchFamily="18" charset="0"/>
                <a:cs typeface="Times New Roman" pitchFamily="18" charset="0"/>
              </a:rPr>
              <a:t>#13школапавлодар#руханижаңғыру#Біршаңырақ</a:t>
            </a:r>
            <a:r>
              <a:rPr lang="ru-RU" sz="1050" dirty="0">
                <a:solidFill>
                  <a:schemeClr val="tx1"/>
                </a:solidFill>
              </a:rPr>
              <a:t/>
            </a:r>
            <a:br>
              <a:rPr lang="ru-RU" sz="1050" dirty="0">
                <a:solidFill>
                  <a:schemeClr val="tx1"/>
                </a:solidFill>
              </a:rPr>
            </a:br>
            <a:endParaRPr lang="ru-RU" sz="1050" i="1" dirty="0">
              <a:solidFill>
                <a:schemeClr val="tx1"/>
              </a:solidFill>
              <a:latin typeface="Monotype Corsiva" pitchFamily="66" charset="0"/>
            </a:endParaRPr>
          </a:p>
        </p:txBody>
      </p:sp>
      <p:sp>
        <p:nvSpPr>
          <p:cNvPr id="4" name="Прямоугольник 3"/>
          <p:cNvSpPr/>
          <p:nvPr/>
        </p:nvSpPr>
        <p:spPr>
          <a:xfrm>
            <a:off x="18970" y="147408"/>
            <a:ext cx="9125030" cy="954107"/>
          </a:xfrm>
          <a:prstGeom prst="rect">
            <a:avLst/>
          </a:prstGeom>
        </p:spPr>
        <p:txBody>
          <a:bodyPr wrap="square">
            <a:spAutoFit/>
          </a:bodyPr>
          <a:lstStyle/>
          <a:p>
            <a:pPr algn="ctr"/>
            <a:r>
              <a:rPr lang="ru-RU" sz="2800" b="1" dirty="0" smtClean="0">
                <a:solidFill>
                  <a:srgbClr val="7030A0"/>
                </a:solidFill>
                <a:latin typeface="Times New Roman" pitchFamily="18" charset="0"/>
                <a:cs typeface="Times New Roman" pitchFamily="18" charset="0"/>
              </a:rPr>
              <a:t>Урок национального воспитания «От юности к мудрости </a:t>
            </a:r>
            <a:r>
              <a:rPr lang="ru-RU" sz="2800" b="1" dirty="0" err="1" smtClean="0">
                <a:solidFill>
                  <a:srgbClr val="7030A0"/>
                </a:solidFill>
                <a:latin typeface="Times New Roman" pitchFamily="18" charset="0"/>
                <a:cs typeface="Times New Roman" pitchFamily="18" charset="0"/>
              </a:rPr>
              <a:t>Асыл</a:t>
            </a:r>
            <a:r>
              <a:rPr lang="ru-RU" sz="2800" b="1" dirty="0" smtClean="0">
                <a:solidFill>
                  <a:srgbClr val="7030A0"/>
                </a:solidFill>
                <a:latin typeface="Times New Roman" pitchFamily="18" charset="0"/>
                <a:cs typeface="Times New Roman" pitchFamily="18" charset="0"/>
              </a:rPr>
              <a:t> </a:t>
            </a:r>
            <a:r>
              <a:rPr lang="kk-KZ" sz="2800" b="1" dirty="0" smtClean="0">
                <a:solidFill>
                  <a:srgbClr val="7030A0"/>
                </a:solidFill>
                <a:latin typeface="Times New Roman" pitchFamily="18" charset="0"/>
                <a:cs typeface="Times New Roman" pitchFamily="18" charset="0"/>
              </a:rPr>
              <a:t>әжем»</a:t>
            </a:r>
            <a:endParaRPr lang="ru-RU" sz="2800" b="1" dirty="0">
              <a:solidFill>
                <a:srgbClr val="7030A0"/>
              </a:solidFill>
              <a:latin typeface="Times New Roman" pitchFamily="18" charset="0"/>
              <a:cs typeface="Times New Roman" pitchFamily="18" charset="0"/>
            </a:endParaRPr>
          </a:p>
        </p:txBody>
      </p:sp>
      <p:sp>
        <p:nvSpPr>
          <p:cNvPr id="5" name="Прямоугольник 4"/>
          <p:cNvSpPr/>
          <p:nvPr/>
        </p:nvSpPr>
        <p:spPr>
          <a:xfrm>
            <a:off x="4794111" y="1628800"/>
            <a:ext cx="4067944" cy="400110"/>
          </a:xfrm>
          <a:prstGeom prst="rect">
            <a:avLst/>
          </a:prstGeom>
        </p:spPr>
        <p:txBody>
          <a:bodyPr wrap="square">
            <a:spAutoFit/>
          </a:bodyPr>
          <a:lstStyle/>
          <a:p>
            <a:pPr algn="ctr"/>
            <a:r>
              <a:rPr lang="ru-RU" sz="2000" b="1" dirty="0" smtClean="0">
                <a:solidFill>
                  <a:srgbClr val="7030A0"/>
                </a:solidFill>
                <a:latin typeface="Times New Roman" pitchFamily="18" charset="0"/>
                <a:cs typeface="Times New Roman" pitchFamily="18" charset="0"/>
              </a:rPr>
              <a:t>. </a:t>
            </a:r>
            <a:endParaRPr lang="ru-RU" sz="2000" dirty="0">
              <a:solidFill>
                <a:srgbClr val="7030A0"/>
              </a:solidFill>
              <a:latin typeface="Times New Roman" pitchFamily="18" charset="0"/>
              <a:cs typeface="Times New Roman" pitchFamily="18" charset="0"/>
            </a:endParaRPr>
          </a:p>
        </p:txBody>
      </p:sp>
      <p:pic>
        <p:nvPicPr>
          <p:cNvPr id="9" name="Объект 8" descr="C:\Users\Завуч\Desktop\IMG-20190305-WA008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969" y="3284984"/>
            <a:ext cx="2280955" cy="3366492"/>
          </a:xfrm>
          <a:prstGeom prst="rect">
            <a:avLst/>
          </a:prstGeom>
          <a:noFill/>
          <a:ln>
            <a:noFill/>
          </a:ln>
        </p:spPr>
      </p:pic>
      <p:pic>
        <p:nvPicPr>
          <p:cNvPr id="10" name="Рисунок 9" descr="C:\Users\Завуч\Desktop\От юности к мудрости 05.03\IMAG204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9925" y="3861048"/>
            <a:ext cx="3342248" cy="2790428"/>
          </a:xfrm>
          <a:prstGeom prst="rect">
            <a:avLst/>
          </a:prstGeom>
          <a:noFill/>
          <a:ln>
            <a:noFill/>
          </a:ln>
        </p:spPr>
      </p:pic>
      <p:pic>
        <p:nvPicPr>
          <p:cNvPr id="11" name="Рисунок 10" descr="C:\Users\Завуч\Desktop\От юности к мудрости 05.03\P90305-14185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3284984"/>
            <a:ext cx="3419872" cy="2559163"/>
          </a:xfrm>
          <a:prstGeom prst="rect">
            <a:avLst/>
          </a:prstGeom>
          <a:noFill/>
          <a:ln>
            <a:noFill/>
          </a:ln>
        </p:spPr>
      </p:pic>
    </p:spTree>
    <p:extLst>
      <p:ext uri="{BB962C8B-B14F-4D97-AF65-F5344CB8AC3E}">
        <p14:creationId xmlns:p14="http://schemas.microsoft.com/office/powerpoint/2010/main" val="3559625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8030" y="639435"/>
            <a:ext cx="8784976" cy="1944216"/>
          </a:xfrm>
        </p:spPr>
        <p:txBody>
          <a:bodyPr>
            <a:noAutofit/>
          </a:bodyPr>
          <a:lstStyle/>
          <a:p>
            <a:pPr algn="l"/>
            <a:r>
              <a:rPr lang="kk-KZ" sz="1400" b="1" dirty="0" smtClean="0">
                <a:solidFill>
                  <a:schemeClr val="tx1"/>
                </a:solidFill>
                <a:latin typeface="Times New Roman" pitchFamily="18" charset="0"/>
                <a:cs typeface="Times New Roman" pitchFamily="18" charset="0"/>
              </a:rPr>
              <a:t/>
            </a:r>
            <a:br>
              <a:rPr lang="kk-KZ" sz="1400" b="1" dirty="0" smtClean="0">
                <a:solidFill>
                  <a:schemeClr val="tx1"/>
                </a:solidFill>
                <a:latin typeface="Times New Roman" pitchFamily="18" charset="0"/>
                <a:cs typeface="Times New Roman" pitchFamily="18" charset="0"/>
              </a:rPr>
            </a:br>
            <a:r>
              <a:rPr lang="kk-KZ" sz="1400" b="1" dirty="0">
                <a:solidFill>
                  <a:schemeClr val="tx1"/>
                </a:solidFill>
                <a:latin typeface="Times New Roman" pitchFamily="18" charset="0"/>
                <a:cs typeface="Times New Roman" pitchFamily="18" charset="0"/>
              </a:rPr>
              <a:t/>
            </a:r>
            <a:br>
              <a:rPr lang="kk-KZ" sz="1400" b="1" dirty="0">
                <a:solidFill>
                  <a:schemeClr val="tx1"/>
                </a:solidFill>
                <a:latin typeface="Times New Roman" pitchFamily="18" charset="0"/>
                <a:cs typeface="Times New Roman" pitchFamily="18" charset="0"/>
              </a:rPr>
            </a:br>
            <a:r>
              <a:rPr lang="kk-KZ" sz="1400" b="1" dirty="0" smtClean="0">
                <a:solidFill>
                  <a:schemeClr val="tx1"/>
                </a:solidFill>
                <a:latin typeface="Times New Roman" pitchFamily="18" charset="0"/>
                <a:cs typeface="Times New Roman" pitchFamily="18" charset="0"/>
              </a:rPr>
              <a:t/>
            </a:r>
            <a:br>
              <a:rPr lang="kk-KZ" sz="1400" b="1" dirty="0" smtClean="0">
                <a:solidFill>
                  <a:schemeClr val="tx1"/>
                </a:solidFill>
                <a:latin typeface="Times New Roman" pitchFamily="18" charset="0"/>
                <a:cs typeface="Times New Roman" pitchFamily="18" charset="0"/>
              </a:rPr>
            </a:br>
            <a:r>
              <a:rPr lang="kk-KZ" sz="1400" b="1" dirty="0">
                <a:solidFill>
                  <a:schemeClr val="tx1"/>
                </a:solidFill>
                <a:latin typeface="Times New Roman" pitchFamily="18" charset="0"/>
                <a:cs typeface="Times New Roman" pitchFamily="18" charset="0"/>
              </a:rPr>
              <a:t/>
            </a:r>
            <a:br>
              <a:rPr lang="kk-KZ" sz="1400" b="1" dirty="0">
                <a:solidFill>
                  <a:schemeClr val="tx1"/>
                </a:solidFill>
                <a:latin typeface="Times New Roman" pitchFamily="18" charset="0"/>
                <a:cs typeface="Times New Roman" pitchFamily="18" charset="0"/>
              </a:rPr>
            </a:br>
            <a:r>
              <a:rPr lang="kk-KZ" sz="1200" dirty="0" smtClean="0">
                <a:solidFill>
                  <a:schemeClr val="tx1"/>
                </a:solidFill>
                <a:latin typeface="Times New Roman" pitchFamily="18" charset="0"/>
                <a:cs typeface="Times New Roman" pitchFamily="18" charset="0"/>
              </a:rPr>
              <a:t>11 </a:t>
            </a:r>
            <a:r>
              <a:rPr lang="kk-KZ" sz="1200" dirty="0">
                <a:solidFill>
                  <a:schemeClr val="tx1"/>
                </a:solidFill>
                <a:latin typeface="Times New Roman" pitchFamily="18" charset="0"/>
                <a:cs typeface="Times New Roman" pitchFamily="18" charset="0"/>
              </a:rPr>
              <a:t>апреля 2019 года в 13.00 часов в ГУ «Средняя общеобразовательная школа № 13 г.Павлодара» в рамках реализации программы «Рухани жаңғыру» состоялся фестиваль «</a:t>
            </a:r>
            <a:r>
              <a:rPr lang="en-US" sz="1200" dirty="0">
                <a:solidFill>
                  <a:schemeClr val="tx1"/>
                </a:solidFill>
                <a:latin typeface="Times New Roman" pitchFamily="18" charset="0"/>
                <a:cs typeface="Times New Roman" pitchFamily="18" charset="0"/>
              </a:rPr>
              <a:t>Small</a:t>
            </a:r>
            <a:r>
              <a:rPr lang="ru-RU" sz="1200" dirty="0">
                <a:solidFill>
                  <a:schemeClr val="tx1"/>
                </a:solidFill>
                <a:latin typeface="Times New Roman" pitchFamily="18" charset="0"/>
                <a:cs typeface="Times New Roman" pitchFamily="18" charset="0"/>
              </a:rPr>
              <a:t> бук-трейлер</a:t>
            </a:r>
            <a:r>
              <a:rPr lang="kk-KZ" sz="1200" dirty="0">
                <a:solidFill>
                  <a:schemeClr val="tx1"/>
                </a:solidFill>
                <a:latin typeface="Times New Roman" pitchFamily="18" charset="0"/>
                <a:cs typeface="Times New Roman" pitchFamily="18" charset="0"/>
              </a:rPr>
              <a:t>» презентация работ, выполненных кружковцами.</a:t>
            </a:r>
            <a:r>
              <a:rPr lang="ru-RU" sz="1200" dirty="0">
                <a:solidFill>
                  <a:schemeClr val="tx1"/>
                </a:solidFill>
                <a:latin typeface="Times New Roman" pitchFamily="18" charset="0"/>
                <a:cs typeface="Times New Roman" pitchFamily="18" charset="0"/>
              </a:rPr>
              <a:t/>
            </a:r>
            <a:br>
              <a:rPr lang="ru-RU" sz="1200" dirty="0">
                <a:solidFill>
                  <a:schemeClr val="tx1"/>
                </a:solidFill>
                <a:latin typeface="Times New Roman" pitchFamily="18" charset="0"/>
                <a:cs typeface="Times New Roman" pitchFamily="18" charset="0"/>
              </a:rPr>
            </a:br>
            <a:r>
              <a:rPr lang="ru-RU" sz="1200" dirty="0">
                <a:solidFill>
                  <a:schemeClr val="tx1"/>
                </a:solidFill>
                <a:latin typeface="Times New Roman" pitchFamily="18" charset="0"/>
                <a:cs typeface="Times New Roman" pitchFamily="18" charset="0"/>
              </a:rPr>
              <a:t>В ходе мероприятия учащиеся презентовали свои  </a:t>
            </a:r>
            <a:r>
              <a:rPr lang="ru-RU" sz="1200" dirty="0" err="1">
                <a:solidFill>
                  <a:schemeClr val="tx1"/>
                </a:solidFill>
                <a:latin typeface="Times New Roman" pitchFamily="18" charset="0"/>
                <a:cs typeface="Times New Roman" pitchFamily="18" charset="0"/>
              </a:rPr>
              <a:t>буктрейлеры</a:t>
            </a:r>
            <a:r>
              <a:rPr lang="ru-RU" sz="1200" dirty="0">
                <a:solidFill>
                  <a:schemeClr val="tx1"/>
                </a:solidFill>
                <a:latin typeface="Times New Roman" pitchFamily="18" charset="0"/>
                <a:cs typeface="Times New Roman" pitchFamily="18" charset="0"/>
              </a:rPr>
              <a:t> по произведениям из школьной программы.  Для учащихся 4-х классов  был предложен список рекомендуемой литературы для чтения в летний период, прежде всего это подготовка к обучению в 5-м классе. </a:t>
            </a:r>
            <a:r>
              <a:rPr lang="ru-RU" sz="1200" dirty="0" smtClean="0">
                <a:solidFill>
                  <a:schemeClr val="tx1"/>
                </a:solidFill>
                <a:latin typeface="Times New Roman" pitchFamily="18" charset="0"/>
                <a:cs typeface="Times New Roman" pitchFamily="18" charset="0"/>
              </a:rPr>
              <a:t>Кружковцы </a:t>
            </a:r>
            <a:r>
              <a:rPr lang="ru-RU" sz="1200" dirty="0">
                <a:solidFill>
                  <a:schemeClr val="tx1"/>
                </a:solidFill>
                <a:latin typeface="Times New Roman" pitchFamily="18" charset="0"/>
                <a:cs typeface="Times New Roman" pitchFamily="18" charset="0"/>
              </a:rPr>
              <a:t>представили свои </a:t>
            </a:r>
            <a:r>
              <a:rPr lang="ru-RU" sz="1200" dirty="0" err="1">
                <a:solidFill>
                  <a:schemeClr val="tx1"/>
                </a:solidFill>
                <a:latin typeface="Times New Roman" pitchFamily="18" charset="0"/>
                <a:cs typeface="Times New Roman" pitchFamily="18" charset="0"/>
              </a:rPr>
              <a:t>буктрейлеры</a:t>
            </a:r>
            <a:r>
              <a:rPr lang="ru-RU" sz="1200" dirty="0">
                <a:solidFill>
                  <a:schemeClr val="tx1"/>
                </a:solidFill>
                <a:latin typeface="Times New Roman" pitchFamily="18" charset="0"/>
                <a:cs typeface="Times New Roman" pitchFamily="18" charset="0"/>
              </a:rPr>
              <a:t>, это — короткий видеоролик, рассказывающий в произвольной художественной форме о каком – либо произведении. </a:t>
            </a:r>
            <a:r>
              <a:rPr lang="ru-RU" sz="1200" dirty="0" smtClean="0">
                <a:solidFill>
                  <a:schemeClr val="tx1"/>
                </a:solidFill>
                <a:latin typeface="Times New Roman" pitchFamily="18" charset="0"/>
                <a:cs typeface="Times New Roman" pitchFamily="18" charset="0"/>
              </a:rPr>
              <a:t>Цель </a:t>
            </a:r>
            <a:r>
              <a:rPr lang="ru-RU" sz="1200" dirty="0">
                <a:solidFill>
                  <a:schemeClr val="tx1"/>
                </a:solidFill>
                <a:latin typeface="Times New Roman" pitchFamily="18" charset="0"/>
                <a:cs typeface="Times New Roman" pitchFamily="18" charset="0"/>
              </a:rPr>
              <a:t>мероприятия – пропаганда чтения, привлечение внимания к книгам и чтению при помощи визуальных средств, характерных для трейлеров к кинофильмам. </a:t>
            </a:r>
            <a:br>
              <a:rPr lang="ru-RU" sz="1200" dirty="0">
                <a:solidFill>
                  <a:schemeClr val="tx1"/>
                </a:solidFill>
                <a:latin typeface="Times New Roman" pitchFamily="18" charset="0"/>
                <a:cs typeface="Times New Roman" pitchFamily="18" charset="0"/>
              </a:rPr>
            </a:br>
            <a:r>
              <a:rPr lang="ru-RU" sz="1200" dirty="0">
                <a:solidFill>
                  <a:schemeClr val="tx1"/>
                </a:solidFill>
                <a:latin typeface="Times New Roman" pitchFamily="18" charset="0"/>
                <a:cs typeface="Times New Roman" pitchFamily="18" charset="0"/>
              </a:rPr>
              <a:t>После просмотра </a:t>
            </a:r>
            <a:r>
              <a:rPr lang="ru-RU" sz="1200" dirty="0" err="1">
                <a:solidFill>
                  <a:schemeClr val="tx1"/>
                </a:solidFill>
                <a:latin typeface="Times New Roman" pitchFamily="18" charset="0"/>
                <a:cs typeface="Times New Roman" pitchFamily="18" charset="0"/>
              </a:rPr>
              <a:t>буктрейлеров</a:t>
            </a:r>
            <a:r>
              <a:rPr lang="ru-RU" sz="1200" dirty="0">
                <a:solidFill>
                  <a:schemeClr val="tx1"/>
                </a:solidFill>
                <a:latin typeface="Times New Roman" pitchFamily="18" charset="0"/>
                <a:cs typeface="Times New Roman" pitchFamily="18" charset="0"/>
              </a:rPr>
              <a:t>, жюри из числа учителей начальной школы подвели итоги по каждому трейлеру: оригинальность, смысловое значение, презентация работы, творческий подход и </a:t>
            </a:r>
            <a:r>
              <a:rPr lang="ru-RU" sz="1200" dirty="0" err="1">
                <a:solidFill>
                  <a:schemeClr val="tx1"/>
                </a:solidFill>
                <a:latin typeface="Times New Roman" pitchFamily="18" charset="0"/>
                <a:cs typeface="Times New Roman" pitchFamily="18" charset="0"/>
              </a:rPr>
              <a:t>др.Все</a:t>
            </a:r>
            <a:r>
              <a:rPr lang="ru-RU" sz="1200" dirty="0">
                <a:solidFill>
                  <a:schemeClr val="tx1"/>
                </a:solidFill>
                <a:latin typeface="Times New Roman" pitchFamily="18" charset="0"/>
                <a:cs typeface="Times New Roman" pitchFamily="18" charset="0"/>
              </a:rPr>
              <a:t> конкурсанты были награждены дипломами и сладкими призами. #13школапавлодар#</a:t>
            </a:r>
            <a:r>
              <a:rPr lang="kk-KZ" sz="1200" dirty="0">
                <a:solidFill>
                  <a:schemeClr val="tx1"/>
                </a:solidFill>
                <a:latin typeface="Times New Roman" pitchFamily="18" charset="0"/>
                <a:cs typeface="Times New Roman" pitchFamily="18" charset="0"/>
              </a:rPr>
              <a:t>руханижаңғыру</a:t>
            </a:r>
            <a:r>
              <a:rPr lang="ru-RU" sz="1200" dirty="0">
                <a:solidFill>
                  <a:schemeClr val="tx1"/>
                </a:solidFill>
                <a:latin typeface="Times New Roman" pitchFamily="18" charset="0"/>
                <a:cs typeface="Times New Roman" pitchFamily="18" charset="0"/>
              </a:rPr>
              <a:t>#</a:t>
            </a:r>
            <a:r>
              <a:rPr lang="kk-KZ" sz="1200" dirty="0">
                <a:solidFill>
                  <a:schemeClr val="tx1"/>
                </a:solidFill>
                <a:latin typeface="Times New Roman" pitchFamily="18" charset="0"/>
                <a:cs typeface="Times New Roman" pitchFamily="18" charset="0"/>
              </a:rPr>
              <a:t>біршаңырақ</a:t>
            </a:r>
            <a:r>
              <a:rPr lang="ru-RU" sz="1200" dirty="0">
                <a:solidFill>
                  <a:schemeClr val="tx1"/>
                </a:solidFill>
                <a:latin typeface="Times New Roman" pitchFamily="18" charset="0"/>
                <a:cs typeface="Times New Roman" pitchFamily="18" charset="0"/>
              </a:rPr>
              <a:t/>
            </a:r>
            <a:br>
              <a:rPr lang="ru-RU" sz="1200" dirty="0">
                <a:solidFill>
                  <a:schemeClr val="tx1"/>
                </a:solidFill>
                <a:latin typeface="Times New Roman" pitchFamily="18" charset="0"/>
                <a:cs typeface="Times New Roman" pitchFamily="18" charset="0"/>
              </a:rPr>
            </a:br>
            <a:r>
              <a:rPr lang="kk-KZ" sz="1200" dirty="0">
                <a:solidFill>
                  <a:schemeClr val="tx1"/>
                </a:solidFill>
                <a:latin typeface="Times New Roman" pitchFamily="18" charset="0"/>
                <a:cs typeface="Times New Roman" pitchFamily="18" charset="0"/>
              </a:rPr>
              <a:t> </a:t>
            </a:r>
            <a:r>
              <a:rPr lang="ru-RU" sz="1200" dirty="0">
                <a:solidFill>
                  <a:schemeClr val="tx1"/>
                </a:solidFill>
                <a:latin typeface="Times New Roman" pitchFamily="18" charset="0"/>
                <a:cs typeface="Times New Roman" pitchFamily="18" charset="0"/>
              </a:rPr>
              <a:t> </a:t>
            </a:r>
            <a:r>
              <a:rPr lang="ru-RU" sz="1200" b="1" dirty="0">
                <a:solidFill>
                  <a:schemeClr val="tx1"/>
                </a:solidFill>
                <a:latin typeface="Times New Roman" pitchFamily="18" charset="0"/>
                <a:cs typeface="Times New Roman" pitchFamily="18" charset="0"/>
              </a:rPr>
              <a:t>Охват:</a:t>
            </a:r>
            <a:r>
              <a:rPr lang="ru-RU" sz="1200" dirty="0">
                <a:solidFill>
                  <a:schemeClr val="tx1"/>
                </a:solidFill>
                <a:latin typeface="Times New Roman" pitchFamily="18" charset="0"/>
                <a:cs typeface="Times New Roman" pitchFamily="18" charset="0"/>
              </a:rPr>
              <a:t> </a:t>
            </a:r>
            <a:r>
              <a:rPr lang="kk-KZ" sz="1200" dirty="0">
                <a:solidFill>
                  <a:schemeClr val="tx1"/>
                </a:solidFill>
                <a:latin typeface="Times New Roman" pitchFamily="18" charset="0"/>
                <a:cs typeface="Times New Roman" pitchFamily="18" charset="0"/>
              </a:rPr>
              <a:t>70</a:t>
            </a:r>
            <a:r>
              <a:rPr lang="ru-RU" sz="1200" dirty="0">
                <a:solidFill>
                  <a:schemeClr val="tx1"/>
                </a:solidFill>
                <a:latin typeface="Times New Roman" pitchFamily="18" charset="0"/>
                <a:cs typeface="Times New Roman" pitchFamily="18" charset="0"/>
              </a:rPr>
              <a:t> человек.</a:t>
            </a:r>
            <a:br>
              <a:rPr lang="ru-RU" sz="1200" dirty="0">
                <a:solidFill>
                  <a:schemeClr val="tx1"/>
                </a:solidFill>
                <a:latin typeface="Times New Roman" pitchFamily="18" charset="0"/>
                <a:cs typeface="Times New Roman" pitchFamily="18" charset="0"/>
              </a:rPr>
            </a:br>
            <a:r>
              <a:rPr lang="ru-RU" sz="1200" dirty="0">
                <a:solidFill>
                  <a:schemeClr val="tx1"/>
                </a:solidFill>
                <a:latin typeface="Times New Roman" pitchFamily="18" charset="0"/>
                <a:cs typeface="Times New Roman" pitchFamily="18" charset="0"/>
              </a:rPr>
              <a:t> </a:t>
            </a:r>
            <a:br>
              <a:rPr lang="ru-RU" sz="1200" dirty="0">
                <a:solidFill>
                  <a:schemeClr val="tx1"/>
                </a:solidFill>
                <a:latin typeface="Times New Roman" pitchFamily="18" charset="0"/>
                <a:cs typeface="Times New Roman" pitchFamily="18" charset="0"/>
              </a:rPr>
            </a:br>
            <a:endParaRPr lang="ru-RU" sz="1200" i="1" dirty="0">
              <a:solidFill>
                <a:schemeClr val="tx1"/>
              </a:solidFill>
              <a:latin typeface="Times New Roman" pitchFamily="18" charset="0"/>
              <a:cs typeface="Times New Roman" pitchFamily="18" charset="0"/>
            </a:endParaRPr>
          </a:p>
        </p:txBody>
      </p:sp>
      <p:sp>
        <p:nvSpPr>
          <p:cNvPr id="4" name="Прямоугольник 3"/>
          <p:cNvSpPr/>
          <p:nvPr/>
        </p:nvSpPr>
        <p:spPr>
          <a:xfrm>
            <a:off x="18970" y="147408"/>
            <a:ext cx="9125030" cy="523220"/>
          </a:xfrm>
          <a:prstGeom prst="rect">
            <a:avLst/>
          </a:prstGeom>
        </p:spPr>
        <p:txBody>
          <a:bodyPr wrap="square">
            <a:spAutoFit/>
          </a:bodyPr>
          <a:lstStyle/>
          <a:p>
            <a:pPr algn="ctr"/>
            <a:r>
              <a:rPr lang="kk-KZ" sz="2800" b="1" dirty="0" smtClean="0">
                <a:solidFill>
                  <a:srgbClr val="7030A0"/>
                </a:solidFill>
                <a:latin typeface="Times New Roman" pitchFamily="18" charset="0"/>
                <a:cs typeface="Times New Roman" pitchFamily="18" charset="0"/>
              </a:rPr>
              <a:t>Фестиваль  </a:t>
            </a:r>
            <a:r>
              <a:rPr lang="kk-KZ" sz="2800" b="1"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Small</a:t>
            </a:r>
            <a:r>
              <a:rPr lang="ru-RU" sz="2800" b="1" dirty="0">
                <a:solidFill>
                  <a:srgbClr val="7030A0"/>
                </a:solidFill>
                <a:latin typeface="Times New Roman" pitchFamily="18" charset="0"/>
                <a:cs typeface="Times New Roman" pitchFamily="18" charset="0"/>
              </a:rPr>
              <a:t> бук-трейлер</a:t>
            </a:r>
            <a:r>
              <a:rPr lang="kk-KZ" sz="2800" b="1" dirty="0">
                <a:solidFill>
                  <a:srgbClr val="7030A0"/>
                </a:solidFill>
                <a:latin typeface="Times New Roman" pitchFamily="18" charset="0"/>
                <a:cs typeface="Times New Roman" pitchFamily="18" charset="0"/>
              </a:rPr>
              <a:t>» </a:t>
            </a:r>
            <a:endParaRPr lang="ru-RU" sz="2800" b="1" dirty="0">
              <a:solidFill>
                <a:srgbClr val="7030A0"/>
              </a:solidFill>
              <a:latin typeface="Times New Roman" pitchFamily="18" charset="0"/>
              <a:cs typeface="Times New Roman" pitchFamily="18" charset="0"/>
            </a:endParaRPr>
          </a:p>
        </p:txBody>
      </p:sp>
      <p:sp>
        <p:nvSpPr>
          <p:cNvPr id="5" name="Прямоугольник 4"/>
          <p:cNvSpPr/>
          <p:nvPr/>
        </p:nvSpPr>
        <p:spPr>
          <a:xfrm>
            <a:off x="4794111" y="1628800"/>
            <a:ext cx="4067944" cy="400110"/>
          </a:xfrm>
          <a:prstGeom prst="rect">
            <a:avLst/>
          </a:prstGeom>
        </p:spPr>
        <p:txBody>
          <a:bodyPr wrap="square">
            <a:spAutoFit/>
          </a:bodyPr>
          <a:lstStyle/>
          <a:p>
            <a:pPr algn="ctr"/>
            <a:r>
              <a:rPr lang="ru-RU" sz="2000" b="1" dirty="0" smtClean="0">
                <a:solidFill>
                  <a:srgbClr val="7030A0"/>
                </a:solidFill>
                <a:latin typeface="Times New Roman" pitchFamily="18" charset="0"/>
                <a:cs typeface="Times New Roman" pitchFamily="18" charset="0"/>
              </a:rPr>
              <a:t>. </a:t>
            </a:r>
            <a:endParaRPr lang="ru-RU" sz="2000" dirty="0">
              <a:solidFill>
                <a:srgbClr val="7030A0"/>
              </a:solidFill>
              <a:latin typeface="Times New Roman" pitchFamily="18" charset="0"/>
              <a:cs typeface="Times New Roman" pitchFamily="18" charset="0"/>
            </a:endParaRPr>
          </a:p>
        </p:txBody>
      </p:sp>
      <p:pic>
        <p:nvPicPr>
          <p:cNvPr id="12" name="Рисунок 11" descr="C:\Users\Завуч\Desktop\Презентация буктрейлеров 11.04\Фото\54bcbdd5-340f-4414-96b0-7a1f4b1f75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068960"/>
            <a:ext cx="2079625" cy="1539875"/>
          </a:xfrm>
          <a:prstGeom prst="rect">
            <a:avLst/>
          </a:prstGeom>
          <a:noFill/>
          <a:ln>
            <a:noFill/>
          </a:ln>
        </p:spPr>
      </p:pic>
      <p:pic>
        <p:nvPicPr>
          <p:cNvPr id="13" name="Объект 12" descr="C:\Users\Завуч\Desktop\Презентация буктрейлеров 11.04\Фото\6ef7ef98-a7dd-482f-a0f4-29ffd9b62548.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802338"/>
            <a:ext cx="2346474" cy="1827907"/>
          </a:xfrm>
          <a:prstGeom prst="rect">
            <a:avLst/>
          </a:prstGeom>
          <a:noFill/>
          <a:ln>
            <a:noFill/>
          </a:ln>
        </p:spPr>
      </p:pic>
      <p:pic>
        <p:nvPicPr>
          <p:cNvPr id="14" name="Рисунок 13" descr="C:\Users\Завуч\Desktop\Презентация буктрейлеров 11.04\Фото\ab5e7c62-64a1-4c56-8c69-4daf2c9d1e7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3703" y="2627329"/>
            <a:ext cx="3168352" cy="2289343"/>
          </a:xfrm>
          <a:prstGeom prst="rect">
            <a:avLst/>
          </a:prstGeom>
          <a:noFill/>
          <a:ln>
            <a:noFill/>
          </a:ln>
        </p:spPr>
      </p:pic>
      <p:pic>
        <p:nvPicPr>
          <p:cNvPr id="15" name="Рисунок 14" descr="C:\Users\Завуч\Desktop\Презентация буктрейлеров 11.04\Фото\b119ac6b-42c8-49ec-af3f-d77e37f9a4f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26" y="4608835"/>
            <a:ext cx="3110013" cy="2249165"/>
          </a:xfrm>
          <a:prstGeom prst="rect">
            <a:avLst/>
          </a:prstGeom>
          <a:noFill/>
          <a:ln>
            <a:noFill/>
          </a:ln>
        </p:spPr>
      </p:pic>
      <p:pic>
        <p:nvPicPr>
          <p:cNvPr id="16" name="Рисунок 15" descr="C:\Users\Завуч\Desktop\Презентация буктрейлеров 11.04\Фото\f7f94035-af5f-4994-b823-e2d2b1a5296d.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1030" y="4608835"/>
            <a:ext cx="3253338" cy="2249165"/>
          </a:xfrm>
          <a:prstGeom prst="rect">
            <a:avLst/>
          </a:prstGeom>
          <a:noFill/>
          <a:ln>
            <a:noFill/>
          </a:ln>
        </p:spPr>
      </p:pic>
    </p:spTree>
    <p:extLst>
      <p:ext uri="{BB962C8B-B14F-4D97-AF65-F5344CB8AC3E}">
        <p14:creationId xmlns:p14="http://schemas.microsoft.com/office/powerpoint/2010/main" val="2056359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450" y="1916113"/>
            <a:ext cx="6967538" cy="2862262"/>
          </a:xfrm>
          <a:prstGeom prst="rect">
            <a:avLst/>
          </a:prstGeom>
          <a:noFill/>
        </p:spPr>
        <p:txBody>
          <a:bodyPr>
            <a:spAutoFit/>
          </a:bodyPr>
          <a:lstStyle/>
          <a:p>
            <a:pPr algn="ctr" eaLnBrk="1" fontAlgn="auto" hangingPunct="1">
              <a:spcBef>
                <a:spcPts val="0"/>
              </a:spcBef>
              <a:spcAft>
                <a:spcPts val="0"/>
              </a:spcAft>
              <a:defRPr/>
            </a:pPr>
            <a:r>
              <a:rPr lang="ru-RU" sz="3600" b="1" dirty="0">
                <a:solidFill>
                  <a:schemeClr val="accent1">
                    <a:lumMod val="75000"/>
                  </a:schemeClr>
                </a:solidFill>
                <a:latin typeface="Arial" panose="020B0604020202020204" pitchFamily="34" charset="0"/>
                <a:cs typeface="Arial" panose="020B0604020202020204" pitchFamily="34" charset="0"/>
              </a:rPr>
              <a:t>Информация по проведенным мероприятиям</a:t>
            </a:r>
          </a:p>
          <a:p>
            <a:pPr algn="ctr" eaLnBrk="1" fontAlgn="auto" hangingPunct="1">
              <a:spcBef>
                <a:spcPts val="0"/>
              </a:spcBef>
              <a:spcAft>
                <a:spcPts val="0"/>
              </a:spcAft>
              <a:defRPr/>
            </a:pPr>
            <a:endParaRPr lang="ru-RU" sz="3600" b="1" dirty="0">
              <a:solidFill>
                <a:srgbClr val="C0000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ru-RU" sz="3600" b="1" dirty="0" smtClean="0">
                <a:solidFill>
                  <a:srgbClr val="C00000"/>
                </a:solidFill>
                <a:latin typeface="Arial" panose="020B0604020202020204" pitchFamily="34" charset="0"/>
                <a:cs typeface="Arial" panose="020B0604020202020204" pitchFamily="34" charset="0"/>
              </a:rPr>
              <a:t>ГУ «СОШ № 13 </a:t>
            </a:r>
            <a:r>
              <a:rPr lang="ru-RU" sz="3600" b="1" dirty="0" err="1" smtClean="0">
                <a:solidFill>
                  <a:srgbClr val="C00000"/>
                </a:solidFill>
                <a:latin typeface="Arial" panose="020B0604020202020204" pitchFamily="34" charset="0"/>
                <a:cs typeface="Arial" panose="020B0604020202020204" pitchFamily="34" charset="0"/>
              </a:rPr>
              <a:t>г.Павлодара</a:t>
            </a:r>
            <a:r>
              <a:rPr lang="ru-RU" sz="3600" b="1" dirty="0" smtClean="0">
                <a:solidFill>
                  <a:srgbClr val="C00000"/>
                </a:solidFill>
                <a:latin typeface="Arial" panose="020B0604020202020204" pitchFamily="34" charset="0"/>
                <a:cs typeface="Arial" panose="020B0604020202020204" pitchFamily="34" charset="0"/>
              </a:rPr>
              <a:t>»</a:t>
            </a:r>
            <a:endParaRPr lang="ru-RU" sz="3600" b="1" dirty="0">
              <a:solidFill>
                <a:srgbClr val="C0000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kk-KZ" sz="3600" b="1" dirty="0">
                <a:latin typeface="Times New Roman" panose="02020603050405020304" pitchFamily="18" charset="0"/>
                <a:cs typeface="Times New Roman" panose="02020603050405020304" pitchFamily="18" charset="0"/>
              </a:rPr>
              <a:t>(01</a:t>
            </a:r>
            <a:r>
              <a:rPr lang="ru-RU" sz="3600" b="1" dirty="0" smtClean="0">
                <a:latin typeface="Times New Roman" panose="02020603050405020304" pitchFamily="18" charset="0"/>
                <a:cs typeface="Times New Roman" panose="02020603050405020304" pitchFamily="18" charset="0"/>
              </a:rPr>
              <a:t>.01.19 </a:t>
            </a:r>
            <a:r>
              <a:rPr lang="ru-RU" sz="3600" b="1" dirty="0">
                <a:latin typeface="Times New Roman" panose="02020603050405020304" pitchFamily="18" charset="0"/>
                <a:cs typeface="Times New Roman" panose="02020603050405020304" pitchFamily="18" charset="0"/>
              </a:rPr>
              <a:t>– </a:t>
            </a:r>
            <a:r>
              <a:rPr lang="ru-RU" sz="3600" b="1" dirty="0" smtClean="0">
                <a:latin typeface="Times New Roman" panose="02020603050405020304" pitchFamily="18" charset="0"/>
                <a:cs typeface="Times New Roman" panose="02020603050405020304" pitchFamily="18" charset="0"/>
              </a:rPr>
              <a:t>31.10.19)</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93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3464608"/>
            <a:ext cx="7772400" cy="1780108"/>
          </a:xfrm>
        </p:spPr>
        <p:txBody>
          <a:bodyPr>
            <a:noAutofit/>
          </a:bodyPr>
          <a:lstStyle/>
          <a:p>
            <a:r>
              <a:rPr lang="ru-RU" sz="7200" b="1" i="1" dirty="0" smtClean="0">
                <a:solidFill>
                  <a:srgbClr val="7030A0"/>
                </a:solidFill>
                <a:latin typeface="Monotype Corsiva" pitchFamily="66" charset="0"/>
              </a:rPr>
              <a:t>Школьный  проект </a:t>
            </a:r>
            <a:r>
              <a:rPr lang="kk-KZ" sz="7200" b="1" i="1" dirty="0" smtClean="0">
                <a:solidFill>
                  <a:srgbClr val="7030A0"/>
                </a:solidFill>
                <a:latin typeface="Monotype Corsiva" pitchFamily="66" charset="0"/>
              </a:rPr>
              <a:t>«Бір Шаңырақ»</a:t>
            </a:r>
            <a:r>
              <a:rPr lang="ru-RU" sz="7200" i="1" dirty="0">
                <a:solidFill>
                  <a:srgbClr val="7030A0"/>
                </a:solidFill>
                <a:latin typeface="Monotype Corsiva" pitchFamily="66" charset="0"/>
              </a:rPr>
              <a:t/>
            </a:r>
            <a:br>
              <a:rPr lang="ru-RU" sz="7200" i="1" dirty="0">
                <a:solidFill>
                  <a:srgbClr val="7030A0"/>
                </a:solidFill>
                <a:latin typeface="Monotype Corsiva" pitchFamily="66" charset="0"/>
              </a:rPr>
            </a:br>
            <a:endParaRPr lang="ru-RU" sz="7200" i="1" dirty="0">
              <a:latin typeface="Monotype Corsiva" pitchFamily="66" charset="0"/>
            </a:endParaRPr>
          </a:p>
        </p:txBody>
      </p:sp>
      <p:pic>
        <p:nvPicPr>
          <p:cNvPr id="4" name="Рисунок 3" descr="Ruhani"/>
          <p:cNvPicPr/>
          <p:nvPr/>
        </p:nvPicPr>
        <p:blipFill>
          <a:blip r:embed="rId2">
            <a:extLst>
              <a:ext uri="{28A0092B-C50C-407E-A947-70E740481C1C}">
                <a14:useLocalDpi xmlns:a14="http://schemas.microsoft.com/office/drawing/2010/main" val="0"/>
              </a:ext>
            </a:extLst>
          </a:blip>
          <a:srcRect/>
          <a:stretch>
            <a:fillRect/>
          </a:stretch>
        </p:blipFill>
        <p:spPr bwMode="auto">
          <a:xfrm>
            <a:off x="5501275" y="28398"/>
            <a:ext cx="3632448" cy="1683643"/>
          </a:xfrm>
          <a:prstGeom prst="rect">
            <a:avLst/>
          </a:prstGeom>
          <a:noFill/>
          <a:ln>
            <a:noFill/>
          </a:ln>
        </p:spPr>
      </p:pic>
      <p:pic>
        <p:nvPicPr>
          <p:cNvPr id="1026" name="Picture 2" descr="C:\Users\Завуч\Desktop\логотип школы.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8" y="5244716"/>
            <a:ext cx="1613284" cy="16132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683828" y="4514469"/>
            <a:ext cx="7225162" cy="2246769"/>
          </a:xfrm>
          <a:prstGeom prst="rect">
            <a:avLst/>
          </a:prstGeom>
        </p:spPr>
        <p:txBody>
          <a:bodyPr wrap="square">
            <a:spAutoFit/>
          </a:bodyPr>
          <a:lstStyle/>
          <a:p>
            <a:r>
              <a:rPr lang="ru-RU" sz="2000" i="1" dirty="0">
                <a:solidFill>
                  <a:srgbClr val="7030A0"/>
                </a:solidFill>
                <a:latin typeface="Monotype Corsiva" pitchFamily="66" charset="0"/>
              </a:rPr>
              <a:t>«Культура – это отражение нации, ее души, ума и благородства. Цивилизованный народ гордится ходом своей истории, развитием культуры, великими людьми, прославившими страну и внесшими огромный вклад в золотой фонд мировых достижений мысли, искусства. Именно посредством культуры, традиций нация становится известной».</a:t>
            </a:r>
            <a:endParaRPr lang="ru-RU" sz="2000" dirty="0">
              <a:solidFill>
                <a:srgbClr val="7030A0"/>
              </a:solidFill>
              <a:latin typeface="Monotype Corsiva" pitchFamily="66" charset="0"/>
            </a:endParaRPr>
          </a:p>
          <a:p>
            <a:pPr algn="r"/>
            <a:r>
              <a:rPr lang="ru-RU" sz="2000" i="1" dirty="0">
                <a:solidFill>
                  <a:srgbClr val="7030A0"/>
                </a:solidFill>
                <a:latin typeface="Monotype Corsiva" pitchFamily="66" charset="0"/>
              </a:rPr>
              <a:t>Н. А. Назарбаев</a:t>
            </a:r>
            <a:endParaRPr lang="ru-RU" sz="2000" dirty="0">
              <a:solidFill>
                <a:srgbClr val="7030A0"/>
              </a:solidFill>
              <a:latin typeface="Monotype Corsiva" pitchFamily="66" charset="0"/>
            </a:endParaRPr>
          </a:p>
        </p:txBody>
      </p:sp>
    </p:spTree>
    <p:extLst>
      <p:ext uri="{BB962C8B-B14F-4D97-AF65-F5344CB8AC3E}">
        <p14:creationId xmlns:p14="http://schemas.microsoft.com/office/powerpoint/2010/main" val="840614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7331" y="921859"/>
            <a:ext cx="8640961" cy="706941"/>
          </a:xfrm>
        </p:spPr>
        <p:txBody>
          <a:bodyPr>
            <a:noAutofit/>
          </a:bodyPr>
          <a:lstStyle/>
          <a:p>
            <a:pPr algn="l"/>
            <a:r>
              <a:rPr lang="ru-RU" sz="2000" dirty="0" smtClean="0">
                <a:solidFill>
                  <a:schemeClr val="tx1"/>
                </a:solidFill>
                <a:latin typeface="Monotype Corsiva" pitchFamily="66" charset="0"/>
              </a:rPr>
              <a:t>ЦЕЛЬ:П</a:t>
            </a:r>
            <a:r>
              <a:rPr lang="kk-KZ" sz="2000" dirty="0" smtClean="0">
                <a:solidFill>
                  <a:schemeClr val="tx1"/>
                </a:solidFill>
                <a:latin typeface="Monotype Corsiva" pitchFamily="66" charset="0"/>
              </a:rPr>
              <a:t>овышение </a:t>
            </a:r>
            <a:r>
              <a:rPr lang="kk-KZ" sz="2000" dirty="0">
                <a:solidFill>
                  <a:schemeClr val="tx1"/>
                </a:solidFill>
                <a:latin typeface="Monotype Corsiva" pitchFamily="66" charset="0"/>
              </a:rPr>
              <a:t>престижа книги, поддержка самообразования и образования в течение всей жизни. Осознание своей индивидуальности и личностных ресурсов.</a:t>
            </a:r>
            <a:r>
              <a:rPr lang="kk-KZ" sz="2000" dirty="0" smtClean="0">
                <a:solidFill>
                  <a:schemeClr val="tx1"/>
                </a:solidFill>
                <a:latin typeface="Monotype Corsiva" pitchFamily="66" charset="0"/>
              </a:rPr>
              <a:t>а</a:t>
            </a:r>
            <a:r>
              <a:rPr lang="kk-KZ" sz="2000" dirty="0">
                <a:solidFill>
                  <a:schemeClr val="tx1"/>
                </a:solidFill>
                <a:latin typeface="Monotype Corsiva" pitchFamily="66" charset="0"/>
              </a:rPr>
              <a:t>. </a:t>
            </a:r>
            <a:endParaRPr lang="ru-RU" sz="2000" dirty="0">
              <a:solidFill>
                <a:schemeClr val="tx1"/>
              </a:solidFill>
              <a:latin typeface="Monotype Corsiva" pitchFamily="66" charset="0"/>
            </a:endParaRPr>
          </a:p>
        </p:txBody>
      </p:sp>
      <p:sp>
        <p:nvSpPr>
          <p:cNvPr id="4" name="Прямоугольник 3"/>
          <p:cNvSpPr/>
          <p:nvPr/>
        </p:nvSpPr>
        <p:spPr>
          <a:xfrm>
            <a:off x="251520" y="409019"/>
            <a:ext cx="8640960" cy="584775"/>
          </a:xfrm>
          <a:prstGeom prst="rect">
            <a:avLst/>
          </a:prstGeom>
        </p:spPr>
        <p:txBody>
          <a:bodyPr wrap="square">
            <a:spAutoFit/>
          </a:bodyPr>
          <a:lstStyle/>
          <a:p>
            <a:pPr algn="ctr"/>
            <a:r>
              <a:rPr lang="ru-RU" sz="3200" b="1" dirty="0" smtClean="0">
                <a:solidFill>
                  <a:srgbClr val="7030A0"/>
                </a:solidFill>
                <a:latin typeface="Times New Roman" pitchFamily="18" charset="0"/>
                <a:cs typeface="Times New Roman" pitchFamily="18" charset="0"/>
              </a:rPr>
              <a:t>Акция  </a:t>
            </a:r>
            <a:r>
              <a:rPr lang="ru-RU" sz="3200" b="1" dirty="0">
                <a:solidFill>
                  <a:srgbClr val="7030A0"/>
                </a:solidFill>
                <a:latin typeface="Times New Roman" pitchFamily="18" charset="0"/>
                <a:cs typeface="Times New Roman" pitchFamily="18" charset="0"/>
              </a:rPr>
              <a:t>«</a:t>
            </a:r>
            <a:r>
              <a:rPr lang="kk-KZ" sz="3200" b="1" dirty="0">
                <a:solidFill>
                  <a:srgbClr val="7030A0"/>
                </a:solidFill>
                <a:latin typeface="Times New Roman" pitchFamily="18" charset="0"/>
                <a:cs typeface="Times New Roman" pitchFamily="18" charset="0"/>
              </a:rPr>
              <a:t>Старейшая книга у меня на полке»</a:t>
            </a:r>
            <a:endParaRPr lang="ru-RU" sz="3200" b="1" dirty="0">
              <a:solidFill>
                <a:srgbClr val="7030A0"/>
              </a:solidFill>
              <a:latin typeface="Times New Roman" pitchFamily="18" charset="0"/>
              <a:cs typeface="Times New Roman" pitchFamily="18" charset="0"/>
            </a:endParaRPr>
          </a:p>
        </p:txBody>
      </p:sp>
      <p:sp>
        <p:nvSpPr>
          <p:cNvPr id="5" name="Прямоугольник 4"/>
          <p:cNvSpPr/>
          <p:nvPr/>
        </p:nvSpPr>
        <p:spPr>
          <a:xfrm>
            <a:off x="4794111" y="1628800"/>
            <a:ext cx="4067944" cy="400110"/>
          </a:xfrm>
          <a:prstGeom prst="rect">
            <a:avLst/>
          </a:prstGeom>
        </p:spPr>
        <p:txBody>
          <a:bodyPr wrap="square">
            <a:spAutoFit/>
          </a:bodyPr>
          <a:lstStyle/>
          <a:p>
            <a:pPr algn="ctr"/>
            <a:r>
              <a:rPr lang="ru-RU" sz="2000" b="1" dirty="0" smtClean="0">
                <a:solidFill>
                  <a:srgbClr val="7030A0"/>
                </a:solidFill>
                <a:latin typeface="Times New Roman" pitchFamily="18" charset="0"/>
                <a:cs typeface="Times New Roman" pitchFamily="18" charset="0"/>
              </a:rPr>
              <a:t>. </a:t>
            </a:r>
            <a:endParaRPr lang="ru-RU" sz="2000" dirty="0">
              <a:solidFill>
                <a:srgbClr val="7030A0"/>
              </a:solidFill>
              <a:latin typeface="Times New Roman" pitchFamily="18" charset="0"/>
              <a:cs typeface="Times New Roman" pitchFamily="18" charset="0"/>
            </a:endParaRPr>
          </a:p>
        </p:txBody>
      </p:sp>
      <p:pic>
        <p:nvPicPr>
          <p:cNvPr id="11268" name="Picture 4" descr="D:\ЗДВР\Рухани Жангыру\Рухани Жангыру 18-19\Мероприятия по РЖ 18-19\Старейшая книга у меня на полке 21.01\СОШ № 13 Фото видео\94233de7-8b75-45fb-a7ac-7fc552a703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9" y="4564600"/>
            <a:ext cx="2686957" cy="2256572"/>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2"/>
          <p:cNvSpPr txBox="1">
            <a:spLocks/>
          </p:cNvSpPr>
          <p:nvPr/>
        </p:nvSpPr>
        <p:spPr>
          <a:xfrm>
            <a:off x="221094" y="1828854"/>
            <a:ext cx="8640961" cy="24912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kk-KZ" sz="1400" dirty="0">
                <a:solidFill>
                  <a:schemeClr val="tx1"/>
                </a:solidFill>
                <a:latin typeface="Times New Roman" pitchFamily="18" charset="0"/>
                <a:cs typeface="Times New Roman" pitchFamily="18" charset="0"/>
              </a:rPr>
              <a:t>В период с 21 по 25 января 2019 года в школьной библиотеке ГУ  "СОШ № 13 г.Павлодара»  в рамках реализации программы «Рухани жаңғыру» и школьного проекта «Бір шаңырақ»  </a:t>
            </a:r>
            <a:r>
              <a:rPr lang="kk-KZ" sz="1400" dirty="0" smtClean="0">
                <a:solidFill>
                  <a:schemeClr val="tx1"/>
                </a:solidFill>
                <a:latin typeface="Times New Roman" pitchFamily="18" charset="0"/>
                <a:cs typeface="Times New Roman" pitchFamily="18" charset="0"/>
              </a:rPr>
              <a:t>проходила </a:t>
            </a:r>
            <a:r>
              <a:rPr lang="kk-KZ" sz="1400" dirty="0">
                <a:solidFill>
                  <a:schemeClr val="tx1"/>
                </a:solidFill>
                <a:latin typeface="Times New Roman" pitchFamily="18" charset="0"/>
                <a:cs typeface="Times New Roman" pitchFamily="18" charset="0"/>
              </a:rPr>
              <a:t>акция «Старейшая книга у меня на полке». </a:t>
            </a:r>
            <a:r>
              <a:rPr lang="ru-RU" sz="1400" dirty="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Открытие </a:t>
            </a:r>
            <a:r>
              <a:rPr lang="kk-KZ" sz="1400" dirty="0" smtClean="0">
                <a:solidFill>
                  <a:schemeClr val="tx1"/>
                </a:solidFill>
                <a:latin typeface="Times New Roman" pitchFamily="18" charset="0"/>
                <a:cs typeface="Times New Roman" pitchFamily="18" charset="0"/>
              </a:rPr>
              <a:t>мероприятия </a:t>
            </a:r>
            <a:r>
              <a:rPr lang="kk-KZ" sz="1400" dirty="0">
                <a:solidFill>
                  <a:schemeClr val="tx1"/>
                </a:solidFill>
                <a:latin typeface="Times New Roman" pitchFamily="18" charset="0"/>
                <a:cs typeface="Times New Roman" pitchFamily="18" charset="0"/>
              </a:rPr>
              <a:t>прошло с участием учащихся 5-8 классов. Цель мероприятия:</a:t>
            </a:r>
            <a:r>
              <a:rPr lang="kk-KZ" sz="1400" b="1" dirty="0">
                <a:solidFill>
                  <a:schemeClr val="tx1"/>
                </a:solidFill>
                <a:latin typeface="Times New Roman" pitchFamily="18" charset="0"/>
                <a:cs typeface="Times New Roman" pitchFamily="18" charset="0"/>
              </a:rPr>
              <a:t> </a:t>
            </a:r>
            <a:r>
              <a:rPr lang="kk-KZ" sz="1400" dirty="0">
                <a:solidFill>
                  <a:schemeClr val="tx1"/>
                </a:solidFill>
                <a:latin typeface="Times New Roman" pitchFamily="18" charset="0"/>
                <a:cs typeface="Times New Roman" pitchFamily="18" charset="0"/>
              </a:rPr>
              <a:t>повышение престижа книги, поддержка самообразования и образования в течение всей жизни. Осознание своей индивидуальности и личностных ресурсов.</a:t>
            </a:r>
            <a:r>
              <a:rPr lang="kk-KZ" sz="1400" b="1" dirty="0">
                <a:solidFill>
                  <a:schemeClr val="tx1"/>
                </a:solidFill>
                <a:latin typeface="Times New Roman" pitchFamily="18" charset="0"/>
                <a:cs typeface="Times New Roman" pitchFamily="18" charset="0"/>
              </a:rPr>
              <a:t> </a:t>
            </a:r>
            <a:r>
              <a:rPr lang="kk-KZ" sz="1400" dirty="0">
                <a:solidFill>
                  <a:schemeClr val="tx1"/>
                </a:solidFill>
                <a:latin typeface="Times New Roman" pitchFamily="18" charset="0"/>
                <a:cs typeface="Times New Roman" pitchFamily="18" charset="0"/>
              </a:rPr>
              <a:t>Учащиеся познакомились с старейшими книгами не только на полках в школьной библиотеке, но и находящихся в личной библиотеке учащихся.  Учащимся продемонстрирована книжная выставка по годам, а также одна из старейших газет, нахадящаяся в архиве школьной библиотеки газета «Правда» от 20 апреля 1912 года. </a:t>
            </a:r>
            <a:endParaRPr lang="ru-RU" sz="1400" dirty="0">
              <a:solidFill>
                <a:schemeClr val="tx1"/>
              </a:solidFill>
              <a:latin typeface="Times New Roman" pitchFamily="18" charset="0"/>
              <a:cs typeface="Times New Roman" pitchFamily="18" charset="0"/>
            </a:endParaRPr>
          </a:p>
          <a:p>
            <a:pPr algn="l"/>
            <a:r>
              <a:rPr lang="ru-RU" sz="1400" dirty="0">
                <a:solidFill>
                  <a:schemeClr val="tx1"/>
                </a:solidFill>
                <a:latin typeface="Times New Roman" pitchFamily="18" charset="0"/>
                <a:cs typeface="Times New Roman" pitchFamily="18" charset="0"/>
              </a:rPr>
              <a:t>    А также более подробно представлено содержание книги "Очерки по истории комсомола </a:t>
            </a:r>
            <a:r>
              <a:rPr lang="ru-RU" sz="1400" dirty="0" err="1">
                <a:solidFill>
                  <a:schemeClr val="tx1"/>
                </a:solidFill>
                <a:latin typeface="Times New Roman" pitchFamily="18" charset="0"/>
                <a:cs typeface="Times New Roman" pitchFamily="18" charset="0"/>
              </a:rPr>
              <a:t>Павлодарщины</a:t>
            </a:r>
            <a:r>
              <a:rPr lang="ru-RU" sz="1400" dirty="0">
                <a:solidFill>
                  <a:schemeClr val="tx1"/>
                </a:solidFill>
                <a:latin typeface="Times New Roman" pitchFamily="18" charset="0"/>
                <a:cs typeface="Times New Roman" pitchFamily="18" charset="0"/>
              </a:rPr>
              <a:t>", где повествуется история молодёжи павлодарской области в годы становления советской власти, Великой Отечественной войны, в послевоенные годы и во времена освоения целинных и залежных земель. </a:t>
            </a:r>
            <a:endParaRPr lang="ru-RU" sz="1400" dirty="0" smtClean="0">
              <a:solidFill>
                <a:schemeClr val="tx1"/>
              </a:solidFill>
              <a:latin typeface="Times New Roman" pitchFamily="18" charset="0"/>
              <a:cs typeface="Times New Roman" pitchFamily="18" charset="0"/>
            </a:endParaRPr>
          </a:p>
          <a:p>
            <a:pPr algn="l"/>
            <a:r>
              <a:rPr lang="ru-RU" sz="1400" dirty="0" smtClean="0">
                <a:solidFill>
                  <a:schemeClr val="tx1"/>
                </a:solidFill>
                <a:latin typeface="Times New Roman" pitchFamily="18" charset="0"/>
                <a:cs typeface="Times New Roman" pitchFamily="18" charset="0"/>
              </a:rPr>
              <a:t>Охват – 120 человек. </a:t>
            </a:r>
            <a:r>
              <a:rPr lang="en-US" sz="1400" dirty="0" smtClean="0">
                <a:solidFill>
                  <a:schemeClr val="tx1"/>
                </a:solidFill>
                <a:latin typeface="Times New Roman" pitchFamily="18" charset="0"/>
                <a:cs typeface="Times New Roman" pitchFamily="18" charset="0"/>
              </a:rPr>
              <a:t>#</a:t>
            </a:r>
            <a:r>
              <a:rPr lang="en-US" sz="1400" dirty="0" smtClean="0"/>
              <a:t> #</a:t>
            </a:r>
            <a:r>
              <a:rPr lang="kk-KZ" sz="1400" dirty="0" smtClean="0"/>
              <a:t>3школапавлодар#руханижаңғыру#Біршаңырақ</a:t>
            </a:r>
            <a:endParaRPr lang="ru-RU" sz="1400" dirty="0" smtClean="0"/>
          </a:p>
          <a:p>
            <a:pPr algn="l"/>
            <a:endParaRPr lang="ru-RU" sz="1400" dirty="0">
              <a:solidFill>
                <a:schemeClr val="tx1"/>
              </a:solidFill>
              <a:latin typeface="Times New Roman" pitchFamily="18" charset="0"/>
              <a:cs typeface="Times New Roman" pitchFamily="18" charset="0"/>
            </a:endParaRPr>
          </a:p>
        </p:txBody>
      </p:sp>
      <p:pic>
        <p:nvPicPr>
          <p:cNvPr id="8" name="Рисунок 7" descr="C:\Users\Завуч\Desktop\Старейшая книга у меня на полке\a3f7c8e5-86cf-4d33-b6dd-e90e4799f68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320110"/>
            <a:ext cx="1903946" cy="2438868"/>
          </a:xfrm>
          <a:prstGeom prst="rect">
            <a:avLst/>
          </a:prstGeom>
          <a:noFill/>
          <a:ln>
            <a:noFill/>
          </a:ln>
        </p:spPr>
      </p:pic>
      <p:pic>
        <p:nvPicPr>
          <p:cNvPr id="1026" name="Picture 2" descr="C:\Users\Завуч\Desktop\СМИ 18-19\С января 2019\Бойченко Акци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383" y="4221088"/>
            <a:ext cx="3324672" cy="2636912"/>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872068" y="5949279"/>
            <a:ext cx="461202" cy="176883"/>
          </a:xfrm>
        </p:spPr>
        <p:txBody>
          <a:bodyPr>
            <a:normAutofit fontScale="25000" lnSpcReduction="20000"/>
          </a:bodyPr>
          <a:lstStyle/>
          <a:p>
            <a:endParaRPr lang="ru-RU" dirty="0"/>
          </a:p>
        </p:txBody>
      </p:sp>
    </p:spTree>
    <p:extLst>
      <p:ext uri="{BB962C8B-B14F-4D97-AF65-F5344CB8AC3E}">
        <p14:creationId xmlns:p14="http://schemas.microsoft.com/office/powerpoint/2010/main" val="403454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656811"/>
            <a:ext cx="8784976" cy="3627795"/>
          </a:xfrm>
        </p:spPr>
        <p:txBody>
          <a:bodyPr>
            <a:noAutofit/>
          </a:bodyPr>
          <a:lstStyle/>
          <a:p>
            <a:pPr algn="l"/>
            <a:r>
              <a:rPr lang="ru-RU" sz="1050" b="1" dirty="0" smtClean="0">
                <a:solidFill>
                  <a:schemeClr val="tx1"/>
                </a:solidFill>
                <a:latin typeface="Times New Roman" pitchFamily="18" charset="0"/>
                <a:cs typeface="Times New Roman" pitchFamily="18" charset="0"/>
              </a:rPr>
              <a:t>15 </a:t>
            </a:r>
            <a:r>
              <a:rPr lang="ru-RU" sz="1050" b="1" dirty="0">
                <a:solidFill>
                  <a:schemeClr val="tx1"/>
                </a:solidFill>
                <a:latin typeface="Times New Roman" pitchFamily="18" charset="0"/>
                <a:cs typeface="Times New Roman" pitchFamily="18" charset="0"/>
              </a:rPr>
              <a:t>февраля 2019 года, в  11.00 часов в мастерской </a:t>
            </a:r>
            <a:r>
              <a:rPr lang="kk-KZ" sz="1050" b="1" dirty="0">
                <a:solidFill>
                  <a:schemeClr val="tx1"/>
                </a:solidFill>
                <a:latin typeface="Times New Roman" pitchFamily="18" charset="0"/>
                <a:cs typeface="Times New Roman" pitchFamily="18" charset="0"/>
              </a:rPr>
              <a:t>Қуандық-аға</a:t>
            </a:r>
            <a:r>
              <a:rPr lang="ru-RU" sz="1050" b="1" dirty="0">
                <a:solidFill>
                  <a:schemeClr val="tx1"/>
                </a:solidFill>
                <a:latin typeface="Times New Roman" pitchFamily="18" charset="0"/>
                <a:cs typeface="Times New Roman" pitchFamily="18" charset="0"/>
              </a:rPr>
              <a:t> по изготовлению казахского национального инструмента домбра  </a:t>
            </a:r>
            <a:r>
              <a:rPr lang="kk-KZ" sz="1050" b="1" dirty="0">
                <a:solidFill>
                  <a:schemeClr val="tx1"/>
                </a:solidFill>
                <a:latin typeface="Times New Roman" pitchFamily="18" charset="0"/>
                <a:cs typeface="Times New Roman" pitchFamily="18" charset="0"/>
              </a:rPr>
              <a:t>состоялся мастер-класс «М</a:t>
            </a:r>
            <a:r>
              <a:rPr lang="ru-RU" sz="1050" b="1" dirty="0" err="1">
                <a:solidFill>
                  <a:schemeClr val="tx1"/>
                </a:solidFill>
                <a:latin typeface="Times New Roman" pitchFamily="18" charset="0"/>
                <a:cs typeface="Times New Roman" pitchFamily="18" charset="0"/>
              </a:rPr>
              <a:t>узыку</a:t>
            </a:r>
            <a:r>
              <a:rPr lang="ru-RU" sz="1050" b="1" dirty="0">
                <a:solidFill>
                  <a:schemeClr val="tx1"/>
                </a:solidFill>
                <a:latin typeface="Times New Roman" pitchFamily="18" charset="0"/>
                <a:cs typeface="Times New Roman" pitchFamily="18" charset="0"/>
              </a:rPr>
              <a:t> сделаем сами, своими руками</a:t>
            </a:r>
            <a:r>
              <a:rPr lang="kk-KZ" sz="1050" b="1" dirty="0">
                <a:solidFill>
                  <a:schemeClr val="tx1"/>
                </a:solidFill>
                <a:latin typeface="Times New Roman" pitchFamily="18" charset="0"/>
                <a:cs typeface="Times New Roman" pitchFamily="18" charset="0"/>
              </a:rPr>
              <a:t>»</a:t>
            </a:r>
            <a:r>
              <a:rPr lang="ru-RU" sz="1050" b="1" dirty="0">
                <a:solidFill>
                  <a:schemeClr val="tx1"/>
                </a:solidFill>
                <a:latin typeface="Times New Roman" pitchFamily="18" charset="0"/>
                <a:cs typeface="Times New Roman" pitchFamily="18" charset="0"/>
              </a:rPr>
              <a:t>, в рамках программы «</a:t>
            </a:r>
            <a:r>
              <a:rPr lang="ru-RU" sz="1050" b="1" dirty="0" err="1">
                <a:solidFill>
                  <a:schemeClr val="tx1"/>
                </a:solidFill>
                <a:latin typeface="Times New Roman" pitchFamily="18" charset="0"/>
                <a:cs typeface="Times New Roman" pitchFamily="18" charset="0"/>
              </a:rPr>
              <a:t>Рухани</a:t>
            </a:r>
            <a:r>
              <a:rPr lang="ru-RU" sz="1050" b="1" dirty="0">
                <a:solidFill>
                  <a:schemeClr val="tx1"/>
                </a:solidFill>
                <a:latin typeface="Times New Roman" pitchFamily="18" charset="0"/>
                <a:cs typeface="Times New Roman" pitchFamily="18" charset="0"/>
              </a:rPr>
              <a:t> </a:t>
            </a:r>
            <a:r>
              <a:rPr lang="ru-RU" sz="1050" b="1" dirty="0" err="1">
                <a:solidFill>
                  <a:schemeClr val="tx1"/>
                </a:solidFill>
                <a:latin typeface="Times New Roman" pitchFamily="18" charset="0"/>
                <a:cs typeface="Times New Roman" pitchFamily="18" charset="0"/>
              </a:rPr>
              <a:t>жа</a:t>
            </a:r>
            <a:r>
              <a:rPr lang="kk-KZ" sz="1050" b="1" dirty="0">
                <a:solidFill>
                  <a:schemeClr val="tx1"/>
                </a:solidFill>
                <a:latin typeface="Times New Roman" pitchFamily="18" charset="0"/>
                <a:cs typeface="Times New Roman" pitchFamily="18" charset="0"/>
              </a:rPr>
              <a:t>ңғ</a:t>
            </a:r>
            <a:r>
              <a:rPr lang="ru-RU" sz="1050" b="1" dirty="0" err="1">
                <a:solidFill>
                  <a:schemeClr val="tx1"/>
                </a:solidFill>
                <a:latin typeface="Times New Roman" pitchFamily="18" charset="0"/>
                <a:cs typeface="Times New Roman" pitchFamily="18" charset="0"/>
              </a:rPr>
              <a:t>ыру</a:t>
            </a:r>
            <a:r>
              <a:rPr lang="ru-RU" sz="1050" b="1" dirty="0">
                <a:solidFill>
                  <a:schemeClr val="tx1"/>
                </a:solidFill>
                <a:latin typeface="Times New Roman" pitchFamily="18" charset="0"/>
                <a:cs typeface="Times New Roman" pitchFamily="18" charset="0"/>
              </a:rPr>
              <a:t>» и реализации школьного проекта «</a:t>
            </a:r>
            <a:r>
              <a:rPr lang="kk-KZ" sz="1050" b="1" dirty="0">
                <a:solidFill>
                  <a:schemeClr val="tx1"/>
                </a:solidFill>
                <a:latin typeface="Times New Roman" pitchFamily="18" charset="0"/>
                <a:cs typeface="Times New Roman" pitchFamily="18" charset="0"/>
              </a:rPr>
              <a:t>Бір шаңырақ</a:t>
            </a:r>
            <a:r>
              <a:rPr lang="ru-RU" sz="1050" b="1" dirty="0" smtClean="0">
                <a:solidFill>
                  <a:schemeClr val="tx1"/>
                </a:solidFill>
                <a:latin typeface="Times New Roman" pitchFamily="18" charset="0"/>
                <a:cs typeface="Times New Roman" pitchFamily="18" charset="0"/>
              </a:rPr>
              <a:t>».</a:t>
            </a:r>
            <a:r>
              <a:rPr lang="ru-RU" sz="1050" dirty="0">
                <a:solidFill>
                  <a:schemeClr val="tx1"/>
                </a:solidFill>
                <a:latin typeface="Times New Roman" pitchFamily="18" charset="0"/>
                <a:cs typeface="Times New Roman" pitchFamily="18" charset="0"/>
              </a:rPr>
              <a:t/>
            </a:r>
            <a:br>
              <a:rPr lang="ru-RU" sz="1050" dirty="0">
                <a:solidFill>
                  <a:schemeClr val="tx1"/>
                </a:solidFill>
                <a:latin typeface="Times New Roman" pitchFamily="18" charset="0"/>
                <a:cs typeface="Times New Roman" pitchFamily="18" charset="0"/>
              </a:rPr>
            </a:br>
            <a:r>
              <a:rPr lang="ru-RU" sz="1050" dirty="0" smtClean="0">
                <a:solidFill>
                  <a:schemeClr val="tx1"/>
                </a:solidFill>
                <a:latin typeface="Times New Roman" pitchFamily="18" charset="0"/>
                <a:cs typeface="Times New Roman" pitchFamily="18" charset="0"/>
              </a:rPr>
              <a:t>Цель </a:t>
            </a:r>
            <a:r>
              <a:rPr lang="ru-RU" sz="1050" dirty="0">
                <a:solidFill>
                  <a:schemeClr val="tx1"/>
                </a:solidFill>
                <a:latin typeface="Times New Roman" pitchFamily="18" charset="0"/>
                <a:cs typeface="Times New Roman" pitchFamily="18" charset="0"/>
              </a:rPr>
              <a:t>мастер-класса: закрепить знания учащихся о казахском национальном инструменте – домбре, показать связь народных традиций и творчества казахского народа, передаваемых из поколения в поколение. Развивать навыки и умения, расширять кругозор, формировать творческую активность.</a:t>
            </a:r>
            <a:br>
              <a:rPr lang="ru-RU" sz="1050" dirty="0">
                <a:solidFill>
                  <a:schemeClr val="tx1"/>
                </a:solidFill>
                <a:latin typeface="Times New Roman" pitchFamily="18" charset="0"/>
                <a:cs typeface="Times New Roman" pitchFamily="18" charset="0"/>
              </a:rPr>
            </a:br>
            <a:r>
              <a:rPr lang="ru-RU" sz="1050" dirty="0">
                <a:solidFill>
                  <a:schemeClr val="tx1"/>
                </a:solidFill>
                <a:latin typeface="Times New Roman" pitchFamily="18" charset="0"/>
                <a:cs typeface="Times New Roman" pitchFamily="18" charset="0"/>
              </a:rPr>
              <a:t>В гостях у «Народного умельца» побывали ученики из СОШ №13. Старинными секретами изготовления домбры поделился известный мастер казахских народных инструментов  Павлодарской области – </a:t>
            </a:r>
            <a:r>
              <a:rPr lang="ru-RU" sz="1050" dirty="0" err="1">
                <a:solidFill>
                  <a:schemeClr val="tx1"/>
                </a:solidFill>
                <a:latin typeface="Times New Roman" pitchFamily="18" charset="0"/>
                <a:cs typeface="Times New Roman" pitchFamily="18" charset="0"/>
              </a:rPr>
              <a:t>Баязит</a:t>
            </a:r>
            <a:r>
              <a:rPr lang="ru-RU" sz="1050" dirty="0">
                <a:solidFill>
                  <a:schemeClr val="tx1"/>
                </a:solidFill>
                <a:latin typeface="Times New Roman" pitchFamily="18" charset="0"/>
                <a:cs typeface="Times New Roman" pitchFamily="18" charset="0"/>
              </a:rPr>
              <a:t> </a:t>
            </a:r>
            <a:r>
              <a:rPr lang="ru-RU" sz="1050" dirty="0" err="1">
                <a:solidFill>
                  <a:schemeClr val="tx1"/>
                </a:solidFill>
                <a:latin typeface="Times New Roman" pitchFamily="18" charset="0"/>
                <a:cs typeface="Times New Roman" pitchFamily="18" charset="0"/>
              </a:rPr>
              <a:t>Куандык</a:t>
            </a:r>
            <a:r>
              <a:rPr lang="ru-RU" sz="1050" dirty="0">
                <a:solidFill>
                  <a:schemeClr val="tx1"/>
                </a:solidFill>
                <a:latin typeface="Times New Roman" pitchFamily="18" charset="0"/>
                <a:cs typeface="Times New Roman" pitchFamily="18" charset="0"/>
              </a:rPr>
              <a:t> </a:t>
            </a:r>
            <a:r>
              <a:rPr lang="kk-KZ" sz="1050" dirty="0">
                <a:solidFill>
                  <a:schemeClr val="tx1"/>
                </a:solidFill>
                <a:latin typeface="Times New Roman" pitchFamily="18" charset="0"/>
                <a:cs typeface="Times New Roman" pitchFamily="18" charset="0"/>
              </a:rPr>
              <a:t>Әбуұлы</a:t>
            </a:r>
            <a:r>
              <a:rPr lang="ru-RU" sz="1050" dirty="0" smtClean="0">
                <a:solidFill>
                  <a:schemeClr val="tx1"/>
                </a:solidFill>
                <a:latin typeface="Times New Roman" pitchFamily="18" charset="0"/>
                <a:cs typeface="Times New Roman" pitchFamily="18" charset="0"/>
              </a:rPr>
              <a:t>. Встреча </a:t>
            </a:r>
            <a:r>
              <a:rPr lang="ru-RU" sz="1050" dirty="0">
                <a:solidFill>
                  <a:schemeClr val="tx1"/>
                </a:solidFill>
                <a:latin typeface="Times New Roman" pitchFamily="18" charset="0"/>
                <a:cs typeface="Times New Roman" pitchFamily="18" charset="0"/>
              </a:rPr>
              <a:t>состоялась в рамках программы «</a:t>
            </a:r>
            <a:r>
              <a:rPr lang="ru-RU" sz="1050" dirty="0" err="1">
                <a:solidFill>
                  <a:schemeClr val="tx1"/>
                </a:solidFill>
                <a:latin typeface="Times New Roman" pitchFamily="18" charset="0"/>
                <a:cs typeface="Times New Roman" pitchFamily="18" charset="0"/>
              </a:rPr>
              <a:t>Рухани</a:t>
            </a:r>
            <a:r>
              <a:rPr lang="ru-RU" sz="1050" dirty="0">
                <a:solidFill>
                  <a:schemeClr val="tx1"/>
                </a:solidFill>
                <a:latin typeface="Times New Roman" pitchFamily="18" charset="0"/>
                <a:cs typeface="Times New Roman" pitchFamily="18" charset="0"/>
              </a:rPr>
              <a:t> </a:t>
            </a:r>
            <a:r>
              <a:rPr lang="ru-RU" sz="1050" dirty="0" err="1">
                <a:solidFill>
                  <a:schemeClr val="tx1"/>
                </a:solidFill>
                <a:latin typeface="Times New Roman" pitchFamily="18" charset="0"/>
                <a:cs typeface="Times New Roman" pitchFamily="18" charset="0"/>
              </a:rPr>
              <a:t>жа</a:t>
            </a:r>
            <a:r>
              <a:rPr lang="kk-KZ" sz="1050" dirty="0">
                <a:solidFill>
                  <a:schemeClr val="tx1"/>
                </a:solidFill>
                <a:latin typeface="Times New Roman" pitchFamily="18" charset="0"/>
                <a:cs typeface="Times New Roman" pitchFamily="18" charset="0"/>
              </a:rPr>
              <a:t>ңғ</a:t>
            </a:r>
            <a:r>
              <a:rPr lang="ru-RU" sz="1050" dirty="0" err="1">
                <a:solidFill>
                  <a:schemeClr val="tx1"/>
                </a:solidFill>
                <a:latin typeface="Times New Roman" pitchFamily="18" charset="0"/>
                <a:cs typeface="Times New Roman" pitchFamily="18" charset="0"/>
              </a:rPr>
              <a:t>ыру</a:t>
            </a:r>
            <a:r>
              <a:rPr lang="ru-RU" sz="1050" dirty="0">
                <a:solidFill>
                  <a:schemeClr val="tx1"/>
                </a:solidFill>
                <a:latin typeface="Times New Roman" pitchFamily="18" charset="0"/>
                <a:cs typeface="Times New Roman" pitchFamily="18" charset="0"/>
              </a:rPr>
              <a:t>» и реализации школьного проекта «</a:t>
            </a:r>
            <a:r>
              <a:rPr lang="kk-KZ" sz="1050" dirty="0">
                <a:solidFill>
                  <a:schemeClr val="tx1"/>
                </a:solidFill>
                <a:latin typeface="Times New Roman" pitchFamily="18" charset="0"/>
                <a:cs typeface="Times New Roman" pitchFamily="18" charset="0"/>
              </a:rPr>
              <a:t>Бір шаңырақ</a:t>
            </a:r>
            <a:r>
              <a:rPr lang="ru-RU" sz="1050" dirty="0">
                <a:solidFill>
                  <a:schemeClr val="tx1"/>
                </a:solidFill>
                <a:latin typeface="Times New Roman" pitchFamily="18" charset="0"/>
                <a:cs typeface="Times New Roman" pitchFamily="18" charset="0"/>
              </a:rPr>
              <a:t>», с целью закрепить знания учащихся о казахском национальном инструменте – домбре, показать связь народных традиций и творчества казахского народа, передаваемых из поколения в поколение</a:t>
            </a:r>
            <a:r>
              <a:rPr lang="ru-RU" sz="1050" dirty="0" smtClean="0">
                <a:solidFill>
                  <a:schemeClr val="tx1"/>
                </a:solidFill>
                <a:latin typeface="Times New Roman" pitchFamily="18" charset="0"/>
                <a:cs typeface="Times New Roman" pitchFamily="18" charset="0"/>
              </a:rPr>
              <a:t>. В </a:t>
            </a:r>
            <a:r>
              <a:rPr lang="ru-RU" sz="1050" dirty="0">
                <a:solidFill>
                  <a:schemeClr val="tx1"/>
                </a:solidFill>
                <a:latin typeface="Times New Roman" pitchFamily="18" charset="0"/>
                <a:cs typeface="Times New Roman" pitchFamily="18" charset="0"/>
              </a:rPr>
              <a:t>древние времена домбра имелась в каждой казахской семье. Ее мастерили самые искусные ремесленники аула. Секреты изготовления передавались от отца к сыну. Порой на один инструмент уходили годы. Сейчас, по словам мастера </a:t>
            </a:r>
            <a:r>
              <a:rPr lang="ru-RU" sz="1050" dirty="0" err="1">
                <a:solidFill>
                  <a:schemeClr val="tx1"/>
                </a:solidFill>
                <a:latin typeface="Times New Roman" pitchFamily="18" charset="0"/>
                <a:cs typeface="Times New Roman" pitchFamily="18" charset="0"/>
              </a:rPr>
              <a:t>Куандыка</a:t>
            </a:r>
            <a:r>
              <a:rPr lang="ru-RU" sz="1050" dirty="0">
                <a:solidFill>
                  <a:schemeClr val="tx1"/>
                </a:solidFill>
                <a:latin typeface="Times New Roman" pitchFamily="18" charset="0"/>
                <a:cs typeface="Times New Roman" pitchFamily="18" charset="0"/>
              </a:rPr>
              <a:t> </a:t>
            </a:r>
            <a:r>
              <a:rPr lang="kk-KZ" sz="1050" dirty="0">
                <a:solidFill>
                  <a:schemeClr val="tx1"/>
                </a:solidFill>
                <a:latin typeface="Times New Roman" pitchFamily="18" charset="0"/>
                <a:cs typeface="Times New Roman" pitchFamily="18" charset="0"/>
              </a:rPr>
              <a:t>Әбуұлы</a:t>
            </a:r>
            <a:r>
              <a:rPr lang="ru-RU" sz="1050" dirty="0">
                <a:solidFill>
                  <a:schemeClr val="tx1"/>
                </a:solidFill>
                <a:latin typeface="Times New Roman" pitchFamily="18" charset="0"/>
                <a:cs typeface="Times New Roman" pitchFamily="18" charset="0"/>
              </a:rPr>
              <a:t>, на изготовление одной домбры может уйти от двух недель до нескольких месяцев. Все зависит от материалов и желания заказчика, говорит он. За всю жизнь мастер изготовил несчетное количество музыкального инструмента, которые разлетелись по всему Казахстану. Одно из немаловажных требований мастера, является желание – возродить славу народных инструментов, и чтобы наследие предков сохранялось на века. </a:t>
            </a:r>
            <a:r>
              <a:rPr lang="ru-RU" sz="1050" dirty="0" err="1" smtClean="0">
                <a:solidFill>
                  <a:schemeClr val="tx1"/>
                </a:solidFill>
                <a:latin typeface="Times New Roman" pitchFamily="18" charset="0"/>
                <a:cs typeface="Times New Roman" pitchFamily="18" charset="0"/>
              </a:rPr>
              <a:t>Куандык</a:t>
            </a:r>
            <a:r>
              <a:rPr lang="ru-RU" sz="1050" dirty="0" smtClean="0">
                <a:solidFill>
                  <a:schemeClr val="tx1"/>
                </a:solidFill>
                <a:latin typeface="Times New Roman" pitchFamily="18" charset="0"/>
                <a:cs typeface="Times New Roman" pitchFamily="18" charset="0"/>
              </a:rPr>
              <a:t> </a:t>
            </a:r>
            <a:r>
              <a:rPr lang="kk-KZ" sz="1050" dirty="0">
                <a:solidFill>
                  <a:schemeClr val="tx1"/>
                </a:solidFill>
                <a:latin typeface="Times New Roman" pitchFamily="18" charset="0"/>
                <a:cs typeface="Times New Roman" pitchFamily="18" charset="0"/>
              </a:rPr>
              <a:t>Әбуұлы </a:t>
            </a:r>
            <a:r>
              <a:rPr lang="ru-RU" sz="1050" dirty="0">
                <a:solidFill>
                  <a:schemeClr val="tx1"/>
                </a:solidFill>
                <a:latin typeface="Times New Roman" pitchFamily="18" charset="0"/>
                <a:cs typeface="Times New Roman" pitchFamily="18" charset="0"/>
              </a:rPr>
              <a:t>не только познакомил детей с каждым элементом домбры,  последовательностью её изготовления, и сбором музыкального инструмента, он возродил в наших детях новую частичку истории, которая не перестает угасать, потому что наши дети и есть следующее поколение «Творцы истории», благодаря которому и по сегодняшний день живет история. </a:t>
            </a:r>
            <a:r>
              <a:rPr lang="ru-RU" sz="1050" dirty="0" smtClean="0">
                <a:solidFill>
                  <a:schemeClr val="tx1"/>
                </a:solidFill>
                <a:latin typeface="Times New Roman" pitchFamily="18" charset="0"/>
                <a:cs typeface="Times New Roman" pitchFamily="18" charset="0"/>
              </a:rPr>
              <a:t>Благодаря </a:t>
            </a:r>
            <a:r>
              <a:rPr lang="ru-RU" sz="1050" dirty="0">
                <a:solidFill>
                  <a:schemeClr val="tx1"/>
                </a:solidFill>
                <a:latin typeface="Times New Roman" pitchFamily="18" charset="0"/>
                <a:cs typeface="Times New Roman" pitchFamily="18" charset="0"/>
              </a:rPr>
              <a:t>полученным знаниям и перенятому опыту от известного народного умельца, участники мастер-класса изготовили своими руками изящную домбру, проявили и</a:t>
            </a:r>
            <a:r>
              <a:rPr lang="kk-KZ" sz="1050" dirty="0">
                <a:solidFill>
                  <a:schemeClr val="tx1"/>
                </a:solidFill>
                <a:latin typeface="Times New Roman" pitchFamily="18" charset="0"/>
                <a:cs typeface="Times New Roman" pitchFamily="18" charset="0"/>
              </a:rPr>
              <a:t>нтерес к музыке родного края и любознательность. В завершении мероприятия дети б</a:t>
            </a:r>
            <a:r>
              <a:rPr lang="ru-RU" sz="1050" dirty="0" err="1">
                <a:solidFill>
                  <a:schemeClr val="tx1"/>
                </a:solidFill>
                <a:latin typeface="Times New Roman" pitchFamily="18" charset="0"/>
                <a:cs typeface="Times New Roman" pitchFamily="18" charset="0"/>
              </a:rPr>
              <a:t>ыли</a:t>
            </a:r>
            <a:r>
              <a:rPr lang="ru-RU" sz="1050" dirty="0">
                <a:solidFill>
                  <a:schemeClr val="tx1"/>
                </a:solidFill>
                <a:latin typeface="Times New Roman" pitchFamily="18" charset="0"/>
                <a:cs typeface="Times New Roman" pitchFamily="18" charset="0"/>
              </a:rPr>
              <a:t> награждены почетными сертификатами участника мастер-класса «Музыку сделаем сами, своими руками», а также сувенирными магнитами в виде домбры.</a:t>
            </a:r>
            <a:br>
              <a:rPr lang="ru-RU" sz="1050" dirty="0">
                <a:solidFill>
                  <a:schemeClr val="tx1"/>
                </a:solidFill>
                <a:latin typeface="Times New Roman" pitchFamily="18" charset="0"/>
                <a:cs typeface="Times New Roman" pitchFamily="18" charset="0"/>
              </a:rPr>
            </a:br>
            <a:r>
              <a:rPr lang="ru-RU" sz="1050" dirty="0">
                <a:solidFill>
                  <a:schemeClr val="tx1"/>
                </a:solidFill>
                <a:latin typeface="Times New Roman" pitchFamily="18" charset="0"/>
                <a:cs typeface="Times New Roman" pitchFamily="18" charset="0"/>
              </a:rPr>
              <a:t> </a:t>
            </a:r>
            <a:r>
              <a:rPr lang="kk-KZ" sz="1050" dirty="0">
                <a:solidFill>
                  <a:schemeClr val="tx1"/>
                </a:solidFill>
                <a:latin typeface="Times New Roman" pitchFamily="18" charset="0"/>
                <a:cs typeface="Times New Roman" pitchFamily="18" charset="0"/>
              </a:rPr>
              <a:t>В мероприятии приняли участие 25 учащихся школы,  2 преподавателя.  </a:t>
            </a:r>
            <a:r>
              <a:rPr lang="ru-RU" sz="1050" dirty="0">
                <a:solidFill>
                  <a:schemeClr val="tx1"/>
                </a:solidFill>
                <a:latin typeface="Times New Roman" pitchFamily="18" charset="0"/>
                <a:cs typeface="Times New Roman" pitchFamily="18" charset="0"/>
              </a:rPr>
              <a:t/>
            </a:r>
            <a:br>
              <a:rPr lang="ru-RU" sz="1050" dirty="0">
                <a:solidFill>
                  <a:schemeClr val="tx1"/>
                </a:solidFill>
                <a:latin typeface="Times New Roman" pitchFamily="18" charset="0"/>
                <a:cs typeface="Times New Roman" pitchFamily="18" charset="0"/>
              </a:rPr>
            </a:br>
            <a:r>
              <a:rPr lang="ru-RU" sz="1050" dirty="0" smtClean="0">
                <a:solidFill>
                  <a:schemeClr val="tx1"/>
                </a:solidFill>
                <a:latin typeface="Times New Roman" pitchFamily="18" charset="0"/>
                <a:cs typeface="Times New Roman" pitchFamily="18" charset="0"/>
              </a:rPr>
              <a:t/>
            </a:r>
            <a:br>
              <a:rPr lang="ru-RU" sz="1050" dirty="0" smtClean="0">
                <a:solidFill>
                  <a:schemeClr val="tx1"/>
                </a:solidFill>
                <a:latin typeface="Times New Roman" pitchFamily="18" charset="0"/>
                <a:cs typeface="Times New Roman" pitchFamily="18" charset="0"/>
              </a:rPr>
            </a:br>
            <a:r>
              <a:rPr lang="kk-KZ" sz="1050" dirty="0" smtClean="0">
                <a:solidFill>
                  <a:schemeClr val="tx1"/>
                </a:solidFill>
                <a:latin typeface="Times New Roman" pitchFamily="18" charset="0"/>
                <a:cs typeface="Times New Roman" pitchFamily="18" charset="0"/>
              </a:rPr>
              <a:t>#</a:t>
            </a:r>
            <a:r>
              <a:rPr lang="kk-KZ" sz="1050" dirty="0">
                <a:solidFill>
                  <a:schemeClr val="tx1"/>
                </a:solidFill>
                <a:latin typeface="Times New Roman" pitchFamily="18" charset="0"/>
                <a:cs typeface="Times New Roman" pitchFamily="18" charset="0"/>
              </a:rPr>
              <a:t>13школапавлодар#руханижаңғыру#Біршаңырақ</a:t>
            </a:r>
            <a:r>
              <a:rPr lang="ru-RU" sz="1050" dirty="0"/>
              <a:t/>
            </a:r>
            <a:br>
              <a:rPr lang="ru-RU" sz="1050" dirty="0"/>
            </a:br>
            <a:endParaRPr lang="ru-RU" sz="1050" i="1" dirty="0">
              <a:solidFill>
                <a:srgbClr val="7030A0"/>
              </a:solidFill>
              <a:latin typeface="Monotype Corsiva" pitchFamily="66" charset="0"/>
            </a:endParaRPr>
          </a:p>
        </p:txBody>
      </p:sp>
      <p:sp>
        <p:nvSpPr>
          <p:cNvPr id="4" name="Прямоугольник 3"/>
          <p:cNvSpPr/>
          <p:nvPr/>
        </p:nvSpPr>
        <p:spPr>
          <a:xfrm>
            <a:off x="18970" y="147408"/>
            <a:ext cx="9125030" cy="523220"/>
          </a:xfrm>
          <a:prstGeom prst="rect">
            <a:avLst/>
          </a:prstGeom>
        </p:spPr>
        <p:txBody>
          <a:bodyPr wrap="square">
            <a:spAutoFit/>
          </a:bodyPr>
          <a:lstStyle/>
          <a:p>
            <a:pPr algn="ctr"/>
            <a:r>
              <a:rPr lang="ru-RU" sz="2800" b="1" dirty="0" smtClean="0">
                <a:solidFill>
                  <a:srgbClr val="7030A0"/>
                </a:solidFill>
                <a:latin typeface="Times New Roman" pitchFamily="18" charset="0"/>
                <a:cs typeface="Times New Roman" pitchFamily="18" charset="0"/>
              </a:rPr>
              <a:t>Мастер-класс  «</a:t>
            </a:r>
            <a:r>
              <a:rPr lang="kk-KZ" sz="2800" b="1" dirty="0" smtClean="0">
                <a:solidFill>
                  <a:srgbClr val="7030A0"/>
                </a:solidFill>
                <a:latin typeface="Times New Roman" pitchFamily="18" charset="0"/>
                <a:cs typeface="Times New Roman" pitchFamily="18" charset="0"/>
              </a:rPr>
              <a:t>Музыку сделаем сами своими руками»</a:t>
            </a:r>
            <a:endParaRPr lang="ru-RU" sz="2800" b="1" dirty="0">
              <a:solidFill>
                <a:srgbClr val="7030A0"/>
              </a:solidFill>
              <a:latin typeface="Times New Roman" pitchFamily="18" charset="0"/>
              <a:cs typeface="Times New Roman" pitchFamily="18" charset="0"/>
            </a:endParaRPr>
          </a:p>
        </p:txBody>
      </p:sp>
      <p:sp>
        <p:nvSpPr>
          <p:cNvPr id="5" name="Прямоугольник 4"/>
          <p:cNvSpPr/>
          <p:nvPr/>
        </p:nvSpPr>
        <p:spPr>
          <a:xfrm>
            <a:off x="4794111" y="1628800"/>
            <a:ext cx="4067944" cy="400110"/>
          </a:xfrm>
          <a:prstGeom prst="rect">
            <a:avLst/>
          </a:prstGeom>
        </p:spPr>
        <p:txBody>
          <a:bodyPr wrap="square">
            <a:spAutoFit/>
          </a:bodyPr>
          <a:lstStyle/>
          <a:p>
            <a:pPr algn="ctr"/>
            <a:r>
              <a:rPr lang="ru-RU" sz="2000" b="1" dirty="0" smtClean="0">
                <a:solidFill>
                  <a:srgbClr val="7030A0"/>
                </a:solidFill>
                <a:latin typeface="Times New Roman" pitchFamily="18" charset="0"/>
                <a:cs typeface="Times New Roman" pitchFamily="18" charset="0"/>
              </a:rPr>
              <a:t>. </a:t>
            </a:r>
            <a:endParaRPr lang="ru-RU" sz="2000" dirty="0">
              <a:solidFill>
                <a:srgbClr val="7030A0"/>
              </a:solidFill>
              <a:latin typeface="Times New Roman" pitchFamily="18" charset="0"/>
              <a:cs typeface="Times New Roman" pitchFamily="18" charset="0"/>
            </a:endParaRPr>
          </a:p>
        </p:txBody>
      </p:sp>
      <p:pic>
        <p:nvPicPr>
          <p:cNvPr id="1026" name="Picture 2" descr="C:\Users\Завуч\Desktop\План по Рухани Жангыру 18-19\Мероприятия по РЖ 18-19\Музыку делаем сами, своими руками 10.02\ef25d358-ca6c-43b1-81fc-3e3ebcf3cb5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666293"/>
            <a:ext cx="2736304" cy="20522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Завуч\Desktop\План по Рухани Жангыру 18-19\Мероприятия по РЖ 18-19\Музыку делаем сами, своими руками 10.02\a668659e-866f-48f6-b359-536fb94c019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2673" y="4526816"/>
            <a:ext cx="1809685" cy="23311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Завуч\Desktop\План по Рухани Жангыру 18-19\Мероприятия по РЖ 18-19\Музыку делаем сами, своими руками 10.02\0949d237-035c-491b-9854-9879a8b3bc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310178"/>
            <a:ext cx="1559607" cy="254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65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r="6732" b="23425"/>
          <a:stretch/>
        </p:blipFill>
        <p:spPr>
          <a:xfrm>
            <a:off x="6387" y="18160"/>
            <a:ext cx="9174125" cy="6839840"/>
          </a:xfrm>
          <a:prstGeom prst="rect">
            <a:avLst/>
          </a:prstGeom>
        </p:spPr>
      </p:pic>
      <p:pic>
        <p:nvPicPr>
          <p:cNvPr id="3" name="Picture 2" descr="C:\Users\Завуч\Desktop\Конкурс\СМИ\ae7168e4-0888-4244-b31f-f5f11167f1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842" y="3627369"/>
            <a:ext cx="4009082" cy="29685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rot="21138762">
            <a:off x="482694" y="2687219"/>
            <a:ext cx="7279637" cy="1008112"/>
          </a:xfrm>
        </p:spPr>
        <p:txBody>
          <a:bodyPr>
            <a:noAutofit/>
          </a:bodyPr>
          <a:lstStyle/>
          <a:p>
            <a:pPr algn="l"/>
            <a:r>
              <a:rPr lang="ru-RU" sz="3200" b="1" i="1" dirty="0" smtClean="0">
                <a:solidFill>
                  <a:srgbClr val="002060"/>
                </a:solidFill>
                <a:latin typeface="Times New Roman" panose="02020603050405020304" pitchFamily="18" charset="0"/>
                <a:cs typeface="Times New Roman" panose="02020603050405020304" pitchFamily="18" charset="0"/>
              </a:rPr>
              <a:t/>
            </a:r>
            <a:br>
              <a:rPr lang="ru-RU" sz="3200" b="1" i="1" dirty="0" smtClean="0">
                <a:solidFill>
                  <a:srgbClr val="002060"/>
                </a:solidFill>
                <a:latin typeface="Times New Roman" panose="02020603050405020304" pitchFamily="18" charset="0"/>
                <a:cs typeface="Times New Roman" panose="02020603050405020304" pitchFamily="18" charset="0"/>
              </a:rPr>
            </a:br>
            <a:r>
              <a:rPr lang="ru-RU" sz="3200" b="1" i="1" dirty="0">
                <a:solidFill>
                  <a:srgbClr val="002060"/>
                </a:solidFill>
                <a:latin typeface="Times New Roman" panose="02020603050405020304" pitchFamily="18" charset="0"/>
                <a:cs typeface="Times New Roman" panose="02020603050405020304" pitchFamily="18" charset="0"/>
              </a:rPr>
              <a:t/>
            </a:r>
            <a:br>
              <a:rPr lang="ru-RU" sz="3200" b="1" i="1" dirty="0">
                <a:solidFill>
                  <a:srgbClr val="002060"/>
                </a:solidFill>
                <a:latin typeface="Times New Roman" panose="02020603050405020304" pitchFamily="18" charset="0"/>
                <a:cs typeface="Times New Roman" panose="02020603050405020304" pitchFamily="18" charset="0"/>
              </a:rPr>
            </a:br>
            <a:r>
              <a:rPr lang="ru-RU" sz="3200" b="1" i="1" dirty="0" smtClean="0">
                <a:solidFill>
                  <a:srgbClr val="002060"/>
                </a:solidFill>
                <a:latin typeface="Times New Roman" panose="02020603050405020304" pitchFamily="18" charset="0"/>
                <a:cs typeface="Times New Roman" panose="02020603050405020304" pitchFamily="18" charset="0"/>
              </a:rPr>
              <a:t/>
            </a:r>
            <a:br>
              <a:rPr lang="ru-RU" sz="3200" b="1" i="1" dirty="0" smtClean="0">
                <a:solidFill>
                  <a:srgbClr val="002060"/>
                </a:solidFill>
                <a:latin typeface="Times New Roman" panose="02020603050405020304" pitchFamily="18" charset="0"/>
                <a:cs typeface="Times New Roman" panose="02020603050405020304" pitchFamily="18" charset="0"/>
              </a:rPr>
            </a:br>
            <a:r>
              <a:rPr lang="ru-RU" sz="3200" b="1" i="1" dirty="0">
                <a:solidFill>
                  <a:srgbClr val="002060"/>
                </a:solidFill>
                <a:latin typeface="Times New Roman" panose="02020603050405020304" pitchFamily="18" charset="0"/>
                <a:cs typeface="Times New Roman" panose="02020603050405020304" pitchFamily="18" charset="0"/>
              </a:rPr>
              <a:t/>
            </a:r>
            <a:br>
              <a:rPr lang="ru-RU" sz="3200" b="1" i="1" dirty="0">
                <a:solidFill>
                  <a:srgbClr val="002060"/>
                </a:solidFill>
                <a:latin typeface="Times New Roman" panose="02020603050405020304" pitchFamily="18" charset="0"/>
                <a:cs typeface="Times New Roman" panose="02020603050405020304" pitchFamily="18" charset="0"/>
              </a:rPr>
            </a:br>
            <a:r>
              <a:rPr lang="ru-RU" sz="3200" b="1" i="1" dirty="0" smtClean="0">
                <a:solidFill>
                  <a:srgbClr val="002060"/>
                </a:solidFill>
                <a:latin typeface="Times New Roman" panose="02020603050405020304" pitchFamily="18" charset="0"/>
                <a:cs typeface="Times New Roman" panose="02020603050405020304" pitchFamily="18" charset="0"/>
              </a:rPr>
              <a:t/>
            </a:r>
            <a:br>
              <a:rPr lang="ru-RU" sz="3200" b="1" i="1" dirty="0" smtClean="0">
                <a:solidFill>
                  <a:srgbClr val="002060"/>
                </a:solidFill>
                <a:latin typeface="Times New Roman" panose="02020603050405020304" pitchFamily="18" charset="0"/>
                <a:cs typeface="Times New Roman" panose="02020603050405020304" pitchFamily="18" charset="0"/>
              </a:rPr>
            </a:br>
            <a:r>
              <a:rPr lang="ru-RU" sz="3200" b="1" i="1" dirty="0">
                <a:solidFill>
                  <a:srgbClr val="002060"/>
                </a:solidFill>
                <a:latin typeface="Times New Roman" panose="02020603050405020304" pitchFamily="18" charset="0"/>
                <a:cs typeface="Times New Roman" panose="02020603050405020304" pitchFamily="18" charset="0"/>
              </a:rPr>
              <a:t/>
            </a:r>
            <a:br>
              <a:rPr lang="ru-RU" sz="3200" b="1" i="1" dirty="0">
                <a:solidFill>
                  <a:srgbClr val="002060"/>
                </a:solidFill>
                <a:latin typeface="Times New Roman" panose="02020603050405020304" pitchFamily="18" charset="0"/>
                <a:cs typeface="Times New Roman" panose="02020603050405020304" pitchFamily="18" charset="0"/>
              </a:rPr>
            </a:br>
            <a:r>
              <a:rPr lang="ru-RU" sz="3200" b="1" i="1" dirty="0" smtClean="0">
                <a:solidFill>
                  <a:srgbClr val="002060"/>
                </a:solidFill>
                <a:latin typeface="Times New Roman" panose="02020603050405020304" pitchFamily="18" charset="0"/>
                <a:cs typeface="Times New Roman" panose="02020603050405020304" pitchFamily="18" charset="0"/>
              </a:rPr>
              <a:t/>
            </a:r>
            <a:br>
              <a:rPr lang="ru-RU" sz="3200" b="1" i="1" dirty="0" smtClean="0">
                <a:solidFill>
                  <a:srgbClr val="002060"/>
                </a:solidFill>
                <a:latin typeface="Times New Roman" panose="02020603050405020304" pitchFamily="18" charset="0"/>
                <a:cs typeface="Times New Roman" panose="02020603050405020304" pitchFamily="18" charset="0"/>
              </a:rPr>
            </a:br>
            <a:r>
              <a:rPr lang="ru-RU" sz="3200" b="1" i="1" dirty="0">
                <a:solidFill>
                  <a:srgbClr val="002060"/>
                </a:solidFill>
                <a:latin typeface="Times New Roman" panose="02020603050405020304" pitchFamily="18" charset="0"/>
                <a:cs typeface="Times New Roman" panose="02020603050405020304" pitchFamily="18" charset="0"/>
              </a:rPr>
              <a:t/>
            </a:r>
            <a:br>
              <a:rPr lang="ru-RU" sz="3200" b="1" i="1" dirty="0">
                <a:solidFill>
                  <a:srgbClr val="002060"/>
                </a:solidFill>
                <a:latin typeface="Times New Roman" panose="02020603050405020304" pitchFamily="18" charset="0"/>
                <a:cs typeface="Times New Roman" panose="02020603050405020304" pitchFamily="18" charset="0"/>
              </a:rPr>
            </a:br>
            <a:r>
              <a:rPr lang="ru-RU" sz="3200" b="1" i="1" dirty="0" smtClean="0">
                <a:solidFill>
                  <a:srgbClr val="002060"/>
                </a:solidFill>
                <a:latin typeface="Times New Roman" panose="02020603050405020304" pitchFamily="18" charset="0"/>
                <a:cs typeface="Times New Roman" panose="02020603050405020304" pitchFamily="18" charset="0"/>
              </a:rPr>
              <a:t/>
            </a:r>
            <a:br>
              <a:rPr lang="ru-RU" sz="3200" b="1" i="1" dirty="0" smtClean="0">
                <a:solidFill>
                  <a:srgbClr val="002060"/>
                </a:solidFill>
                <a:latin typeface="Times New Roman" panose="02020603050405020304" pitchFamily="18" charset="0"/>
                <a:cs typeface="Times New Roman" panose="02020603050405020304" pitchFamily="18" charset="0"/>
              </a:rPr>
            </a:br>
            <a:r>
              <a:rPr lang="ru-RU" sz="3200" b="1" i="1" dirty="0" smtClean="0">
                <a:solidFill>
                  <a:srgbClr val="002060"/>
                </a:solidFill>
                <a:latin typeface="Times New Roman" panose="02020603050405020304" pitchFamily="18" charset="0"/>
                <a:cs typeface="Times New Roman" panose="02020603050405020304" pitchFamily="18" charset="0"/>
              </a:rPr>
              <a:t>Публикации в СМИ о ходе проекта</a:t>
            </a:r>
            <a:br>
              <a:rPr lang="ru-RU" sz="3200" b="1" i="1" dirty="0" smtClean="0">
                <a:solidFill>
                  <a:srgbClr val="002060"/>
                </a:solidFill>
                <a:latin typeface="Times New Roman" panose="02020603050405020304" pitchFamily="18" charset="0"/>
                <a:cs typeface="Times New Roman" panose="02020603050405020304" pitchFamily="18" charset="0"/>
              </a:rPr>
            </a:br>
            <a:r>
              <a:rPr lang="ru-RU" sz="3200" b="1" i="1" dirty="0" smtClean="0">
                <a:solidFill>
                  <a:srgbClr val="002060"/>
                </a:solidFill>
                <a:latin typeface="Times New Roman" panose="02020603050405020304" pitchFamily="18" charset="0"/>
                <a:cs typeface="Times New Roman" panose="02020603050405020304" pitchFamily="18" charset="0"/>
              </a:rPr>
              <a:t/>
            </a:r>
            <a:br>
              <a:rPr lang="ru-RU" sz="3200" b="1" i="1" dirty="0" smtClean="0">
                <a:solidFill>
                  <a:srgbClr val="002060"/>
                </a:solidFill>
                <a:latin typeface="Times New Roman" panose="02020603050405020304" pitchFamily="18" charset="0"/>
                <a:cs typeface="Times New Roman" panose="02020603050405020304" pitchFamily="18" charset="0"/>
              </a:rPr>
            </a:br>
            <a:r>
              <a:rPr lang="en-US" sz="2000" dirty="0" err="1" smtClean="0">
                <a:solidFill>
                  <a:srgbClr val="002060"/>
                </a:solidFill>
                <a:latin typeface="Times New Roman" panose="02020603050405020304" pitchFamily="18" charset="0"/>
                <a:cs typeface="Times New Roman" panose="02020603050405020304" pitchFamily="18" charset="0"/>
              </a:rPr>
              <a:t>Instagramm</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gusosh13</a:t>
            </a:r>
            <a:r>
              <a:rPr lang="ru-RU" sz="2000" dirty="0" smtClean="0">
                <a:solidFill>
                  <a:srgbClr val="002060"/>
                </a:solidFill>
                <a:latin typeface="Times New Roman" panose="02020603050405020304" pitchFamily="18" charset="0"/>
                <a:cs typeface="Times New Roman" panose="02020603050405020304" pitchFamily="18" charset="0"/>
              </a:rPr>
              <a:t>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#13школапавлодар#</a:t>
            </a:r>
            <a:r>
              <a:rPr lang="kk-KZ" sz="2000" dirty="0" smtClean="0">
                <a:solidFill>
                  <a:srgbClr val="002060"/>
                </a:solidFill>
                <a:latin typeface="Times New Roman" panose="02020603050405020304" pitchFamily="18" charset="0"/>
                <a:cs typeface="Times New Roman" panose="02020603050405020304" pitchFamily="18" charset="0"/>
              </a:rPr>
              <a:t>руханижаңғыру</a:t>
            </a:r>
            <a:br>
              <a:rPr lang="kk-KZ" sz="2000"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a:t>
            </a:r>
            <a:r>
              <a:rPr lang="kk-KZ" sz="2000" dirty="0">
                <a:solidFill>
                  <a:srgbClr val="002060"/>
                </a:solidFill>
                <a:latin typeface="Times New Roman" panose="02020603050405020304" pitchFamily="18" charset="0"/>
                <a:cs typeface="Times New Roman" panose="02020603050405020304" pitchFamily="18" charset="0"/>
              </a:rPr>
              <a:t>концепциявоспитанияпавлодарскойобласти </a:t>
            </a:r>
            <a:r>
              <a:rPr lang="kk-KZ" sz="2000" dirty="0" smtClean="0">
                <a:solidFill>
                  <a:srgbClr val="002060"/>
                </a:solidFill>
                <a:latin typeface="Times New Roman" panose="02020603050405020304" pitchFamily="18" charset="0"/>
                <a:cs typeface="Times New Roman" panose="02020603050405020304" pitchFamily="18" charset="0"/>
              </a:rPr>
              <a:t/>
            </a:r>
            <a:br>
              <a:rPr lang="kk-KZ" sz="2000"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a:t>
            </a:r>
            <a:r>
              <a:rPr lang="ru-RU" sz="2000" dirty="0">
                <a:solidFill>
                  <a:srgbClr val="002060"/>
                </a:solidFill>
                <a:latin typeface="Times New Roman" panose="02020603050405020304" pitchFamily="18" charset="0"/>
                <a:cs typeface="Times New Roman" panose="02020603050405020304" pitchFamily="18" charset="0"/>
              </a:rPr>
              <a:t>ш</a:t>
            </a:r>
            <a:r>
              <a:rPr lang="kk-KZ" sz="2000" dirty="0" smtClean="0">
                <a:solidFill>
                  <a:srgbClr val="002060"/>
                </a:solidFill>
                <a:latin typeface="Times New Roman" panose="02020603050405020304" pitchFamily="18" charset="0"/>
                <a:cs typeface="Times New Roman" panose="02020603050405020304" pitchFamily="18" charset="0"/>
              </a:rPr>
              <a:t>аңырақ</a:t>
            </a:r>
            <a:r>
              <a:rPr lang="ru-RU" sz="2000" i="1" dirty="0">
                <a:solidFill>
                  <a:srgbClr val="002060"/>
                </a:solidFill>
                <a:latin typeface="Times New Roman" panose="02020603050405020304" pitchFamily="18" charset="0"/>
                <a:cs typeface="Times New Roman" panose="02020603050405020304" pitchFamily="18" charset="0"/>
              </a:rPr>
              <a:t/>
            </a:r>
            <a:br>
              <a:rPr lang="ru-RU" sz="2000" i="1" dirty="0">
                <a:solidFill>
                  <a:srgbClr val="002060"/>
                </a:solidFill>
                <a:latin typeface="Times New Roman" panose="02020603050405020304" pitchFamily="18" charset="0"/>
                <a:cs typeface="Times New Roman" panose="02020603050405020304" pitchFamily="18" charset="0"/>
              </a:rPr>
            </a:br>
            <a:endParaRPr lang="ru-RU" sz="2000" i="1" dirty="0">
              <a:solidFill>
                <a:srgbClr val="00206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364" t="40113" r="44921" b="16860"/>
          <a:stretch/>
        </p:blipFill>
        <p:spPr bwMode="auto">
          <a:xfrm>
            <a:off x="4572000" y="4581128"/>
            <a:ext cx="4469228" cy="21328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Завуч\Desktop\Шанырак\Камшы 01.02\IMG-20190306-WA005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980728"/>
            <a:ext cx="2139684" cy="360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0" name="Группа 9"/>
          <p:cNvGrpSpPr/>
          <p:nvPr/>
        </p:nvGrpSpPr>
        <p:grpSpPr>
          <a:xfrm>
            <a:off x="126842" y="116632"/>
            <a:ext cx="1512168" cy="1478492"/>
            <a:chOff x="0" y="5157192"/>
            <a:chExt cx="1762361" cy="1698364"/>
          </a:xfrm>
        </p:grpSpPr>
        <p:sp>
          <p:nvSpPr>
            <p:cNvPr id="11" name="Овал 10"/>
            <p:cNvSpPr/>
            <p:nvPr/>
          </p:nvSpPr>
          <p:spPr>
            <a:xfrm>
              <a:off x="0" y="5157192"/>
              <a:ext cx="1762361" cy="1698364"/>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pic>
          <p:nvPicPr>
            <p:cNvPr id="12" name="Picture 2" descr="C:\Users\Завуч\Desktop\логотип школы.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39" y="5212103"/>
              <a:ext cx="1613284" cy="1613284"/>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7696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2595" y="620688"/>
            <a:ext cx="8784976" cy="1944216"/>
          </a:xfrm>
        </p:spPr>
        <p:txBody>
          <a:bodyPr>
            <a:noAutofit/>
          </a:bodyPr>
          <a:lstStyle/>
          <a:p>
            <a:pPr algn="l"/>
            <a:r>
              <a:rPr lang="kk-KZ" sz="1400" dirty="0" smtClean="0">
                <a:solidFill>
                  <a:schemeClr val="tx1"/>
                </a:solidFill>
                <a:latin typeface="Times New Roman" pitchFamily="18" charset="0"/>
                <a:cs typeface="Times New Roman" pitchFamily="18" charset="0"/>
              </a:rPr>
              <a:t> </a:t>
            </a:r>
            <a:r>
              <a:rPr lang="ru-RU" sz="1400" dirty="0">
                <a:solidFill>
                  <a:schemeClr val="tx1"/>
                </a:solidFill>
                <a:latin typeface="Times New Roman" pitchFamily="18" charset="0"/>
                <a:cs typeface="Times New Roman" pitchFamily="18" charset="0"/>
              </a:rPr>
              <a:t>22 февраля 2019 года в  16.00 часов на базе ГУ «Средняя общеобразовательная школа № 13 </a:t>
            </a:r>
            <a:r>
              <a:rPr lang="ru-RU" sz="1400" dirty="0" err="1">
                <a:solidFill>
                  <a:schemeClr val="tx1"/>
                </a:solidFill>
                <a:latin typeface="Times New Roman" pitchFamily="18" charset="0"/>
                <a:cs typeface="Times New Roman" pitchFamily="18" charset="0"/>
              </a:rPr>
              <a:t>г.Павлодара</a:t>
            </a:r>
            <a:r>
              <a:rPr lang="ru-RU" sz="1400" dirty="0">
                <a:solidFill>
                  <a:schemeClr val="tx1"/>
                </a:solidFill>
                <a:latin typeface="Times New Roman" pitchFamily="18" charset="0"/>
                <a:cs typeface="Times New Roman" pitchFamily="18" charset="0"/>
              </a:rPr>
              <a:t>» в рамках реализации программы «</a:t>
            </a:r>
            <a:r>
              <a:rPr lang="ru-RU" sz="1400" dirty="0" err="1">
                <a:solidFill>
                  <a:schemeClr val="tx1"/>
                </a:solidFill>
                <a:latin typeface="Times New Roman" pitchFamily="18" charset="0"/>
                <a:cs typeface="Times New Roman" pitchFamily="18" charset="0"/>
              </a:rPr>
              <a:t>Рухани</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жа</a:t>
            </a:r>
            <a:r>
              <a:rPr lang="kk-KZ" sz="1400" dirty="0">
                <a:solidFill>
                  <a:schemeClr val="tx1"/>
                </a:solidFill>
                <a:latin typeface="Times New Roman" pitchFamily="18" charset="0"/>
                <a:cs typeface="Times New Roman" pitchFamily="18" charset="0"/>
              </a:rPr>
              <a:t>ңғыру</a:t>
            </a:r>
            <a:r>
              <a:rPr lang="ru-RU" sz="1400" dirty="0">
                <a:solidFill>
                  <a:schemeClr val="tx1"/>
                </a:solidFill>
                <a:latin typeface="Times New Roman" pitchFamily="18" charset="0"/>
                <a:cs typeface="Times New Roman" pitchFamily="18" charset="0"/>
              </a:rPr>
              <a:t>» и школьного проекта «</a:t>
            </a:r>
            <a:r>
              <a:rPr lang="kk-KZ" sz="1400" dirty="0">
                <a:solidFill>
                  <a:schemeClr val="tx1"/>
                </a:solidFill>
                <a:latin typeface="Times New Roman" pitchFamily="18" charset="0"/>
                <a:cs typeface="Times New Roman" pitchFamily="18" charset="0"/>
              </a:rPr>
              <a:t>Бір шаңырақ</a:t>
            </a:r>
            <a:r>
              <a:rPr lang="ru-RU" sz="1400" dirty="0">
                <a:solidFill>
                  <a:schemeClr val="tx1"/>
                </a:solidFill>
                <a:latin typeface="Times New Roman" pitchFamily="18" charset="0"/>
                <a:cs typeface="Times New Roman" pitchFamily="18" charset="0"/>
              </a:rPr>
              <a:t>»,</a:t>
            </a:r>
            <a:r>
              <a:rPr lang="kk-KZ" sz="1400" dirty="0">
                <a:solidFill>
                  <a:schemeClr val="tx1"/>
                </a:solidFill>
                <a:latin typeface="Times New Roman" pitchFamily="18" charset="0"/>
                <a:cs typeface="Times New Roman" pitchFamily="18" charset="0"/>
              </a:rPr>
              <a:t> состоится семейный спортивный турнир  «Зимняя крепость</a:t>
            </a:r>
            <a:r>
              <a:rPr lang="kk-KZ" sz="1400" dirty="0" smtClean="0">
                <a:solidFill>
                  <a:schemeClr val="tx1"/>
                </a:solidFill>
                <a:latin typeface="Times New Roman" pitchFamily="18" charset="0"/>
                <a:cs typeface="Times New Roman" pitchFamily="18" charset="0"/>
              </a:rPr>
              <a:t>».</a:t>
            </a:r>
            <a:br>
              <a:rPr lang="kk-KZ" sz="1400" dirty="0" smtClean="0">
                <a:solidFill>
                  <a:schemeClr val="tx1"/>
                </a:solidFill>
                <a:latin typeface="Times New Roman" pitchFamily="18" charset="0"/>
                <a:cs typeface="Times New Roman" pitchFamily="18" charset="0"/>
              </a:rPr>
            </a:br>
            <a:r>
              <a:rPr lang="kk-KZ" sz="1400" dirty="0">
                <a:solidFill>
                  <a:schemeClr val="tx1"/>
                </a:solidFill>
                <a:latin typeface="Times New Roman" pitchFamily="18" charset="0"/>
                <a:cs typeface="Times New Roman" pitchFamily="18" charset="0"/>
              </a:rPr>
              <a:t>Цель мероприятия - взаимосвязь и сотрудничество  школы с родителями, укрепление семейных ценностей, через игры. Приобщение учащихся к зимним видам спорта. Закаливание организма, посредством игр на свежем воздухе</a:t>
            </a:r>
            <a:r>
              <a:rPr lang="kk-KZ" sz="1400" dirty="0" smtClean="0">
                <a:solidFill>
                  <a:schemeClr val="tx1"/>
                </a:solidFill>
                <a:latin typeface="Times New Roman" pitchFamily="18" charset="0"/>
                <a:cs typeface="Times New Roman" pitchFamily="18" charset="0"/>
              </a:rPr>
              <a:t>. Всего в мероприятии приняли участие – 25 человек</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kk-KZ" sz="1600" dirty="0" smtClean="0">
                <a:solidFill>
                  <a:schemeClr val="tx1"/>
                </a:solidFill>
                <a:latin typeface="Times New Roman" pitchFamily="18" charset="0"/>
                <a:cs typeface="Times New Roman" pitchFamily="18" charset="0"/>
              </a:rPr>
              <a:t>#13школапавлодар#руханижаңғыру#Біршаңырақ</a:t>
            </a:r>
            <a:r>
              <a:rPr lang="ru-RU" sz="1050" dirty="0"/>
              <a:t/>
            </a:r>
            <a:br>
              <a:rPr lang="ru-RU" sz="1050" dirty="0"/>
            </a:br>
            <a:endParaRPr lang="ru-RU" sz="1050" i="1" dirty="0">
              <a:solidFill>
                <a:srgbClr val="7030A0"/>
              </a:solidFill>
              <a:latin typeface="Monotype Corsiva" pitchFamily="66" charset="0"/>
            </a:endParaRPr>
          </a:p>
        </p:txBody>
      </p:sp>
      <p:sp>
        <p:nvSpPr>
          <p:cNvPr id="4" name="Прямоугольник 3"/>
          <p:cNvSpPr/>
          <p:nvPr/>
        </p:nvSpPr>
        <p:spPr>
          <a:xfrm>
            <a:off x="18970" y="147408"/>
            <a:ext cx="9125030" cy="523220"/>
          </a:xfrm>
          <a:prstGeom prst="rect">
            <a:avLst/>
          </a:prstGeom>
        </p:spPr>
        <p:txBody>
          <a:bodyPr wrap="square">
            <a:spAutoFit/>
          </a:bodyPr>
          <a:lstStyle/>
          <a:p>
            <a:pPr algn="ctr"/>
            <a:r>
              <a:rPr lang="ru-RU" sz="2800" b="1" dirty="0" smtClean="0">
                <a:solidFill>
                  <a:srgbClr val="7030A0"/>
                </a:solidFill>
                <a:latin typeface="Times New Roman" pitchFamily="18" charset="0"/>
                <a:cs typeface="Times New Roman" pitchFamily="18" charset="0"/>
              </a:rPr>
              <a:t>Спортивный семейный турнир   «Зимняя крепость</a:t>
            </a:r>
            <a:r>
              <a:rPr lang="kk-KZ" sz="2800" b="1" dirty="0" smtClean="0">
                <a:solidFill>
                  <a:srgbClr val="7030A0"/>
                </a:solidFill>
                <a:latin typeface="Times New Roman" pitchFamily="18" charset="0"/>
                <a:cs typeface="Times New Roman" pitchFamily="18" charset="0"/>
              </a:rPr>
              <a:t>»</a:t>
            </a:r>
            <a:endParaRPr lang="ru-RU" sz="2800" b="1" dirty="0">
              <a:solidFill>
                <a:srgbClr val="7030A0"/>
              </a:solidFill>
              <a:latin typeface="Times New Roman" pitchFamily="18" charset="0"/>
              <a:cs typeface="Times New Roman" pitchFamily="18" charset="0"/>
            </a:endParaRPr>
          </a:p>
        </p:txBody>
      </p:sp>
      <p:sp>
        <p:nvSpPr>
          <p:cNvPr id="5" name="Прямоугольник 4"/>
          <p:cNvSpPr/>
          <p:nvPr/>
        </p:nvSpPr>
        <p:spPr>
          <a:xfrm>
            <a:off x="4794111" y="1628800"/>
            <a:ext cx="4067944" cy="400110"/>
          </a:xfrm>
          <a:prstGeom prst="rect">
            <a:avLst/>
          </a:prstGeom>
        </p:spPr>
        <p:txBody>
          <a:bodyPr wrap="square">
            <a:spAutoFit/>
          </a:bodyPr>
          <a:lstStyle/>
          <a:p>
            <a:pPr algn="ctr"/>
            <a:r>
              <a:rPr lang="ru-RU" sz="2000" b="1" dirty="0" smtClean="0">
                <a:solidFill>
                  <a:srgbClr val="7030A0"/>
                </a:solidFill>
                <a:latin typeface="Times New Roman" pitchFamily="18" charset="0"/>
                <a:cs typeface="Times New Roman" pitchFamily="18" charset="0"/>
              </a:rPr>
              <a:t>. </a:t>
            </a:r>
            <a:endParaRPr lang="ru-RU" sz="2000" dirty="0">
              <a:solidFill>
                <a:srgbClr val="7030A0"/>
              </a:solidFill>
              <a:latin typeface="Times New Roman" pitchFamily="18" charset="0"/>
              <a:cs typeface="Times New Roman" pitchFamily="18" charset="0"/>
            </a:endParaRPr>
          </a:p>
        </p:txBody>
      </p:sp>
      <p:pic>
        <p:nvPicPr>
          <p:cNvPr id="6" name="Picture 2" descr="C:\Users\Завуч\Desktop\Зимняя крепость 22.02\Фото\83cc5ae1-e040-4e55-934f-83c837fe22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59" y="2348880"/>
            <a:ext cx="3611893" cy="2708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Завуч\Desktop\Зимняя крепость 22.02\Фото\c11b032d-ea86-4e74-a15f-47b494f8eee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74568" y="4379892"/>
            <a:ext cx="3260802" cy="24456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Завуч\Desktop\Зимняя крепость 22.02\скри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8948" y="3125981"/>
            <a:ext cx="2050326"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69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2">
            <a:extLst>
              <a:ext uri="{28A0092B-C50C-407E-A947-70E740481C1C}">
                <a14:useLocalDpi xmlns:a14="http://schemas.microsoft.com/office/drawing/2010/main" val="0"/>
              </a:ext>
            </a:extLst>
          </a:blip>
          <a:srcRect r="6732" b="23425"/>
          <a:stretch/>
        </p:blipFill>
        <p:spPr>
          <a:xfrm>
            <a:off x="6387" y="18160"/>
            <a:ext cx="9174125" cy="6839840"/>
          </a:xfrm>
          <a:prstGeom prst="rect">
            <a:avLst/>
          </a:prstGeom>
        </p:spPr>
      </p:pic>
      <p:grpSp>
        <p:nvGrpSpPr>
          <p:cNvPr id="13" name="Группа 12"/>
          <p:cNvGrpSpPr/>
          <p:nvPr/>
        </p:nvGrpSpPr>
        <p:grpSpPr>
          <a:xfrm>
            <a:off x="107504" y="116632"/>
            <a:ext cx="1512168" cy="1468968"/>
            <a:chOff x="0" y="5157192"/>
            <a:chExt cx="1762361" cy="1698364"/>
          </a:xfrm>
        </p:grpSpPr>
        <p:sp>
          <p:nvSpPr>
            <p:cNvPr id="14" name="Овал 13"/>
            <p:cNvSpPr/>
            <p:nvPr/>
          </p:nvSpPr>
          <p:spPr>
            <a:xfrm>
              <a:off x="0" y="5157192"/>
              <a:ext cx="1762361" cy="1698364"/>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pic>
          <p:nvPicPr>
            <p:cNvPr id="15" name="Picture 2" descr="C:\Users\Завуч\Desktop\логотип школы.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39" y="5212103"/>
              <a:ext cx="1613284" cy="1613284"/>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6" name="Рисунок 15" descr="Ruhani"/>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59" y="70819"/>
            <a:ext cx="3234875" cy="1407674"/>
          </a:xfrm>
          <a:prstGeom prst="rect">
            <a:avLst/>
          </a:prstGeom>
          <a:noFill/>
          <a:ln>
            <a:noFill/>
          </a:ln>
        </p:spPr>
      </p:pic>
      <p:pic>
        <p:nvPicPr>
          <p:cNvPr id="9" name="Рисунок 8" descr="C:\Users\Завуч\Desktop\Сбор старинных изделий 25.02\edba27c3-b4ee-4955-b803-fced47e93b3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40536">
            <a:off x="5970689" y="5019991"/>
            <a:ext cx="1224136" cy="1601740"/>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ctrTitle"/>
          </p:nvPr>
        </p:nvSpPr>
        <p:spPr>
          <a:xfrm>
            <a:off x="467544" y="3624415"/>
            <a:ext cx="7772400" cy="1780108"/>
          </a:xfrm>
        </p:spPr>
        <p:txBody>
          <a:bodyPr>
            <a:noAutofit/>
          </a:bodyPr>
          <a:lstStyle/>
          <a:p>
            <a:pPr algn="l"/>
            <a:r>
              <a:rPr lang="ru-RU" sz="1600" b="1" i="1" dirty="0" smtClean="0">
                <a:solidFill>
                  <a:srgbClr val="7030A0"/>
                </a:solidFill>
                <a:latin typeface="Monotype Corsiva" pitchFamily="66" charset="0"/>
              </a:rPr>
              <a:t/>
            </a:r>
            <a:br>
              <a:rPr lang="ru-RU" sz="1600" b="1" i="1" dirty="0" smtClean="0">
                <a:solidFill>
                  <a:srgbClr val="7030A0"/>
                </a:solidFill>
                <a:latin typeface="Monotype Corsiva" pitchFamily="66" charset="0"/>
              </a:rPr>
            </a:br>
            <a:r>
              <a:rPr lang="ru-RU" sz="1600" b="1" i="1" dirty="0">
                <a:solidFill>
                  <a:srgbClr val="7030A0"/>
                </a:solidFill>
                <a:latin typeface="Monotype Corsiva" pitchFamily="66" charset="0"/>
              </a:rPr>
              <a:t/>
            </a:r>
            <a:br>
              <a:rPr lang="ru-RU" sz="1600" b="1" i="1" dirty="0">
                <a:solidFill>
                  <a:srgbClr val="7030A0"/>
                </a:solidFill>
                <a:latin typeface="Monotype Corsiva" pitchFamily="66" charset="0"/>
              </a:rPr>
            </a:br>
            <a:r>
              <a:rPr lang="ru-RU" sz="1600" b="1" i="1" dirty="0" smtClean="0">
                <a:solidFill>
                  <a:srgbClr val="7030A0"/>
                </a:solidFill>
                <a:latin typeface="Monotype Corsiva" pitchFamily="66" charset="0"/>
              </a:rPr>
              <a:t/>
            </a:r>
            <a:br>
              <a:rPr lang="ru-RU" sz="1600" b="1" i="1" dirty="0" smtClean="0">
                <a:solidFill>
                  <a:srgbClr val="7030A0"/>
                </a:solidFill>
                <a:latin typeface="Monotype Corsiva" pitchFamily="66" charset="0"/>
              </a:rPr>
            </a:br>
            <a:r>
              <a:rPr lang="ru-RU" sz="1600" b="1" i="1" dirty="0">
                <a:solidFill>
                  <a:srgbClr val="7030A0"/>
                </a:solidFill>
                <a:latin typeface="Monotype Corsiva" pitchFamily="66" charset="0"/>
              </a:rPr>
              <a:t/>
            </a:r>
            <a:br>
              <a:rPr lang="ru-RU" sz="1600" b="1" i="1" dirty="0">
                <a:solidFill>
                  <a:srgbClr val="7030A0"/>
                </a:solidFill>
                <a:latin typeface="Monotype Corsiva" pitchFamily="66" charset="0"/>
              </a:rPr>
            </a:br>
            <a:r>
              <a:rPr lang="ru-RU" sz="1600" b="1" i="1" dirty="0" smtClean="0">
                <a:solidFill>
                  <a:srgbClr val="7030A0"/>
                </a:solidFill>
                <a:latin typeface="Monotype Corsiva" pitchFamily="66" charset="0"/>
              </a:rPr>
              <a:t/>
            </a:r>
            <a:br>
              <a:rPr lang="ru-RU" sz="1600" b="1" i="1" dirty="0" smtClean="0">
                <a:solidFill>
                  <a:srgbClr val="7030A0"/>
                </a:solidFill>
                <a:latin typeface="Monotype Corsiva" pitchFamily="66" charset="0"/>
              </a:rPr>
            </a:br>
            <a:r>
              <a:rPr lang="ru-RU" sz="1600" b="1" i="1" dirty="0">
                <a:solidFill>
                  <a:srgbClr val="7030A0"/>
                </a:solidFill>
                <a:latin typeface="Monotype Corsiva" pitchFamily="66" charset="0"/>
              </a:rPr>
              <a:t/>
            </a:r>
            <a:br>
              <a:rPr lang="ru-RU" sz="1600" b="1" i="1" dirty="0">
                <a:solidFill>
                  <a:srgbClr val="7030A0"/>
                </a:solidFill>
                <a:latin typeface="Monotype Corsiva" pitchFamily="66" charset="0"/>
              </a:rPr>
            </a:br>
            <a:r>
              <a:rPr lang="ru-RU" sz="1600" b="1" i="1" dirty="0" smtClean="0">
                <a:solidFill>
                  <a:srgbClr val="7030A0"/>
                </a:solidFill>
                <a:latin typeface="Monotype Corsiva" pitchFamily="66" charset="0"/>
              </a:rPr>
              <a:t/>
            </a:r>
            <a:br>
              <a:rPr lang="ru-RU" sz="1600" b="1" i="1" dirty="0" smtClean="0">
                <a:solidFill>
                  <a:srgbClr val="7030A0"/>
                </a:solidFill>
                <a:latin typeface="Monotype Corsiva" pitchFamily="66" charset="0"/>
              </a:rPr>
            </a:br>
            <a:r>
              <a:rPr lang="ru-RU" sz="1600" b="1" i="1" dirty="0">
                <a:solidFill>
                  <a:srgbClr val="7030A0"/>
                </a:solidFill>
                <a:latin typeface="Monotype Corsiva" pitchFamily="66" charset="0"/>
              </a:rPr>
              <a:t/>
            </a:r>
            <a:br>
              <a:rPr lang="ru-RU" sz="1600" b="1" i="1" dirty="0">
                <a:solidFill>
                  <a:srgbClr val="7030A0"/>
                </a:solidFill>
                <a:latin typeface="Monotype Corsiva" pitchFamily="66" charset="0"/>
              </a:rPr>
            </a:br>
            <a:r>
              <a:rPr lang="ru-RU" sz="1800" dirty="0" smtClean="0">
                <a:solidFill>
                  <a:srgbClr val="7030A0"/>
                </a:solidFill>
                <a:latin typeface="Times New Roman" pitchFamily="18" charset="0"/>
                <a:cs typeface="Times New Roman" pitchFamily="18" charset="0"/>
              </a:rPr>
              <a:t>.</a:t>
            </a:r>
            <a:endParaRPr lang="ru-RU" sz="1800" dirty="0">
              <a:solidFill>
                <a:srgbClr val="7030A0"/>
              </a:solidFill>
              <a:latin typeface="Times New Roman" pitchFamily="18" charset="0"/>
              <a:cs typeface="Times New Roman" pitchFamily="18" charset="0"/>
            </a:endParaRPr>
          </a:p>
        </p:txBody>
      </p:sp>
      <p:sp>
        <p:nvSpPr>
          <p:cNvPr id="3" name="Прямоугольник 2"/>
          <p:cNvSpPr/>
          <p:nvPr/>
        </p:nvSpPr>
        <p:spPr>
          <a:xfrm>
            <a:off x="-60135" y="196847"/>
            <a:ext cx="8136904" cy="954107"/>
          </a:xfrm>
          <a:prstGeom prst="rect">
            <a:avLst/>
          </a:prstGeom>
        </p:spPr>
        <p:txBody>
          <a:bodyPr wrap="square">
            <a:spAutoFit/>
          </a:bodyPr>
          <a:lstStyle/>
          <a:p>
            <a:pPr algn="ctr"/>
            <a:r>
              <a:rPr lang="kk-KZ" sz="2800" b="1" dirty="0">
                <a:solidFill>
                  <a:srgbClr val="002060"/>
                </a:solidFill>
                <a:latin typeface="Times New Roman" panose="02020603050405020304" pitchFamily="18" charset="0"/>
                <a:cs typeface="Times New Roman" pitchFamily="18" charset="0"/>
              </a:rPr>
              <a:t>Теориялық бөлім</a:t>
            </a:r>
            <a:r>
              <a:rPr lang="ru-RU" sz="2800" b="1" dirty="0">
                <a:solidFill>
                  <a:srgbClr val="002060"/>
                </a:solidFill>
                <a:latin typeface="Times New Roman" pitchFamily="18" charset="0"/>
                <a:cs typeface="Times New Roman" pitchFamily="18" charset="0"/>
              </a:rPr>
              <a:t> </a:t>
            </a:r>
          </a:p>
          <a:p>
            <a:pPr algn="ctr"/>
            <a:r>
              <a:rPr lang="ru-RU" sz="2800" b="1" dirty="0" smtClean="0">
                <a:solidFill>
                  <a:srgbClr val="002060"/>
                </a:solidFill>
                <a:latin typeface="Times New Roman" pitchFamily="18" charset="0"/>
                <a:cs typeface="Times New Roman" pitchFamily="18" charset="0"/>
              </a:rPr>
              <a:t>«</a:t>
            </a:r>
            <a:r>
              <a:rPr lang="ru-RU" sz="2800" b="1" dirty="0">
                <a:solidFill>
                  <a:srgbClr val="002060"/>
                </a:solidFill>
                <a:latin typeface="Times New Roman" pitchFamily="18" charset="0"/>
                <a:cs typeface="Times New Roman" pitchFamily="18" charset="0"/>
              </a:rPr>
              <a:t>Вместе прикоснемся к юрте»</a:t>
            </a:r>
            <a:endParaRPr lang="ru-RU" sz="2800" dirty="0">
              <a:solidFill>
                <a:srgbClr val="002060"/>
              </a:solidFill>
              <a:latin typeface="Times New Roman" pitchFamily="18" charset="0"/>
              <a:cs typeface="Times New Roman" pitchFamily="18" charset="0"/>
            </a:endParaRPr>
          </a:p>
        </p:txBody>
      </p:sp>
      <p:sp>
        <p:nvSpPr>
          <p:cNvPr id="5" name="Прямоугольник 4"/>
          <p:cNvSpPr/>
          <p:nvPr/>
        </p:nvSpPr>
        <p:spPr>
          <a:xfrm>
            <a:off x="1331640" y="1202261"/>
            <a:ext cx="8424936" cy="707886"/>
          </a:xfrm>
          <a:prstGeom prst="rect">
            <a:avLst/>
          </a:prstGeom>
        </p:spPr>
        <p:txBody>
          <a:bodyPr wrap="square">
            <a:spAutoFit/>
          </a:bodyPr>
          <a:lstStyle/>
          <a:p>
            <a:r>
              <a:rPr lang="ru-RU" sz="2000" b="1" dirty="0" smtClean="0">
                <a:solidFill>
                  <a:srgbClr val="002060"/>
                </a:solidFill>
                <a:latin typeface="Times New Roman" pitchFamily="18" charset="0"/>
                <a:cs typeface="Times New Roman" pitchFamily="18" charset="0"/>
              </a:rPr>
              <a:t>Декабрь-Февраль:</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Ескі</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заттардың</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жинағы</a:t>
            </a:r>
            <a:endParaRPr lang="ru-RU" sz="2000" dirty="0" smtClean="0">
              <a:solidFill>
                <a:srgbClr val="002060"/>
              </a:solidFill>
              <a:latin typeface="Times New Roman" pitchFamily="18" charset="0"/>
              <a:cs typeface="Times New Roman" pitchFamily="18" charset="0"/>
            </a:endParaRPr>
          </a:p>
          <a:p>
            <a:r>
              <a:rPr lang="ru-RU" sz="2000" dirty="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                                   Сбор старинных изделий</a:t>
            </a:r>
            <a:endParaRPr lang="ru-RU" sz="2000" dirty="0">
              <a:solidFill>
                <a:srgbClr val="002060"/>
              </a:solidFill>
              <a:latin typeface="Times New Roman" pitchFamily="18" charset="0"/>
              <a:cs typeface="Times New Roman" pitchFamily="18" charset="0"/>
            </a:endParaRPr>
          </a:p>
        </p:txBody>
      </p:sp>
      <p:pic>
        <p:nvPicPr>
          <p:cNvPr id="8" name="Рисунок 7" descr="C:\Users\Завуч\Desktop\Сбор старинных изделий 25.02\923daed5-f8e3-48db-9c3b-b5433d12937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22493">
            <a:off x="5423677" y="4234257"/>
            <a:ext cx="1176964" cy="1465811"/>
          </a:xfrm>
          <a:prstGeom prst="rect">
            <a:avLst/>
          </a:prstGeom>
          <a:ln>
            <a:noFill/>
          </a:ln>
          <a:effectLst>
            <a:outerShdw blurRad="190500" algn="tl" rotWithShape="0">
              <a:srgbClr val="000000">
                <a:alpha val="70000"/>
              </a:srgbClr>
            </a:outerShdw>
          </a:effectLst>
        </p:spPr>
      </p:pic>
      <p:pic>
        <p:nvPicPr>
          <p:cNvPr id="5122" name="Picture 2" descr="C:\Users\Завуч\Desktop\Шанырак\Сбор старинных изделий 25.02\2bfbaa71-a9a6-498e-b8d5-a89964caa61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6857" y="4762646"/>
            <a:ext cx="2685960" cy="19888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Рисунок 9" descr="C:\Users\Завуч\Desktop\Сбор старинных изделий 25.02\6ce31168-d466-4e99-9747-666c7282f34f.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9981" y="4768856"/>
            <a:ext cx="1835696" cy="1988840"/>
          </a:xfrm>
          <a:prstGeom prst="rect">
            <a:avLst/>
          </a:prstGeom>
          <a:ln>
            <a:noFill/>
          </a:ln>
          <a:effectLst>
            <a:outerShdw blurRad="190500" algn="tl" rotWithShape="0">
              <a:srgbClr val="000000">
                <a:alpha val="70000"/>
              </a:srgbClr>
            </a:outerShdw>
          </a:effectLst>
        </p:spPr>
      </p:pic>
      <p:pic>
        <p:nvPicPr>
          <p:cNvPr id="5123" name="Picture 3" descr="C:\Users\Завуч\Desktop\Шанырак\Сбор старинных изделий 25.02\be2958e6-4cbb-409b-8cf4-cb520fb5808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443920">
            <a:off x="55190" y="3785816"/>
            <a:ext cx="1715077" cy="22867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7" y="1738924"/>
            <a:ext cx="8405799" cy="2800767"/>
          </a:xfrm>
          <a:prstGeom prst="rect">
            <a:avLst/>
          </a:prstGeom>
        </p:spPr>
        <p:txBody>
          <a:bodyPr wrap="square">
            <a:spAutoFit/>
          </a:bodyPr>
          <a:lstStyle/>
          <a:p>
            <a:pPr algn="ctr"/>
            <a:r>
              <a:rPr lang="ru-RU" sz="1600" dirty="0" smtClean="0">
                <a:latin typeface="Monotype Corsiva" pitchFamily="66" charset="0"/>
                <a:cs typeface="Times New Roman" pitchFamily="18" charset="0"/>
              </a:rPr>
              <a:t>Для </a:t>
            </a:r>
            <a:r>
              <a:rPr lang="ru-RU" sz="1600" dirty="0">
                <a:latin typeface="Monotype Corsiva" pitchFamily="66" charset="0"/>
                <a:cs typeface="Times New Roman" pitchFamily="18" charset="0"/>
              </a:rPr>
              <a:t>своей юрты мы </a:t>
            </a:r>
            <a:r>
              <a:rPr lang="ru-RU" sz="1600" dirty="0" smtClean="0">
                <a:latin typeface="Monotype Corsiva" pitchFamily="66" charset="0"/>
                <a:cs typeface="Times New Roman" pitchFamily="18" charset="0"/>
              </a:rPr>
              <a:t>собирали  </a:t>
            </a:r>
            <a:r>
              <a:rPr lang="ru-RU" sz="1600" dirty="0">
                <a:latin typeface="Monotype Corsiva" pitchFamily="66" charset="0"/>
                <a:cs typeface="Times New Roman" pitchFamily="18" charset="0"/>
              </a:rPr>
              <a:t>из разных уголков нашей области старинные вещи, изделия, предметы быта казахского народа в своем первозданном, оригинальном виде без реставрации. На сегодняшний день с </a:t>
            </a:r>
            <a:r>
              <a:rPr lang="ru-RU" sz="1600" dirty="0" err="1">
                <a:latin typeface="Monotype Corsiva" pitchFamily="66" charset="0"/>
                <a:cs typeface="Times New Roman" pitchFamily="18" charset="0"/>
              </a:rPr>
              <a:t>Успенкоко</a:t>
            </a:r>
            <a:r>
              <a:rPr lang="ru-RU" sz="1600" dirty="0">
                <a:latin typeface="Monotype Corsiva" pitchFamily="66" charset="0"/>
                <a:cs typeface="Times New Roman" pitchFamily="18" charset="0"/>
              </a:rPr>
              <a:t> района в дар нашей школе жительница села </a:t>
            </a:r>
            <a:r>
              <a:rPr lang="ru-RU" sz="1600" dirty="0" err="1">
                <a:latin typeface="Monotype Corsiva" pitchFamily="66" charset="0"/>
                <a:cs typeface="Times New Roman" pitchFamily="18" charset="0"/>
              </a:rPr>
              <a:t>Ковалевка</a:t>
            </a:r>
            <a:r>
              <a:rPr lang="ru-RU" sz="1600" dirty="0">
                <a:latin typeface="Monotype Corsiva" pitchFamily="66" charset="0"/>
                <a:cs typeface="Times New Roman" pitchFamily="18" charset="0"/>
              </a:rPr>
              <a:t> </a:t>
            </a:r>
            <a:r>
              <a:rPr lang="ru-RU" sz="1600" dirty="0" err="1">
                <a:latin typeface="Monotype Corsiva" pitchFamily="66" charset="0"/>
                <a:cs typeface="Times New Roman" pitchFamily="18" charset="0"/>
              </a:rPr>
              <a:t>Жанабердинова</a:t>
            </a:r>
            <a:r>
              <a:rPr lang="ru-RU" sz="1600" dirty="0">
                <a:latin typeface="Monotype Corsiva" pitchFamily="66" charset="0"/>
                <a:cs typeface="Times New Roman" pitchFamily="18" charset="0"/>
              </a:rPr>
              <a:t> </a:t>
            </a:r>
            <a:r>
              <a:rPr lang="ru-RU" sz="1600" dirty="0" err="1">
                <a:latin typeface="Monotype Corsiva" pitchFamily="66" charset="0"/>
                <a:cs typeface="Times New Roman" pitchFamily="18" charset="0"/>
              </a:rPr>
              <a:t>Зейнеп-апа</a:t>
            </a:r>
            <a:r>
              <a:rPr lang="ru-RU" sz="1600" dirty="0">
                <a:latin typeface="Monotype Corsiva" pitchFamily="66" charset="0"/>
                <a:cs typeface="Times New Roman" pitchFamily="18" charset="0"/>
              </a:rPr>
              <a:t>, передала такие предметы как </a:t>
            </a:r>
            <a:r>
              <a:rPr lang="ru-RU" sz="1600" dirty="0" err="1">
                <a:latin typeface="Monotype Corsiva" pitchFamily="66" charset="0"/>
                <a:cs typeface="Times New Roman" pitchFamily="18" charset="0"/>
              </a:rPr>
              <a:t>бесік</a:t>
            </a:r>
            <a:r>
              <a:rPr lang="ru-RU" sz="1600" dirty="0">
                <a:latin typeface="Monotype Corsiva" pitchFamily="66" charset="0"/>
                <a:cs typeface="Times New Roman" pitchFamily="18" charset="0"/>
              </a:rPr>
              <a:t> (колыбель), лисьи шкуры, керосиновую лампу, маслобойку. Все эти вещи очень дороги и имеют свою историю. В нашей школе у </a:t>
            </a:r>
            <a:r>
              <a:rPr lang="ru-RU" sz="1600" dirty="0" err="1">
                <a:latin typeface="Monotype Corsiva" pitchFamily="66" charset="0"/>
                <a:cs typeface="Times New Roman" pitchFamily="18" charset="0"/>
              </a:rPr>
              <a:t>Зейнеп-апа</a:t>
            </a:r>
            <a:r>
              <a:rPr lang="ru-RU" sz="1600" dirty="0">
                <a:latin typeface="Monotype Corsiva" pitchFamily="66" charset="0"/>
                <a:cs typeface="Times New Roman" pitchFamily="18" charset="0"/>
              </a:rPr>
              <a:t> учатся двое внуков. Передавая эти предметы школе, она сказала: «Пусть дети знают свою историю, ведь они часть ее…». Одним из наиболее старинных предметов, является  </a:t>
            </a:r>
            <a:r>
              <a:rPr lang="ru-RU" sz="1600" dirty="0" err="1">
                <a:latin typeface="Monotype Corsiva" pitchFamily="66" charset="0"/>
                <a:cs typeface="Times New Roman" pitchFamily="18" charset="0"/>
              </a:rPr>
              <a:t>бесік</a:t>
            </a:r>
            <a:r>
              <a:rPr lang="ru-RU" sz="1600" dirty="0">
                <a:latin typeface="Monotype Corsiva" pitchFamily="66" charset="0"/>
                <a:cs typeface="Times New Roman" pitchFamily="18" charset="0"/>
              </a:rPr>
              <a:t> (колыбель), ему более  шестидесяти лет. В казахском фольклоре </a:t>
            </a:r>
            <a:r>
              <a:rPr lang="kk-KZ" sz="1600" dirty="0">
                <a:latin typeface="Monotype Corsiva" pitchFamily="66" charset="0"/>
                <a:cs typeface="Times New Roman" pitchFamily="18" charset="0"/>
              </a:rPr>
              <a:t>бесік  встречается очень часто. Казахи придавали ему особое значение и считали священным имуществом. </a:t>
            </a:r>
            <a:r>
              <a:rPr lang="kk-KZ" sz="1600" dirty="0" smtClean="0">
                <a:latin typeface="Monotype Corsiva" pitchFamily="66" charset="0"/>
                <a:cs typeface="Times New Roman" pitchFamily="18" charset="0"/>
              </a:rPr>
              <a:t>Еще </a:t>
            </a:r>
            <a:r>
              <a:rPr lang="kk-KZ" sz="1600" dirty="0">
                <a:latin typeface="Monotype Corsiva" pitchFamily="66" charset="0"/>
                <a:cs typeface="Times New Roman" pitchFamily="18" charset="0"/>
              </a:rPr>
              <a:t>одно не менее старинное изделие это </a:t>
            </a:r>
            <a:r>
              <a:rPr lang="ru-RU" sz="1600" dirty="0">
                <a:latin typeface="Monotype Corsiva" pitchFamily="66" charset="0"/>
                <a:cs typeface="Times New Roman" pitchFamily="18" charset="0"/>
              </a:rPr>
              <a:t>к</a:t>
            </a:r>
            <a:r>
              <a:rPr lang="kk-KZ" sz="1600" dirty="0">
                <a:latin typeface="Monotype Corsiva" pitchFamily="66" charset="0"/>
                <a:cs typeface="Times New Roman" pitchFamily="18" charset="0"/>
              </a:rPr>
              <a:t>өнек </a:t>
            </a:r>
            <a:r>
              <a:rPr lang="ru-RU" sz="1600" dirty="0">
                <a:latin typeface="Monotype Corsiva" pitchFamily="66" charset="0"/>
                <a:cs typeface="Times New Roman" pitchFamily="18" charset="0"/>
              </a:rPr>
              <a:t>(а</a:t>
            </a:r>
            <a:r>
              <a:rPr lang="kk-KZ" sz="1600" dirty="0">
                <a:latin typeface="Monotype Corsiva" pitchFamily="66" charset="0"/>
                <a:cs typeface="Times New Roman" pitchFamily="18" charset="0"/>
              </a:rPr>
              <a:t>ғ</a:t>
            </a:r>
            <a:r>
              <a:rPr lang="ru-RU" sz="1600" dirty="0" err="1">
                <a:latin typeface="Monotype Corsiva" pitchFamily="66" charset="0"/>
                <a:cs typeface="Times New Roman" pitchFamily="18" charset="0"/>
              </a:rPr>
              <a:t>аш</a:t>
            </a:r>
            <a:r>
              <a:rPr lang="ru-RU" sz="1600" dirty="0">
                <a:latin typeface="Monotype Corsiva" pitchFamily="66" charset="0"/>
                <a:cs typeface="Times New Roman" pitchFamily="18" charset="0"/>
              </a:rPr>
              <a:t> </a:t>
            </a:r>
            <a:r>
              <a:rPr lang="ru-RU" sz="1600" dirty="0" err="1">
                <a:latin typeface="Monotype Corsiva" pitchFamily="66" charset="0"/>
                <a:cs typeface="Times New Roman" pitchFamily="18" charset="0"/>
              </a:rPr>
              <a:t>шелек</a:t>
            </a:r>
            <a:r>
              <a:rPr lang="ru-RU" sz="1600" dirty="0">
                <a:latin typeface="Monotype Corsiva" pitchFamily="66" charset="0"/>
                <a:cs typeface="Times New Roman" pitchFamily="18" charset="0"/>
              </a:rPr>
              <a:t>), емкость для приготовления кумыса. Это казахское национальное изделие  в дар нашей школе передал </a:t>
            </a:r>
            <a:r>
              <a:rPr lang="ru-RU" sz="1600" dirty="0" err="1">
                <a:latin typeface="Monotype Corsiva" pitchFamily="66" charset="0"/>
                <a:cs typeface="Times New Roman" pitchFamily="18" charset="0"/>
              </a:rPr>
              <a:t>Байжанов</a:t>
            </a:r>
            <a:r>
              <a:rPr lang="ru-RU" sz="1600" dirty="0">
                <a:latin typeface="Monotype Corsiva" pitchFamily="66" charset="0"/>
                <a:cs typeface="Times New Roman" pitchFamily="18" charset="0"/>
              </a:rPr>
              <a:t> </a:t>
            </a:r>
            <a:r>
              <a:rPr lang="ru-RU" sz="1600" dirty="0" err="1">
                <a:latin typeface="Monotype Corsiva" pitchFamily="66" charset="0"/>
                <a:cs typeface="Times New Roman" pitchFamily="18" charset="0"/>
              </a:rPr>
              <a:t>Серик-аға</a:t>
            </a:r>
            <a:r>
              <a:rPr lang="ru-RU" sz="1600" dirty="0">
                <a:latin typeface="Monotype Corsiva" pitchFamily="66" charset="0"/>
                <a:cs typeface="Times New Roman" pitchFamily="18" charset="0"/>
              </a:rPr>
              <a:t> с села Таволжан в его доме оно осталось еще от его родителей.  </a:t>
            </a:r>
          </a:p>
        </p:txBody>
      </p:sp>
      <p:pic>
        <p:nvPicPr>
          <p:cNvPr id="7" name="Рисунок 6" descr="C:\Users\Завуч\Desktop\Сбор старинных изделий 25.02\66a223d1-8da8-4b53-a4ea-7dcdfa1c237d.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104481">
            <a:off x="944356" y="5308467"/>
            <a:ext cx="1969724" cy="11671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67402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2595" y="620688"/>
            <a:ext cx="8784976" cy="1944216"/>
          </a:xfrm>
        </p:spPr>
        <p:txBody>
          <a:bodyPr>
            <a:noAutofit/>
          </a:bodyPr>
          <a:lstStyle/>
          <a:p>
            <a:pPr algn="l"/>
            <a:r>
              <a:rPr lang="kk-KZ" sz="1400" b="1" dirty="0" smtClean="0">
                <a:solidFill>
                  <a:schemeClr val="tx1"/>
                </a:solidFill>
                <a:latin typeface="Times New Roman" pitchFamily="18" charset="0"/>
                <a:cs typeface="Times New Roman" pitchFamily="18" charset="0"/>
              </a:rPr>
              <a:t/>
            </a:r>
            <a:br>
              <a:rPr lang="kk-KZ" sz="1400" b="1" dirty="0" smtClean="0">
                <a:solidFill>
                  <a:schemeClr val="tx1"/>
                </a:solidFill>
                <a:latin typeface="Times New Roman" pitchFamily="18" charset="0"/>
                <a:cs typeface="Times New Roman" pitchFamily="18" charset="0"/>
              </a:rPr>
            </a:br>
            <a:r>
              <a:rPr lang="kk-KZ" sz="1400" b="1" dirty="0">
                <a:solidFill>
                  <a:schemeClr val="tx1"/>
                </a:solidFill>
                <a:latin typeface="Times New Roman" pitchFamily="18" charset="0"/>
                <a:cs typeface="Times New Roman" pitchFamily="18" charset="0"/>
              </a:rPr>
              <a:t/>
            </a:r>
            <a:br>
              <a:rPr lang="kk-KZ" sz="1400" b="1" dirty="0">
                <a:solidFill>
                  <a:schemeClr val="tx1"/>
                </a:solidFill>
                <a:latin typeface="Times New Roman" pitchFamily="18" charset="0"/>
                <a:cs typeface="Times New Roman" pitchFamily="18" charset="0"/>
              </a:rPr>
            </a:br>
            <a:r>
              <a:rPr lang="kk-KZ" sz="1400" b="1" dirty="0" smtClean="0">
                <a:solidFill>
                  <a:schemeClr val="tx1"/>
                </a:solidFill>
                <a:latin typeface="Times New Roman" pitchFamily="18" charset="0"/>
                <a:cs typeface="Times New Roman" pitchFamily="18" charset="0"/>
              </a:rPr>
              <a:t/>
            </a:r>
            <a:br>
              <a:rPr lang="kk-KZ" sz="1400" b="1" dirty="0" smtClean="0">
                <a:solidFill>
                  <a:schemeClr val="tx1"/>
                </a:solidFill>
                <a:latin typeface="Times New Roman" pitchFamily="18" charset="0"/>
                <a:cs typeface="Times New Roman" pitchFamily="18" charset="0"/>
              </a:rPr>
            </a:br>
            <a:r>
              <a:rPr lang="kk-KZ" sz="1400" b="1" dirty="0">
                <a:solidFill>
                  <a:schemeClr val="tx1"/>
                </a:solidFill>
                <a:latin typeface="Times New Roman" pitchFamily="18" charset="0"/>
                <a:cs typeface="Times New Roman" pitchFamily="18" charset="0"/>
              </a:rPr>
              <a:t/>
            </a:r>
            <a:br>
              <a:rPr lang="kk-KZ" sz="1400" b="1" dirty="0">
                <a:solidFill>
                  <a:schemeClr val="tx1"/>
                </a:solidFill>
                <a:latin typeface="Times New Roman" pitchFamily="18" charset="0"/>
                <a:cs typeface="Times New Roman" pitchFamily="18" charset="0"/>
              </a:rPr>
            </a:br>
            <a:r>
              <a:rPr lang="kk-KZ" sz="1400" b="1" dirty="0" smtClean="0">
                <a:solidFill>
                  <a:schemeClr val="tx1"/>
                </a:solidFill>
                <a:latin typeface="Times New Roman" pitchFamily="18" charset="0"/>
                <a:cs typeface="Times New Roman" pitchFamily="18" charset="0"/>
              </a:rPr>
              <a:t>1 </a:t>
            </a:r>
            <a:r>
              <a:rPr lang="kk-KZ" sz="1400" b="1" dirty="0">
                <a:solidFill>
                  <a:schemeClr val="tx1"/>
                </a:solidFill>
                <a:latin typeface="Times New Roman" pitchFamily="18" charset="0"/>
                <a:cs typeface="Times New Roman" pitchFamily="18" charset="0"/>
              </a:rPr>
              <a:t>марта 2019 года в </a:t>
            </a:r>
            <a:r>
              <a:rPr lang="kk-KZ" sz="1400" b="1" dirty="0" smtClean="0">
                <a:solidFill>
                  <a:schemeClr val="tx1"/>
                </a:solidFill>
                <a:latin typeface="Times New Roman" pitchFamily="18" charset="0"/>
                <a:cs typeface="Times New Roman" pitchFamily="18" charset="0"/>
              </a:rPr>
              <a:t>прошел  </a:t>
            </a:r>
            <a:r>
              <a:rPr lang="kk-KZ" sz="1400" b="1" dirty="0">
                <a:solidFill>
                  <a:schemeClr val="tx1"/>
                </a:solidFill>
                <a:latin typeface="Times New Roman" pitchFamily="18" charset="0"/>
                <a:cs typeface="Times New Roman" pitchFamily="18" charset="0"/>
              </a:rPr>
              <a:t>урок-мужества  на тему «Герои сегодняшнего дня».</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kk-KZ" sz="1400" dirty="0">
                <a:solidFill>
                  <a:schemeClr val="tx1"/>
                </a:solidFill>
                <a:latin typeface="Times New Roman" pitchFamily="18" charset="0"/>
                <a:cs typeface="Times New Roman" pitchFamily="18" charset="0"/>
              </a:rPr>
              <a:t>Цель мероприятия:</a:t>
            </a:r>
            <a:r>
              <a:rPr lang="kk-KZ" sz="1400" b="1" dirty="0">
                <a:solidFill>
                  <a:schemeClr val="tx1"/>
                </a:solidFill>
                <a:latin typeface="Times New Roman" pitchFamily="18" charset="0"/>
                <a:cs typeface="Times New Roman" pitchFamily="18" charset="0"/>
              </a:rPr>
              <a:t> </a:t>
            </a:r>
            <a:r>
              <a:rPr lang="kk-KZ" sz="1400" dirty="0">
                <a:solidFill>
                  <a:schemeClr val="tx1"/>
                </a:solidFill>
                <a:latin typeface="Times New Roman" pitchFamily="18" charset="0"/>
                <a:cs typeface="Times New Roman" pitchFamily="18" charset="0"/>
              </a:rPr>
              <a:t>сф</a:t>
            </a:r>
            <a:r>
              <a:rPr lang="ru-RU" sz="1400" dirty="0" err="1">
                <a:solidFill>
                  <a:schemeClr val="tx1"/>
                </a:solidFill>
                <a:latin typeface="Times New Roman" pitchFamily="18" charset="0"/>
                <a:cs typeface="Times New Roman" pitchFamily="18" charset="0"/>
              </a:rPr>
              <a:t>ормировать</a:t>
            </a:r>
            <a:r>
              <a:rPr lang="ru-RU" sz="1400" dirty="0">
                <a:solidFill>
                  <a:schemeClr val="tx1"/>
                </a:solidFill>
                <a:latin typeface="Times New Roman" pitchFamily="18" charset="0"/>
                <a:cs typeface="Times New Roman" pitchFamily="18" charset="0"/>
              </a:rPr>
              <a:t> у учащихся представление</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о долге, мужестве, героизме,  как     слагаемых внутренней красоты человека, понятия «герой», «поступки». Направление к активной жизненной позиции. Воспитание чувства уважения, признательности к людям, совершающим героические поступки</a:t>
            </a:r>
            <a:r>
              <a:rPr lang="kk-KZ" sz="1400" dirty="0">
                <a:solidFill>
                  <a:schemeClr val="tx1"/>
                </a:solidFill>
                <a:latin typeface="Times New Roman" pitchFamily="18" charset="0"/>
                <a:cs typeface="Times New Roman" pitchFamily="18" charset="0"/>
              </a:rPr>
              <a:t>. Урок </a:t>
            </a:r>
            <a:r>
              <a:rPr lang="ru-RU" sz="1400" dirty="0">
                <a:solidFill>
                  <a:schemeClr val="tx1"/>
                </a:solidFill>
                <a:latin typeface="Times New Roman" pitchFamily="18" charset="0"/>
                <a:cs typeface="Times New Roman" pitchFamily="18" charset="0"/>
              </a:rPr>
              <a:t>посвящен героизму людей разных поколений героизму и мужеству человечества, героизму людей разных сфер и структур.</a:t>
            </a:r>
            <a:br>
              <a:rPr lang="ru-RU" sz="1400" dirty="0">
                <a:solidFill>
                  <a:schemeClr val="tx1"/>
                </a:solidFill>
                <a:latin typeface="Times New Roman" pitchFamily="18" charset="0"/>
                <a:cs typeface="Times New Roman" pitchFamily="18" charset="0"/>
              </a:rPr>
            </a:br>
            <a:r>
              <a:rPr lang="kk-KZ" sz="1400" dirty="0" smtClean="0">
                <a:solidFill>
                  <a:schemeClr val="tx1"/>
                </a:solidFill>
                <a:latin typeface="Times New Roman" pitchFamily="18" charset="0"/>
                <a:cs typeface="Times New Roman" pitchFamily="18" charset="0"/>
              </a:rPr>
              <a:t>На </a:t>
            </a:r>
            <a:r>
              <a:rPr lang="kk-KZ" sz="1400" dirty="0">
                <a:solidFill>
                  <a:schemeClr val="tx1"/>
                </a:solidFill>
                <a:latin typeface="Times New Roman" pitchFamily="18" charset="0"/>
                <a:cs typeface="Times New Roman" pitchFamily="18" charset="0"/>
              </a:rPr>
              <a:t>мероприятие присутствовали люди работающие в разной сфере деятельности, </a:t>
            </a:r>
            <a:r>
              <a:rPr lang="kk-KZ" sz="1400" b="1" dirty="0">
                <a:solidFill>
                  <a:schemeClr val="tx1"/>
                </a:solidFill>
                <a:latin typeface="Times New Roman" pitchFamily="18" charset="0"/>
                <a:cs typeface="Times New Roman" pitchFamily="18" charset="0"/>
              </a:rPr>
              <a:t> </a:t>
            </a:r>
            <a:r>
              <a:rPr lang="kk-KZ" sz="1400" dirty="0">
                <a:solidFill>
                  <a:schemeClr val="tx1"/>
                </a:solidFill>
                <a:latin typeface="Times New Roman" pitchFamily="18" charset="0"/>
                <a:cs typeface="Times New Roman" pitchFamily="18" charset="0"/>
              </a:rPr>
              <a:t>представители общественного фонда «Клуб Добряков Павлодара», </a:t>
            </a:r>
            <a:r>
              <a:rPr lang="ru-RU" sz="1400" dirty="0">
                <a:solidFill>
                  <a:schemeClr val="tx1"/>
                </a:solidFill>
                <a:latin typeface="Times New Roman" pitchFamily="18" charset="0"/>
                <a:cs typeface="Times New Roman" pitchFamily="18" charset="0"/>
              </a:rPr>
              <a:t>Департамент по делам обороны Павлодарской области </a:t>
            </a:r>
            <a:r>
              <a:rPr lang="ru-RU" sz="1400" dirty="0" err="1">
                <a:solidFill>
                  <a:schemeClr val="tx1"/>
                </a:solidFill>
                <a:latin typeface="Times New Roman" pitchFamily="18" charset="0"/>
                <a:cs typeface="Times New Roman" pitchFamily="18" charset="0"/>
              </a:rPr>
              <a:t>Коломеец</a:t>
            </a:r>
            <a:r>
              <a:rPr lang="ru-RU" sz="1400" dirty="0">
                <a:solidFill>
                  <a:schemeClr val="tx1"/>
                </a:solidFill>
                <a:latin typeface="Times New Roman" pitchFamily="18" charset="0"/>
                <a:cs typeface="Times New Roman" pitchFamily="18" charset="0"/>
              </a:rPr>
              <a:t> Евгений Палыч, ДВД Павлодарской области Заместитель начальника управления кадровой работы майор полиции </a:t>
            </a:r>
            <a:r>
              <a:rPr lang="ru-RU" sz="1400" dirty="0" err="1">
                <a:solidFill>
                  <a:schemeClr val="tx1"/>
                </a:solidFill>
                <a:latin typeface="Times New Roman" pitchFamily="18" charset="0"/>
                <a:cs typeface="Times New Roman" pitchFamily="18" charset="0"/>
              </a:rPr>
              <a:t>Нагыманов</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Асхат</a:t>
            </a:r>
            <a:r>
              <a:rPr lang="ru-RU" sz="1400" dirty="0">
                <a:solidFill>
                  <a:schemeClr val="tx1"/>
                </a:solidFill>
                <a:latin typeface="Times New Roman" pitchFamily="18" charset="0"/>
                <a:cs typeface="Times New Roman" pitchFamily="18" charset="0"/>
              </a:rPr>
              <a:t> </a:t>
            </a:r>
            <a:r>
              <a:rPr lang="ru-RU" sz="1400" dirty="0" err="1">
                <a:solidFill>
                  <a:schemeClr val="tx1"/>
                </a:solidFill>
                <a:latin typeface="Times New Roman" pitchFamily="18" charset="0"/>
                <a:cs typeface="Times New Roman" pitchFamily="18" charset="0"/>
              </a:rPr>
              <a:t>Сейсембаевич</a:t>
            </a:r>
            <a:r>
              <a:rPr lang="ru-RU" sz="1400" dirty="0">
                <a:solidFill>
                  <a:schemeClr val="tx1"/>
                </a:solidFill>
                <a:latin typeface="Times New Roman" pitchFamily="18" charset="0"/>
                <a:cs typeface="Times New Roman" pitchFamily="18" charset="0"/>
              </a:rPr>
              <a:t>, старшина полиции ОВД </a:t>
            </a:r>
            <a:r>
              <a:rPr lang="ru-RU" sz="1400" dirty="0" err="1">
                <a:solidFill>
                  <a:schemeClr val="tx1"/>
                </a:solidFill>
                <a:latin typeface="Times New Roman" pitchFamily="18" charset="0"/>
                <a:cs typeface="Times New Roman" pitchFamily="18" charset="0"/>
              </a:rPr>
              <a:t>Баянаульского</a:t>
            </a:r>
            <a:r>
              <a:rPr lang="ru-RU" sz="1400" dirty="0">
                <a:solidFill>
                  <a:schemeClr val="tx1"/>
                </a:solidFill>
                <a:latin typeface="Times New Roman" pitchFamily="18" charset="0"/>
                <a:cs typeface="Times New Roman" pitchFamily="18" charset="0"/>
              </a:rPr>
              <a:t> района </a:t>
            </a:r>
            <a:r>
              <a:rPr lang="ru-RU" sz="1400" dirty="0" err="1">
                <a:solidFill>
                  <a:schemeClr val="tx1"/>
                </a:solidFill>
                <a:latin typeface="Times New Roman" pitchFamily="18" charset="0"/>
                <a:cs typeface="Times New Roman" pitchFamily="18" charset="0"/>
              </a:rPr>
              <a:t>Нурсеитов</a:t>
            </a:r>
            <a:r>
              <a:rPr lang="ru-RU" sz="1400" dirty="0">
                <a:solidFill>
                  <a:schemeClr val="tx1"/>
                </a:solidFill>
                <a:latin typeface="Times New Roman" pitchFamily="18" charset="0"/>
                <a:cs typeface="Times New Roman" pitchFamily="18" charset="0"/>
              </a:rPr>
              <a:t> Мурат </a:t>
            </a:r>
            <a:r>
              <a:rPr lang="ru-RU" sz="1400" dirty="0" err="1">
                <a:solidFill>
                  <a:schemeClr val="tx1"/>
                </a:solidFill>
                <a:latin typeface="Times New Roman" pitchFamily="18" charset="0"/>
                <a:cs typeface="Times New Roman" pitchFamily="18" charset="0"/>
              </a:rPr>
              <a:t>Касенгалиевич</a:t>
            </a:r>
            <a:r>
              <a:rPr lang="ru-RU" sz="1400" dirty="0">
                <a:solidFill>
                  <a:schemeClr val="tx1"/>
                </a:solidFill>
                <a:latin typeface="Times New Roman" pitchFamily="18" charset="0"/>
                <a:cs typeface="Times New Roman" pitchFamily="18" charset="0"/>
              </a:rPr>
              <a:t>, спасший школьников от столкновения с «КамАЗом».  </a:t>
            </a:r>
            <a:br>
              <a:rPr lang="ru-RU" sz="1400" dirty="0">
                <a:solidFill>
                  <a:schemeClr val="tx1"/>
                </a:solidFill>
                <a:latin typeface="Times New Roman" pitchFamily="18" charset="0"/>
                <a:cs typeface="Times New Roman" pitchFamily="18" charset="0"/>
              </a:rPr>
            </a:br>
            <a:r>
              <a:rPr lang="kk-KZ" sz="1600" dirty="0" smtClean="0">
                <a:solidFill>
                  <a:schemeClr val="tx1"/>
                </a:solidFill>
                <a:latin typeface="Times New Roman" pitchFamily="18" charset="0"/>
                <a:cs typeface="Times New Roman" pitchFamily="18" charset="0"/>
              </a:rPr>
              <a:t>#13школапавлодар#руханижаңғыру#Біршаңырақ</a:t>
            </a:r>
            <a:r>
              <a:rPr lang="ru-RU" sz="1050" dirty="0">
                <a:solidFill>
                  <a:schemeClr val="tx1"/>
                </a:solidFill>
              </a:rPr>
              <a:t/>
            </a:r>
            <a:br>
              <a:rPr lang="ru-RU" sz="1050" dirty="0">
                <a:solidFill>
                  <a:schemeClr val="tx1"/>
                </a:solidFill>
              </a:rPr>
            </a:br>
            <a:endParaRPr lang="ru-RU" sz="1050" i="1" dirty="0">
              <a:solidFill>
                <a:schemeClr val="tx1"/>
              </a:solidFill>
              <a:latin typeface="Monotype Corsiva" pitchFamily="66" charset="0"/>
            </a:endParaRPr>
          </a:p>
        </p:txBody>
      </p:sp>
      <p:sp>
        <p:nvSpPr>
          <p:cNvPr id="4" name="Прямоугольник 3"/>
          <p:cNvSpPr/>
          <p:nvPr/>
        </p:nvSpPr>
        <p:spPr>
          <a:xfrm>
            <a:off x="18970" y="147408"/>
            <a:ext cx="9125030" cy="523220"/>
          </a:xfrm>
          <a:prstGeom prst="rect">
            <a:avLst/>
          </a:prstGeom>
        </p:spPr>
        <p:txBody>
          <a:bodyPr wrap="square">
            <a:spAutoFit/>
          </a:bodyPr>
          <a:lstStyle/>
          <a:p>
            <a:pPr algn="ctr"/>
            <a:r>
              <a:rPr lang="ru-RU" sz="2800" b="1" dirty="0" smtClean="0">
                <a:solidFill>
                  <a:srgbClr val="7030A0"/>
                </a:solidFill>
                <a:latin typeface="Times New Roman" pitchFamily="18" charset="0"/>
                <a:cs typeface="Times New Roman" pitchFamily="18" charset="0"/>
              </a:rPr>
              <a:t>Урок мужества «Герои сегодняшнего дня</a:t>
            </a:r>
            <a:r>
              <a:rPr lang="kk-KZ" sz="2800" b="1" dirty="0" smtClean="0">
                <a:solidFill>
                  <a:srgbClr val="7030A0"/>
                </a:solidFill>
                <a:latin typeface="Times New Roman" pitchFamily="18" charset="0"/>
                <a:cs typeface="Times New Roman" pitchFamily="18" charset="0"/>
              </a:rPr>
              <a:t>»</a:t>
            </a:r>
            <a:endParaRPr lang="ru-RU" sz="2800" b="1" dirty="0">
              <a:solidFill>
                <a:srgbClr val="7030A0"/>
              </a:solidFill>
              <a:latin typeface="Times New Roman" pitchFamily="18" charset="0"/>
              <a:cs typeface="Times New Roman" pitchFamily="18" charset="0"/>
            </a:endParaRPr>
          </a:p>
        </p:txBody>
      </p:sp>
      <p:sp>
        <p:nvSpPr>
          <p:cNvPr id="5" name="Прямоугольник 4"/>
          <p:cNvSpPr/>
          <p:nvPr/>
        </p:nvSpPr>
        <p:spPr>
          <a:xfrm>
            <a:off x="4794111" y="1628800"/>
            <a:ext cx="4067944" cy="400110"/>
          </a:xfrm>
          <a:prstGeom prst="rect">
            <a:avLst/>
          </a:prstGeom>
        </p:spPr>
        <p:txBody>
          <a:bodyPr wrap="square">
            <a:spAutoFit/>
          </a:bodyPr>
          <a:lstStyle/>
          <a:p>
            <a:pPr algn="ctr"/>
            <a:r>
              <a:rPr lang="ru-RU" sz="2000" b="1" dirty="0" smtClean="0">
                <a:solidFill>
                  <a:srgbClr val="7030A0"/>
                </a:solidFill>
                <a:latin typeface="Times New Roman" pitchFamily="18" charset="0"/>
                <a:cs typeface="Times New Roman" pitchFamily="18" charset="0"/>
              </a:rPr>
              <a:t>. </a:t>
            </a:r>
            <a:endParaRPr lang="ru-RU" sz="2000" dirty="0">
              <a:solidFill>
                <a:srgbClr val="7030A0"/>
              </a:solidFill>
              <a:latin typeface="Times New Roman" pitchFamily="18" charset="0"/>
              <a:cs typeface="Times New Roman" pitchFamily="18" charset="0"/>
            </a:endParaRPr>
          </a:p>
        </p:txBody>
      </p:sp>
      <p:pic>
        <p:nvPicPr>
          <p:cNvPr id="1026" name="Picture 2" descr="C:\Users\Завуч\Desktop\План по Рухани Жангыру 18-19\Мероприятия по РЖ 18-19\Герои сегодняшнего дня 01.03\ec39c23c-8760-4bb4-bc59-46ec0e383c9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170" y="3390359"/>
            <a:ext cx="1941314" cy="34512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Завуч\Desktop\План по Рухани Жангыру 18-19\Мероприятия по РЖ 18-19\Герои сегодняшнего дня 01.03\Фото\DSC026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429000"/>
            <a:ext cx="3513271" cy="19728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Завуч\Desktop\План по Рухани Жангыру 18-19\Мероприятия по РЖ 18-19\Герои сегодняшнего дня 01.03\Фото\DSC026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1" y="2852936"/>
            <a:ext cx="2015809" cy="194203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p:nvPr/>
        </p:nvPicPr>
        <p:blipFill rotWithShape="1">
          <a:blip r:embed="rId5"/>
          <a:srcRect l="12011" t="15303" r="34743" b="22776"/>
          <a:stretch/>
        </p:blipFill>
        <p:spPr bwMode="auto">
          <a:xfrm>
            <a:off x="5727703" y="4775686"/>
            <a:ext cx="3158490" cy="20662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37305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622</TotalTime>
  <Words>635</Words>
  <Application>Microsoft Office PowerPoint</Application>
  <PresentationFormat>Экран (4:3)</PresentationFormat>
  <Paragraphs>39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Волна</vt:lpstr>
      <vt:lpstr>Презентация PowerPoint</vt:lpstr>
      <vt:lpstr>Презентация PowerPoint</vt:lpstr>
      <vt:lpstr>Школьный  проект «Бір Шаңырақ» </vt:lpstr>
      <vt:lpstr>ЦЕЛЬ:Повышение престижа книги, поддержка самообразования и образования в течение всей жизни. Осознание своей индивидуальности и личностных ресурсов.а. </vt:lpstr>
      <vt:lpstr>15 февраля 2019 года, в  11.00 часов в мастерской Қуандық-аға по изготовлению казахского национального инструмента домбра  состоялся мастер-класс «Музыку сделаем сами, своими руками», в рамках программы «Рухани жаңғыру» и реализации школьного проекта «Бір шаңырақ». Цель мастер-класса: закрепить знания учащихся о казахском национальном инструменте – домбре, показать связь народных традиций и творчества казахского народа, передаваемых из поколения в поколение. Развивать навыки и умения, расширять кругозор, формировать творческую активность. В гостях у «Народного умельца» побывали ученики из СОШ №13. Старинными секретами изготовления домбры поделился известный мастер казахских народных инструментов  Павлодарской области – Баязит Куандык Әбуұлы. Встреча состоялась в рамках программы «Рухани жаңғыру» и реализации школьного проекта «Бір шаңырақ», с целью закрепить знания учащихся о казахском национальном инструменте – домбре, показать связь народных традиций и творчества казахского народа, передаваемых из поколения в поколение. В древние времена домбра имелась в каждой казахской семье. Ее мастерили самые искусные ремесленники аула. Секреты изготовления передавались от отца к сыну. Порой на один инструмент уходили годы. Сейчас, по словам мастера Куандыка Әбуұлы, на изготовление одной домбры может уйти от двух недель до нескольких месяцев. Все зависит от материалов и желания заказчика, говорит он. За всю жизнь мастер изготовил несчетное количество музыкального инструмента, которые разлетелись по всему Казахстану. Одно из немаловажных требований мастера, является желание – возродить славу народных инструментов, и чтобы наследие предков сохранялось на века. Куандык Әбуұлы не только познакомил детей с каждым элементом домбры,  последовательностью её изготовления, и сбором музыкального инструмента, он возродил в наших детях новую частичку истории, которая не перестает угасать, потому что наши дети и есть следующее поколение «Творцы истории», благодаря которому и по сегодняшний день живет история. Благодаря полученным знаниям и перенятому опыту от известного народного умельца, участники мастер-класса изготовили своими руками изящную домбру, проявили интерес к музыке родного края и любознательность. В завершении мероприятия дети были награждены почетными сертификатами участника мастер-класса «Музыку сделаем сами, своими руками», а также сувенирными магнитами в виде домбры.  В мероприятии приняли участие 25 учащихся школы,  2 преподавателя.    #13школапавлодар#руханижаңғыру#Біршаңырақ </vt:lpstr>
      <vt:lpstr>         Публикации в СМИ о ходе проекта  Instagramm – gusosh13  #13школапавлодар#руханижаңғыру #концепциявоспитанияпавлодарскойобласти  #шаңырақ </vt:lpstr>
      <vt:lpstr> 22 февраля 2019 года в  16.00 часов на базе ГУ «Средняя общеобразовательная школа № 13 г.Павлодара» в рамках реализации программы «Рухани жаңғыру» и школьного проекта «Бір шаңырақ», состоится семейный спортивный турнир  «Зимняя крепость». Цель мероприятия - взаимосвязь и сотрудничество  школы с родителями, укрепление семейных ценностей, через игры. Приобщение учащихся к зимним видам спорта. Закаливание организма, посредством игр на свежем воздухе. Всего в мероприятии приняли участие – 25 человек #13школапавлодар#руханижаңғыру#Біршаңырақ </vt:lpstr>
      <vt:lpstr>        .</vt:lpstr>
      <vt:lpstr>    1 марта 2019 года в прошел  урок-мужества  на тему «Герои сегодняшнего дня». Цель мероприятия: сформировать у учащихся представление о долге, мужестве, героизме,  как     слагаемых внутренней красоты человека, понятия «герой», «поступки». Направление к активной жизненной позиции. Воспитание чувства уважения, признательности к людям, совершающим героические поступки. Урок посвящен героизму людей разных поколений героизму и мужеству человечества, героизму людей разных сфер и структур. На мероприятие присутствовали люди работающие в разной сфере деятельности,  представители общественного фонда «Клуб Добряков Павлодара», Департамент по делам обороны Павлодарской области Коломеец Евгений Палыч, ДВД Павлодарской области Заместитель начальника управления кадровой работы майор полиции Нагыманов Асхат Сейсембаевич, старшина полиции ОВД Баянаульского района Нурсеитов Мурат Касенгалиевич, спасший школьников от столкновения с «КамАЗом».   #13школапавлодар#руханижаңғыру#Біршаңырақ </vt:lpstr>
      <vt:lpstr>    5 марта 2019 года  в 13-00ч. в ГУ  "СОШ № 13 г.Павлодар»   прошел урок национального воспитания  для школьников «От юности к мудрости – Асыл әжем» . Цель мероприятия: воспитание подрастающего поколения, используя принципы, традиции и обычаи народного воспитания. Формирование нравственных ценностей. Развитие и продвижение культурного наследия, этических норм и культуры в обществе.Гость мероприятия - член общества бабушек «Нұр ана» Бейсекова Майраш Көкенқызы, которая на примере традиций и обячаев  казахского народа, расскажала о роли матери в семейном воспитании, об особенностях в воспитании девочек в семье, о том, какой должна быть мать, а также в целом о роли женщины в семье и обществе. В ходе мероприятия учстницы мероприятия могли задать интересующие вопросы.  Звучали пословицы и поговорки о воспитании девушек в семье, слова назидания великого казахского поэта Абая Кунанбаева.  #13школапавлодар#руханижаңғыру#Біршаңырақ </vt:lpstr>
      <vt:lpstr>    11 апреля 2019 года в 13.00 часов в ГУ «Средняя общеобразовательная школа № 13 г.Павлодара» в рамках реализации программы «Рухани жаңғыру» состоялся фестиваль «Small бук-трейлер» презентация работ, выполненных кружковцами. В ходе мероприятия учащиеся презентовали свои  буктрейлеры по произведениям из школьной программы.  Для учащихся 4-х классов  был предложен список рекомендуемой литературы для чтения в летний период, прежде всего это подготовка к обучению в 5-м классе. Кружковцы представили свои буктрейлеры, это — короткий видеоролик, рассказывающий в произвольной художественной форме о каком – либо произведении. Цель мероприятия – пропаганда чтения, привлечение внимания к книгам и чтению при помощи визуальных средств, характерных для трейлеров к кинофильмам.  После просмотра буктрейлеров, жюри из числа учителей начальной школы подвели итоги по каждому трейлеру: оригинальность, смысловое значение, презентация работы, творческий подход и др.Все конкурсанты были награждены дипломами и сладкими призами. #13школапавлодар#руханижаңғыру#біршаңырақ   Охват: 70 человек.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Мемориальная доска, выпускникам погибшим в годы ВОВ</dc:title>
  <dc:creator>Завуч</dc:creator>
  <cp:lastModifiedBy>Завуч</cp:lastModifiedBy>
  <cp:revision>35</cp:revision>
  <dcterms:created xsi:type="dcterms:W3CDTF">2017-11-20T05:15:46Z</dcterms:created>
  <dcterms:modified xsi:type="dcterms:W3CDTF">2019-10-31T08:53:34Z</dcterms:modified>
</cp:coreProperties>
</file>