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2" r:id="rId5"/>
    <p:sldId id="275" r:id="rId6"/>
    <p:sldId id="273" r:id="rId7"/>
    <p:sldId id="267" r:id="rId8"/>
    <p:sldId id="257" r:id="rId9"/>
    <p:sldId id="268" r:id="rId10"/>
    <p:sldId id="258" r:id="rId11"/>
    <p:sldId id="259" r:id="rId12"/>
    <p:sldId id="260" r:id="rId13"/>
    <p:sldId id="261" r:id="rId14"/>
    <p:sldId id="264" r:id="rId15"/>
    <p:sldId id="262" r:id="rId16"/>
    <p:sldId id="263" r:id="rId17"/>
    <p:sldId id="265" r:id="rId18"/>
    <p:sldId id="270" r:id="rId19"/>
    <p:sldId id="27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36723E-0A1A-47C3-89F9-68A51EC2E15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85FE21-EBDF-472B-B39D-8AAB243227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30417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E:\картинки по ПДД\images (2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7" b="10110"/>
          <a:stretch/>
        </p:blipFill>
        <p:spPr bwMode="auto">
          <a:xfrm>
            <a:off x="179512" y="188640"/>
            <a:ext cx="5472607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88639"/>
            <a:ext cx="3168352" cy="6192689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>
                <a:solidFill>
                  <a:srgbClr val="FFC000"/>
                </a:solidFill>
              </a:rPr>
              <a:t/>
            </a:r>
            <a:br>
              <a:rPr lang="ru-RU" sz="8800" b="1" dirty="0">
                <a:solidFill>
                  <a:srgbClr val="FFC000"/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>
                <a:solidFill>
                  <a:srgbClr val="FFC000"/>
                </a:solidFill>
              </a:rPr>
              <a:t/>
            </a:r>
            <a:br>
              <a:rPr lang="ru-RU" sz="8800" b="1" dirty="0">
                <a:solidFill>
                  <a:srgbClr val="FFC000"/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>
                <a:solidFill>
                  <a:srgbClr val="FFC000"/>
                </a:solidFill>
              </a:rPr>
              <a:t/>
            </a:r>
            <a:br>
              <a:rPr lang="ru-RU" sz="8800" b="1" dirty="0">
                <a:solidFill>
                  <a:srgbClr val="FFC000"/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>
                <a:solidFill>
                  <a:srgbClr val="FFC000"/>
                </a:solidFill>
              </a:rPr>
              <a:t/>
            </a:r>
            <a:br>
              <a:rPr lang="ru-RU" sz="8800" b="1" dirty="0">
                <a:solidFill>
                  <a:srgbClr val="FFC000"/>
                </a:solidFill>
              </a:rPr>
            </a:br>
            <a:r>
              <a:rPr lang="ru-RU" sz="8800" b="1" dirty="0" smtClean="0">
                <a:solidFill>
                  <a:srgbClr val="FFC000"/>
                </a:solidFill>
              </a:rPr>
              <a:t/>
            </a:r>
            <a:br>
              <a:rPr lang="ru-RU" sz="8800" b="1" dirty="0" smtClean="0">
                <a:solidFill>
                  <a:srgbClr val="FFC000"/>
                </a:solidFill>
              </a:rPr>
            </a:br>
            <a:r>
              <a:rPr lang="ru-RU" sz="8800" b="1" dirty="0">
                <a:solidFill>
                  <a:srgbClr val="FFC000"/>
                </a:solidFill>
              </a:rPr>
              <a:t/>
            </a:r>
            <a:br>
              <a:rPr lang="ru-RU" sz="8800" b="1" dirty="0">
                <a:solidFill>
                  <a:srgbClr val="FFC000"/>
                </a:solidFill>
              </a:rPr>
            </a:b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48680"/>
            <a:ext cx="32403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smtClean="0">
              <a:ln w="3175">
                <a:solidFill>
                  <a:prstClr val="white">
                    <a:alpha val="65000"/>
                  </a:prstClr>
                </a:solidFill>
              </a:ln>
              <a:solidFill>
                <a:srgbClr val="FFFF00"/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6600" b="1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6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мы знаем </a:t>
            </a:r>
            <a:br>
              <a:rPr lang="ru-RU" sz="6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6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о </a:t>
            </a:r>
            <a:br>
              <a:rPr lang="ru-RU" sz="6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6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FF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ПДД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913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Дорога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представляет собой наземное сооружение, предназначенное для движения нерельсового транспорта. Дороги прокладывают между населёнными пунктами, они могут проходить через населённый пункт и в объезд его. Дороги с интенсивным движением, как правило, делают в объезд населённых пунктов, с тем чтобы минимальное количество помех движению транспорта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Дороги устраивают на специально отведённой для этой цели полосе земли (полоса отвода). Дорожная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размётка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отвода состоит из дорожного полотна и обрезов.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808857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sz="4800" b="1" dirty="0" smtClean="0">
                <a:solidFill>
                  <a:schemeClr val="accent5"/>
                </a:solidFill>
              </a:rPr>
              <a:t>Что </a:t>
            </a:r>
            <a:r>
              <a:rPr lang="ru-RU" sz="4800" b="1" dirty="0">
                <a:solidFill>
                  <a:schemeClr val="accent5"/>
                </a:solidFill>
              </a:rPr>
              <a:t>называется дорогой</a:t>
            </a:r>
            <a:r>
              <a:rPr lang="ru-RU" sz="4400" dirty="0">
                <a:solidFill>
                  <a:schemeClr val="accent5"/>
                </a:solidFill>
              </a:rPr>
              <a:t>.</a:t>
            </a:r>
            <a:br>
              <a:rPr lang="ru-RU" sz="4400" dirty="0">
                <a:solidFill>
                  <a:schemeClr val="accent5"/>
                </a:solidFill>
              </a:rPr>
            </a:br>
            <a:endParaRPr lang="ru-RU" dirty="0"/>
          </a:p>
        </p:txBody>
      </p:sp>
      <p:pic>
        <p:nvPicPr>
          <p:cNvPr id="2051" name="Picture 3" descr="C:\Documents and Settings\Администратор\Рабочий стол\imgpreview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7" cy="49685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Улица-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это часть территории, расположенная между жилыми домами, культурно – бытовыми, промышленными и парковыми кварталами. Улицы имеют проезжую часть, тротуары, полотно трамвайных путей (если оно есть), полосы зелёных насаждений.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 По проезжей части движется транспорт. Тротуар предназначен для движения пешеходов. Тротуары размещают, как правило, вдоль линий застроек. Чтобы тротуары выделялись, их обычно сооружают выше, чем остальную часть улицы.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Полотно трамвайных путей (расстояние между рельсами) может размещаться посередине проезжей части или сбоку. В последнем случае пути называются обособленными.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 Движение транспорта по улицам и дорогам в России установлено по правой стороне в один – три и более рядов в зависимости от ширины улицы. Иногда широкая улица разделяется на 2 части зелёными насаждениями (разделительной полосой).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5557" y="116633"/>
            <a:ext cx="5430258" cy="155830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accent5"/>
                </a:solidFill>
              </a:rPr>
              <a:t>Что </a:t>
            </a:r>
            <a:r>
              <a:rPr lang="ru-RU" sz="4800" b="1" dirty="0">
                <a:solidFill>
                  <a:schemeClr val="accent5"/>
                </a:solidFill>
              </a:rPr>
              <a:t>называется </a:t>
            </a:r>
            <a:r>
              <a:rPr lang="ru-RU" sz="4800" b="1" dirty="0" smtClean="0">
                <a:solidFill>
                  <a:schemeClr val="accent5"/>
                </a:solidFill>
              </a:rPr>
              <a:t>  улицей</a:t>
            </a:r>
            <a:r>
              <a:rPr lang="ru-RU" sz="4800" b="1" dirty="0">
                <a:solidFill>
                  <a:schemeClr val="accent5"/>
                </a:solidFill>
              </a:rPr>
              <a:t>.</a:t>
            </a:r>
            <a:br>
              <a:rPr lang="ru-RU" sz="4800" b="1" dirty="0">
                <a:solidFill>
                  <a:schemeClr val="accent5"/>
                </a:solidFill>
              </a:rPr>
            </a:br>
            <a:endParaRPr lang="ru-RU" sz="48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C:\Users\Ученик\Desktop\набранные работы\картинки по ПДД\images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2686045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13732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Движение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по улицам бывает односторонним и двусторонним. Место пересечения улиц называется перекрёстком.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К 4 –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</a:rPr>
              <a:t>му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вопросу. Какие бывают перекрёстки.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В зависимости от числа пересекающихся улиц и угла их пересечения перекрёстки бывают: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 четырёхсторонние (крестообразные) – образуются от пересечения двух улиц под прямым углом.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- четырёхсторонние (x – образные) – образуются от пересечения улиц под острым углом;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трёхсторонние (Т – образные) – образуются от примыкания одной улицы к другой под прямым углом;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многосторонние – от которых отходит более 4 – х улиц.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7" y="0"/>
            <a:ext cx="6028071" cy="21084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/>
                </a:solidFill>
              </a:rPr>
              <a:t>Что </a:t>
            </a:r>
            <a:r>
              <a:rPr lang="ru-RU" b="1" dirty="0">
                <a:solidFill>
                  <a:schemeClr val="accent5"/>
                </a:solidFill>
              </a:rPr>
              <a:t>называется перекрёстком?</a:t>
            </a:r>
            <a:br>
              <a:rPr lang="ru-RU" b="1" dirty="0">
                <a:solidFill>
                  <a:schemeClr val="accent5"/>
                </a:solidFill>
              </a:rPr>
            </a:b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027" name="Picture 3" descr="D:\ПДД картинки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861048"/>
            <a:ext cx="7745505" cy="2265114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Площадью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называется перекрёсток, который занимает значительную территорию. Форма площади зависит от линии застроек и может иметь самую разнообразную конфигурацию (многоугольная, овальная, круглая и др.).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112568" cy="331236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5"/>
                </a:solidFill>
              </a:rPr>
              <a:t>Что </a:t>
            </a:r>
            <a:r>
              <a:rPr lang="ru-RU" sz="4800" b="1" dirty="0">
                <a:solidFill>
                  <a:schemeClr val="accent5"/>
                </a:solidFill>
              </a:rPr>
              <a:t>называется площадью? </a:t>
            </a:r>
            <a:br>
              <a:rPr lang="ru-RU" sz="4800" b="1" dirty="0">
                <a:solidFill>
                  <a:schemeClr val="accent5"/>
                </a:solidFill>
              </a:rPr>
            </a:br>
            <a:endParaRPr lang="ru-RU" sz="4800" b="1" dirty="0">
              <a:solidFill>
                <a:schemeClr val="accent5"/>
              </a:solidFill>
            </a:endParaRPr>
          </a:p>
        </p:txBody>
      </p:sp>
      <p:pic>
        <p:nvPicPr>
          <p:cNvPr id="3075" name="Picture 3" descr="C:\Documents and Settings\Администратор\Рабочий стол\imgpreview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f3940b6689f6d011ff260823fd6721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286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799"/>
            <a:ext cx="8424936" cy="496855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Дорожную 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</a:rPr>
              <a:t>размётку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 наносят на проезжей части улиц и дорог, на перекрёстках и площадях краской, термопластичными или другими средствами, обеспечивающими хорошую видимость.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Продольная 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</a:rPr>
              <a:t>размётка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Запрещается выезд транспортных средств на проезжую часть, предназначенную для движения в противоположном направлении. Представляет собой белую линию, состоящую из параллельных сплошной и прерывистой белых линий.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Пересекать её разрешается только при обгоне белых линий. 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  Поперечная 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</a:rPr>
              <a:t>размётка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. К этому виду 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</a:rPr>
              <a:t>размётки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 относится стоп – линия. Линии запрещения стоянки и остановки транспорта и др.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485"/>
            <a:ext cx="5179653" cy="16244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5"/>
                </a:solidFill>
              </a:rPr>
              <a:t>Дорожная </a:t>
            </a:r>
            <a:r>
              <a:rPr lang="ru-RU" sz="4800" b="1" dirty="0" err="1">
                <a:solidFill>
                  <a:schemeClr val="accent5"/>
                </a:solidFill>
              </a:rPr>
              <a:t>размётка</a:t>
            </a:r>
            <a:r>
              <a:rPr lang="ru-RU" sz="4800" b="1" dirty="0">
                <a:solidFill>
                  <a:schemeClr val="accent5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D:\ПДД картинк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93762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4464496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обозначают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места обязательной остановки транспортных средств. Её наносят перед перекрёстком, где имеется дорожный знак </a:t>
            </a:r>
            <a:r>
              <a:rPr lang="ru-RU" sz="3400" b="1" dirty="0">
                <a:solidFill>
                  <a:schemeClr val="accent5"/>
                </a:solidFill>
              </a:rPr>
              <a:t>«Проезд без остановки запрещён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», и в местах, где движение запрещается сигналом светофора или жестом регулировщика. Перед пешеходным переходом стоп – линию наносят на расстоянии не менее 1 м от него.</a:t>
            </a: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  Линию запрещения стоянки транспортных средств (прерывистую линию жёлтого цвета располагают у края проезжей части или по верху бордюра тротуара.</a:t>
            </a: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  Линию запрещения остановки транспортных средств (сплошная линия жёлтого цвета) наносят у края проезжей части или по верху бордюра тротуара.</a:t>
            </a: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  Указательные стрелы могут иметься перед перекрёстками  для указания разрешённых направлений движения транспортных средств.</a:t>
            </a:r>
          </a:p>
          <a:p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   Слово </a:t>
            </a:r>
            <a:r>
              <a:rPr lang="ru-RU" sz="3400" b="1" dirty="0">
                <a:solidFill>
                  <a:schemeClr val="accent5"/>
                </a:solidFill>
              </a:rPr>
              <a:t>«Стоп»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</a:rPr>
              <a:t>-  на полосе движения для обозначения приближения к стоп – линии.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332656"/>
            <a:ext cx="4952873" cy="10801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>
                <a:solidFill>
                  <a:schemeClr val="accent5"/>
                </a:solidFill>
              </a:rPr>
              <a:t>Стоп – линией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03848" cy="171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улице с односторонним движением автомобили могут двигаться по всей ширине проезжей части, их может больше проехать за одно и то же время. Водителям в этом случае незачем опасаться помех от встречных машин, они могут быстро проехать улицу.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Рядом с такой улицей обычно проходит другая, тоже с односторонним движением, только по ней идут машины в обратном направлении: по  двум соседним улицам машины идут в противоположных направлениях. Что же касается пешеходов, то они ходят по улице с односторонним движением так же, как и по обычным, с двусторонним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5184576" cy="21805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5"/>
                </a:solidFill>
              </a:rPr>
              <a:t>Улица </a:t>
            </a:r>
            <a:r>
              <a:rPr lang="ru-RU" sz="4800" b="1" dirty="0">
                <a:solidFill>
                  <a:schemeClr val="accent5"/>
                </a:solidFill>
              </a:rPr>
              <a:t>с односторонним движением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D:\картинки по ПДД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00400" cy="2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E:\картинки по ПДД\images (1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Первые дорожные знаки возникли в Великобритании с появлением моторизованных экипажей, то есть первых самодвижущихся средств передвижения. </a:t>
            </a:r>
          </a:p>
          <a:p>
            <a:r>
              <a:rPr lang="ru-RU" b="1" dirty="0">
                <a:solidFill>
                  <a:schemeClr val="tx2"/>
                </a:solidFill>
              </a:rPr>
              <a:t>Их появление было связанно с необходимостью разграничить правила движения для экипажей с лошадиными упряжками и «предками» современных автомобилей. Пик развития дорожных знаков пришелся на 20-30-е годы ХХ столетия. Первыми из знаков дорожного движения появились знаки запрета и приоритета. В основном они регламентировали поведение пешеходов и автомобилистов 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4243550" cy="10542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Дорожные знаки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20902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артинки по ПДД\567787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56166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46449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	Ходите только по тротуару, придерживаясь правой стороны. Не ходите по мостовой.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2.	На загородной дороге идите по обочине навстречу движению транспорта.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3.	Не переходите улицу перед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близкоидущим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транспортом.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4.	Не играйте на улице. Не катайтесь по улице на санках, коньках, самокатах.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5.	На велосипедах по улицам городов разрешается ездить ребятам с 14 лет.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6.	Переходите улицу только на зелёный сигнал светофора.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accent5"/>
                </a:solidFill>
              </a:rPr>
              <a:t>Памятка</a:t>
            </a:r>
            <a:r>
              <a:rPr lang="ru-RU" sz="4800" dirty="0">
                <a:solidFill>
                  <a:schemeClr val="accent5"/>
                </a:solidFill>
              </a:rPr>
              <a:t>:</a:t>
            </a:r>
            <a:br>
              <a:rPr lang="ru-RU" sz="4800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Пра́вила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доро́жного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движе́ния</a:t>
            </a:r>
            <a:r>
              <a:rPr lang="ru-RU" b="1" dirty="0">
                <a:solidFill>
                  <a:schemeClr val="tx2"/>
                </a:solidFill>
              </a:rPr>
              <a:t> (сокращенно: ПДД) — свод правил, регулирующих обязанности участников дорожного движения (водителей транспортных средств, пассажиров, пешеходов и т. д.), а также технические требования, предъявляемые к транспортным средствам для обеспечения безопасности дорожного движения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История </a:t>
            </a:r>
            <a:r>
              <a:rPr lang="ru-RU" b="1" dirty="0">
                <a:solidFill>
                  <a:schemeClr val="tx2"/>
                </a:solidFill>
              </a:rPr>
              <a:t>ПДД берёт своё начало в Древнем Риме, когда управляющие городом пытались ограничить транспортный поток на территории мегаполиса.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Приезжие </a:t>
            </a:r>
            <a:r>
              <a:rPr lang="ru-RU" b="1" dirty="0">
                <a:solidFill>
                  <a:schemeClr val="tx2"/>
                </a:solidFill>
              </a:rPr>
              <a:t>были обязаны оставлять свои повозки за чертой города, а внутри города пользоваться исключительно общественным транспортом.</a:t>
            </a:r>
          </a:p>
          <a:p>
            <a:r>
              <a:rPr lang="ru-RU" b="1" dirty="0">
                <a:solidFill>
                  <a:schemeClr val="tx2"/>
                </a:solidFill>
              </a:rPr>
              <a:t>Кроме того, на некоторых улицах города было установлено одностороннее движение.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5832648" cy="2016224"/>
          </a:xfrm>
        </p:spPr>
        <p:txBody>
          <a:bodyPr/>
          <a:lstStyle/>
          <a:p>
            <a:r>
              <a:rPr lang="ru-RU" dirty="0"/>
              <a:t>История </a:t>
            </a:r>
            <a:r>
              <a:rPr lang="ru-RU" dirty="0" smtClean="0"/>
              <a:t>ПДД. </a:t>
            </a:r>
            <a:br>
              <a:rPr lang="ru-RU" dirty="0" smtClean="0"/>
            </a:br>
            <a:r>
              <a:rPr lang="ru-RU" dirty="0" smtClean="0"/>
              <a:t>Первое </a:t>
            </a:r>
            <a:r>
              <a:rPr lang="ru-RU" dirty="0"/>
              <a:t>появление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"/>
            <a:ext cx="3203848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4"/>
            <a:ext cx="8749480" cy="504056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</a:rPr>
              <a:t>Первые </a:t>
            </a:r>
            <a:r>
              <a:rPr lang="ru-RU" sz="2200" b="1" dirty="0">
                <a:solidFill>
                  <a:schemeClr val="tx2"/>
                </a:solidFill>
              </a:rPr>
              <a:t>известные попытки упорядочить городское движение были предприняты ещё в Древнем Риме Гаем Юлием Цезарем. По его указу в 50-х годах до н. э. на некоторых улицах города было введено одностороннее движение. С восхода солнца и до конца «рабочего дня» (примерно за два часа до его захода) был запрещён проезд частных повозок, колесниц и экипажей. Приезжие были обязаны оставлять свой транспорт за чертой города и передвигаться по Риму пешком, либо наняв </a:t>
            </a:r>
            <a:r>
              <a:rPr lang="ru-RU" sz="2200" b="1" dirty="0" smtClean="0">
                <a:solidFill>
                  <a:schemeClr val="tx2"/>
                </a:solidFill>
              </a:rPr>
              <a:t>паланкин. </a:t>
            </a:r>
            <a:r>
              <a:rPr lang="ru-RU" sz="2200" b="1" dirty="0">
                <a:solidFill>
                  <a:schemeClr val="tx2"/>
                </a:solidFill>
              </a:rPr>
              <a:t>Основные обязанности </a:t>
            </a:r>
            <a:r>
              <a:rPr lang="ru-RU" sz="2200" b="1" dirty="0" smtClean="0">
                <a:solidFill>
                  <a:schemeClr val="tx2"/>
                </a:solidFill>
              </a:rPr>
              <a:t> регулировщиков </a:t>
            </a:r>
            <a:r>
              <a:rPr lang="ru-RU" sz="2200" b="1" dirty="0">
                <a:solidFill>
                  <a:schemeClr val="tx2"/>
                </a:solidFill>
              </a:rPr>
              <a:t>заключались в предотвращении конфликтов и драк между владельцами транспортных средств. </a:t>
            </a:r>
            <a:r>
              <a:rPr lang="ru-RU" sz="2200" b="1" dirty="0" smtClean="0">
                <a:solidFill>
                  <a:schemeClr val="tx2"/>
                </a:solidFill>
              </a:rPr>
              <a:t>Знатные </a:t>
            </a:r>
            <a:r>
              <a:rPr lang="ru-RU" sz="2200" b="1" dirty="0">
                <a:solidFill>
                  <a:schemeClr val="tx2"/>
                </a:solidFill>
              </a:rPr>
              <a:t>вельможи могли обеспечить себе беспрепятственный проезд по городу — они высылали впереди своих экипажей скороходов, которые расчищали улицы для </a:t>
            </a:r>
            <a:r>
              <a:rPr lang="ru-RU" sz="2200" b="1" dirty="0" smtClean="0">
                <a:solidFill>
                  <a:schemeClr val="tx2"/>
                </a:solidFill>
              </a:rPr>
              <a:t>проезда</a:t>
            </a:r>
            <a:r>
              <a:rPr lang="ru-RU" sz="2200" b="1" dirty="0" smtClean="0">
                <a:solidFill>
                  <a:schemeClr val="tx2"/>
                </a:solidFill>
              </a:rPr>
              <a:t>. 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120680" cy="1224136"/>
          </a:xfrm>
        </p:spPr>
        <p:txBody>
          <a:bodyPr/>
          <a:lstStyle/>
          <a:p>
            <a:r>
              <a:rPr lang="ru-RU" b="1" dirty="0"/>
              <a:t>Древний Рим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Прошло </a:t>
            </a:r>
            <a:r>
              <a:rPr lang="ru-RU" b="1" dirty="0">
                <a:solidFill>
                  <a:schemeClr val="tx2"/>
                </a:solidFill>
              </a:rPr>
              <a:t>несколько сотен лет, прежде чем ПДД продолжили своё развитие.</a:t>
            </a:r>
          </a:p>
          <a:p>
            <a:r>
              <a:rPr lang="ru-RU" b="1" dirty="0">
                <a:solidFill>
                  <a:schemeClr val="tx2"/>
                </a:solidFill>
              </a:rPr>
              <a:t> В крупных городах стали появляться частные извозчики, количество которых росло с невероятной скоростью, но, при этом, качество обслуживания пассажиров было очень низким. </a:t>
            </a:r>
          </a:p>
          <a:p>
            <a:r>
              <a:rPr lang="ru-RU" b="1" dirty="0">
                <a:solidFill>
                  <a:schemeClr val="tx2"/>
                </a:solidFill>
              </a:rPr>
              <a:t>Тогда государственные органы стали лицензировать извозчиков, выдавая им номера в случае выполнения определенных требований: извозчики и их лошади должны были опрятно выглядеть, повозкам было запрещено останавливаться посреди улиц, а извозчики должны были "садиться за руль" только в трезвом виде.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4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708920"/>
            <a:ext cx="7745505" cy="341724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 появлением "конки" были изменены правила проезда перекрестков - тяжелые вагоны имели преимущества перед другими транспортными </a:t>
            </a:r>
            <a:r>
              <a:rPr lang="ru-RU" b="1" dirty="0" smtClean="0">
                <a:solidFill>
                  <a:schemeClr val="tx2"/>
                </a:solidFill>
              </a:rPr>
              <a:t>средствами.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Появление </a:t>
            </a:r>
            <a:r>
              <a:rPr lang="ru-RU" b="1" dirty="0">
                <a:solidFill>
                  <a:schemeClr val="tx2"/>
                </a:solidFill>
              </a:rPr>
              <a:t>автомобилей привело к возникновению несколько странных правил, например, перед самодвижущейся повозкой должен был бежать мальчик и оповещать всех о приближении "огненного чудовища".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6768752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esktop\набранные работы\ПДД картинки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212976"/>
            <a:ext cx="7745505" cy="352839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В России правила дорожного движения на лошадях были введены Петром I 03.01.1683 года. Указ звучал так: “Великим государем ведомо учинилось, что многие учли ездить в санях на вожжах с бичами большими и едучи по улице небрежно людей побивают, то впредь с сего времени в санях на вожжах не ездить”.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Первый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светофор был установлен 10 декабря 1868 года в Лондоне возле здания Британского парламента. Его изобретатель — Джон Пик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Найт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Первый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сигнальный светофор появился в США в 1919 году. . Они имели красный и зелёный сигнал и, переключаясь, издавали звуковой сигнал. Система управлялась полицейским, сидящим в стеклянной будке на перекрёстке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570156"/>
            <a:ext cx="4736849" cy="134667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/>
                </a:solidFill>
              </a:rPr>
              <a:t>История светофора</a:t>
            </a:r>
            <a:endParaRPr lang="ru-RU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356992"/>
            <a:ext cx="7745505" cy="3168352"/>
          </a:xfrm>
        </p:spPr>
        <p:txBody>
          <a:bodyPr numCol="2">
            <a:normAutofit fontScale="85000" lnSpcReduction="20000"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Движеньем полон город!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Бегут машины в ряд,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Цветные светофоры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день, и ночь горят.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Шагая осторожно,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улицей следи.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только там, где можно,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переходи!</a:t>
            </a:r>
          </a:p>
          <a:p>
            <a:pPr algn="ctr"/>
            <a:endParaRPr lang="ru-RU" sz="2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днём трамваи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Спешат со всех сторон,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ходить зевая,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нельзя считать ворон!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Шагая осторожно, 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улицей следи.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только там, где можно,</a:t>
            </a: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переходи!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Ученик\Desktop\набранные работы\ПДД картинки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76672"/>
            <a:ext cx="6192688" cy="59766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1. </a:t>
            </a:r>
            <a:r>
              <a:rPr lang="ru-RU" sz="2800" b="1" dirty="0" smtClean="0">
                <a:solidFill>
                  <a:schemeClr val="accent5"/>
                </a:solidFill>
              </a:rPr>
              <a:t>Что </a:t>
            </a:r>
            <a:r>
              <a:rPr lang="ru-RU" sz="2800" b="1" dirty="0">
                <a:solidFill>
                  <a:schemeClr val="accent5"/>
                </a:solidFill>
              </a:rPr>
              <a:t>называется дорогой?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2. Что называется улицей?</a:t>
            </a:r>
          </a:p>
          <a:p>
            <a:r>
              <a:rPr lang="ru-RU" sz="2800" b="1" dirty="0" smtClean="0">
                <a:solidFill>
                  <a:schemeClr val="accent5"/>
                </a:solidFill>
              </a:rPr>
              <a:t>3. Что </a:t>
            </a:r>
            <a:r>
              <a:rPr lang="ru-RU" sz="2800" b="1" dirty="0">
                <a:solidFill>
                  <a:schemeClr val="accent5"/>
                </a:solidFill>
              </a:rPr>
              <a:t>называется перекрёстком?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4</a:t>
            </a:r>
            <a:r>
              <a:rPr lang="ru-RU" sz="2800" b="1" dirty="0" smtClean="0">
                <a:solidFill>
                  <a:schemeClr val="accent5"/>
                </a:solidFill>
              </a:rPr>
              <a:t>. </a:t>
            </a:r>
            <a:r>
              <a:rPr lang="ru-RU" sz="2800" b="1" dirty="0">
                <a:solidFill>
                  <a:schemeClr val="accent5"/>
                </a:solidFill>
              </a:rPr>
              <a:t>Какие бывают перекрёстки?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5</a:t>
            </a:r>
            <a:r>
              <a:rPr lang="ru-RU" sz="2800" b="1" dirty="0" smtClean="0">
                <a:solidFill>
                  <a:schemeClr val="accent5"/>
                </a:solidFill>
              </a:rPr>
              <a:t>. </a:t>
            </a:r>
            <a:r>
              <a:rPr lang="ru-RU" sz="2800" b="1" dirty="0">
                <a:solidFill>
                  <a:schemeClr val="accent5"/>
                </a:solidFill>
              </a:rPr>
              <a:t>Что называется площадью?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6</a:t>
            </a:r>
            <a:r>
              <a:rPr lang="ru-RU" sz="2800" b="1" dirty="0" smtClean="0">
                <a:solidFill>
                  <a:schemeClr val="accent5"/>
                </a:solidFill>
              </a:rPr>
              <a:t>. </a:t>
            </a:r>
            <a:r>
              <a:rPr lang="ru-RU" sz="2800" b="1" dirty="0">
                <a:solidFill>
                  <a:schemeClr val="accent5"/>
                </a:solidFill>
              </a:rPr>
              <a:t>Рассказать о дорожной </a:t>
            </a:r>
            <a:r>
              <a:rPr lang="ru-RU" sz="2800" b="1" dirty="0" err="1">
                <a:solidFill>
                  <a:schemeClr val="accent5"/>
                </a:solidFill>
              </a:rPr>
              <a:t>размётке</a:t>
            </a:r>
            <a:r>
              <a:rPr lang="ru-RU" sz="2800" b="1" dirty="0">
                <a:solidFill>
                  <a:schemeClr val="accent5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7. </a:t>
            </a:r>
            <a:r>
              <a:rPr lang="ru-RU" sz="2800" b="1" dirty="0" smtClean="0">
                <a:solidFill>
                  <a:schemeClr val="accent5"/>
                </a:solidFill>
              </a:rPr>
              <a:t>Улица </a:t>
            </a:r>
            <a:r>
              <a:rPr lang="ru-RU" sz="2800" b="1" dirty="0">
                <a:solidFill>
                  <a:schemeClr val="accent5"/>
                </a:solidFill>
              </a:rPr>
              <a:t>с односторонним движением.</a:t>
            </a:r>
          </a:p>
          <a:p>
            <a:r>
              <a:rPr lang="ru-RU" sz="2800" b="1" dirty="0" smtClean="0">
                <a:solidFill>
                  <a:schemeClr val="accent5"/>
                </a:solidFill>
              </a:rPr>
              <a:t>8. Зачем </a:t>
            </a:r>
            <a:r>
              <a:rPr lang="ru-RU" sz="2800" b="1" dirty="0">
                <a:solidFill>
                  <a:schemeClr val="accent5"/>
                </a:solidFill>
              </a:rPr>
              <a:t>нужна дорожная </a:t>
            </a:r>
            <a:r>
              <a:rPr lang="ru-RU" sz="2800" b="1" dirty="0" err="1">
                <a:solidFill>
                  <a:schemeClr val="accent5"/>
                </a:solidFill>
              </a:rPr>
              <a:t>размётка</a:t>
            </a:r>
            <a:r>
              <a:rPr lang="ru-RU" sz="2800" b="1" dirty="0">
                <a:solidFill>
                  <a:schemeClr val="accent5"/>
                </a:solidFill>
              </a:rPr>
              <a:t>?</a:t>
            </a:r>
          </a:p>
          <a:p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0" y="-819471"/>
            <a:ext cx="7756263" cy="504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еник\Desktop\набранные работы\ПДД картинки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7363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492</TotalTime>
  <Words>1330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           </vt:lpstr>
      <vt:lpstr>Презентация PowerPoint</vt:lpstr>
      <vt:lpstr>История ПДД.  Первое появление</vt:lpstr>
      <vt:lpstr>Древний Рим </vt:lpstr>
      <vt:lpstr>Презентация PowerPoint</vt:lpstr>
      <vt:lpstr>Презентация PowerPoint</vt:lpstr>
      <vt:lpstr>История светофора</vt:lpstr>
      <vt:lpstr>Презентация PowerPoint</vt:lpstr>
      <vt:lpstr>Презентация PowerPoint</vt:lpstr>
      <vt:lpstr> Что называется дорогой. </vt:lpstr>
      <vt:lpstr>  Что называется   улицей. </vt:lpstr>
      <vt:lpstr> Что называется перекрёстком? </vt:lpstr>
      <vt:lpstr> Что называется площадью?  </vt:lpstr>
      <vt:lpstr>Презентация PowerPoint</vt:lpstr>
      <vt:lpstr> Дорожная размётка. </vt:lpstr>
      <vt:lpstr> Стоп – линией </vt:lpstr>
      <vt:lpstr> Улица с односторонним движением. </vt:lpstr>
      <vt:lpstr>Презентация PowerPoint</vt:lpstr>
      <vt:lpstr>Дорожные знаки</vt:lpstr>
      <vt:lpstr> Памятка: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ПДД</dc:title>
  <dc:creator>Ученик</dc:creator>
  <cp:lastModifiedBy>Ученик</cp:lastModifiedBy>
  <cp:revision>26</cp:revision>
  <dcterms:created xsi:type="dcterms:W3CDTF">2013-04-23T07:11:47Z</dcterms:created>
  <dcterms:modified xsi:type="dcterms:W3CDTF">2013-04-29T03:34:54Z</dcterms:modified>
</cp:coreProperties>
</file>