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71" r:id="rId4"/>
    <p:sldId id="272" r:id="rId5"/>
    <p:sldId id="275" r:id="rId6"/>
    <p:sldId id="273" r:id="rId7"/>
    <p:sldId id="267" r:id="rId8"/>
    <p:sldId id="257" r:id="rId9"/>
    <p:sldId id="268" r:id="rId10"/>
    <p:sldId id="258" r:id="rId11"/>
    <p:sldId id="259" r:id="rId12"/>
    <p:sldId id="260" r:id="rId13"/>
    <p:sldId id="261" r:id="rId14"/>
    <p:sldId id="264" r:id="rId15"/>
    <p:sldId id="262" r:id="rId16"/>
    <p:sldId id="263" r:id="rId17"/>
    <p:sldId id="265" r:id="rId18"/>
    <p:sldId id="270" r:id="rId19"/>
    <p:sldId id="274" r:id="rId20"/>
    <p:sldId id="26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56" autoAdjust="0"/>
    <p:restoredTop sz="94660"/>
  </p:normalViewPr>
  <p:slideViewPr>
    <p:cSldViewPr>
      <p:cViewPr varScale="1">
        <p:scale>
          <a:sx n="53" d="100"/>
          <a:sy n="53" d="100"/>
        </p:scale>
        <p:origin x="-141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B36723E-0A1A-47C3-89F9-68A51EC2E156}" type="datetimeFigureOut">
              <a:rPr lang="ru-RU" smtClean="0"/>
              <a:t>29.04.2013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285FE21-EBDF-472B-B39D-8AAB24322761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723E-0A1A-47C3-89F9-68A51EC2E156}" type="datetimeFigureOut">
              <a:rPr lang="ru-RU" smtClean="0"/>
              <a:t>29.04.2013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5FE21-EBDF-472B-B39D-8AAB24322761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723E-0A1A-47C3-89F9-68A51EC2E156}" type="datetimeFigureOut">
              <a:rPr lang="ru-RU" smtClean="0"/>
              <a:t>29.04.2013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5FE21-EBDF-472B-B39D-8AAB24322761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723E-0A1A-47C3-89F9-68A51EC2E156}" type="datetimeFigureOut">
              <a:rPr lang="ru-RU" smtClean="0"/>
              <a:t>29.04.2013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5FE21-EBDF-472B-B39D-8AAB2432276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723E-0A1A-47C3-89F9-68A51EC2E156}" type="datetimeFigureOut">
              <a:rPr lang="ru-RU" smtClean="0"/>
              <a:t>29.04.2013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5FE21-EBDF-472B-B39D-8AAB2432276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723E-0A1A-47C3-89F9-68A51EC2E156}" type="datetimeFigureOut">
              <a:rPr lang="ru-RU" smtClean="0"/>
              <a:t>29.04.2013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5FE21-EBDF-472B-B39D-8AAB24322761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723E-0A1A-47C3-89F9-68A51EC2E156}" type="datetimeFigureOut">
              <a:rPr lang="ru-RU" smtClean="0"/>
              <a:t>29.04.2013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5FE21-EBDF-472B-B39D-8AAB24322761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723E-0A1A-47C3-89F9-68A51EC2E156}" type="datetimeFigureOut">
              <a:rPr lang="ru-RU" smtClean="0"/>
              <a:t>29.04.2013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5FE21-EBDF-472B-B39D-8AAB24322761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723E-0A1A-47C3-89F9-68A51EC2E156}" type="datetimeFigureOut">
              <a:rPr lang="ru-RU" smtClean="0"/>
              <a:t>29.04.2013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5FE21-EBDF-472B-B39D-8AAB243227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723E-0A1A-47C3-89F9-68A51EC2E156}" type="datetimeFigureOut">
              <a:rPr lang="ru-RU" smtClean="0"/>
              <a:t>29.04.2013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5FE21-EBDF-472B-B39D-8AAB243227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723E-0A1A-47C3-89F9-68A51EC2E156}" type="datetimeFigureOut">
              <a:rPr lang="ru-RU" smtClean="0"/>
              <a:t>29.04.2013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5FE21-EBDF-472B-B39D-8AAB243227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B36723E-0A1A-47C3-89F9-68A51EC2E156}" type="datetimeFigureOut">
              <a:rPr lang="ru-RU" smtClean="0"/>
              <a:t>29.04.2013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8285FE21-EBDF-472B-B39D-8AAB2432276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130417"/>
            <a:ext cx="6400800" cy="1752600"/>
          </a:xfrm>
        </p:spPr>
        <p:txBody>
          <a:bodyPr/>
          <a:lstStyle/>
          <a:p>
            <a:endParaRPr lang="ru-RU"/>
          </a:p>
        </p:txBody>
      </p:sp>
      <p:pic>
        <p:nvPicPr>
          <p:cNvPr id="2050" name="Picture 2" descr="E:\картинки по ПДД\images (28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07" b="10110"/>
          <a:stretch/>
        </p:blipFill>
        <p:spPr bwMode="auto">
          <a:xfrm>
            <a:off x="179512" y="188640"/>
            <a:ext cx="5472607" cy="6264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71800" y="188639"/>
            <a:ext cx="3168352" cy="6192689"/>
          </a:xfrm>
        </p:spPr>
        <p:txBody>
          <a:bodyPr/>
          <a:lstStyle/>
          <a:p>
            <a:r>
              <a:rPr lang="ru-RU" sz="8800" b="1" dirty="0" smtClean="0">
                <a:solidFill>
                  <a:srgbClr val="FFC000"/>
                </a:solidFill>
              </a:rPr>
              <a:t/>
            </a:r>
            <a:br>
              <a:rPr lang="ru-RU" sz="8800" b="1" dirty="0" smtClean="0">
                <a:solidFill>
                  <a:srgbClr val="FFC000"/>
                </a:solidFill>
              </a:rPr>
            </a:br>
            <a:r>
              <a:rPr lang="ru-RU" sz="8800" b="1" dirty="0">
                <a:solidFill>
                  <a:srgbClr val="FFC000"/>
                </a:solidFill>
              </a:rPr>
              <a:t/>
            </a:r>
            <a:br>
              <a:rPr lang="ru-RU" sz="8800" b="1" dirty="0">
                <a:solidFill>
                  <a:srgbClr val="FFC000"/>
                </a:solidFill>
              </a:rPr>
            </a:br>
            <a:r>
              <a:rPr lang="ru-RU" sz="8800" b="1" dirty="0" smtClean="0">
                <a:solidFill>
                  <a:srgbClr val="FFC000"/>
                </a:solidFill>
              </a:rPr>
              <a:t/>
            </a:r>
            <a:br>
              <a:rPr lang="ru-RU" sz="8800" b="1" dirty="0" smtClean="0">
                <a:solidFill>
                  <a:srgbClr val="FFC000"/>
                </a:solidFill>
              </a:rPr>
            </a:br>
            <a:r>
              <a:rPr lang="ru-RU" sz="8800" b="1" dirty="0">
                <a:solidFill>
                  <a:srgbClr val="FFC000"/>
                </a:solidFill>
              </a:rPr>
              <a:t/>
            </a:r>
            <a:br>
              <a:rPr lang="ru-RU" sz="8800" b="1" dirty="0">
                <a:solidFill>
                  <a:srgbClr val="FFC000"/>
                </a:solidFill>
              </a:rPr>
            </a:br>
            <a:r>
              <a:rPr lang="ru-RU" sz="8800" b="1" dirty="0" smtClean="0">
                <a:solidFill>
                  <a:srgbClr val="FFC000"/>
                </a:solidFill>
              </a:rPr>
              <a:t/>
            </a:r>
            <a:br>
              <a:rPr lang="ru-RU" sz="8800" b="1" dirty="0" smtClean="0">
                <a:solidFill>
                  <a:srgbClr val="FFC000"/>
                </a:solidFill>
              </a:rPr>
            </a:br>
            <a:r>
              <a:rPr lang="ru-RU" sz="8800" b="1" dirty="0" smtClean="0">
                <a:solidFill>
                  <a:srgbClr val="FFC000"/>
                </a:solidFill>
              </a:rPr>
              <a:t/>
            </a:r>
            <a:br>
              <a:rPr lang="ru-RU" sz="8800" b="1" dirty="0" smtClean="0">
                <a:solidFill>
                  <a:srgbClr val="FFC000"/>
                </a:solidFill>
              </a:rPr>
            </a:br>
            <a:r>
              <a:rPr lang="ru-RU" sz="8800" b="1" dirty="0">
                <a:solidFill>
                  <a:srgbClr val="FFC000"/>
                </a:solidFill>
              </a:rPr>
              <a:t/>
            </a:r>
            <a:br>
              <a:rPr lang="ru-RU" sz="8800" b="1" dirty="0">
                <a:solidFill>
                  <a:srgbClr val="FFC000"/>
                </a:solidFill>
              </a:rPr>
            </a:br>
            <a:r>
              <a:rPr lang="ru-RU" sz="8800" b="1" dirty="0" smtClean="0">
                <a:solidFill>
                  <a:srgbClr val="FFC000"/>
                </a:solidFill>
              </a:rPr>
              <a:t/>
            </a:r>
            <a:br>
              <a:rPr lang="ru-RU" sz="8800" b="1" dirty="0" smtClean="0">
                <a:solidFill>
                  <a:srgbClr val="FFC000"/>
                </a:solidFill>
              </a:rPr>
            </a:br>
            <a:r>
              <a:rPr lang="ru-RU" sz="8800" b="1" dirty="0">
                <a:solidFill>
                  <a:srgbClr val="FFC000"/>
                </a:solidFill>
              </a:rPr>
              <a:t/>
            </a:r>
            <a:br>
              <a:rPr lang="ru-RU" sz="8800" b="1" dirty="0">
                <a:solidFill>
                  <a:srgbClr val="FFC000"/>
                </a:solidFill>
              </a:rPr>
            </a:br>
            <a:r>
              <a:rPr lang="ru-RU" sz="8800" b="1" dirty="0" smtClean="0">
                <a:solidFill>
                  <a:srgbClr val="FFC000"/>
                </a:solidFill>
              </a:rPr>
              <a:t/>
            </a:r>
            <a:br>
              <a:rPr lang="ru-RU" sz="8800" b="1" dirty="0" smtClean="0">
                <a:solidFill>
                  <a:srgbClr val="FFC000"/>
                </a:solidFill>
              </a:rPr>
            </a:br>
            <a:r>
              <a:rPr lang="ru-RU" sz="8800" b="1" dirty="0">
                <a:solidFill>
                  <a:srgbClr val="FFC000"/>
                </a:solidFill>
              </a:rPr>
              <a:t/>
            </a:r>
            <a:br>
              <a:rPr lang="ru-RU" sz="8800" b="1" dirty="0">
                <a:solidFill>
                  <a:srgbClr val="FFC000"/>
                </a:solidFill>
              </a:rPr>
            </a:br>
            <a:endParaRPr lang="ru-RU" sz="8800" b="1" dirty="0">
              <a:solidFill>
                <a:srgbClr val="FFFF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08104" y="548680"/>
            <a:ext cx="324036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6600" b="1" smtClean="0">
              <a:ln w="3175">
                <a:solidFill>
                  <a:prstClr val="white">
                    <a:alpha val="65000"/>
                  </a:prstClr>
                </a:solidFill>
              </a:ln>
              <a:solidFill>
                <a:srgbClr val="FFFF00"/>
              </a:solidFill>
              <a:effectLst>
                <a:outerShdw blurRad="25400" dist="12700" dir="14220000" rotWithShape="0">
                  <a:prstClr val="black">
                    <a:alpha val="50000"/>
                  </a:prstClr>
                </a:outerShdw>
              </a:effectLst>
              <a:ea typeface="+mj-ea"/>
              <a:cs typeface="+mj-cs"/>
            </a:endParaRPr>
          </a:p>
          <a:p>
            <a:pPr algn="ctr"/>
            <a:r>
              <a:rPr lang="ru-RU" sz="6600" b="1" smtClean="0">
                <a:ln w="3175">
                  <a:solidFill>
                    <a:prstClr val="white">
                      <a:alpha val="65000"/>
                    </a:prstClr>
                  </a:solidFill>
                </a:ln>
                <a:solidFill>
                  <a:srgbClr val="FFFF00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  <a:ea typeface="+mj-ea"/>
                <a:cs typeface="+mj-cs"/>
              </a:rPr>
              <a:t>Что </a:t>
            </a:r>
            <a:r>
              <a:rPr lang="ru-RU" sz="6600" b="1" dirty="0">
                <a:ln w="3175">
                  <a:solidFill>
                    <a:prstClr val="white">
                      <a:alpha val="65000"/>
                    </a:prstClr>
                  </a:solidFill>
                </a:ln>
                <a:solidFill>
                  <a:srgbClr val="FFFF00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  <a:ea typeface="+mj-ea"/>
                <a:cs typeface="+mj-cs"/>
              </a:rPr>
              <a:t>мы знаем </a:t>
            </a:r>
            <a:br>
              <a:rPr lang="ru-RU" sz="6600" b="1" dirty="0">
                <a:ln w="3175">
                  <a:solidFill>
                    <a:prstClr val="white">
                      <a:alpha val="65000"/>
                    </a:prstClr>
                  </a:solidFill>
                </a:ln>
                <a:solidFill>
                  <a:srgbClr val="FFFF00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  <a:ea typeface="+mj-ea"/>
                <a:cs typeface="+mj-cs"/>
              </a:rPr>
            </a:br>
            <a:r>
              <a:rPr lang="ru-RU" sz="6600" b="1" dirty="0">
                <a:ln w="3175">
                  <a:solidFill>
                    <a:prstClr val="white">
                      <a:alpha val="65000"/>
                    </a:prstClr>
                  </a:solidFill>
                </a:ln>
                <a:solidFill>
                  <a:srgbClr val="FFFF00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  <a:ea typeface="+mj-ea"/>
                <a:cs typeface="+mj-cs"/>
              </a:rPr>
              <a:t>о </a:t>
            </a:r>
            <a:br>
              <a:rPr lang="ru-RU" sz="6600" b="1" dirty="0">
                <a:ln w="3175">
                  <a:solidFill>
                    <a:prstClr val="white">
                      <a:alpha val="65000"/>
                    </a:prstClr>
                  </a:solidFill>
                </a:ln>
                <a:solidFill>
                  <a:srgbClr val="FFFF00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  <a:ea typeface="+mj-ea"/>
                <a:cs typeface="+mj-cs"/>
              </a:rPr>
            </a:br>
            <a:r>
              <a:rPr lang="ru-RU" sz="6600" b="1" dirty="0">
                <a:ln w="3175">
                  <a:solidFill>
                    <a:prstClr val="white">
                      <a:alpha val="65000"/>
                    </a:prstClr>
                  </a:solidFill>
                </a:ln>
                <a:solidFill>
                  <a:srgbClr val="FFFF00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  <a:ea typeface="+mj-ea"/>
                <a:cs typeface="+mj-cs"/>
              </a:rPr>
              <a:t>ПДД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49134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Дорога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представляет собой наземное сооружение, предназначенное для движения нерельсового транспорта. Дороги прокладывают между населёнными пунктами, они могут проходить через населённый пункт и в объезд его. Дороги с интенсивным движением, как правило, делают в объезд населённых пунктов, с тем чтобы минимальное количество помех движению транспорта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Дороги устраивают на специально отведённой для этой цели полосе земли (полоса отвода). Дорожная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</a:rPr>
              <a:t>размётка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 отвода состоит из дорожного полотна и обрезов.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635896" y="116632"/>
            <a:ext cx="4808857" cy="1800200"/>
          </a:xfrm>
        </p:spPr>
        <p:txBody>
          <a:bodyPr/>
          <a:lstStyle/>
          <a:p>
            <a:r>
              <a:rPr lang="ru-RU" b="1" dirty="0" smtClean="0">
                <a:solidFill>
                  <a:schemeClr val="accent5"/>
                </a:solidFill>
              </a:rPr>
              <a:t/>
            </a:r>
            <a:br>
              <a:rPr lang="ru-RU" b="1" dirty="0" smtClean="0">
                <a:solidFill>
                  <a:schemeClr val="accent5"/>
                </a:solidFill>
              </a:rPr>
            </a:br>
            <a:r>
              <a:rPr lang="ru-RU" sz="4800" b="1" dirty="0" smtClean="0">
                <a:solidFill>
                  <a:schemeClr val="accent5"/>
                </a:solidFill>
              </a:rPr>
              <a:t>Что </a:t>
            </a:r>
            <a:r>
              <a:rPr lang="ru-RU" sz="4800" b="1" dirty="0">
                <a:solidFill>
                  <a:schemeClr val="accent5"/>
                </a:solidFill>
              </a:rPr>
              <a:t>называется дорогой</a:t>
            </a:r>
            <a:r>
              <a:rPr lang="ru-RU" sz="4400" dirty="0">
                <a:solidFill>
                  <a:schemeClr val="accent5"/>
                </a:solidFill>
              </a:rPr>
              <a:t>.</a:t>
            </a:r>
            <a:br>
              <a:rPr lang="ru-RU" sz="4400" dirty="0">
                <a:solidFill>
                  <a:schemeClr val="accent5"/>
                </a:solidFill>
              </a:rPr>
            </a:br>
            <a:endParaRPr lang="ru-RU" dirty="0"/>
          </a:p>
        </p:txBody>
      </p:sp>
      <p:pic>
        <p:nvPicPr>
          <p:cNvPr id="2051" name="Picture 3" descr="C:\Documents and Settings\Администратор\Рабочий стол\imgpreview (1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360040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82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556792"/>
            <a:ext cx="8352927" cy="4968551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Улица-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>это часть территории, расположенная между жилыми домами, культурно – бытовыми, промышленными и парковыми кварталами. Улицы имеют проезжую часть, тротуары, полотно трамвайных путей (если оно есть), полосы зелёных насаждений.</a:t>
            </a:r>
          </a:p>
          <a:p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>  По проезжей части движется транспорт. Тротуар предназначен для движения пешеходов. Тротуары размещают, как правило, вдоль линий застроек. Чтобы тротуары выделялись, их обычно сооружают выше, чем остальную часть улицы.</a:t>
            </a:r>
          </a:p>
          <a:p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> Полотно трамвайных путей (расстояние между рельсами) может размещаться посередине проезжей части или сбоку. В последнем случае пути называются обособленными.</a:t>
            </a:r>
          </a:p>
          <a:p>
            <a:r>
              <a:rPr lang="ru-RU" sz="2000" b="1" dirty="0">
                <a:solidFill>
                  <a:schemeClr val="bg2">
                    <a:lumMod val="25000"/>
                  </a:schemeClr>
                </a:solidFill>
              </a:rPr>
              <a:t>  Движение транспорта по улицам и дорогам в России установлено по правой стороне в один – три и более рядов в зависимости от ширины улицы. Иногда широкая улица разделяется на 2 части зелёными насаждениями (разделительной полосой).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65557" y="116633"/>
            <a:ext cx="5430258" cy="1558305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4800" b="1" dirty="0" smtClean="0">
                <a:solidFill>
                  <a:schemeClr val="accent5"/>
                </a:solidFill>
              </a:rPr>
              <a:t>Что </a:t>
            </a:r>
            <a:r>
              <a:rPr lang="ru-RU" sz="4800" b="1" dirty="0">
                <a:solidFill>
                  <a:schemeClr val="accent5"/>
                </a:solidFill>
              </a:rPr>
              <a:t>называется </a:t>
            </a:r>
            <a:r>
              <a:rPr lang="ru-RU" sz="4800" b="1" dirty="0" smtClean="0">
                <a:solidFill>
                  <a:schemeClr val="accent5"/>
                </a:solidFill>
              </a:rPr>
              <a:t>  улицей</a:t>
            </a:r>
            <a:r>
              <a:rPr lang="ru-RU" sz="4800" b="1" dirty="0">
                <a:solidFill>
                  <a:schemeClr val="accent5"/>
                </a:solidFill>
              </a:rPr>
              <a:t>.</a:t>
            </a:r>
            <a:br>
              <a:rPr lang="ru-RU" sz="4800" b="1" dirty="0">
                <a:solidFill>
                  <a:schemeClr val="accent5"/>
                </a:solidFill>
              </a:rPr>
            </a:br>
            <a:endParaRPr lang="ru-RU" sz="4800" b="1" dirty="0">
              <a:solidFill>
                <a:schemeClr val="accent5"/>
              </a:solidFill>
            </a:endParaRPr>
          </a:p>
        </p:txBody>
      </p:sp>
      <p:pic>
        <p:nvPicPr>
          <p:cNvPr id="2050" name="Picture 2" descr="C:\Users\Ученик\Desktop\набранные работы\картинки по ПДД\images (3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16633"/>
            <a:ext cx="2686045" cy="136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734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1988840"/>
            <a:ext cx="7745505" cy="4137322"/>
          </a:xfrm>
        </p:spPr>
        <p:txBody>
          <a:bodyPr>
            <a:normAutofit fontScale="77500" lnSpcReduction="20000"/>
          </a:bodyPr>
          <a:lstStyle/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Движение 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</a:rPr>
              <a:t>по улицам бывает односторонним и двусторонним. Место пересечения улиц называется перекрёстком.</a:t>
            </a:r>
          </a:p>
          <a:p>
            <a:r>
              <a:rPr lang="ru-RU" sz="2800" b="1" dirty="0">
                <a:solidFill>
                  <a:schemeClr val="bg2">
                    <a:lumMod val="25000"/>
                  </a:schemeClr>
                </a:solidFill>
              </a:rPr>
              <a:t>К 4 – </a:t>
            </a:r>
            <a:r>
              <a:rPr lang="ru-RU" sz="2800" b="1" dirty="0" err="1">
                <a:solidFill>
                  <a:schemeClr val="bg2">
                    <a:lumMod val="25000"/>
                  </a:schemeClr>
                </a:solidFill>
              </a:rPr>
              <a:t>му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</a:rPr>
              <a:t> вопросу. Какие бывают перекрёстки.</a:t>
            </a:r>
          </a:p>
          <a:p>
            <a:r>
              <a:rPr lang="ru-RU" sz="2800" b="1" dirty="0">
                <a:solidFill>
                  <a:schemeClr val="bg2">
                    <a:lumMod val="25000"/>
                  </a:schemeClr>
                </a:solidFill>
              </a:rPr>
              <a:t> В зависимости от числа пересекающихся улиц и угла их пересечения перекрёстки бывают:</a:t>
            </a:r>
          </a:p>
          <a:p>
            <a:r>
              <a:rPr lang="ru-RU" sz="2800" b="1" dirty="0">
                <a:solidFill>
                  <a:schemeClr val="bg2">
                    <a:lumMod val="25000"/>
                  </a:schemeClr>
                </a:solidFill>
              </a:rPr>
              <a:t>-  четырёхсторонние (крестообразные) – образуются от пересечения двух улиц под прямым углом.</a:t>
            </a:r>
          </a:p>
          <a:p>
            <a:r>
              <a:rPr lang="ru-RU" sz="2800" b="1" dirty="0">
                <a:solidFill>
                  <a:schemeClr val="bg2">
                    <a:lumMod val="25000"/>
                  </a:schemeClr>
                </a:solidFill>
              </a:rPr>
              <a:t>  - четырёхсторонние (x – образные) – образуются от пересечения улиц под острым углом;</a:t>
            </a:r>
          </a:p>
          <a:p>
            <a:r>
              <a:rPr lang="ru-RU" sz="2800" b="1" dirty="0">
                <a:solidFill>
                  <a:schemeClr val="bg2">
                    <a:lumMod val="25000"/>
                  </a:schemeClr>
                </a:solidFill>
              </a:rPr>
              <a:t>- трёхсторонние (Т – образные) – образуются от примыкания одной улицы к другой под прямым углом;</a:t>
            </a:r>
          </a:p>
          <a:p>
            <a:r>
              <a:rPr lang="ru-RU" sz="2800" b="1" dirty="0">
                <a:solidFill>
                  <a:schemeClr val="bg2">
                    <a:lumMod val="25000"/>
                  </a:schemeClr>
                </a:solidFill>
              </a:rPr>
              <a:t>- многосторонние – от которых отходит более 4 – х улиц.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483767" y="0"/>
            <a:ext cx="6028071" cy="2108498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accent5"/>
                </a:solidFill>
              </a:rPr>
              <a:t>Что </a:t>
            </a:r>
            <a:r>
              <a:rPr lang="ru-RU" b="1" dirty="0">
                <a:solidFill>
                  <a:schemeClr val="accent5"/>
                </a:solidFill>
              </a:rPr>
              <a:t>называется перекрёстком?</a:t>
            </a:r>
            <a:br>
              <a:rPr lang="ru-RU" b="1" dirty="0">
                <a:solidFill>
                  <a:schemeClr val="accent5"/>
                </a:solidFill>
              </a:rPr>
            </a:br>
            <a:endParaRPr lang="ru-RU" b="1" dirty="0">
              <a:solidFill>
                <a:schemeClr val="accent5"/>
              </a:solidFill>
            </a:endParaRPr>
          </a:p>
        </p:txBody>
      </p:sp>
      <p:pic>
        <p:nvPicPr>
          <p:cNvPr id="1027" name="Picture 3" descr="D:\ПДД картинки\images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2686050" cy="170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952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3861048"/>
            <a:ext cx="7745505" cy="2265114"/>
          </a:xfrm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Площадью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называется перекрёсток, который занимает значительную территорию. Форма площади зависит от линии застроек и может иметь самую разнообразную конфигурацию (многоугольная, овальная, круглая и др.).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23928" y="260648"/>
            <a:ext cx="5112568" cy="3312368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4800" b="1" dirty="0" smtClean="0">
                <a:solidFill>
                  <a:schemeClr val="accent5"/>
                </a:solidFill>
              </a:rPr>
              <a:t>Что </a:t>
            </a:r>
            <a:r>
              <a:rPr lang="ru-RU" sz="4800" b="1" dirty="0">
                <a:solidFill>
                  <a:schemeClr val="accent5"/>
                </a:solidFill>
              </a:rPr>
              <a:t>называется площадью? </a:t>
            </a:r>
            <a:br>
              <a:rPr lang="ru-RU" sz="4800" b="1" dirty="0">
                <a:solidFill>
                  <a:schemeClr val="accent5"/>
                </a:solidFill>
              </a:rPr>
            </a:br>
            <a:endParaRPr lang="ru-RU" sz="4800" b="1" dirty="0">
              <a:solidFill>
                <a:schemeClr val="accent5"/>
              </a:solidFill>
            </a:endParaRPr>
          </a:p>
        </p:txBody>
      </p:sp>
      <p:pic>
        <p:nvPicPr>
          <p:cNvPr id="3075" name="Picture 3" descr="C:\Documents and Settings\Администратор\Рабочий стол\imgpreview (1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3600400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627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Documents and Settings\Администратор\Рабочий стол\f3940b6689f6d011ff260823fd6721c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88840"/>
            <a:ext cx="5286375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334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628799"/>
            <a:ext cx="8424936" cy="4968553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chemeClr val="bg2">
                    <a:lumMod val="25000"/>
                  </a:schemeClr>
                </a:solidFill>
              </a:rPr>
              <a:t>Дорожную </a:t>
            </a:r>
            <a:r>
              <a:rPr lang="ru-RU" sz="2200" b="1" dirty="0" err="1">
                <a:solidFill>
                  <a:schemeClr val="bg2">
                    <a:lumMod val="25000"/>
                  </a:schemeClr>
                </a:solidFill>
              </a:rPr>
              <a:t>размётку</a:t>
            </a:r>
            <a:r>
              <a:rPr lang="ru-RU" sz="2200" b="1" dirty="0">
                <a:solidFill>
                  <a:schemeClr val="bg2">
                    <a:lumMod val="25000"/>
                  </a:schemeClr>
                </a:solidFill>
              </a:rPr>
              <a:t> наносят на проезжей части улиц и дорог, на перекрёстках и площадях краской, термопластичными или другими средствами, обеспечивающими хорошую видимость.</a:t>
            </a:r>
          </a:p>
          <a:p>
            <a:r>
              <a:rPr lang="ru-RU" sz="2200" b="1" dirty="0">
                <a:solidFill>
                  <a:schemeClr val="bg2">
                    <a:lumMod val="25000"/>
                  </a:schemeClr>
                </a:solidFill>
              </a:rPr>
              <a:t>Продольная </a:t>
            </a:r>
            <a:r>
              <a:rPr lang="ru-RU" sz="2200" b="1" dirty="0" err="1">
                <a:solidFill>
                  <a:schemeClr val="bg2">
                    <a:lumMod val="25000"/>
                  </a:schemeClr>
                </a:solidFill>
              </a:rPr>
              <a:t>размётка</a:t>
            </a:r>
            <a:r>
              <a:rPr lang="ru-RU" sz="2200" b="1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r>
              <a:rPr lang="ru-RU" sz="2200" b="1" dirty="0">
                <a:solidFill>
                  <a:schemeClr val="bg2">
                    <a:lumMod val="25000"/>
                  </a:schemeClr>
                </a:solidFill>
              </a:rPr>
              <a:t>Запрещается выезд транспортных средств на проезжую часть, предназначенную для движения в противоположном направлении. Представляет собой белую линию, состоящую из параллельных сплошной и прерывистой белых линий.</a:t>
            </a:r>
          </a:p>
          <a:p>
            <a:r>
              <a:rPr lang="ru-RU" sz="2200" b="1" dirty="0">
                <a:solidFill>
                  <a:schemeClr val="bg2">
                    <a:lumMod val="25000"/>
                  </a:schemeClr>
                </a:solidFill>
              </a:rPr>
              <a:t>Пересекать её разрешается только при обгоне белых линий. </a:t>
            </a:r>
          </a:p>
          <a:p>
            <a:r>
              <a:rPr lang="ru-RU" sz="2200" b="1" dirty="0">
                <a:solidFill>
                  <a:schemeClr val="bg2">
                    <a:lumMod val="25000"/>
                  </a:schemeClr>
                </a:solidFill>
              </a:rPr>
              <a:t>  Поперечная </a:t>
            </a:r>
            <a:r>
              <a:rPr lang="ru-RU" sz="2200" b="1" dirty="0" err="1">
                <a:solidFill>
                  <a:schemeClr val="bg2">
                    <a:lumMod val="25000"/>
                  </a:schemeClr>
                </a:solidFill>
              </a:rPr>
              <a:t>размётка</a:t>
            </a:r>
            <a:r>
              <a:rPr lang="ru-RU" sz="2200" b="1" dirty="0">
                <a:solidFill>
                  <a:schemeClr val="bg2">
                    <a:lumMod val="25000"/>
                  </a:schemeClr>
                </a:solidFill>
              </a:rPr>
              <a:t>. К этому виду </a:t>
            </a:r>
            <a:r>
              <a:rPr lang="ru-RU" sz="2200" b="1" dirty="0" err="1">
                <a:solidFill>
                  <a:schemeClr val="bg2">
                    <a:lumMod val="25000"/>
                  </a:schemeClr>
                </a:solidFill>
              </a:rPr>
              <a:t>размётки</a:t>
            </a:r>
            <a:r>
              <a:rPr lang="ru-RU" sz="2200" b="1" dirty="0">
                <a:solidFill>
                  <a:schemeClr val="bg2">
                    <a:lumMod val="25000"/>
                  </a:schemeClr>
                </a:solidFill>
              </a:rPr>
              <a:t> относится стоп – линия. Линии запрещения стоянки и остановки транспорта и др.</a:t>
            </a:r>
          </a:p>
          <a:p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8485"/>
            <a:ext cx="5179653" cy="1624406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4800" b="1" dirty="0" smtClean="0">
                <a:solidFill>
                  <a:schemeClr val="accent5"/>
                </a:solidFill>
              </a:rPr>
              <a:t>Дорожная </a:t>
            </a:r>
            <a:r>
              <a:rPr lang="ru-RU" sz="4800" b="1" dirty="0" err="1">
                <a:solidFill>
                  <a:schemeClr val="accent5"/>
                </a:solidFill>
              </a:rPr>
              <a:t>размётка</a:t>
            </a:r>
            <a:r>
              <a:rPr lang="ru-RU" sz="4800" b="1" dirty="0">
                <a:solidFill>
                  <a:schemeClr val="accent5"/>
                </a:solidFill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146" name="Picture 2" descr="D:\ПДД картинки\images (1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0"/>
            <a:ext cx="3937620" cy="1700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715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2060848"/>
            <a:ext cx="7745505" cy="4464496"/>
          </a:xfrm>
        </p:spPr>
        <p:txBody>
          <a:bodyPr>
            <a:normAutofit fontScale="55000" lnSpcReduction="20000"/>
          </a:bodyPr>
          <a:lstStyle/>
          <a:p>
            <a:r>
              <a:rPr lang="ru-RU" sz="3400" b="1" dirty="0" smtClean="0">
                <a:solidFill>
                  <a:schemeClr val="tx2">
                    <a:lumMod val="75000"/>
                  </a:schemeClr>
                </a:solidFill>
              </a:rPr>
              <a:t>обозначают </a:t>
            </a:r>
            <a:r>
              <a:rPr lang="ru-RU" sz="3400" b="1" dirty="0">
                <a:solidFill>
                  <a:schemeClr val="tx2">
                    <a:lumMod val="75000"/>
                  </a:schemeClr>
                </a:solidFill>
              </a:rPr>
              <a:t>места обязательной остановки транспортных средств. Её наносят перед перекрёстком, где имеется дорожный знак </a:t>
            </a:r>
            <a:r>
              <a:rPr lang="ru-RU" sz="3400" b="1" dirty="0">
                <a:solidFill>
                  <a:schemeClr val="accent5"/>
                </a:solidFill>
              </a:rPr>
              <a:t>«Проезд без остановки запрещён</a:t>
            </a:r>
            <a:r>
              <a:rPr lang="ru-RU" sz="3400" b="1" dirty="0">
                <a:solidFill>
                  <a:schemeClr val="tx2">
                    <a:lumMod val="75000"/>
                  </a:schemeClr>
                </a:solidFill>
              </a:rPr>
              <a:t>», и в местах, где движение запрещается сигналом светофора или жестом регулировщика. Перед пешеходным переходом стоп – линию наносят на расстоянии не менее 1 м от него.</a:t>
            </a:r>
          </a:p>
          <a:p>
            <a:r>
              <a:rPr lang="ru-RU" sz="3400" b="1" dirty="0">
                <a:solidFill>
                  <a:schemeClr val="tx2">
                    <a:lumMod val="75000"/>
                  </a:schemeClr>
                </a:solidFill>
              </a:rPr>
              <a:t>  Линию запрещения стоянки транспортных средств (прерывистую линию жёлтого цвета располагают у края проезжей части или по верху бордюра тротуара.</a:t>
            </a:r>
          </a:p>
          <a:p>
            <a:r>
              <a:rPr lang="ru-RU" sz="3400" b="1" dirty="0">
                <a:solidFill>
                  <a:schemeClr val="tx2">
                    <a:lumMod val="75000"/>
                  </a:schemeClr>
                </a:solidFill>
              </a:rPr>
              <a:t>  Линию запрещения остановки транспортных средств (сплошная линия жёлтого цвета) наносят у края проезжей части или по верху бордюра тротуара.</a:t>
            </a:r>
          </a:p>
          <a:p>
            <a:r>
              <a:rPr lang="ru-RU" sz="3400" b="1" dirty="0">
                <a:solidFill>
                  <a:schemeClr val="tx2">
                    <a:lumMod val="75000"/>
                  </a:schemeClr>
                </a:solidFill>
              </a:rPr>
              <a:t>  Указательные стрелы могут иметься перед перекрёстками  для указания разрешённых направлений движения транспортных средств.</a:t>
            </a:r>
          </a:p>
          <a:p>
            <a:r>
              <a:rPr lang="ru-RU" sz="3400" b="1" dirty="0">
                <a:solidFill>
                  <a:schemeClr val="tx2">
                    <a:lumMod val="75000"/>
                  </a:schemeClr>
                </a:solidFill>
              </a:rPr>
              <a:t>   Слово </a:t>
            </a:r>
            <a:r>
              <a:rPr lang="ru-RU" sz="3400" b="1" dirty="0">
                <a:solidFill>
                  <a:schemeClr val="accent5"/>
                </a:solidFill>
              </a:rPr>
              <a:t>«Стоп» </a:t>
            </a:r>
            <a:r>
              <a:rPr lang="ru-RU" sz="3400" b="1" dirty="0">
                <a:solidFill>
                  <a:schemeClr val="tx2">
                    <a:lumMod val="75000"/>
                  </a:schemeClr>
                </a:solidFill>
              </a:rPr>
              <a:t>-  на полосе движения для обозначения приближения к стоп – линии.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491880" y="332656"/>
            <a:ext cx="4952873" cy="1080120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4800" b="1" dirty="0">
                <a:solidFill>
                  <a:schemeClr val="accent5"/>
                </a:solidFill>
              </a:rPr>
              <a:t>Стоп – линией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3203848" cy="1710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599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По 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улице с односторонним движением автомобили могут двигаться по всей ширине проезжей части, их может больше проехать за одно и то же время. Водителям в этом случае незачем опасаться помех от встречных машин, они могут быстро проехать улицу.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 Рядом с такой улицей обычно проходит другая, тоже с односторонним движением, только по ней идут машины в обратном направлении: по  двум соседним улицам машины идут в противоположных направлениях. Что же касается пешеходов, то они ходят по улице с односторонним движением так же, как и по обычным, с двусторонним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0"/>
            <a:ext cx="5184576" cy="2180506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4800" b="1" dirty="0" smtClean="0">
                <a:solidFill>
                  <a:schemeClr val="accent5"/>
                </a:solidFill>
              </a:rPr>
              <a:t>Улица </a:t>
            </a:r>
            <a:r>
              <a:rPr lang="ru-RU" sz="4800" b="1" dirty="0">
                <a:solidFill>
                  <a:schemeClr val="accent5"/>
                </a:solidFill>
              </a:rPr>
              <a:t>с односторонним движением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  <p:pic>
        <p:nvPicPr>
          <p:cNvPr id="5122" name="Picture 2" descr="D:\картинки по ПДД\images (1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16632"/>
            <a:ext cx="3600400" cy="2063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602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 descr="E:\картинки по ПДД\images (18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24936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73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Первые дорожные знаки возникли в Великобритании с появлением моторизованных экипажей, то есть первых самодвижущихся средств передвижения. </a:t>
            </a:r>
          </a:p>
          <a:p>
            <a:r>
              <a:rPr lang="ru-RU" b="1" dirty="0">
                <a:solidFill>
                  <a:schemeClr val="tx2"/>
                </a:solidFill>
              </a:rPr>
              <a:t>Их появление было связанно с необходимостью разграничить правила движения для экипажей с лошадиными упряжками и «предками» современных автомобилей. Пик развития дорожных знаков пришелся на 20-30-е годы ХХ столетия. Первыми из знаков дорожного движения появились знаки запрета и приоритета. В основном они регламентировали поведение пешеходов и автомобилистов 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1" y="570156"/>
            <a:ext cx="4243550" cy="1054250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Дорожные знаки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0"/>
            <a:ext cx="4420902" cy="2204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833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картинки по ПДД\5677876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32656"/>
            <a:ext cx="5616624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992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060848"/>
            <a:ext cx="7745505" cy="4464495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1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.	Ходите только по тротуару, придерживаясь правой стороны. Не ходите по мостовой.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2.	На загородной дороге идите по обочине навстречу движению транспорта.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3.	Не переходите улицу перед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</a:rPr>
              <a:t>близкоидущим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 транспортом.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4.	Не играйте на улице. Не катайтесь по улице на санках, коньках, самокатах.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5.	На велосипедах по улицам городов разрешается ездить ребятам с 14 лет.</a:t>
            </a:r>
          </a:p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6.	Переходите улицу только на зелёный сигнал светофора.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4800" dirty="0" smtClean="0">
                <a:solidFill>
                  <a:schemeClr val="accent5"/>
                </a:solidFill>
              </a:rPr>
              <a:t>Памятка</a:t>
            </a:r>
            <a:r>
              <a:rPr lang="ru-RU" sz="4800" dirty="0">
                <a:solidFill>
                  <a:schemeClr val="accent5"/>
                </a:solidFill>
              </a:rPr>
              <a:t>:</a:t>
            </a:r>
            <a:br>
              <a:rPr lang="ru-RU" sz="4800" dirty="0">
                <a:solidFill>
                  <a:schemeClr val="accent5"/>
                </a:solidFill>
              </a:rPr>
            </a:br>
            <a:endParaRPr lang="ru-RU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82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564904"/>
            <a:ext cx="7745505" cy="3561258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err="1">
                <a:solidFill>
                  <a:schemeClr val="tx2"/>
                </a:solidFill>
              </a:rPr>
              <a:t>Пра́вила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доро́жного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движе́ния</a:t>
            </a:r>
            <a:r>
              <a:rPr lang="ru-RU" b="1" dirty="0">
                <a:solidFill>
                  <a:schemeClr val="tx2"/>
                </a:solidFill>
              </a:rPr>
              <a:t> (сокращенно: ПДД) — свод правил, регулирующих обязанности участников дорожного движения (водителей транспортных средств, пассажиров, пешеходов и т. д.), а также технические требования, предъявляемые к транспортным средствам для обеспечения безопасности дорожного движения</a:t>
            </a:r>
            <a:r>
              <a:rPr lang="ru-RU" b="1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История </a:t>
            </a:r>
            <a:r>
              <a:rPr lang="ru-RU" b="1" dirty="0">
                <a:solidFill>
                  <a:schemeClr val="tx2"/>
                </a:solidFill>
              </a:rPr>
              <a:t>ПДД берёт своё начало в Древнем Риме, когда управляющие городом пытались ограничить транспортный поток на территории мегаполиса. </a:t>
            </a:r>
            <a:endParaRPr lang="ru-RU" b="1" dirty="0" smtClean="0">
              <a:solidFill>
                <a:schemeClr val="tx2"/>
              </a:solidFill>
            </a:endParaRPr>
          </a:p>
          <a:p>
            <a:r>
              <a:rPr lang="ru-RU" b="1" dirty="0" smtClean="0">
                <a:solidFill>
                  <a:schemeClr val="tx2"/>
                </a:solidFill>
              </a:rPr>
              <a:t>Приезжие </a:t>
            </a:r>
            <a:r>
              <a:rPr lang="ru-RU" b="1" dirty="0">
                <a:solidFill>
                  <a:schemeClr val="tx2"/>
                </a:solidFill>
              </a:rPr>
              <a:t>были обязаны оставлять свои повозки за чертой города, а внутри города пользоваться исключительно общественным транспортом.</a:t>
            </a:r>
          </a:p>
          <a:p>
            <a:r>
              <a:rPr lang="ru-RU" b="1" dirty="0">
                <a:solidFill>
                  <a:schemeClr val="tx2"/>
                </a:solidFill>
              </a:rPr>
              <a:t>Кроме того, на некоторых улицах города было установлено одностороннее движение.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260648"/>
            <a:ext cx="5832648" cy="2016224"/>
          </a:xfrm>
        </p:spPr>
        <p:txBody>
          <a:bodyPr/>
          <a:lstStyle/>
          <a:p>
            <a:r>
              <a:rPr lang="ru-RU" dirty="0"/>
              <a:t>История </a:t>
            </a:r>
            <a:r>
              <a:rPr lang="ru-RU" dirty="0" smtClean="0"/>
              <a:t>ПДД. </a:t>
            </a:r>
            <a:br>
              <a:rPr lang="ru-RU" dirty="0" smtClean="0"/>
            </a:br>
            <a:r>
              <a:rPr lang="ru-RU" dirty="0" smtClean="0"/>
              <a:t>Первое </a:t>
            </a:r>
            <a:r>
              <a:rPr lang="ru-RU" dirty="0"/>
              <a:t>появление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"/>
            <a:ext cx="3203848" cy="2348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387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484784"/>
            <a:ext cx="8749480" cy="5040560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chemeClr val="tx2"/>
                </a:solidFill>
              </a:rPr>
              <a:t>Первые </a:t>
            </a:r>
            <a:r>
              <a:rPr lang="ru-RU" sz="2200" b="1" dirty="0">
                <a:solidFill>
                  <a:schemeClr val="tx2"/>
                </a:solidFill>
              </a:rPr>
              <a:t>известные попытки упорядочить городское движение были предприняты ещё в Древнем Риме Гаем Юлием Цезарем. По его указу в 50-х годах до н. э. на некоторых улицах города было введено одностороннее движение. С восхода солнца и до конца «рабочего дня» (примерно за два часа до его захода) был запрещён проезд частных повозок, колесниц и экипажей. Приезжие были обязаны оставлять свой транспорт за чертой города и передвигаться по Риму пешком, либо наняв </a:t>
            </a:r>
            <a:r>
              <a:rPr lang="ru-RU" sz="2200" b="1" dirty="0" smtClean="0">
                <a:solidFill>
                  <a:schemeClr val="tx2"/>
                </a:solidFill>
              </a:rPr>
              <a:t>паланкин. </a:t>
            </a:r>
            <a:r>
              <a:rPr lang="ru-RU" sz="2200" b="1" dirty="0">
                <a:solidFill>
                  <a:schemeClr val="tx2"/>
                </a:solidFill>
              </a:rPr>
              <a:t>Основные обязанности </a:t>
            </a:r>
            <a:r>
              <a:rPr lang="ru-RU" sz="2200" b="1" dirty="0" smtClean="0">
                <a:solidFill>
                  <a:schemeClr val="tx2"/>
                </a:solidFill>
              </a:rPr>
              <a:t> регулировщиков </a:t>
            </a:r>
            <a:r>
              <a:rPr lang="ru-RU" sz="2200" b="1" dirty="0">
                <a:solidFill>
                  <a:schemeClr val="tx2"/>
                </a:solidFill>
              </a:rPr>
              <a:t>заключались в предотвращении конфликтов и драк между владельцами транспортных средств. </a:t>
            </a:r>
            <a:r>
              <a:rPr lang="ru-RU" sz="2200" b="1" dirty="0" smtClean="0">
                <a:solidFill>
                  <a:schemeClr val="tx2"/>
                </a:solidFill>
              </a:rPr>
              <a:t>Знатные </a:t>
            </a:r>
            <a:r>
              <a:rPr lang="ru-RU" sz="2200" b="1" dirty="0">
                <a:solidFill>
                  <a:schemeClr val="tx2"/>
                </a:solidFill>
              </a:rPr>
              <a:t>вельможи могли обеспечить себе беспрепятственный проезд по городу — они высылали впереди своих экипажей скороходов, которые расчищали улицы для </a:t>
            </a:r>
            <a:r>
              <a:rPr lang="ru-RU" sz="2200" b="1" dirty="0" smtClean="0">
                <a:solidFill>
                  <a:schemeClr val="tx2"/>
                </a:solidFill>
              </a:rPr>
              <a:t>проезда</a:t>
            </a:r>
            <a:r>
              <a:rPr lang="ru-RU" sz="2200" b="1" dirty="0" smtClean="0">
                <a:solidFill>
                  <a:schemeClr val="tx2"/>
                </a:solidFill>
              </a:rPr>
              <a:t>. </a:t>
            </a:r>
            <a:endParaRPr lang="ru-RU" sz="2200" b="1" dirty="0">
              <a:solidFill>
                <a:schemeClr val="tx2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35696" y="188640"/>
            <a:ext cx="6120680" cy="1224136"/>
          </a:xfrm>
        </p:spPr>
        <p:txBody>
          <a:bodyPr/>
          <a:lstStyle/>
          <a:p>
            <a:r>
              <a:rPr lang="ru-RU" b="1" dirty="0"/>
              <a:t>Древний Рим</a:t>
            </a:r>
            <a:br>
              <a:rPr lang="ru-RU" b="1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231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Прошло </a:t>
            </a:r>
            <a:r>
              <a:rPr lang="ru-RU" b="1" dirty="0">
                <a:solidFill>
                  <a:schemeClr val="tx2"/>
                </a:solidFill>
              </a:rPr>
              <a:t>несколько сотен лет, прежде чем ПДД продолжили своё развитие.</a:t>
            </a:r>
          </a:p>
          <a:p>
            <a:r>
              <a:rPr lang="ru-RU" b="1" dirty="0">
                <a:solidFill>
                  <a:schemeClr val="tx2"/>
                </a:solidFill>
              </a:rPr>
              <a:t> В крупных городах стали появляться частные извозчики, количество которых росло с невероятной скоростью, но, при этом, качество обслуживания пассажиров было очень низким. </a:t>
            </a:r>
          </a:p>
          <a:p>
            <a:r>
              <a:rPr lang="ru-RU" b="1" dirty="0">
                <a:solidFill>
                  <a:schemeClr val="tx2"/>
                </a:solidFill>
              </a:rPr>
              <a:t>Тогда государственные органы стали лицензировать извозчиков, выдавая им номера в случае выполнения определенных требований: извозчики и их лошади должны были опрятно выглядеть, повозкам было запрещено останавливаться посреди улиц, а извозчики должны были "садиться за руль" только в трезвом виде.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642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708920"/>
            <a:ext cx="7745505" cy="3417242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С появлением "конки" были изменены правила проезда перекрестков - тяжелые вагоны имели преимущества перед другими транспортными </a:t>
            </a:r>
            <a:r>
              <a:rPr lang="ru-RU" b="1" dirty="0" smtClean="0">
                <a:solidFill>
                  <a:schemeClr val="tx2"/>
                </a:solidFill>
              </a:rPr>
              <a:t>средствами.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Появление </a:t>
            </a:r>
            <a:r>
              <a:rPr lang="ru-RU" b="1" dirty="0">
                <a:solidFill>
                  <a:schemeClr val="tx2"/>
                </a:solidFill>
              </a:rPr>
              <a:t>автомобилей привело к возникновению несколько странных правил, например, перед самодвижущейся повозкой должен был бежать мальчик и оповещать всех о приближении "огненного чудовища".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"/>
            <a:ext cx="6768752" cy="2564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780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Ученик\Desktop\набранные работы\ПДД картинки\загруженное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3960440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3212976"/>
            <a:ext cx="7745505" cy="3528392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bg2">
                    <a:lumMod val="25000"/>
                  </a:schemeClr>
                </a:solidFill>
              </a:rPr>
              <a:t>В России правила дорожного движения на лошадях были введены Петром I 03.01.1683 года. Указ звучал так: “Великим государем ведомо учинилось, что многие учли ездить в санях на вожжах с бичами большими и едучи по улице небрежно людей побивают, то впредь с сего времени в санях на вожжах не ездить”.</a:t>
            </a:r>
          </a:p>
          <a:p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</a:rPr>
              <a:t>Первый 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</a:rPr>
              <a:t>светофор был установлен 10 декабря 1868 года в Лондоне возле здания Британского парламента. Его изобретатель — Джон Пик </a:t>
            </a:r>
            <a:r>
              <a:rPr lang="ru-RU" sz="1800" b="1" dirty="0" err="1" smtClean="0">
                <a:solidFill>
                  <a:schemeClr val="bg2">
                    <a:lumMod val="25000"/>
                  </a:schemeClr>
                </a:solidFill>
              </a:rPr>
              <a:t>Найт</a:t>
            </a: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</a:rPr>
              <a:t>. </a:t>
            </a:r>
          </a:p>
          <a:p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</a:rPr>
              <a:t>Первый 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</a:rPr>
              <a:t>сигнальный светофор появился в США в 1919 году. . Они имели красный и зелёный сигнал и, переключаясь, издавали звуковой сигнал. Система управлялась полицейским, сидящим в стеклянной будке на перекрёстке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707904" y="570156"/>
            <a:ext cx="4736849" cy="1346676"/>
          </a:xfrm>
        </p:spPr>
        <p:txBody>
          <a:bodyPr/>
          <a:lstStyle/>
          <a:p>
            <a:r>
              <a:rPr lang="ru-RU" sz="4800" b="1" dirty="0" smtClean="0">
                <a:solidFill>
                  <a:schemeClr val="accent5"/>
                </a:solidFill>
              </a:rPr>
              <a:t>История светофора</a:t>
            </a:r>
            <a:endParaRPr lang="ru-RU" sz="48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44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3356992"/>
            <a:ext cx="7745505" cy="3168352"/>
          </a:xfrm>
        </p:spPr>
        <p:txBody>
          <a:bodyPr numCol="2">
            <a:normAutofit fontScale="85000" lnSpcReduction="20000"/>
          </a:bodyPr>
          <a:lstStyle/>
          <a:p>
            <a:pPr algn="ctr"/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Движеньем полон город!</a:t>
            </a:r>
          </a:p>
          <a:p>
            <a:pPr algn="ctr"/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Бегут машины в ряд,</a:t>
            </a:r>
          </a:p>
          <a:p>
            <a:pPr algn="ctr"/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Цветные светофоры</a:t>
            </a:r>
          </a:p>
          <a:p>
            <a:pPr algn="ctr"/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день, и ночь горят.</a:t>
            </a:r>
          </a:p>
          <a:p>
            <a:pPr algn="ctr"/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Шагая осторожно,</a:t>
            </a:r>
          </a:p>
          <a:p>
            <a:pPr algn="ctr"/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улицей следи.</a:t>
            </a:r>
          </a:p>
          <a:p>
            <a:pPr algn="ctr"/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только там, где можно,</a:t>
            </a:r>
          </a:p>
          <a:p>
            <a:pPr algn="ctr"/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Её переходи!</a:t>
            </a:r>
          </a:p>
          <a:p>
            <a:pPr algn="ctr"/>
            <a:endParaRPr lang="ru-RU" sz="2600" b="1" dirty="0" smtClean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6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там, где днём трамваи</a:t>
            </a:r>
          </a:p>
          <a:p>
            <a:pPr algn="ctr"/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Спешат со всех сторон,</a:t>
            </a:r>
          </a:p>
          <a:p>
            <a:pPr algn="ctr"/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Нельзя ходить зевая,</a:t>
            </a:r>
          </a:p>
          <a:p>
            <a:pPr algn="ctr"/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нельзя считать ворон!</a:t>
            </a:r>
          </a:p>
          <a:p>
            <a:pPr algn="ctr"/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Шагая осторожно, </a:t>
            </a:r>
          </a:p>
          <a:p>
            <a:pPr algn="ctr"/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улицей следи.</a:t>
            </a:r>
          </a:p>
          <a:p>
            <a:pPr algn="ctr"/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только там, где можно,</a:t>
            </a:r>
          </a:p>
          <a:p>
            <a:pPr algn="ctr"/>
            <a:r>
              <a:rPr lang="ru-RU" sz="26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Её переходи!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Ученик\Desktop\набранные работы\ПДД картинки\images (1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8640"/>
            <a:ext cx="7848872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0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476672"/>
            <a:ext cx="6192688" cy="5976663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5"/>
                </a:solidFill>
              </a:rPr>
              <a:t>1. </a:t>
            </a:r>
            <a:r>
              <a:rPr lang="ru-RU" sz="2800" b="1" dirty="0" smtClean="0">
                <a:solidFill>
                  <a:schemeClr val="accent5"/>
                </a:solidFill>
              </a:rPr>
              <a:t>Что </a:t>
            </a:r>
            <a:r>
              <a:rPr lang="ru-RU" sz="2800" b="1" dirty="0">
                <a:solidFill>
                  <a:schemeClr val="accent5"/>
                </a:solidFill>
              </a:rPr>
              <a:t>называется дорогой?</a:t>
            </a:r>
          </a:p>
          <a:p>
            <a:r>
              <a:rPr lang="ru-RU" sz="2800" b="1" dirty="0">
                <a:solidFill>
                  <a:schemeClr val="accent5"/>
                </a:solidFill>
              </a:rPr>
              <a:t>2. Что называется улицей?</a:t>
            </a:r>
          </a:p>
          <a:p>
            <a:r>
              <a:rPr lang="ru-RU" sz="2800" b="1" dirty="0" smtClean="0">
                <a:solidFill>
                  <a:schemeClr val="accent5"/>
                </a:solidFill>
              </a:rPr>
              <a:t>3. Что </a:t>
            </a:r>
            <a:r>
              <a:rPr lang="ru-RU" sz="2800" b="1" dirty="0">
                <a:solidFill>
                  <a:schemeClr val="accent5"/>
                </a:solidFill>
              </a:rPr>
              <a:t>называется перекрёстком?</a:t>
            </a:r>
          </a:p>
          <a:p>
            <a:r>
              <a:rPr lang="ru-RU" sz="2800" b="1" dirty="0">
                <a:solidFill>
                  <a:schemeClr val="accent5"/>
                </a:solidFill>
              </a:rPr>
              <a:t>4</a:t>
            </a:r>
            <a:r>
              <a:rPr lang="ru-RU" sz="2800" b="1" dirty="0" smtClean="0">
                <a:solidFill>
                  <a:schemeClr val="accent5"/>
                </a:solidFill>
              </a:rPr>
              <a:t>. </a:t>
            </a:r>
            <a:r>
              <a:rPr lang="ru-RU" sz="2800" b="1" dirty="0">
                <a:solidFill>
                  <a:schemeClr val="accent5"/>
                </a:solidFill>
              </a:rPr>
              <a:t>Какие бывают перекрёстки?</a:t>
            </a:r>
          </a:p>
          <a:p>
            <a:r>
              <a:rPr lang="ru-RU" sz="2800" b="1" dirty="0">
                <a:solidFill>
                  <a:schemeClr val="accent5"/>
                </a:solidFill>
              </a:rPr>
              <a:t>5</a:t>
            </a:r>
            <a:r>
              <a:rPr lang="ru-RU" sz="2800" b="1" dirty="0" smtClean="0">
                <a:solidFill>
                  <a:schemeClr val="accent5"/>
                </a:solidFill>
              </a:rPr>
              <a:t>. </a:t>
            </a:r>
            <a:r>
              <a:rPr lang="ru-RU" sz="2800" b="1" dirty="0">
                <a:solidFill>
                  <a:schemeClr val="accent5"/>
                </a:solidFill>
              </a:rPr>
              <a:t>Что называется площадью?</a:t>
            </a:r>
          </a:p>
          <a:p>
            <a:r>
              <a:rPr lang="ru-RU" sz="2800" b="1" dirty="0">
                <a:solidFill>
                  <a:schemeClr val="accent5"/>
                </a:solidFill>
              </a:rPr>
              <a:t>6</a:t>
            </a:r>
            <a:r>
              <a:rPr lang="ru-RU" sz="2800" b="1" dirty="0" smtClean="0">
                <a:solidFill>
                  <a:schemeClr val="accent5"/>
                </a:solidFill>
              </a:rPr>
              <a:t>. </a:t>
            </a:r>
            <a:r>
              <a:rPr lang="ru-RU" sz="2800" b="1" dirty="0">
                <a:solidFill>
                  <a:schemeClr val="accent5"/>
                </a:solidFill>
              </a:rPr>
              <a:t>Рассказать о дорожной </a:t>
            </a:r>
            <a:r>
              <a:rPr lang="ru-RU" sz="2800" b="1" dirty="0" err="1">
                <a:solidFill>
                  <a:schemeClr val="accent5"/>
                </a:solidFill>
              </a:rPr>
              <a:t>размётке</a:t>
            </a:r>
            <a:r>
              <a:rPr lang="ru-RU" sz="2800" b="1" dirty="0">
                <a:solidFill>
                  <a:schemeClr val="accent5"/>
                </a:solidFill>
              </a:rPr>
              <a:t>.</a:t>
            </a:r>
          </a:p>
          <a:p>
            <a:r>
              <a:rPr lang="ru-RU" sz="2800" b="1" dirty="0">
                <a:solidFill>
                  <a:schemeClr val="accent5"/>
                </a:solidFill>
              </a:rPr>
              <a:t>7. </a:t>
            </a:r>
            <a:r>
              <a:rPr lang="ru-RU" sz="2800" b="1" dirty="0" smtClean="0">
                <a:solidFill>
                  <a:schemeClr val="accent5"/>
                </a:solidFill>
              </a:rPr>
              <a:t>Улица </a:t>
            </a:r>
            <a:r>
              <a:rPr lang="ru-RU" sz="2800" b="1" dirty="0">
                <a:solidFill>
                  <a:schemeClr val="accent5"/>
                </a:solidFill>
              </a:rPr>
              <a:t>с односторонним движением.</a:t>
            </a:r>
          </a:p>
          <a:p>
            <a:r>
              <a:rPr lang="ru-RU" sz="2800" b="1" dirty="0" smtClean="0">
                <a:solidFill>
                  <a:schemeClr val="accent5"/>
                </a:solidFill>
              </a:rPr>
              <a:t>8. Зачем </a:t>
            </a:r>
            <a:r>
              <a:rPr lang="ru-RU" sz="2800" b="1" dirty="0">
                <a:solidFill>
                  <a:schemeClr val="accent5"/>
                </a:solidFill>
              </a:rPr>
              <a:t>нужна дорожная </a:t>
            </a:r>
            <a:r>
              <a:rPr lang="ru-RU" sz="2800" b="1" dirty="0" err="1">
                <a:solidFill>
                  <a:schemeClr val="accent5"/>
                </a:solidFill>
              </a:rPr>
              <a:t>размётка</a:t>
            </a:r>
            <a:r>
              <a:rPr lang="ru-RU" sz="2800" b="1" dirty="0">
                <a:solidFill>
                  <a:schemeClr val="accent5"/>
                </a:solidFill>
              </a:rPr>
              <a:t>?</a:t>
            </a:r>
          </a:p>
          <a:p>
            <a:endParaRPr lang="ru-RU" sz="2800" b="1" dirty="0">
              <a:solidFill>
                <a:schemeClr val="accent5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flipV="1">
            <a:off x="688490" y="-819471"/>
            <a:ext cx="7756263" cy="50405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Ученик\Desktop\набранные работы\ПДД картинки\images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76672"/>
            <a:ext cx="2736304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583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492</TotalTime>
  <Words>1330</Words>
  <Application>Microsoft Office PowerPoint</Application>
  <PresentationFormat>Экран (4:3)</PresentationFormat>
  <Paragraphs>87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Твердый переплет</vt:lpstr>
      <vt:lpstr>           </vt:lpstr>
      <vt:lpstr>Презентация PowerPoint</vt:lpstr>
      <vt:lpstr>История ПДД.  Первое появление</vt:lpstr>
      <vt:lpstr>Древний Рим </vt:lpstr>
      <vt:lpstr>Презентация PowerPoint</vt:lpstr>
      <vt:lpstr>Презентация PowerPoint</vt:lpstr>
      <vt:lpstr>История светофора</vt:lpstr>
      <vt:lpstr>Презентация PowerPoint</vt:lpstr>
      <vt:lpstr>Презентация PowerPoint</vt:lpstr>
      <vt:lpstr> Что называется дорогой. </vt:lpstr>
      <vt:lpstr>  Что называется   улицей. </vt:lpstr>
      <vt:lpstr> Что называется перекрёстком? </vt:lpstr>
      <vt:lpstr> Что называется площадью?  </vt:lpstr>
      <vt:lpstr>Презентация PowerPoint</vt:lpstr>
      <vt:lpstr> Дорожная размётка. </vt:lpstr>
      <vt:lpstr> Стоп – линией </vt:lpstr>
      <vt:lpstr> Улица с односторонним движением. </vt:lpstr>
      <vt:lpstr>Презентация PowerPoint</vt:lpstr>
      <vt:lpstr>Дорожные знаки</vt:lpstr>
      <vt:lpstr> Памятка: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мы знаем о ПДД</dc:title>
  <dc:creator>Ученик</dc:creator>
  <cp:lastModifiedBy>Ученик</cp:lastModifiedBy>
  <cp:revision>26</cp:revision>
  <dcterms:created xsi:type="dcterms:W3CDTF">2013-04-23T07:11:47Z</dcterms:created>
  <dcterms:modified xsi:type="dcterms:W3CDTF">2013-04-29T03:34:54Z</dcterms:modified>
</cp:coreProperties>
</file>