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57" r:id="rId4"/>
    <p:sldId id="274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6" r:id="rId15"/>
    <p:sldId id="267" r:id="rId16"/>
    <p:sldId id="268" r:id="rId17"/>
    <p:sldId id="275" r:id="rId18"/>
    <p:sldId id="269" r:id="rId19"/>
    <p:sldId id="270" r:id="rId20"/>
    <p:sldId id="271" r:id="rId21"/>
    <p:sldId id="272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982-732F-4C45-9838-D7705419F0B7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C81DC4-4597-4B55-8AFE-FB9BDD6A444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982-732F-4C45-9838-D7705419F0B7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81DC4-4597-4B55-8AFE-FB9BDD6A44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982-732F-4C45-9838-D7705419F0B7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81DC4-4597-4B55-8AFE-FB9BDD6A44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F9DA982-732F-4C45-9838-D7705419F0B7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EC81DC4-4597-4B55-8AFE-FB9BDD6A444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982-732F-4C45-9838-D7705419F0B7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81DC4-4597-4B55-8AFE-FB9BDD6A444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982-732F-4C45-9838-D7705419F0B7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81DC4-4597-4B55-8AFE-FB9BDD6A444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81DC4-4597-4B55-8AFE-FB9BDD6A444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982-732F-4C45-9838-D7705419F0B7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982-732F-4C45-9838-D7705419F0B7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81DC4-4597-4B55-8AFE-FB9BDD6A444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982-732F-4C45-9838-D7705419F0B7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81DC4-4597-4B55-8AFE-FB9BDD6A44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F9DA982-732F-4C45-9838-D7705419F0B7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EC81DC4-4597-4B55-8AFE-FB9BDD6A444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DA982-732F-4C45-9838-D7705419F0B7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C81DC4-4597-4B55-8AFE-FB9BDD6A444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F9DA982-732F-4C45-9838-D7705419F0B7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EC81DC4-4597-4B55-8AFE-FB9BDD6A444A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5157192"/>
            <a:ext cx="6059016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cademy.kz" panose="02000503000000020003" pitchFamily="2" charset="0"/>
              </a:rPr>
              <a:t>125 лет казахскому поэту</a:t>
            </a:r>
          </a:p>
          <a:p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cademy.kz" panose="02000503000000020003" pitchFamily="2" charset="0"/>
              </a:rPr>
              <a:t>С. Сейфуллину</a:t>
            </a:r>
            <a:b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cademy.kz" panose="02000503000000020003" pitchFamily="2" charset="0"/>
              </a:rPr>
            </a:b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cademy.kz" panose="02000503000000020003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3768" y="404664"/>
            <a:ext cx="6552728" cy="439248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prstTxWarp prst="textInflate">
              <a:avLst/>
            </a:prstTxWarp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6000" b="1" cap="all" spc="0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cademy.kz" panose="02000503000000020003" pitchFamily="2" charset="0"/>
              </a:rPr>
              <a:t>«Он смог посеять </a:t>
            </a:r>
            <a:br>
              <a:rPr lang="ru-RU" sz="6000" b="1" cap="all" spc="0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cademy.kz" panose="02000503000000020003" pitchFamily="2" charset="0"/>
              </a:rPr>
            </a:br>
            <a:r>
              <a:rPr lang="ru-RU" sz="6000" b="1" cap="all" spc="0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cademy.kz" panose="02000503000000020003" pitchFamily="2" charset="0"/>
              </a:rPr>
              <a:t>зерна истины»</a:t>
            </a:r>
            <a:br>
              <a:rPr lang="ru-RU" sz="6000" b="1" cap="all" spc="0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cademy.kz" panose="02000503000000020003" pitchFamily="2" charset="0"/>
              </a:rPr>
            </a:br>
            <a:endParaRPr lang="ru-RU" sz="6000" b="1" cap="all" spc="0" dirty="0">
              <a:ln/>
              <a:solidFill>
                <a:schemeClr val="accent4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cademy.kz" panose="02000503000000020003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1" y="1052736"/>
            <a:ext cx="2332631" cy="3972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0338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036490"/>
            <a:ext cx="8363272" cy="45720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В июне 1918 года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Акмолинске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 произошел переворот. Белогвардейцы схватили Сейфуллина вместе с единомышленниками и осудили на смерть. Осенью 1918-го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Сакена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этапировали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 в Петропавловск, а оттуда отправили в Омск в концлагерь в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атаманском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вагоне смерти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.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Academy KZ" panose="020B0603050302020204" pitchFamily="34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Пленных перевозили в 40-градусные морозы в продуваемых всеми ветрами вагонах. В дороге их пытали и всячески унижали. Но </a:t>
            </a:r>
            <a:r>
              <a:rPr lang="ru-RU" b="1" dirty="0" err="1" smtClean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Сакену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представилась счастливая возможность совершить побег — это произошло в марте 1919-го. В течение многих месяцев он скитался по степным просторам, чтобы добраться до родного края.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07904" y="152400"/>
            <a:ext cx="4978896" cy="140439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cademy.kz" panose="02000503000000020003" pitchFamily="2" charset="0"/>
              </a:rPr>
              <a:t>Осуждение писателя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cademy.kz" panose="02000503000000020003" pitchFamily="2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4237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276872"/>
            <a:ext cx="8229600" cy="435597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Восстановив документы, в мае следующего года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Сәкен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 возвратился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Акмолинск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. Город уже освободили большевики, поэтому Сейфуллин сразу же включается в агитационную деятельность. После создания Казахской Автономной Республики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Сакен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 Сейфуллин вошел в состав Президиума республиканского ЦИКа. В 1922-м стал заместителем наркома просвещения Казахской Республики, а затем возглавил Совнарком Казахстана. Особенно значимый для молодого революционера и поэта 1923 год. Посетив партийный съезд в апреле 1923-го, он понимает, насколько важен национальный вопрос. Поэт был шокирован услышанным, ведь, согласно прозвучавшим речам, русской культуре отводилась глобальная роль в образованном Союзе советских республик. Поэтому, возвратившись домой,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Сәкен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 уделяет огромное значение развитию казахского языка.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4474840" cy="100811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cademy.kz" panose="02000503000000020003" pitchFamily="2" charset="0"/>
              </a:rPr>
              <a:t>Член партии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cademy.kz" panose="02000503000000020003" pitchFamily="2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174"/>
            <a:ext cx="4196763" cy="2171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3644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051720" y="1524000"/>
            <a:ext cx="6635080" cy="45720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С 1925-го, после прихода к власти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Голощекина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, 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Сәкена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 посыпались неприятности. Политическая и педагогическая карьера казахского поэта пошла прахом. Его понизили до заведующего комиссией, изучающей историю революции и компартии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.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Academy.kz" panose="02000503000000020003" pitchFamily="2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В 1927 году Сейфуллина назначают ректором института народного просвещения в Кызыл-Орде. В мае 1928-го он читает лекции в Ташкенте в казахском пединституте, в августе следующего года становится в этом же вузе доцентом кафедры литературы. С 1934-го работает в Казахском НИИ национальной культуры.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cademy.kz" panose="02000503000000020003" pitchFamily="2" charset="0"/>
              </a:rPr>
              <a:t>Политическая и педагогическая карьера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1" y="1772816"/>
            <a:ext cx="1657350" cy="33123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9707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91880" y="1524000"/>
            <a:ext cx="5194920" cy="4572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В 1930-е годы он участвовал в основании Союза писателей Казахстана, под началом которого были собраны все благонадежные авторы. В 1934-м получил звание профессора института журналистики. В 1935-м принимал активное участие в днях казахской культуры в Москве. В 1936-м первый среди писателей Казахстана отмечен высокой наградой.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7744" y="152400"/>
            <a:ext cx="6419056" cy="12192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cademy KZ" panose="020B0603050302020204" pitchFamily="34" charset="0"/>
              </a:rPr>
              <a:t>Союз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cademy KZ" panose="020B0603050302020204" pitchFamily="34" charset="0"/>
              </a:rPr>
              <a:t>писателей Казахстана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46" y="260648"/>
            <a:ext cx="2311055" cy="29249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46" y="4005064"/>
            <a:ext cx="3230558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960102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3068960"/>
            <a:ext cx="8229600" cy="309976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В сентябре 1937 года великого казахского деятеля арестовали. До оглашения приговора, а это произошло в феврале 1938-го, он подвергался бесчеловечным пыткам в застенках НКВД. Как враг народа был приговорен к расстрелу.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Сакена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 Сейфуллина не стало 25 апреля 1938 года. В марте 1957-го его посмертно реабилитировали по причине отсутствия состава преступления.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620688"/>
            <a:ext cx="4680520" cy="93116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cademy KZ" panose="020B0603050302020204" pitchFamily="34" charset="0"/>
              </a:rPr>
              <a:t>Приговор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8680"/>
            <a:ext cx="3362407" cy="20882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517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708920"/>
            <a:ext cx="8229600" cy="38164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У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Сәкена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 Сейфуллина была семья, которая тоже пострадала от репрессий. В 1937-м расстреляли его отца и брата. В апреле 1938-го арестовали жену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Гульбахрам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. Ее приговорили к отбыванию наказания в лагере А.Л.Ж.И.Р., где она провела семь лет.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С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момента ареста мужа и еще некоторое время после своего освобождения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Гульбахрам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 ничего не знала о том, что с ним случилось. Двое детей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Сәкена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 погибли в юном возрасте.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27784" y="548680"/>
            <a:ext cx="3312368" cy="158417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cademy KZ" panose="020B0603050302020204" pitchFamily="34" charset="0"/>
              </a:rPr>
              <a:t>Семейные реалии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cademy KZ" panose="020B06030503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4665"/>
            <a:ext cx="3185963" cy="2143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551"/>
            <a:ext cx="3001516" cy="22419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3536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781964"/>
            <a:ext cx="8229600" cy="4572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Кроме обширной просветительской деятельности, которую вел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Сәкен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 Сейфуллин всю жизнь, он сделал большой вклад в развитие казахской культуры и литературы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.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Academy.kz" panose="02000503000000020003" pitchFamily="2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Благодаря своей активной гражданской позиции (поэт каждому значимому событию посвящал стихотворения)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Сакен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 был признан первым казахским автором при советской власти. За очень короткий срок создал пьесу, названную </a:t>
            </a:r>
            <a:r>
              <a:rPr lang="ru-RU" b="1" dirty="0">
                <a:solidFill>
                  <a:srgbClr val="7030A0"/>
                </a:solidFill>
                <a:latin typeface="Academy.kz" panose="02000503000000020003" pitchFamily="2" charset="0"/>
              </a:rPr>
              <a:t>«На пути к счастью»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, спектакль по ней поставили весной 1918-го. В это же время он написал первую казахскую песню революционеров.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43808" y="188640"/>
            <a:ext cx="6075809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cademy KZ" panose="020B0603050302020204" pitchFamily="34" charset="0"/>
              </a:rPr>
              <a:t>Сакен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cademy KZ" panose="020B0603050302020204" pitchFamily="34" charset="0"/>
              </a:rPr>
              <a:t> Сейфуллин: наследие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736304" cy="16550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6422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cademy.kz" panose="02000503000000020003" pitchFamily="2" charset="0"/>
              </a:rPr>
              <a:t>Книги </a:t>
            </a:r>
            <a:r>
              <a:rPr lang="ru-RU" b="1" dirty="0" err="1" smtClean="0">
                <a:solidFill>
                  <a:srgbClr val="7030A0"/>
                </a:solidFill>
                <a:latin typeface="Academy.kz" panose="02000503000000020003" pitchFamily="2" charset="0"/>
              </a:rPr>
              <a:t>Сакена</a:t>
            </a:r>
            <a:r>
              <a:rPr lang="ru-RU" b="1" dirty="0" smtClean="0">
                <a:solidFill>
                  <a:srgbClr val="7030A0"/>
                </a:solidFill>
                <a:latin typeface="Academy.kz" panose="02000503000000020003" pitchFamily="2" charset="0"/>
              </a:rPr>
              <a:t> Сейфуллина</a:t>
            </a:r>
            <a:endParaRPr lang="ru-RU" b="1" dirty="0">
              <a:solidFill>
                <a:srgbClr val="7030A0"/>
              </a:solidFill>
              <a:latin typeface="Academy.kz" panose="02000503000000020003" pitchFamily="2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39598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418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3645024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Он выбрал целью придать казахскому языку статус государственного. Известный казахский поэт опубликовал девять статей, посвященных этому вопросу. Они вышли в газете «Трудовой казах», которой Сейфуллин тогда руководил. Итог его стараний — декрет, по которому с июля 1924-го весь документооборот перевели на казахский язык.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2254" y="-99392"/>
            <a:ext cx="8229600" cy="1219200"/>
          </a:xfrm>
        </p:spPr>
        <p:txBody>
          <a:bodyPr/>
          <a:lstStyle/>
          <a:p>
            <a:pPr algn="ctr"/>
            <a:r>
              <a:rPr lang="ru-RU" b="1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D092A7">
                    <a:lumMod val="50000"/>
                  </a:srgbClr>
                </a:solidFill>
                <a:latin typeface="Academy KZ" panose="020B0603050302020204" pitchFamily="34" charset="0"/>
              </a:rPr>
              <a:t>Сакен</a:t>
            </a:r>
            <a:r>
              <a:rPr lang="ru-RU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D092A7">
                    <a:lumMod val="50000"/>
                  </a:srgbClr>
                </a:solidFill>
                <a:latin typeface="Academy KZ" panose="020B0603050302020204" pitchFamily="34" charset="0"/>
              </a:rPr>
              <a:t> Сейфуллин: наследие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53596"/>
            <a:ext cx="2419563" cy="23914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4200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916832"/>
            <a:ext cx="8229600" cy="4572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автором первого учебника по истории литературы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изданного для казахских студентов высших </a:t>
            </a:r>
            <a:endParaRPr lang="ru-RU" b="1" dirty="0" smtClean="0">
              <a:solidFill>
                <a:schemeClr val="bg2">
                  <a:lumMod val="50000"/>
                </a:schemeClr>
              </a:solidFill>
              <a:latin typeface="Academy.kz" panose="02000503000000020003" pitchFamily="2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учебных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заведений;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составителем альманаха </a:t>
            </a:r>
            <a:r>
              <a:rPr lang="ru-RU" b="1" dirty="0">
                <a:solidFill>
                  <a:srgbClr val="7030A0"/>
                </a:solidFill>
                <a:latin typeface="Academy.kz" panose="02000503000000020003" pitchFamily="2" charset="0"/>
              </a:rPr>
              <a:t>«Первая ласточка»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,</a:t>
            </a:r>
            <a:r>
              <a:rPr lang="ru-RU" b="1" dirty="0">
                <a:solidFill>
                  <a:srgbClr val="7030A0"/>
                </a:solidFill>
                <a:latin typeface="Academy.kz" panose="02000503000000020003" pitchFamily="2" charset="0"/>
              </a:rPr>
              <a:t>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в котором собрал работы популярных писателей.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Кроме того, из-под его пера вышло множество стихотворений, пьес, романов, повестей и очерков. Среди них такие известные произведения: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поэмы </a:t>
            </a:r>
            <a:r>
              <a:rPr lang="ru-RU" b="1" dirty="0">
                <a:solidFill>
                  <a:srgbClr val="7030A0"/>
                </a:solidFill>
                <a:latin typeface="Academy.kz" panose="02000503000000020003" pitchFamily="2" charset="0"/>
              </a:rPr>
              <a:t>«</a:t>
            </a:r>
            <a:r>
              <a:rPr lang="ru-RU" b="1" dirty="0" err="1">
                <a:solidFill>
                  <a:srgbClr val="7030A0"/>
                </a:solidFill>
                <a:latin typeface="Academy.kz" panose="02000503000000020003" pitchFamily="2" charset="0"/>
              </a:rPr>
              <a:t>Советстан</a:t>
            </a:r>
            <a:r>
              <a:rPr lang="ru-RU" b="1" dirty="0">
                <a:solidFill>
                  <a:srgbClr val="7030A0"/>
                </a:solidFill>
                <a:latin typeface="Academy.kz" panose="02000503000000020003" pitchFamily="2" charset="0"/>
              </a:rPr>
              <a:t>»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,</a:t>
            </a:r>
            <a:r>
              <a:rPr lang="ru-RU" b="1" dirty="0">
                <a:solidFill>
                  <a:srgbClr val="7030A0"/>
                </a:solidFill>
                <a:latin typeface="Academy.kz" panose="02000503000000020003" pitchFamily="2" charset="0"/>
              </a:rPr>
              <a:t> «</a:t>
            </a:r>
            <a:r>
              <a:rPr lang="ru-RU" b="1" dirty="0" err="1">
                <a:solidFill>
                  <a:srgbClr val="7030A0"/>
                </a:solidFill>
                <a:latin typeface="Academy.kz" panose="02000503000000020003" pitchFamily="2" charset="0"/>
              </a:rPr>
              <a:t>Кзыл-ат</a:t>
            </a:r>
            <a:r>
              <a:rPr lang="ru-RU" b="1" dirty="0">
                <a:solidFill>
                  <a:srgbClr val="7030A0"/>
                </a:solidFill>
                <a:latin typeface="Academy.kz" panose="02000503000000020003" pitchFamily="2" charset="0"/>
              </a:rPr>
              <a:t>»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,</a:t>
            </a:r>
            <a:r>
              <a:rPr lang="ru-RU" b="1" dirty="0">
                <a:solidFill>
                  <a:srgbClr val="7030A0"/>
                </a:solidFill>
                <a:latin typeface="Academy.kz" panose="02000503000000020003" pitchFamily="2" charset="0"/>
              </a:rPr>
              <a:t> «</a:t>
            </a:r>
            <a:r>
              <a:rPr lang="ru-RU" b="1" dirty="0" err="1">
                <a:solidFill>
                  <a:srgbClr val="7030A0"/>
                </a:solidFill>
                <a:latin typeface="Academy.kz" panose="02000503000000020003" pitchFamily="2" charset="0"/>
              </a:rPr>
              <a:t>Кокче</a:t>
            </a:r>
            <a:r>
              <a:rPr lang="ru-RU" b="1" dirty="0">
                <a:solidFill>
                  <a:srgbClr val="7030A0"/>
                </a:solidFill>
                <a:latin typeface="Academy.kz" panose="02000503000000020003" pitchFamily="2" charset="0"/>
              </a:rPr>
              <a:t>-Тау»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мемуары </a:t>
            </a:r>
            <a:r>
              <a:rPr lang="ru-RU" b="1" dirty="0">
                <a:solidFill>
                  <a:srgbClr val="7030A0"/>
                </a:solidFill>
                <a:latin typeface="Academy.kz" panose="02000503000000020003" pitchFamily="2" charset="0"/>
              </a:rPr>
              <a:t>«Тернистый путь»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рассказы о быте кочевых народностей, истории-описания их жизни;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стихотворения, роман </a:t>
            </a:r>
            <a:r>
              <a:rPr lang="ru-RU" b="1" dirty="0">
                <a:solidFill>
                  <a:srgbClr val="7030A0"/>
                </a:solidFill>
                <a:latin typeface="Academy.kz" panose="02000503000000020003" pitchFamily="2" charset="0"/>
              </a:rPr>
              <a:t>«Наш быт»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,</a:t>
            </a:r>
            <a:r>
              <a:rPr lang="ru-RU" b="1" dirty="0">
                <a:solidFill>
                  <a:srgbClr val="7030A0"/>
                </a:solidFill>
                <a:latin typeface="Academy.kz" panose="02000503000000020003" pitchFamily="2" charset="0"/>
              </a:rPr>
              <a:t>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поэтический сборник </a:t>
            </a:r>
            <a:r>
              <a:rPr lang="ru-RU" b="1" dirty="0">
                <a:solidFill>
                  <a:srgbClr val="7030A0"/>
                </a:solidFill>
                <a:latin typeface="Academy.kz" panose="02000503000000020003" pitchFamily="2" charset="0"/>
              </a:rPr>
              <a:t>«</a:t>
            </a:r>
            <a:r>
              <a:rPr lang="ru-RU" b="1" dirty="0" err="1">
                <a:solidFill>
                  <a:srgbClr val="7030A0"/>
                </a:solidFill>
                <a:latin typeface="Academy.kz" panose="02000503000000020003" pitchFamily="2" charset="0"/>
              </a:rPr>
              <a:t>Өткен</a:t>
            </a:r>
            <a:r>
              <a:rPr lang="ru-RU" b="1" dirty="0">
                <a:solidFill>
                  <a:srgbClr val="7030A0"/>
                </a:solidFill>
                <a:latin typeface="Academy.kz" panose="02000503000000020003" pitchFamily="2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Academy.kz" panose="02000503000000020003" pitchFamily="2" charset="0"/>
              </a:rPr>
              <a:t>күндер</a:t>
            </a:r>
            <a:r>
              <a:rPr lang="ru-RU" b="1" dirty="0">
                <a:solidFill>
                  <a:srgbClr val="7030A0"/>
                </a:solidFill>
                <a:latin typeface="Academy.kz" panose="02000503000000020003" pitchFamily="2" charset="0"/>
              </a:rPr>
              <a:t>»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 и другие.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6203032" cy="8229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  <a:latin typeface="Academy KZ" panose="020B0603050302020204" pitchFamily="34" charset="0"/>
              </a:rPr>
              <a:t>Сакен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cademy KZ" panose="020B0603050302020204" pitchFamily="34" charset="0"/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cademy KZ" panose="020B0603050302020204" pitchFamily="34" charset="0"/>
              </a:rPr>
              <a:t>Сейфуллин является: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9500" r="57687" b="15750"/>
          <a:stretch/>
        </p:blipFill>
        <p:spPr bwMode="auto">
          <a:xfrm>
            <a:off x="6948263" y="188640"/>
            <a:ext cx="2074231" cy="2647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141351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Сакен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Сейфуллин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внес бесценный вклад в развитие казахской литературы. Он был репрессирован, не дожив до 44-летия. Узнаем больше о непростой биографии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Сакена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 Сейфуллина.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cademy.kz" panose="02000503000000020003" pitchFamily="2" charset="0"/>
              </a:rPr>
              <a:t>Легенда Казахского народа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cademy.kz" panose="02000503000000020003" pitchFamily="2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56992"/>
            <a:ext cx="5904656" cy="33123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4461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3538" y="2872368"/>
            <a:ext cx="8229600" cy="345638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Современники по достоинству оценили вклад Сейфуллина в развитие казахской культуры. В его честь названы улицы, вузы и школы в городах и селениях Казахстана. Ему воздвигли памятники и посвятили памятные надписи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.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Academy KZ" panose="020B0603050302020204" pitchFamily="34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Музей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Сакена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 Сейфуллина расположен в столице Казахстана по улице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Ауэзова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. Здесь он долгое время работал. В музее собраны личные вещи великого казахского поэта. Их пожертвовали его жена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Гульбахрам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 и другие родственники.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3312368" cy="9361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cademy.kz" panose="02000503000000020003" pitchFamily="2" charset="0"/>
              </a:rPr>
              <a:t>Память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cademy.kz" panose="02000503000000020003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2726" r="5251" b="22114"/>
          <a:stretch/>
        </p:blipFill>
        <p:spPr bwMode="auto">
          <a:xfrm>
            <a:off x="3851920" y="404664"/>
            <a:ext cx="4896604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54" y="1245741"/>
            <a:ext cx="1905000" cy="1590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8603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708920"/>
            <a:ext cx="4824536" cy="38519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Он был первым казахским советским писателем и поэтом,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сооснователем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 вузов, школ и Союза писателей Казахстана. Этот великий человек посвятил жизнь творчеству и развитию казахской культуры. Потомки должны гордиться своим героем!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99992" y="332656"/>
            <a:ext cx="3394720" cy="1219200"/>
          </a:xfrm>
        </p:spPr>
        <p:txBody>
          <a:bodyPr/>
          <a:lstStyle/>
          <a:p>
            <a:r>
              <a:rPr lang="ru-RU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D092A7">
                    <a:lumMod val="50000"/>
                  </a:srgbClr>
                </a:solidFill>
                <a:latin typeface="Academy.kz" panose="02000503000000020003" pitchFamily="2" charset="0"/>
              </a:rPr>
              <a:t>Память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74" y="116632"/>
            <a:ext cx="3183756" cy="23906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848"/>
            <a:ext cx="4176464" cy="4011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996324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538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132856"/>
            <a:ext cx="2813538" cy="2110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882" y="548680"/>
            <a:ext cx="8239004" cy="216024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Спасибо за внимание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3600" dirty="0">
                <a:solidFill>
                  <a:schemeClr val="accent4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sz="3600" dirty="0">
              <a:solidFill>
                <a:schemeClr val="accent4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64882" y="4308807"/>
            <a:ext cx="8115300" cy="18639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Mistral" panose="03090702030407020403" pitchFamily="66" charset="0"/>
              </a:rPr>
              <a:t>Подготовила зав</a:t>
            </a:r>
            <a:r>
              <a:rPr lang="ru-RU" sz="1350" b="1" dirty="0">
                <a:solidFill>
                  <a:srgbClr val="0070C0"/>
                </a:solidFill>
                <a:latin typeface="Mistral" panose="03090702030407020403" pitchFamily="66" charset="0"/>
              </a:rPr>
              <a:t>.</a:t>
            </a:r>
            <a:r>
              <a:rPr lang="ru-RU" sz="3600" b="1" dirty="0">
                <a:solidFill>
                  <a:srgbClr val="0070C0"/>
                </a:solidFill>
                <a:latin typeface="Mistral" panose="03090702030407020403" pitchFamily="66" charset="0"/>
              </a:rPr>
              <a:t> библиотекой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Mistral" panose="03090702030407020403" pitchFamily="66" charset="0"/>
              </a:rPr>
              <a:t>СОШ № 5</a:t>
            </a:r>
          </a:p>
          <a:p>
            <a:pPr marL="0" indent="0" algn="ctr">
              <a:buNone/>
            </a:pPr>
            <a:r>
              <a:rPr lang="ru-RU" sz="4050" b="1" dirty="0">
                <a:solidFill>
                  <a:srgbClr val="0070C0"/>
                </a:solidFill>
                <a:latin typeface="Mistral" panose="03090702030407020403" pitchFamily="66" charset="0"/>
              </a:rPr>
              <a:t> </a:t>
            </a:r>
            <a:r>
              <a:rPr lang="ru-RU" sz="4050" b="1" dirty="0" err="1">
                <a:solidFill>
                  <a:srgbClr val="0070C0"/>
                </a:solidFill>
                <a:latin typeface="Mistral" panose="03090702030407020403" pitchFamily="66" charset="0"/>
              </a:rPr>
              <a:t>Ешова</a:t>
            </a:r>
            <a:r>
              <a:rPr lang="ru-RU" sz="4050" b="1" dirty="0">
                <a:solidFill>
                  <a:srgbClr val="0070C0"/>
                </a:solidFill>
                <a:latin typeface="Mistral" panose="03090702030407020403" pitchFamily="66" charset="0"/>
              </a:rPr>
              <a:t> </a:t>
            </a:r>
            <a:r>
              <a:rPr lang="ru-RU" sz="4050" b="1" dirty="0" err="1">
                <a:solidFill>
                  <a:srgbClr val="0070C0"/>
                </a:solidFill>
                <a:latin typeface="Mistral" panose="03090702030407020403" pitchFamily="66" charset="0"/>
              </a:rPr>
              <a:t>Гульмира</a:t>
            </a:r>
            <a:r>
              <a:rPr lang="ru-RU" sz="4050" b="1" dirty="0">
                <a:solidFill>
                  <a:srgbClr val="0070C0"/>
                </a:solidFill>
                <a:latin typeface="Mistral" panose="03090702030407020403" pitchFamily="66" charset="0"/>
              </a:rPr>
              <a:t> </a:t>
            </a:r>
            <a:r>
              <a:rPr lang="ru-RU" sz="4050" b="1" dirty="0" err="1">
                <a:solidFill>
                  <a:srgbClr val="0070C0"/>
                </a:solidFill>
                <a:latin typeface="Mistral" panose="03090702030407020403" pitchFamily="66" charset="0"/>
              </a:rPr>
              <a:t>Жаскайратовна</a:t>
            </a:r>
            <a:endParaRPr lang="ru-RU" sz="4050" b="1" dirty="0">
              <a:solidFill>
                <a:srgbClr val="0070C0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581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996952"/>
            <a:ext cx="8229600" cy="331236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Academy KZ" panose="020B0603050302020204" pitchFamily="34" charset="0"/>
              </a:rPr>
              <a:t>Известнейший казахский поэт родился в конце XIX столетия </a:t>
            </a:r>
            <a:r>
              <a:rPr lang="ru-RU" b="1" dirty="0" smtClean="0">
                <a:solidFill>
                  <a:schemeClr val="tx2">
                    <a:lumMod val="10000"/>
                  </a:schemeClr>
                </a:solidFill>
                <a:latin typeface="Academy KZ" panose="020B0603050302020204" pitchFamily="34" charset="0"/>
              </a:rPr>
              <a:t>в 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Academy KZ" panose="020B0603050302020204" pitchFamily="34" charset="0"/>
              </a:rPr>
              <a:t>кочевом ауле. Поселение располагалось в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  <a:latin typeface="Academy KZ" panose="020B0603050302020204" pitchFamily="34" charset="0"/>
              </a:rPr>
              <a:t>Акмолинском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Academy KZ" panose="020B0603050302020204" pitchFamily="34" charset="0"/>
              </a:rPr>
              <a:t> уезде. При рождении он получил имя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  <a:latin typeface="Academy KZ" panose="020B0603050302020204" pitchFamily="34" charset="0"/>
              </a:rPr>
              <a:t>Садуакас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Academy KZ" panose="020B0603050302020204" pitchFamily="34" charset="0"/>
              </a:rPr>
              <a:t>, но получил известность как </a:t>
            </a:r>
            <a:r>
              <a:rPr lang="ru-RU" b="1" dirty="0" err="1" smtClean="0">
                <a:solidFill>
                  <a:schemeClr val="tx2">
                    <a:lumMod val="10000"/>
                  </a:schemeClr>
                </a:solidFill>
                <a:latin typeface="Academy KZ" panose="020B0603050302020204" pitchFamily="34" charset="0"/>
              </a:rPr>
              <a:t>Сакен</a:t>
            </a:r>
            <a:r>
              <a:rPr lang="ru-RU" b="1" dirty="0" smtClean="0">
                <a:solidFill>
                  <a:schemeClr val="tx2">
                    <a:lumMod val="10000"/>
                  </a:schemeClr>
                </a:solidFill>
                <a:latin typeface="Academy KZ" panose="020B0603050302020204" pitchFamily="34" charset="0"/>
              </a:rPr>
              <a:t>.</a:t>
            </a:r>
            <a:endParaRPr lang="ru-RU" b="1" dirty="0">
              <a:solidFill>
                <a:schemeClr val="tx2">
                  <a:lumMod val="10000"/>
                </a:schemeClr>
              </a:solidFill>
              <a:latin typeface="Academy KZ" panose="020B0603050302020204" pitchFamily="34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Academy KZ" panose="020B0603050302020204" pitchFamily="34" charset="0"/>
              </a:rPr>
              <a:t>Он родился в небогатой семье кочевников. Отец охотился, разводил ловчих птиц и любил играть на домбре. Мать была великолепной рассказчицей, благодаря ей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  <a:latin typeface="Academy KZ" panose="020B0603050302020204" pitchFamily="34" charset="0"/>
              </a:rPr>
              <a:t>Сакен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Academy KZ" panose="020B0603050302020204" pitchFamily="34" charset="0"/>
              </a:rPr>
              <a:t> узнал много народных легенд и сказаний.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76672"/>
            <a:ext cx="6275040" cy="1764432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cademy.kz" panose="02000503000000020003" pitchFamily="2" charset="0"/>
              </a:rPr>
              <a:t>Сакен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cademy.kz" panose="02000503000000020003" pitchFamily="2" charset="0"/>
              </a:rPr>
              <a:t> Сейфуллин: биография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448272" cy="2905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860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cademy.kz" panose="02000503000000020003" pitchFamily="2" charset="0"/>
              </a:rPr>
              <a:t>Музыкальная  семья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cademy.kz" panose="02000503000000020003" pitchFamily="2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80920" cy="507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70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Начальное образование юный </a:t>
            </a:r>
            <a:r>
              <a:rPr lang="ru-RU" b="1" dirty="0" err="1" smtClean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Сакен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получил у местного муллы, а русской грамоте обучился в школе, расположенной около Успенского рудника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. Здесь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он провел три года, начав обучение 11-летним. Продолжил обучение в приходской школе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и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городском трехклассном училище уже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Акмолинске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. С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1912-го, еще не закончив учиться, начал преподавать русский язык ученикам медресе.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cademy.kz" panose="02000503000000020003" pitchFamily="2" charset="0"/>
              </a:rPr>
              <a:t>Сакен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cademy.kz" panose="02000503000000020003" pitchFamily="2" charset="0"/>
              </a:rPr>
              <a:t> Сейфуллин: биография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1809750" cy="25336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496741"/>
            <a:ext cx="2495550" cy="18383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9815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3140968"/>
            <a:ext cx="8229600" cy="324036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С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Акмолинском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(сейчас </a:t>
            </a:r>
            <a:r>
              <a:rPr lang="ru-RU" b="1" dirty="0" err="1" smtClean="0">
                <a:solidFill>
                  <a:schemeClr val="bg2">
                    <a:lumMod val="50000"/>
                  </a:schemeClr>
                </a:solidFill>
              </a:rPr>
              <a:t>Нур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-Султан)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у </a:t>
            </a:r>
            <a:r>
              <a:rPr lang="ru-RU" b="1" dirty="0" err="1" smtClean="0">
                <a:solidFill>
                  <a:schemeClr val="bg2">
                    <a:lumMod val="50000"/>
                  </a:schemeClr>
                </a:solidFill>
              </a:rPr>
              <a:t>Сакена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связана вся жизнь, творчество и активная деятельность. В 1913-м он переехал в Омск, где три года обучался в учительской семинарии. В те годы уровень подготовки в семинарии был довольно серьезным и соответствовал современным педагогическим вузам.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58178" y="620688"/>
            <a:ext cx="5122912" cy="1908448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cademy.kz" panose="02000503000000020003" pitchFamily="2" charset="0"/>
              </a:rPr>
              <a:t>Сакен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cademy.kz" panose="02000503000000020003" pitchFamily="2" charset="0"/>
              </a:rPr>
              <a:t> Сейфуллин: биография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6" r="15765"/>
          <a:stretch/>
        </p:blipFill>
        <p:spPr bwMode="auto">
          <a:xfrm>
            <a:off x="323528" y="260648"/>
            <a:ext cx="3456384" cy="30025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6458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3068960"/>
            <a:ext cx="8229600" cy="338437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Academy.kz" panose="02000503000000020003" pitchFamily="2" charset="0"/>
              </a:rPr>
              <a:t>Во время обучения в семинарии, в ноябре 1914-го, Сейфуллин впервые опубликовал свою работу. Это сразу же вызвало пристальный интерес к персоне поэта со стороны омского полицейского отделения. Несмотря на это, он активно участвует в создании молодежного революционного движения «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  <a:latin typeface="Academy.kz" panose="02000503000000020003" pitchFamily="2" charset="0"/>
              </a:rPr>
              <a:t>Бірлік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Academy.kz" panose="02000503000000020003" pitchFamily="2" charset="0"/>
              </a:rPr>
              <a:t>», публикует сборник стихотворений.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70352" y="270972"/>
            <a:ext cx="3960440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cademy KZ" panose="020B0603050302020204" pitchFamily="34" charset="0"/>
              </a:rPr>
              <a:t>Становление писателя-активиста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cademy KZ" panose="020B06030503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2322220" cy="27024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576" y="206813"/>
            <a:ext cx="1881004" cy="26814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35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252876"/>
            <a:ext cx="8229600" cy="45720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После завершения обучения в 1916-м </a:t>
            </a:r>
            <a:r>
              <a:rPr lang="ru-RU" b="1" dirty="0" err="1" smtClean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Сакен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какое-то время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преподает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Бугулинской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 школе, которую помог открыть. Затем переезжает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Акмолинск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. Юный </a:t>
            </a:r>
            <a:r>
              <a:rPr lang="ru-RU" b="1" dirty="0" err="1" smtClean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Сакен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преисполнен революционных взглядов и в стихотворной форме приветствует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буржуазно-демократическую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революцию. В апреле 1917 года он создает культурное и политическое общество «Молодой казах», а в июле начинает выпускать газету «Жизнь». Активная политическая деятельность не мешает </a:t>
            </a:r>
            <a:r>
              <a:rPr lang="ru-RU" b="1" dirty="0" err="1" smtClean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Сакену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заниматься преподаванием и творить. С сентября 1917-го он начинает преподавать в новой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акмолинской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 KZ" panose="020B0603050302020204" pitchFamily="34" charset="0"/>
              </a:rPr>
              <a:t> школе — ведет трехмесячные курсы для педагогов.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98512"/>
            <a:ext cx="5915000" cy="153814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D092A7">
                    <a:lumMod val="50000"/>
                  </a:srgbClr>
                </a:solidFill>
                <a:latin typeface="Academy KZ" panose="020B0603050302020204" pitchFamily="34" charset="0"/>
              </a:rPr>
              <a:t>Становление писателя-активиста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" t="38000" r="51688" b="26000"/>
          <a:stretch/>
        </p:blipFill>
        <p:spPr bwMode="auto">
          <a:xfrm>
            <a:off x="5897280" y="163478"/>
            <a:ext cx="3056874" cy="20413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655769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3284984"/>
            <a:ext cx="8229600" cy="269708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После того как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Акмолинске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 установилась власть Советов,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Сәкен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cademy.kz" panose="02000503000000020003" pitchFamily="2" charset="0"/>
              </a:rPr>
              <a:t> вошел в местный президиум советских депутатов и стал наркомом просвещения. С февраля 1918-го он член большевистской компартии. В 1917–1918-х гг. активно участвует в создании рабочих и крестьянских советов.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67944" y="476672"/>
            <a:ext cx="4896544" cy="167453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D092A7">
                    <a:lumMod val="50000"/>
                  </a:srgbClr>
                </a:solidFill>
                <a:latin typeface="Academy KZ" panose="020B0603050302020204" pitchFamily="34" charset="0"/>
              </a:rPr>
              <a:t>Становление писателя-активиста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34874" r="51688" b="30251"/>
          <a:stretch/>
        </p:blipFill>
        <p:spPr bwMode="auto">
          <a:xfrm>
            <a:off x="323528" y="404663"/>
            <a:ext cx="3782945" cy="2664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0975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309</TotalTime>
  <Words>1247</Words>
  <Application>Microsoft Office PowerPoint</Application>
  <PresentationFormat>Экран (4:3)</PresentationFormat>
  <Paragraphs>59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 Unicode MS</vt:lpstr>
      <vt:lpstr>Academy KZ</vt:lpstr>
      <vt:lpstr>Academy.kz</vt:lpstr>
      <vt:lpstr>Constantia</vt:lpstr>
      <vt:lpstr>Mistral</vt:lpstr>
      <vt:lpstr>Wingdings 2</vt:lpstr>
      <vt:lpstr>Бумажная</vt:lpstr>
      <vt:lpstr>«Он смог посеять  зерна истины» </vt:lpstr>
      <vt:lpstr>Легенда Казахского народа</vt:lpstr>
      <vt:lpstr>Сакен Сейфуллин: биография</vt:lpstr>
      <vt:lpstr>Музыкальная  семья</vt:lpstr>
      <vt:lpstr>Сакен Сейфуллин: биография</vt:lpstr>
      <vt:lpstr>Сакен Сейфуллин: биография</vt:lpstr>
      <vt:lpstr>Становление писателя-активиста</vt:lpstr>
      <vt:lpstr>Становление писателя-активиста</vt:lpstr>
      <vt:lpstr>Становление писателя-активиста</vt:lpstr>
      <vt:lpstr>Осуждение писателя</vt:lpstr>
      <vt:lpstr>Член партии</vt:lpstr>
      <vt:lpstr>Политическая и педагогическая карьера</vt:lpstr>
      <vt:lpstr>Союз писателей Казахстана</vt:lpstr>
      <vt:lpstr>Приговор </vt:lpstr>
      <vt:lpstr>Семейные реалии</vt:lpstr>
      <vt:lpstr>Сакен Сейфуллин: наследие</vt:lpstr>
      <vt:lpstr>Книги Сакена Сейфуллина</vt:lpstr>
      <vt:lpstr>Сакен Сейфуллин: наследие</vt:lpstr>
      <vt:lpstr>Сакен Сейфуллин является:</vt:lpstr>
      <vt:lpstr>Память</vt:lpstr>
      <vt:lpstr>Память</vt:lpstr>
      <vt:lpstr>Презентация PowerPoint</vt:lpstr>
      <vt:lpstr>Спасибо за внимание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«Он смог посеять зерна истины»</dc:title>
  <dc:creator>Ученик</dc:creator>
  <cp:lastModifiedBy>Пользователь Windows</cp:lastModifiedBy>
  <cp:revision>21</cp:revision>
  <dcterms:created xsi:type="dcterms:W3CDTF">2019-10-16T03:55:39Z</dcterms:created>
  <dcterms:modified xsi:type="dcterms:W3CDTF">2020-04-18T12:43:11Z</dcterms:modified>
</cp:coreProperties>
</file>