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73" r:id="rId4"/>
    <p:sldId id="259" r:id="rId5"/>
    <p:sldId id="258" r:id="rId6"/>
    <p:sldId id="272" r:id="rId7"/>
    <p:sldId id="257" r:id="rId8"/>
    <p:sldId id="260" r:id="rId9"/>
    <p:sldId id="261" r:id="rId10"/>
    <p:sldId id="263" r:id="rId11"/>
    <p:sldId id="264" r:id="rId12"/>
    <p:sldId id="266" r:id="rId13"/>
    <p:sldId id="267" r:id="rId14"/>
    <p:sldId id="268" r:id="rId15"/>
    <p:sldId id="269" r:id="rId16"/>
    <p:sldId id="270" r:id="rId17"/>
    <p:sldId id="265" r:id="rId18"/>
    <p:sldId id="274" r:id="rId19"/>
    <p:sldId id="271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5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D673F257-D859-4B77-B926-C557284DBB73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FB9020CD-9310-4F81-B4CC-C8C82DDF2C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F257-D859-4B77-B926-C557284DBB73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020CD-9310-4F81-B4CC-C8C82DDF2C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F257-D859-4B77-B926-C557284DBB73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020CD-9310-4F81-B4CC-C8C82DDF2C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F257-D859-4B77-B926-C557284DBB73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020CD-9310-4F81-B4CC-C8C82DDF2C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F257-D859-4B77-B926-C557284DBB73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020CD-9310-4F81-B4CC-C8C82DDF2C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F257-D859-4B77-B926-C557284DBB73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020CD-9310-4F81-B4CC-C8C82DDF2C6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F257-D859-4B77-B926-C557284DBB73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020CD-9310-4F81-B4CC-C8C82DDF2C6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F257-D859-4B77-B926-C557284DBB73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020CD-9310-4F81-B4CC-C8C82DDF2C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F257-D859-4B77-B926-C557284DBB73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020CD-9310-4F81-B4CC-C8C82DDF2C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D673F257-D859-4B77-B926-C557284DBB73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FB9020CD-9310-4F81-B4CC-C8C82DDF2C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D673F257-D859-4B77-B926-C557284DBB73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FB9020CD-9310-4F81-B4CC-C8C82DDF2C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673F257-D859-4B77-B926-C557284DBB73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B9020CD-9310-4F81-B4CC-C8C82DDF2C6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412777"/>
            <a:ext cx="6480720" cy="352839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prstTxWarp prst="textWave4">
              <a:avLst>
                <a:gd name="adj1" fmla="val 6250"/>
                <a:gd name="adj2" fmla="val 632"/>
              </a:avLst>
            </a:prstTxWarp>
            <a:normAutofit/>
            <a:scene3d>
              <a:camera prst="perspectiveRelaxed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3100" b="1" dirty="0">
                <a:solidFill>
                  <a:srgbClr val="C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СПРАВОЧНО-БИБЛИОГРАФИЧЕСКИЙ АППАРАТ БИБЛИОТЕКИ </a:t>
            </a:r>
            <a:r>
              <a:rPr lang="ru-RU" sz="31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sz="31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31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</a:t>
            </a:r>
            <a:r>
              <a:rPr lang="ru-RU" sz="3100" b="1" dirty="0">
                <a:solidFill>
                  <a:srgbClr val="C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СБА)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 flipV="1">
            <a:off x="7812358" y="5445224"/>
            <a:ext cx="72009" cy="216024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  <p:pic>
        <p:nvPicPr>
          <p:cNvPr id="7170" name="Picture 2" descr="C:\Documents and Settings\Администратор\Рабочий стол\8186dc43ba6de78904044baf0620162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61048"/>
            <a:ext cx="283998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19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Администратор\Рабочий стол\DSC038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32572" r="20684" b="22115"/>
          <a:stretch/>
        </p:blipFill>
        <p:spPr bwMode="auto">
          <a:xfrm>
            <a:off x="856910" y="4188008"/>
            <a:ext cx="3427058" cy="197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56910" y="671785"/>
            <a:ext cx="457918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Алфавитный каталог (АК) </a:t>
            </a:r>
            <a:r>
              <a:rPr lang="ru-RU" sz="2400" b="1" dirty="0" smtClean="0">
                <a:solidFill>
                  <a:srgbClr val="7030A0"/>
                </a:solidFill>
              </a:rPr>
              <a:t>— это библиотечный каталог, в котором библиографические записи располагаются в алфавитном порядке фамилий индивидуальных авторов, наименований коллективных авторов или заглавий документов..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3968" y="4077072"/>
            <a:ext cx="4176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В АК, несмотря на простую систему их построения, имеются специфические особенности, знание которых сэкономит ваше время.</a:t>
            </a:r>
          </a:p>
        </p:txBody>
      </p:sp>
      <p:pic>
        <p:nvPicPr>
          <p:cNvPr id="6147" name="Picture 3" descr="C:\Documents and Settings\Администратор\Рабочий стол\Копия 82018958_large_777153_books_pic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908720"/>
            <a:ext cx="252028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10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Администратор\Рабочий стол\IMG_04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455324"/>
            <a:ext cx="5040560" cy="2771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836712"/>
            <a:ext cx="71287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АК</a:t>
            </a:r>
            <a:r>
              <a:rPr lang="ru-RU" sz="2400" b="1" dirty="0">
                <a:solidFill>
                  <a:srgbClr val="0070C0"/>
                </a:solidFill>
              </a:rPr>
              <a:t> помогает читателю в поиске необходимых документов, если есть готовый список литературы по теме исследования. Однако, если нужно подобрать литературу по определенной теме или вопросу самостоятельно, следует обратиться к каталогу систематическому.</a:t>
            </a:r>
          </a:p>
        </p:txBody>
      </p:sp>
    </p:spTree>
    <p:extLst>
      <p:ext uri="{BB962C8B-B14F-4D97-AF65-F5344CB8AC3E}">
        <p14:creationId xmlns:p14="http://schemas.microsoft.com/office/powerpoint/2010/main" val="24724837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Documents and Settings\Администратор\Рабочий стол\DSC038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866574"/>
            <a:ext cx="3397217" cy="5082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866574"/>
            <a:ext cx="381642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Систематический каталог (СК) </a:t>
            </a:r>
            <a:r>
              <a:rPr lang="ru-RU" sz="2000" b="1" dirty="0">
                <a:solidFill>
                  <a:srgbClr val="0070C0"/>
                </a:solidFill>
              </a:rPr>
              <a:t>— это библиотечный каталог, в котором библиографические записи располагаются по отраслям знаний в соответствии с определенной системой библиотечно-библиографической классификации. Под </a:t>
            </a:r>
            <a:r>
              <a:rPr lang="ru-RU" sz="2000" b="1" dirty="0">
                <a:solidFill>
                  <a:srgbClr val="FF0000"/>
                </a:solidFill>
              </a:rPr>
              <a:t>СК</a:t>
            </a:r>
            <a:r>
              <a:rPr lang="ru-RU" sz="2000" b="1" dirty="0">
                <a:solidFill>
                  <a:srgbClr val="0070C0"/>
                </a:solidFill>
              </a:rPr>
              <a:t> понимают систему, состоящую из двух подсистем: </a:t>
            </a:r>
            <a:r>
              <a:rPr lang="ru-RU" sz="2000" b="1" dirty="0">
                <a:solidFill>
                  <a:srgbClr val="FF0000"/>
                </a:solidFill>
              </a:rPr>
              <a:t>СК</a:t>
            </a:r>
            <a:r>
              <a:rPr lang="ru-RU" sz="2000" b="1" dirty="0">
                <a:solidFill>
                  <a:srgbClr val="0070C0"/>
                </a:solidFill>
              </a:rPr>
              <a:t> и </a:t>
            </a:r>
            <a:r>
              <a:rPr lang="ru-RU" sz="2000" b="1" dirty="0">
                <a:solidFill>
                  <a:srgbClr val="FF0000"/>
                </a:solidFill>
              </a:rPr>
              <a:t>алфавитно-предметный указателя (АПУ)</a:t>
            </a:r>
            <a:r>
              <a:rPr lang="ru-RU" sz="2000" b="1" dirty="0">
                <a:solidFill>
                  <a:srgbClr val="0070C0"/>
                </a:solidFill>
              </a:rPr>
              <a:t> к нему. Поиск в систематическом каталоге следует начинать с </a:t>
            </a:r>
            <a:r>
              <a:rPr lang="ru-RU" sz="2000" b="1" dirty="0">
                <a:solidFill>
                  <a:srgbClr val="FF0000"/>
                </a:solidFill>
              </a:rPr>
              <a:t>АПУ.</a:t>
            </a:r>
          </a:p>
        </p:txBody>
      </p:sp>
    </p:spTree>
    <p:extLst>
      <p:ext uri="{BB962C8B-B14F-4D97-AF65-F5344CB8AC3E}">
        <p14:creationId xmlns:p14="http://schemas.microsoft.com/office/powerpoint/2010/main" val="112239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659744"/>
            <a:ext cx="76328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АПУ </a:t>
            </a:r>
            <a:r>
              <a:rPr lang="ru-RU" b="1" dirty="0" smtClean="0">
                <a:solidFill>
                  <a:srgbClr val="002060"/>
                </a:solidFill>
              </a:rPr>
              <a:t>— это вспомогательный аппарат, представляющий собой алфавитный перечень предметных рубрик, раскрывающий содержание отраженных в </a:t>
            </a:r>
            <a:r>
              <a:rPr lang="ru-RU" b="1" dirty="0" smtClean="0">
                <a:solidFill>
                  <a:srgbClr val="FF0000"/>
                </a:solidFill>
              </a:rPr>
              <a:t>СК</a:t>
            </a:r>
            <a:r>
              <a:rPr lang="ru-RU" b="1" dirty="0" smtClean="0">
                <a:solidFill>
                  <a:srgbClr val="002060"/>
                </a:solidFill>
              </a:rPr>
              <a:t> документов с указанием соответствующих классификационных индексов. </a:t>
            </a:r>
            <a:r>
              <a:rPr lang="ru-RU" b="1" dirty="0" smtClean="0">
                <a:solidFill>
                  <a:srgbClr val="FF0000"/>
                </a:solidFill>
              </a:rPr>
              <a:t>АПУ</a:t>
            </a:r>
            <a:r>
              <a:rPr lang="ru-RU" b="1" dirty="0" smtClean="0">
                <a:solidFill>
                  <a:srgbClr val="002060"/>
                </a:solidFill>
              </a:rPr>
              <a:t> дает сведения о наличии в</a:t>
            </a:r>
            <a:r>
              <a:rPr lang="ru-RU" b="1" dirty="0" smtClean="0">
                <a:solidFill>
                  <a:srgbClr val="FF0000"/>
                </a:solidFill>
              </a:rPr>
              <a:t> СК </a:t>
            </a:r>
            <a:r>
              <a:rPr lang="ru-RU" b="1" dirty="0" smtClean="0">
                <a:solidFill>
                  <a:srgbClr val="002060"/>
                </a:solidFill>
              </a:rPr>
              <a:t>литературы об отдельных вопросах и предметах и облегчает ее разыскание. Карточки в указателе расставлены в порядке алфавита наименований отраслей знания, научных дисциплин, явлений, процессов, событий и т. п. К  </a:t>
            </a:r>
            <a:r>
              <a:rPr lang="ru-RU" b="1" dirty="0" smtClean="0">
                <a:solidFill>
                  <a:srgbClr val="FF0000"/>
                </a:solidFill>
              </a:rPr>
              <a:t>АПУ </a:t>
            </a:r>
            <a:r>
              <a:rPr lang="ru-RU" b="1" dirty="0" smtClean="0">
                <a:solidFill>
                  <a:srgbClr val="002060"/>
                </a:solidFill>
              </a:rPr>
              <a:t>вы обратитесь в том случае, когда неизвестно в каком разделе СК собраны библиографические записи на документы по интересующей вас теме.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69758"/>
            <a:ext cx="7344816" cy="2989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208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1808" y="1484784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Справочный аппарат библиотеки включает в себя помимо каталогов различные картотеки. Картотека в переводе с греческого означает </a:t>
            </a:r>
            <a:r>
              <a:rPr lang="ru-RU" sz="2400" b="1" dirty="0" smtClean="0">
                <a:solidFill>
                  <a:srgbClr val="00B050"/>
                </a:solidFill>
              </a:rPr>
              <a:t>"вместилище, ящик", </a:t>
            </a:r>
            <a:r>
              <a:rPr lang="ru-RU" sz="2400" b="1" dirty="0" smtClean="0">
                <a:solidFill>
                  <a:srgbClr val="C00000"/>
                </a:solidFill>
              </a:rPr>
              <a:t>в современном значении картотека – это систематизированное собрание карточек с какими-либо сведениями, материалами.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C:\Documents and Settings\Администратор\Рабочий стол\Копия горящ. свеча-ан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413" y="672232"/>
            <a:ext cx="2615927" cy="289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Администратор\Рабочий стол\Копия 9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412" y="3717032"/>
            <a:ext cx="2615927" cy="242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24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3501008"/>
            <a:ext cx="74168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Наличие в базе данных этих элементов позволяет                               </a:t>
            </a:r>
            <a:r>
              <a:rPr lang="ru-RU" sz="2000" b="1" dirty="0" smtClean="0">
                <a:solidFill>
                  <a:srgbClr val="FF0000"/>
                </a:solidFill>
              </a:rPr>
              <a:t>ЭК</a:t>
            </a:r>
            <a:r>
              <a:rPr lang="ru-RU" sz="2000" b="1" dirty="0" smtClean="0">
                <a:solidFill>
                  <a:srgbClr val="0070C0"/>
                </a:solidFill>
              </a:rPr>
              <a:t> выполнять функции всех видов каталогов: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по назначению — </a:t>
            </a:r>
            <a:r>
              <a:rPr lang="ru-RU" sz="2000" b="1" dirty="0" smtClean="0">
                <a:solidFill>
                  <a:srgbClr val="FF0000"/>
                </a:solidFill>
              </a:rPr>
              <a:t>читательского </a:t>
            </a:r>
            <a:r>
              <a:rPr lang="ru-RU" sz="2000" b="1" dirty="0" smtClean="0">
                <a:solidFill>
                  <a:srgbClr val="0070C0"/>
                </a:solidFill>
              </a:rPr>
              <a:t>и 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                       </a:t>
            </a:r>
            <a:r>
              <a:rPr lang="ru-RU" sz="2000" b="1" dirty="0" smtClean="0">
                <a:solidFill>
                  <a:srgbClr val="FF0000"/>
                </a:solidFill>
              </a:rPr>
              <a:t>служебного  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по способу группировки —</a:t>
            </a:r>
            <a:r>
              <a:rPr lang="ru-RU" sz="2000" b="1" dirty="0" smtClean="0">
                <a:solidFill>
                  <a:srgbClr val="FF0000"/>
                </a:solidFill>
              </a:rPr>
              <a:t> алфавитного </a:t>
            </a:r>
            <a:r>
              <a:rPr lang="ru-RU" sz="2000" b="1" dirty="0" smtClean="0">
                <a:solidFill>
                  <a:srgbClr val="0070C0"/>
                </a:solidFill>
              </a:rPr>
              <a:t>и 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                                                    </a:t>
            </a:r>
            <a:r>
              <a:rPr lang="ru-RU" sz="2000" b="1" dirty="0" smtClean="0">
                <a:solidFill>
                  <a:srgbClr val="FF0000"/>
                </a:solidFill>
              </a:rPr>
              <a:t>систематического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по виду отражаемых документов — </a:t>
            </a:r>
            <a:r>
              <a:rPr lang="ru-RU" sz="2000" b="1" dirty="0" smtClean="0">
                <a:solidFill>
                  <a:srgbClr val="FF0000"/>
                </a:solidFill>
              </a:rPr>
              <a:t>на книги, статьи, документы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                                                       в электронном виде </a:t>
            </a:r>
            <a:r>
              <a:rPr lang="ru-RU" sz="2000" b="1" dirty="0" smtClean="0">
                <a:solidFill>
                  <a:srgbClr val="0070C0"/>
                </a:solidFill>
              </a:rPr>
              <a:t>и т.д. 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3" name="Picture 2" descr="C:\Documents and Settings\Администратор\Рабочий стол\DSC038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96" y="655818"/>
            <a:ext cx="3924436" cy="314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76056" y="644787"/>
            <a:ext cx="30243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Электронный каталог</a:t>
            </a:r>
            <a:r>
              <a:rPr lang="ru-RU" sz="2000" dirty="0"/>
              <a:t>                                                                  </a:t>
            </a:r>
            <a:r>
              <a:rPr lang="ru-RU" sz="2000" b="1" dirty="0">
                <a:solidFill>
                  <a:srgbClr val="0070C0"/>
                </a:solidFill>
              </a:rPr>
              <a:t>представляет собой библиографическую базу в машиночитаемой форме, включающую элементы библиографической записи, </a:t>
            </a:r>
            <a:r>
              <a:rPr lang="ru-RU" sz="2000" b="1" dirty="0" smtClean="0">
                <a:solidFill>
                  <a:srgbClr val="0070C0"/>
                </a:solidFill>
              </a:rPr>
              <a:t>а </a:t>
            </a:r>
            <a:r>
              <a:rPr lang="ru-RU" sz="2000" b="1" dirty="0">
                <a:solidFill>
                  <a:srgbClr val="0070C0"/>
                </a:solidFill>
              </a:rPr>
              <a:t>также шифры и </a:t>
            </a:r>
            <a:r>
              <a:rPr lang="ru-RU" sz="2000" b="1" dirty="0" err="1">
                <a:solidFill>
                  <a:srgbClr val="0070C0"/>
                </a:solidFill>
              </a:rPr>
              <a:t>сиглы</a:t>
            </a:r>
            <a:r>
              <a:rPr lang="ru-RU" sz="2000" b="1" dirty="0">
                <a:solidFill>
                  <a:srgbClr val="0070C0"/>
                </a:solidFill>
              </a:rPr>
              <a:t>  хранения документа. </a:t>
            </a:r>
          </a:p>
        </p:txBody>
      </p:sp>
    </p:spTree>
    <p:extLst>
      <p:ext uri="{BB962C8B-B14F-4D97-AF65-F5344CB8AC3E}">
        <p14:creationId xmlns:p14="http://schemas.microsoft.com/office/powerpoint/2010/main" val="214834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751344"/>
            <a:ext cx="76328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Каталог </a:t>
            </a:r>
            <a:r>
              <a:rPr lang="ru-RU" sz="2400" b="1" dirty="0" smtClean="0">
                <a:solidFill>
                  <a:srgbClr val="7030A0"/>
                </a:solidFill>
              </a:rPr>
              <a:t>— (слово греческого происхождения и означает "собрание", "сосредоточение" чего-либо) перечень произведений и других документов, имеющихся в библиотеке, составленный по определенному принципу и раскрывающий состав и содержание фонда. Каталоги бывают самые различные: по назначению — </a:t>
            </a:r>
            <a:r>
              <a:rPr lang="ru-RU" sz="2400" b="1" dirty="0" smtClean="0">
                <a:solidFill>
                  <a:srgbClr val="0070C0"/>
                </a:solidFill>
              </a:rPr>
              <a:t>служебные </a:t>
            </a:r>
            <a:r>
              <a:rPr lang="ru-RU" sz="2400" b="1" dirty="0" smtClean="0">
                <a:solidFill>
                  <a:srgbClr val="7030A0"/>
                </a:solidFill>
              </a:rPr>
              <a:t>и </a:t>
            </a:r>
            <a:r>
              <a:rPr lang="ru-RU" sz="2400" b="1" dirty="0" smtClean="0">
                <a:solidFill>
                  <a:srgbClr val="0070C0"/>
                </a:solidFill>
              </a:rPr>
              <a:t>читательские;</a:t>
            </a:r>
            <a:r>
              <a:rPr lang="ru-RU" sz="2400" b="1" dirty="0" smtClean="0">
                <a:solidFill>
                  <a:srgbClr val="7030A0"/>
                </a:solidFill>
              </a:rPr>
              <a:t> по способу группировки материала — </a:t>
            </a:r>
            <a:r>
              <a:rPr lang="ru-RU" sz="2400" b="1" dirty="0" smtClean="0">
                <a:solidFill>
                  <a:srgbClr val="0070C0"/>
                </a:solidFill>
              </a:rPr>
              <a:t>алфавитные</a:t>
            </a:r>
            <a:r>
              <a:rPr lang="ru-RU" sz="2400" b="1" dirty="0" smtClean="0">
                <a:solidFill>
                  <a:srgbClr val="7030A0"/>
                </a:solidFill>
              </a:rPr>
              <a:t>, систематические; по видам документов (CD-диски, видеокассеты). Во многих современных библиотеках традиционный каталог-картотека вытесняется компьютерным каталогом, выполняющим аналогичные справочно-библиографические и поисковые функции.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2999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6539" y="692696"/>
            <a:ext cx="74168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</a:rPr>
              <a:t>Для того, чтобы читатели могли легко ориентироваться в </a:t>
            </a:r>
            <a:r>
              <a:rPr lang="ru-RU" sz="2000" b="1" dirty="0">
                <a:solidFill>
                  <a:srgbClr val="FF0000"/>
                </a:solidFill>
              </a:rPr>
              <a:t>каталоге, </a:t>
            </a:r>
            <a:r>
              <a:rPr lang="ru-RU" sz="2000" b="1" dirty="0">
                <a:solidFill>
                  <a:srgbClr val="00B050"/>
                </a:solidFill>
              </a:rPr>
              <a:t>из многих сведений о книге отбираются главные. Они располагаются в определенном порядке. Правила отбора и расположения этих сведений одинаковы для всех библиотек. Если вы научились работать с </a:t>
            </a:r>
            <a:r>
              <a:rPr lang="ru-RU" sz="2000" b="1" dirty="0">
                <a:solidFill>
                  <a:srgbClr val="FF0000"/>
                </a:solidFill>
              </a:rPr>
              <a:t>каталогами </a:t>
            </a:r>
            <a:r>
              <a:rPr lang="ru-RU" sz="2000" b="1" dirty="0">
                <a:solidFill>
                  <a:srgbClr val="00B050"/>
                </a:solidFill>
              </a:rPr>
              <a:t>в своей библиотеке, то и в любой другой библиотеке вы быстро сумеете отыскать нужную литературу. </a:t>
            </a:r>
            <a:endParaRPr lang="ru-RU" dirty="0"/>
          </a:p>
        </p:txBody>
      </p:sp>
      <p:pic>
        <p:nvPicPr>
          <p:cNvPr id="1026" name="Picture 2" descr="C:\Documents and Settings\Администратор\Рабочий стол\DSC038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538" y="2939465"/>
            <a:ext cx="7267869" cy="329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54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0012" y="476672"/>
            <a:ext cx="7680419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solidFill>
                <a:srgbClr val="00B050"/>
              </a:solidFill>
            </a:endParaRPr>
          </a:p>
          <a:p>
            <a:endParaRPr lang="ru-RU" sz="1600" dirty="0">
              <a:solidFill>
                <a:srgbClr val="00B050"/>
              </a:solidFill>
            </a:endParaRP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98733" y="807505"/>
            <a:ext cx="406129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</a:rPr>
              <a:t>Так или иначе, к какому бы каталогу мы ни обратились - карточному, электронному, книжному, - только они могут раскрыть содержание фонда полно и указать на более ценную литературу и помочь в выборе книг. Не будем забывать, что каталоги содействуют пробуждению новых интересов и запросов, расширяют ваше представление о системе знаний, привлекают ваше внимание к более широкому по содержанию кругу литературы, тем самым содействуя самообразованию.</a:t>
            </a:r>
          </a:p>
        </p:txBody>
      </p:sp>
      <p:pic>
        <p:nvPicPr>
          <p:cNvPr id="1026" name="Picture 2" descr="C:\Documents and Settings\Администратор\Рабочий стол\READ)A~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36711"/>
            <a:ext cx="3528393" cy="482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797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Администратор\Рабочий стол\0_8e7db_9f243fb0_XL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7560840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89956" y="1988840"/>
            <a:ext cx="543609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«Книга – сказочная лампа дарящая человеку,                                                                                         </a:t>
            </a:r>
          </a:p>
          <a:p>
            <a:pPr algn="ctr"/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свет на самых далеких и темных дорогах жизни»</a:t>
            </a:r>
            <a:endParaRPr lang="ru-RU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2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Администратор\Рабочий стол\DSC038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96" y="558988"/>
            <a:ext cx="7344817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9" y="3284984"/>
            <a:ext cx="78488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Перечитать все библиотечные книги не удалось никому. Да и нужно ли читать все без разбора? Удовольствие и пользу ты получишь от тех книг, которые выбрал с толком.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Учись искать и выбирать!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Тот, кто думает, что достаточно подойти к стеллажам, и нужная книга сама окажется в руках, ошибается. Сделать верный шаг к нужной книге - это значит: точно определить источник ее поиска или выбора. </a:t>
            </a:r>
          </a:p>
        </p:txBody>
      </p:sp>
    </p:spTree>
    <p:extLst>
      <p:ext uri="{BB962C8B-B14F-4D97-AF65-F5344CB8AC3E}">
        <p14:creationId xmlns:p14="http://schemas.microsoft.com/office/powerpoint/2010/main" val="69249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6335" y="1916832"/>
            <a:ext cx="6269665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  <a:latin typeface="Candara" panose="020E0502030303020204" pitchFamily="34" charset="0"/>
              </a:rPr>
              <a:t>Подготовила </a:t>
            </a:r>
            <a:endParaRPr lang="ru-RU" sz="4000" b="1" dirty="0" smtClean="0">
              <a:solidFill>
                <a:srgbClr val="7030A0"/>
              </a:solidFill>
              <a:latin typeface="Candara" panose="020E0502030303020204" pitchFamily="34" charset="0"/>
            </a:endParaRPr>
          </a:p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Candara" panose="020E0502030303020204" pitchFamily="34" charset="0"/>
              </a:rPr>
              <a:t>заведующая библиотекой </a:t>
            </a:r>
          </a:p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Candara" panose="020E0502030303020204" pitchFamily="34" charset="0"/>
              </a:rPr>
              <a:t>СОШ № 5: </a:t>
            </a:r>
          </a:p>
          <a:p>
            <a:pPr algn="ctr"/>
            <a:r>
              <a:rPr lang="ru-RU" sz="4000" b="1" dirty="0" err="1" smtClean="0">
                <a:solidFill>
                  <a:srgbClr val="7030A0"/>
                </a:solidFill>
                <a:latin typeface="Candara" panose="020E0502030303020204" pitchFamily="34" charset="0"/>
              </a:rPr>
              <a:t>Ешова</a:t>
            </a:r>
            <a:r>
              <a:rPr lang="ru-RU" sz="4000" b="1" dirty="0" smtClean="0">
                <a:solidFill>
                  <a:srgbClr val="7030A0"/>
                </a:solidFill>
                <a:latin typeface="Candara" panose="020E0502030303020204" pitchFamily="34" charset="0"/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  <a:latin typeface="Candara" panose="020E0502030303020204" pitchFamily="34" charset="0"/>
              </a:rPr>
              <a:t>Гульмира</a:t>
            </a:r>
            <a:r>
              <a:rPr lang="ru-RU" sz="4000" b="1" dirty="0" smtClean="0">
                <a:solidFill>
                  <a:srgbClr val="7030A0"/>
                </a:solidFill>
                <a:latin typeface="Candara" panose="020E0502030303020204" pitchFamily="34" charset="0"/>
              </a:rPr>
              <a:t> </a:t>
            </a:r>
          </a:p>
          <a:p>
            <a:pPr algn="ctr"/>
            <a:r>
              <a:rPr lang="ru-RU" sz="4000" b="1" dirty="0" err="1" smtClean="0">
                <a:solidFill>
                  <a:srgbClr val="7030A0"/>
                </a:solidFill>
                <a:latin typeface="Candara" panose="020E0502030303020204" pitchFamily="34" charset="0"/>
              </a:rPr>
              <a:t>Жаскайратовна</a:t>
            </a:r>
            <a:endParaRPr lang="ru-RU" sz="4000" b="1" dirty="0">
              <a:solidFill>
                <a:srgbClr val="7030A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949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92696"/>
            <a:ext cx="47525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Библиотека представляет множество источников: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Если тебе нужна определенная книга, тебе на помощь придёт АЛФАВИТНЫЙ КАТАЛОГ, если тебе нужно выполнить домашнее задание, твоими помощниками станут СПРАВОЧНИКИ, СЛОВАРИ, ЭНЦИКЛОПЕДИИ 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Если ты не можешь решить, что взять обратись к книгам на ОТКРЫТОМ ДОСТУПЕ, ТЕМАТИЧЕСКИМ ВЫСТАВКАМ, ВЫСТАВКЕ НОВЫХ КНИГ.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668688"/>
            <a:ext cx="2773363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58212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1028" y="595288"/>
            <a:ext cx="52019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СБА?</a:t>
            </a:r>
          </a:p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- энциклопедии, справочники, словари – библиографические указатели. </a:t>
            </a:r>
          </a:p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Кому и зачем нужен СБА?  Он помогает тому, кто</a:t>
            </a:r>
          </a:p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- подбирает литературу по личным вкусам и интересам, </a:t>
            </a:r>
          </a:p>
        </p:txBody>
      </p:sp>
      <p:pic>
        <p:nvPicPr>
          <p:cNvPr id="2051" name="Picture 3" descr="C:\Documents and Settings\Администратор\Рабочий стол\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606692"/>
            <a:ext cx="2649124" cy="2620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Documents and Settings\Администратор\Рабочий стол\Копия shkolnye_kartinki_0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86634"/>
            <a:ext cx="237634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42756" y="3667676"/>
            <a:ext cx="48965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- хочет хорошо выполнять домашние задания, </a:t>
            </a:r>
          </a:p>
          <a:p>
            <a:pPr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 писать содержательные сочинения и рефераты, </a:t>
            </a:r>
          </a:p>
          <a:p>
            <a:pPr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- стремится к самостоятельности суждений занимается самообразованием. </a:t>
            </a:r>
          </a:p>
        </p:txBody>
      </p:sp>
    </p:spTree>
    <p:extLst>
      <p:ext uri="{BB962C8B-B14F-4D97-AF65-F5344CB8AC3E}">
        <p14:creationId xmlns:p14="http://schemas.microsoft.com/office/powerpoint/2010/main" val="52722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889844"/>
            <a:ext cx="69847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/>
                </a:solidFill>
              </a:rPr>
              <a:t>Как много значит вовремя прочитанная книга! Книга помогает ответить на острые вопросы. Как надо жить? Что такое счастье? Книга отвечает на тысячу «почему» и «отчего». Книги читают по-разному:  в зависимости от кругозора, интересов, с образования и поставленных целей. Во многих книгах и статьях вы находите необходимую вам информацию, но не всегда удаётся отыскать книги, журналы, газеты по заданным темам. В чём же дело? Может причина в том, что вы просто ещё не знаете, как искать нужное издание. А помогут вам в этом библиотечные каталоги и картотеки, которые раскрывают содержание фонда библиотеки. </a:t>
            </a:r>
            <a:endParaRPr lang="ru-RU" sz="2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1337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Администратор\Рабочий стол\0_8e7db_9f243fb0_XL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7488832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74416" y="1772816"/>
            <a:ext cx="59766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КАТАЛОГИ - ЭТО МОЗГ БИБЛИОТЕКИ: В ИХ ПАМЯТИ ХРАНЯТСЯ СВЕДЕНИЯ ОБО ВСЕХ КНИГАХ. КАТАЛОГИ ДАЮТ ТОЧНЫЕ ОТВЕТЫ НА ВОПРОСЫ ЧИТАТЕЛЕЙ.</a:t>
            </a:r>
            <a:endParaRPr lang="ru-RU" sz="28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843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908720"/>
            <a:ext cx="7272808" cy="47525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prstTxWarp prst="textInflate">
              <a:avLst/>
            </a:prstTxWarp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Алфавитный каталог</a:t>
            </a:r>
          </a:p>
          <a:p>
            <a:pPr algn="ctr"/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2.Систематический каталог</a:t>
            </a:r>
          </a:p>
          <a:p>
            <a:pPr algn="ctr"/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3.Тематические картотеки и папки</a:t>
            </a:r>
            <a:endParaRPr lang="ru-RU" sz="28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1021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Documents and Settings\Администратор\Рабочий стол\DSC038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9" y="620688"/>
            <a:ext cx="2296718" cy="265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71604" y="620688"/>
            <a:ext cx="52242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Каталоги. Картотеки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Система каталогов всесторонне раскрывает содержание единого библиотечного фонда. В нее входят электронный каталог и традиционные (карточные) каталоги.</a:t>
            </a:r>
          </a:p>
          <a:p>
            <a:pPr algn="ctr"/>
            <a:r>
              <a:rPr lang="ru-RU" sz="2400" b="1" dirty="0" smtClean="0">
                <a:solidFill>
                  <a:schemeClr val="accent5"/>
                </a:solidFill>
              </a:rPr>
              <a:t>                    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8040" y="2924944"/>
            <a:ext cx="76328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           Карточные </a:t>
            </a:r>
            <a:r>
              <a:rPr lang="ru-RU" sz="2400" b="1" dirty="0">
                <a:solidFill>
                  <a:srgbClr val="FF0000"/>
                </a:solidFill>
              </a:rPr>
              <a:t>каталоги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состоят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из:</a:t>
            </a:r>
          </a:p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ru-RU" sz="2400" b="1" dirty="0">
                <a:solidFill>
                  <a:srgbClr val="0070C0"/>
                </a:solidFill>
              </a:rPr>
              <a:t>Систематические каталоги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– отражают фонды по отраслям знания, карточки располагаются в тематическом порядке. </a:t>
            </a:r>
          </a:p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ru-RU" sz="2400" b="1" dirty="0">
                <a:solidFill>
                  <a:srgbClr val="0070C0"/>
                </a:solidFill>
              </a:rPr>
              <a:t>Алфавитные каталоги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 – наиболее полно отражают фонды библиотек и карточки расставлены по алфавиту авторов и заглавий </a:t>
            </a:r>
          </a:p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  Подобрать литературу для досуга и по интересам помогут </a:t>
            </a:r>
            <a:r>
              <a:rPr lang="ru-RU" sz="2400" b="1" dirty="0">
                <a:solidFill>
                  <a:srgbClr val="0070C0"/>
                </a:solidFill>
              </a:rPr>
              <a:t>тематические картотеки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925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Рабочий стол\0_8e7db_9f243fb0_XL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488" y="662791"/>
            <a:ext cx="720080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63688" y="1772816"/>
            <a:ext cx="54726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«Современный человек находится перед Гималаями библиотек в положении золотоискателя, которому надо отыскать крупинки золота в массе песка»</a:t>
            </a:r>
          </a:p>
          <a:p>
            <a:pPr algn="ctr"/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                                С.Н. Вавилова </a:t>
            </a:r>
          </a:p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3124370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996</TotalTime>
  <Words>1019</Words>
  <Application>Microsoft Office PowerPoint</Application>
  <PresentationFormat>Экран (4:3)</PresentationFormat>
  <Paragraphs>58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Brush Script MT</vt:lpstr>
      <vt:lpstr>Candara</vt:lpstr>
      <vt:lpstr>Franklin Gothic Book</vt:lpstr>
      <vt:lpstr>Franklin Gothic Medium</vt:lpstr>
      <vt:lpstr>Rage Italic</vt:lpstr>
      <vt:lpstr>Кнопка</vt:lpstr>
      <vt:lpstr>СПРАВОЧНО-БИБЛИОГРАФИЧЕСКИЙ АППАРАТ БИБЛИОТЕКИ  (СБА)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СПРАВОЧНО-БИБЛИОГРАФИЧЕСКИЙ АППАРАТ БИБЛИОТЕКИ  (СБА) </dc:title>
  <dc:creator>Пользователь</dc:creator>
  <cp:lastModifiedBy>Пользователь</cp:lastModifiedBy>
  <cp:revision>41</cp:revision>
  <dcterms:created xsi:type="dcterms:W3CDTF">2012-03-09T04:33:43Z</dcterms:created>
  <dcterms:modified xsi:type="dcterms:W3CDTF">2020-11-07T08:18:24Z</dcterms:modified>
</cp:coreProperties>
</file>