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57" r:id="rId4"/>
    <p:sldId id="258" r:id="rId5"/>
    <p:sldId id="260" r:id="rId6"/>
    <p:sldId id="276" r:id="rId7"/>
    <p:sldId id="261" r:id="rId8"/>
    <p:sldId id="262" r:id="rId9"/>
    <p:sldId id="268" r:id="rId10"/>
    <p:sldId id="263" r:id="rId11"/>
    <p:sldId id="264" r:id="rId12"/>
    <p:sldId id="265" r:id="rId13"/>
    <p:sldId id="266" r:id="rId14"/>
    <p:sldId id="259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6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B68E4D4-1CAF-4593-95D7-3CF198D572F9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5C468E-EE97-41E3-A8E8-D7EC608530E3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8E4D4-1CAF-4593-95D7-3CF198D572F9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C468E-EE97-41E3-A8E8-D7EC608530E3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8E4D4-1CAF-4593-95D7-3CF198D572F9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C468E-EE97-41E3-A8E8-D7EC608530E3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8E4D4-1CAF-4593-95D7-3CF198D572F9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C468E-EE97-41E3-A8E8-D7EC608530E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8E4D4-1CAF-4593-95D7-3CF198D572F9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C468E-EE97-41E3-A8E8-D7EC608530E3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8E4D4-1CAF-4593-95D7-3CF198D572F9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C468E-EE97-41E3-A8E8-D7EC608530E3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8E4D4-1CAF-4593-95D7-3CF198D572F9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C468E-EE97-41E3-A8E8-D7EC608530E3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8E4D4-1CAF-4593-95D7-3CF198D572F9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C468E-EE97-41E3-A8E8-D7EC608530E3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8E4D4-1CAF-4593-95D7-3CF198D572F9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C468E-EE97-41E3-A8E8-D7EC608530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8E4D4-1CAF-4593-95D7-3CF198D572F9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C468E-EE97-41E3-A8E8-D7EC608530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8E4D4-1CAF-4593-95D7-3CF198D572F9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C468E-EE97-41E3-A8E8-D7EC608530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B68E4D4-1CAF-4593-95D7-3CF198D572F9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65C468E-EE97-41E3-A8E8-D7EC608530E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976" y="150232"/>
            <a:ext cx="3816424" cy="65973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84339" y="909751"/>
            <a:ext cx="547260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3"/>
                </a:solidFill>
              </a:rPr>
              <a:t>Имя этой выдающейся женщины современного Казахстана узнаваемо далеко за пределами страны, и мировое сообщество по достоинству оценило ее благородный труд ради казахстанской детворы.</a:t>
            </a:r>
            <a:endParaRPr lang="ru-RU" sz="36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46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Сара </a:t>
            </a:r>
            <a:r>
              <a:rPr lang="ru-RU" dirty="0" err="1" smtClean="0"/>
              <a:t>Алпысовна</a:t>
            </a:r>
            <a:r>
              <a:rPr lang="ru-RU" dirty="0" smtClean="0"/>
              <a:t> выступает проповедником нравственно-духовного воспитания и гармоничного развития детей, построения высокоморального общества. Она стоит у истоков поиска детских талантов, поощрения детского творчества.  Лауреат премии "</a:t>
            </a:r>
            <a:r>
              <a:rPr lang="ru-RU" dirty="0" err="1" smtClean="0"/>
              <a:t>Курманджан</a:t>
            </a:r>
            <a:r>
              <a:rPr lang="ru-RU" dirty="0" smtClean="0"/>
              <a:t> </a:t>
            </a:r>
            <a:r>
              <a:rPr lang="ru-RU" dirty="0" err="1" smtClean="0"/>
              <a:t>Датка</a:t>
            </a:r>
            <a:r>
              <a:rPr lang="ru-RU" dirty="0" smtClean="0"/>
              <a:t>" за плодотворную деятельность в области охраны здоровья, благотворительности и духовного формирования подрастающего поколения, обладательница звания "</a:t>
            </a:r>
            <a:r>
              <a:rPr lang="ru-RU" dirty="0" err="1" smtClean="0"/>
              <a:t>Мээрман</a:t>
            </a:r>
            <a:r>
              <a:rPr lang="ru-RU" dirty="0" smtClean="0"/>
              <a:t> Эне-98", почетный работник образования РК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43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" y="43789"/>
            <a:ext cx="4211960" cy="32607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80528" y="3454760"/>
            <a:ext cx="8496943" cy="352839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"Педагогические проблемы укрепления и развития здоровья учащихся, их нравственного воспитания с использованием системы "Детка" Порфирия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Корнеевича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Иванова" (1999 г.);  "Здоровье человека и система П. К. Иванова "Детка" (1999 г., в соавторстве);  "Путь к себе. Учение Порфирия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Корнеевича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Иванова как метод воспитания здоровой личности" (1999 г.);  "Этика жизни (2001 г.)";  "С любовью" (2001 г.). 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570156"/>
            <a:ext cx="4176464" cy="1202660"/>
          </a:xfrm>
        </p:spPr>
        <p:txBody>
          <a:bodyPr/>
          <a:lstStyle/>
          <a:p>
            <a:r>
              <a:rPr lang="ru-RU" b="1" dirty="0">
                <a:solidFill>
                  <a:schemeClr val="accent5"/>
                </a:solidFill>
              </a:rPr>
              <a:t>Автор книг: 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56" y="1654631"/>
            <a:ext cx="1143000" cy="1905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47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399" y="1440"/>
            <a:ext cx="5250601" cy="42210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437113"/>
            <a:ext cx="9144000" cy="242088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Деятельность Сары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Алпысовны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возрождает общечеловеческие ценности. Разработанная под ее руководством программа «Самопознание» позволяет детям с раннего возраста осваивать непростую науку — быть хорошим человеком.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210" y="526367"/>
            <a:ext cx="4104457" cy="1584177"/>
          </a:xfrm>
        </p:spPr>
        <p:txBody>
          <a:bodyPr/>
          <a:lstStyle/>
          <a:p>
            <a:r>
              <a:rPr lang="ru-RU" sz="4000" b="1" dirty="0">
                <a:solidFill>
                  <a:schemeClr val="accent5"/>
                </a:solidFill>
              </a:rPr>
              <a:t>«Самопознание» </a:t>
            </a:r>
          </a:p>
        </p:txBody>
      </p:sp>
    </p:spTree>
    <p:extLst>
      <p:ext uri="{BB962C8B-B14F-4D97-AF65-F5344CB8AC3E}">
        <p14:creationId xmlns:p14="http://schemas.microsoft.com/office/powerpoint/2010/main" val="222243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613" y="0"/>
            <a:ext cx="4286250" cy="40050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8520" y="3323434"/>
            <a:ext cx="7488832" cy="352839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Сара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Алпысовна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беспокоится о судьбе каждого маленького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казахстанца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. Своей заботой она дарит надежду детям, чтобы они выросли гражданами – патриотами своей страны. Все ее выступления на международной арене являются призывом спасти детские души и изменить мир для счастья молодого поколения.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4531581" cy="2304256"/>
          </a:xfrm>
        </p:spPr>
        <p:txBody>
          <a:bodyPr/>
          <a:lstStyle/>
          <a:p>
            <a:r>
              <a:rPr lang="ru-RU" b="1" dirty="0" smtClean="0">
                <a:solidFill>
                  <a:schemeClr val="accent5"/>
                </a:solidFill>
              </a:rPr>
              <a:t>Мир </a:t>
            </a:r>
            <a:r>
              <a:rPr lang="ru-RU" b="1" dirty="0">
                <a:solidFill>
                  <a:schemeClr val="accent5"/>
                </a:solidFill>
              </a:rPr>
              <a:t>для </a:t>
            </a:r>
            <a:r>
              <a:rPr lang="ru-RU" b="1" dirty="0" smtClean="0">
                <a:solidFill>
                  <a:schemeClr val="accent5"/>
                </a:solidFill>
              </a:rPr>
              <a:t>молодого </a:t>
            </a:r>
            <a:r>
              <a:rPr lang="ru-RU" b="1" dirty="0">
                <a:solidFill>
                  <a:schemeClr val="accent5"/>
                </a:solidFill>
              </a:rPr>
              <a:t>поколения</a:t>
            </a:r>
          </a:p>
        </p:txBody>
      </p:sp>
    </p:spTree>
    <p:extLst>
      <p:ext uri="{BB962C8B-B14F-4D97-AF65-F5344CB8AC3E}">
        <p14:creationId xmlns:p14="http://schemas.microsoft.com/office/powerpoint/2010/main" val="197643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5"/>
                </a:solidFill>
              </a:rPr>
              <a:t/>
            </a:r>
            <a:br>
              <a:rPr lang="ru-RU" b="1" dirty="0" smtClean="0">
                <a:solidFill>
                  <a:schemeClr val="accent5"/>
                </a:solidFill>
              </a:rPr>
            </a:br>
            <a:r>
              <a:rPr lang="ru-RU" b="1" dirty="0" smtClean="0">
                <a:solidFill>
                  <a:schemeClr val="accent5"/>
                </a:solidFill>
              </a:rPr>
              <a:t>НАГРАДЫ</a:t>
            </a:r>
            <a:r>
              <a:rPr lang="ru-RU" b="1" dirty="0">
                <a:solidFill>
                  <a:schemeClr val="accent5"/>
                </a:solidFill>
              </a:rPr>
              <a:t/>
            </a:r>
            <a:br>
              <a:rPr lang="ru-RU" b="1" dirty="0">
                <a:solidFill>
                  <a:schemeClr val="accent5"/>
                </a:solidFill>
              </a:rPr>
            </a:br>
            <a:endParaRPr lang="ru-RU" b="1" dirty="0">
              <a:solidFill>
                <a:schemeClr val="accent5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1988840"/>
            <a:ext cx="8424935" cy="4464495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  <a:p>
            <a:r>
              <a:rPr lang="ru-RU" sz="2900" b="1" dirty="0">
                <a:solidFill>
                  <a:schemeClr val="accent2">
                    <a:lumMod val="75000"/>
                  </a:schemeClr>
                </a:solidFill>
              </a:rPr>
              <a:t>Орден Дружбы (</a:t>
            </a:r>
            <a:r>
              <a:rPr lang="ru-RU" sz="2900" b="1" dirty="0" err="1">
                <a:solidFill>
                  <a:schemeClr val="accent2">
                    <a:lumMod val="75000"/>
                  </a:schemeClr>
                </a:solidFill>
              </a:rPr>
              <a:t>Достык</a:t>
            </a:r>
            <a:r>
              <a:rPr lang="ru-RU" sz="2900" b="1" dirty="0">
                <a:solidFill>
                  <a:schemeClr val="accent2">
                    <a:lumMod val="75000"/>
                  </a:schemeClr>
                </a:solidFill>
              </a:rPr>
              <a:t>) I степени (декабрь 2001 год);</a:t>
            </a:r>
          </a:p>
          <a:p>
            <a:r>
              <a:rPr lang="ru-RU" sz="2900" b="1" dirty="0">
                <a:solidFill>
                  <a:schemeClr val="accent2">
                    <a:lumMod val="75000"/>
                  </a:schemeClr>
                </a:solidFill>
              </a:rPr>
              <a:t>Золотая медаль им. Чингиза Айтматова (ноябрь 2003 года) — за вклад в философию самопознания и культуру чтения;</a:t>
            </a:r>
          </a:p>
          <a:p>
            <a:r>
              <a:rPr lang="ru-RU" sz="2900" b="1" dirty="0">
                <a:solidFill>
                  <a:schemeClr val="accent2">
                    <a:lumMod val="75000"/>
                  </a:schemeClr>
                </a:solidFill>
              </a:rPr>
              <a:t>Памятная медаль Детского фонда ООН — ЮНИСЕФ (декабрь 2007 года);</a:t>
            </a:r>
          </a:p>
          <a:p>
            <a:r>
              <a:rPr lang="ru-RU" sz="2900" b="1" dirty="0">
                <a:solidFill>
                  <a:schemeClr val="accent2">
                    <a:lumMod val="75000"/>
                  </a:schemeClr>
                </a:solidFill>
              </a:rPr>
              <a:t>Международная премия Всемирной организации здравоохранения им. </a:t>
            </a:r>
            <a:r>
              <a:rPr lang="ru-RU" sz="2900" b="1" dirty="0" err="1">
                <a:solidFill>
                  <a:schemeClr val="accent2">
                    <a:lumMod val="75000"/>
                  </a:schemeClr>
                </a:solidFill>
              </a:rPr>
              <a:t>Ихсана</a:t>
            </a:r>
            <a:r>
              <a:rPr lang="ru-RU" sz="29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900" b="1" dirty="0" err="1">
                <a:solidFill>
                  <a:schemeClr val="accent2">
                    <a:lumMod val="75000"/>
                  </a:schemeClr>
                </a:solidFill>
              </a:rPr>
              <a:t>Дограмачи</a:t>
            </a:r>
            <a:r>
              <a:rPr lang="ru-RU" sz="2900" b="1" dirty="0">
                <a:solidFill>
                  <a:schemeClr val="accent2">
                    <a:lumMod val="75000"/>
                  </a:schemeClr>
                </a:solidFill>
              </a:rPr>
              <a:t>;</a:t>
            </a:r>
          </a:p>
          <a:p>
            <a:r>
              <a:rPr lang="ru-RU" sz="2900" b="1" dirty="0">
                <a:solidFill>
                  <a:schemeClr val="accent2">
                    <a:lumMod val="75000"/>
                  </a:schemeClr>
                </a:solidFill>
              </a:rPr>
              <a:t>Золотая медаль международного фонда «SOS-</a:t>
            </a:r>
            <a:r>
              <a:rPr lang="ru-RU" sz="2900" b="1" dirty="0" err="1">
                <a:solidFill>
                  <a:schemeClr val="accent2">
                    <a:lumMod val="75000"/>
                  </a:schemeClr>
                </a:solidFill>
              </a:rPr>
              <a:t>Киндердорф</a:t>
            </a:r>
            <a:r>
              <a:rPr lang="ru-RU" sz="2900" b="1" dirty="0">
                <a:solidFill>
                  <a:schemeClr val="accent2">
                    <a:lumMod val="75000"/>
                  </a:schemeClr>
                </a:solidFill>
              </a:rPr>
              <a:t>» (1999 год) — за особые заслуги в решении вопросов детей-сирот;</a:t>
            </a:r>
          </a:p>
          <a:p>
            <a:r>
              <a:rPr lang="ru-RU" sz="2900" b="1" dirty="0">
                <a:solidFill>
                  <a:schemeClr val="accent2">
                    <a:lumMod val="75000"/>
                  </a:schemeClr>
                </a:solidFill>
              </a:rPr>
              <a:t>Международная премия «</a:t>
            </a:r>
            <a:r>
              <a:rPr lang="ru-RU" sz="2900" b="1" dirty="0" err="1">
                <a:solidFill>
                  <a:schemeClr val="accent2">
                    <a:lumMod val="75000"/>
                  </a:schemeClr>
                </a:solidFill>
              </a:rPr>
              <a:t>Unity</a:t>
            </a:r>
            <a:r>
              <a:rPr lang="ru-RU" sz="2900" b="1" dirty="0">
                <a:solidFill>
                  <a:schemeClr val="accent2">
                    <a:lumMod val="75000"/>
                  </a:schemeClr>
                </a:solidFill>
              </a:rPr>
              <a:t>»;</a:t>
            </a:r>
          </a:p>
          <a:p>
            <a:r>
              <a:rPr lang="ru-RU" sz="2900" b="1" dirty="0">
                <a:solidFill>
                  <a:schemeClr val="accent2">
                    <a:lumMod val="75000"/>
                  </a:schemeClr>
                </a:solidFill>
              </a:rPr>
              <a:t>Премия «</a:t>
            </a:r>
            <a:r>
              <a:rPr lang="ru-RU" sz="2900" b="1" dirty="0" err="1">
                <a:solidFill>
                  <a:schemeClr val="accent2">
                    <a:lumMod val="75000"/>
                  </a:schemeClr>
                </a:solidFill>
              </a:rPr>
              <a:t>Курманджан</a:t>
            </a:r>
            <a:r>
              <a:rPr lang="ru-RU" sz="29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900" b="1" dirty="0" err="1">
                <a:solidFill>
                  <a:schemeClr val="accent2">
                    <a:lumMod val="75000"/>
                  </a:schemeClr>
                </a:solidFill>
              </a:rPr>
              <a:t>Датка</a:t>
            </a:r>
            <a:r>
              <a:rPr lang="ru-RU" sz="2900" b="1" dirty="0">
                <a:solidFill>
                  <a:schemeClr val="accent2">
                    <a:lumMod val="75000"/>
                  </a:schemeClr>
                </a:solidFill>
              </a:rPr>
              <a:t>» — за плодотворную деятельность в области охраны здоровья, благотворительности и духовного формирования подрастающего поколения;</a:t>
            </a:r>
          </a:p>
          <a:p>
            <a:r>
              <a:rPr lang="ru-RU" sz="2900" b="1" dirty="0">
                <a:solidFill>
                  <a:schemeClr val="accent2">
                    <a:lumMod val="75000"/>
                  </a:schemeClr>
                </a:solidFill>
              </a:rPr>
              <a:t>Почётный работник образования Республики Казахстан;</a:t>
            </a:r>
          </a:p>
          <a:p>
            <a:r>
              <a:rPr lang="ru-RU" sz="2900" b="1" dirty="0">
                <a:solidFill>
                  <a:schemeClr val="accent2">
                    <a:lumMod val="75000"/>
                  </a:schemeClr>
                </a:solidFill>
              </a:rPr>
              <a:t>Лауреат Межгосударственной премии «Звезды Содружества».</a:t>
            </a:r>
          </a:p>
          <a:p>
            <a:r>
              <a:rPr lang="ru-RU" sz="2900" b="1" dirty="0">
                <a:solidFill>
                  <a:schemeClr val="accent2">
                    <a:lumMod val="75000"/>
                  </a:schemeClr>
                </a:solidFill>
              </a:rPr>
              <a:t>Орден Славы и Чести (РПЦ, 2011)</a:t>
            </a:r>
          </a:p>
          <a:p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486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7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4869160"/>
            <a:ext cx="8352928" cy="1728192"/>
          </a:xfrm>
        </p:spPr>
        <p:txBody>
          <a:bodyPr/>
          <a:lstStyle/>
          <a:p>
            <a:r>
              <a:rPr lang="ru-RU" b="1" dirty="0" smtClean="0">
                <a:solidFill>
                  <a:schemeClr val="accent5"/>
                </a:solidFill>
              </a:rPr>
              <a:t>«Наш класс – наша семья»</a:t>
            </a:r>
            <a:endParaRPr lang="ru-RU" b="1" dirty="0">
              <a:solidFill>
                <a:schemeClr val="accent5"/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6632"/>
            <a:ext cx="7416824" cy="46085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7030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9247" y="2248347"/>
            <a:ext cx="8121225" cy="4204989"/>
          </a:xfrm>
        </p:spPr>
        <p:txBody>
          <a:bodyPr>
            <a:noAutofit/>
          </a:bodyPr>
          <a:lstStyle/>
          <a:p>
            <a:pPr algn="ctr"/>
            <a:r>
              <a:rPr lang="ru-RU" sz="2600" b="1" dirty="0">
                <a:solidFill>
                  <a:schemeClr val="accent2">
                    <a:lumMod val="75000"/>
                  </a:schemeClr>
                </a:solidFill>
              </a:rPr>
              <a:t>— Ребята, 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</a:rPr>
              <a:t>а сейчас </a:t>
            </a: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</a:rPr>
              <a:t>мы 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</a:rPr>
              <a:t>хотим </a:t>
            </a: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</a:rPr>
              <a:t>говорить о дружбе. Каждому из вас бывает радостно и, наоборот, вас что-то огорчает. И хочется поделиться с близким человеком. С кем бы вы поделились? Очень часто такой человек с кем хочется поделиться самым откровенным находится с вами рядом, а может, и сидит с вами за одной партой. И мы хотели бы вам представить презентацию нашего дружного 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</a:rPr>
              <a:t>коллектива ,себя </a:t>
            </a: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</a:rPr>
              <a:t>мы называем не классом, а </a:t>
            </a:r>
            <a:r>
              <a:rPr lang="ru-RU" sz="2600" b="1" dirty="0">
                <a:solidFill>
                  <a:schemeClr val="accent5"/>
                </a:solidFill>
              </a:rPr>
              <a:t>«Семьей».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5"/>
                </a:solidFill>
              </a:rPr>
              <a:t>Дружба</a:t>
            </a:r>
            <a:r>
              <a:rPr lang="ru-RU" dirty="0" smtClean="0">
                <a:solidFill>
                  <a:schemeClr val="accent5"/>
                </a:solidFill>
              </a:rPr>
              <a:t> </a:t>
            </a:r>
            <a:endParaRPr lang="ru-RU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92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9247" y="2248347"/>
            <a:ext cx="7977209" cy="3877815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  <a:p>
            <a:pPr algn="ctr"/>
            <a:r>
              <a:rPr lang="ru-RU" sz="3000" b="1" dirty="0">
                <a:solidFill>
                  <a:schemeClr val="accent2">
                    <a:lumMod val="75000"/>
                  </a:schemeClr>
                </a:solidFill>
              </a:rPr>
              <a:t>С помощью этой игры учащиеся могут высказать свою точку зрения на обсуждаемый вопрос</a:t>
            </a:r>
            <a:r>
              <a:rPr lang="ru-RU" sz="30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ctr"/>
            <a:r>
              <a:rPr lang="ru-RU" sz="3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000" b="1" dirty="0">
                <a:solidFill>
                  <a:schemeClr val="accent5"/>
                </a:solidFill>
              </a:rPr>
              <a:t>«Дружба в классе не нужна», </a:t>
            </a:r>
            <a:endParaRPr lang="ru-RU" sz="3000" b="1" dirty="0" smtClean="0">
              <a:solidFill>
                <a:schemeClr val="accent5"/>
              </a:solidFill>
            </a:endParaRPr>
          </a:p>
          <a:p>
            <a:pPr algn="ctr"/>
            <a:r>
              <a:rPr lang="ru-RU" sz="3000" b="1" dirty="0" smtClean="0">
                <a:solidFill>
                  <a:schemeClr val="accent5"/>
                </a:solidFill>
              </a:rPr>
              <a:t>«</a:t>
            </a:r>
            <a:r>
              <a:rPr lang="ru-RU" sz="3000" b="1" dirty="0">
                <a:solidFill>
                  <a:schemeClr val="accent5"/>
                </a:solidFill>
              </a:rPr>
              <a:t>Дружба в классе нужна</a:t>
            </a:r>
            <a:r>
              <a:rPr lang="ru-RU" sz="3000" b="1" dirty="0" smtClean="0">
                <a:solidFill>
                  <a:schemeClr val="accent5"/>
                </a:solidFill>
              </a:rPr>
              <a:t>».</a:t>
            </a:r>
          </a:p>
          <a:p>
            <a:pPr algn="ctr"/>
            <a:r>
              <a:rPr lang="ru-RU" sz="3000" b="1" dirty="0" smtClean="0">
                <a:solidFill>
                  <a:schemeClr val="accent2">
                    <a:lumMod val="75000"/>
                  </a:schemeClr>
                </a:solidFill>
              </a:rPr>
              <a:t> Вам  </a:t>
            </a:r>
            <a:r>
              <a:rPr lang="ru-RU" sz="3000" b="1" dirty="0">
                <a:solidFill>
                  <a:schemeClr val="accent2">
                    <a:lumMod val="75000"/>
                  </a:schemeClr>
                </a:solidFill>
              </a:rPr>
              <a:t>предлагается определить свою позицию и встать около того плаката, который соответствует </a:t>
            </a:r>
            <a:r>
              <a:rPr lang="ru-RU" sz="3000" b="1" dirty="0" smtClean="0">
                <a:solidFill>
                  <a:schemeClr val="accent2">
                    <a:lumMod val="75000"/>
                  </a:schemeClr>
                </a:solidFill>
              </a:rPr>
              <a:t>вашей </a:t>
            </a:r>
            <a:r>
              <a:rPr lang="ru-RU" sz="3000" b="1" dirty="0">
                <a:solidFill>
                  <a:schemeClr val="accent2">
                    <a:lumMod val="75000"/>
                  </a:schemeClr>
                </a:solidFill>
              </a:rPr>
              <a:t>точке зрения на данный вопрос.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56263" cy="1224136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chemeClr val="accent5"/>
                </a:solidFill>
              </a:rPr>
              <a:t>Игра </a:t>
            </a:r>
            <a:r>
              <a:rPr lang="ru-RU" b="1" dirty="0">
                <a:solidFill>
                  <a:schemeClr val="accent5"/>
                </a:solidFill>
              </a:rPr>
              <a:t>«Займи позицию»</a:t>
            </a:r>
            <a:br>
              <a:rPr lang="ru-RU" b="1" dirty="0">
                <a:solidFill>
                  <a:schemeClr val="accent5"/>
                </a:solidFill>
              </a:rPr>
            </a:br>
            <a:endParaRPr lang="ru-RU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62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Дружба — это…». </a:t>
            </a:r>
            <a:endParaRPr lang="ru-RU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Учащимся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предлагается подумать над вопросом, что значит </a:t>
            </a:r>
            <a:r>
              <a:rPr lang="ru-RU" sz="2800" b="1" dirty="0">
                <a:solidFill>
                  <a:schemeClr val="accent5"/>
                </a:solidFill>
              </a:rPr>
              <a:t>«Дружба»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и зачем она нужна людям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После небольшого размышления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вы должны высказать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свои мысли, которые записываются на плакате. </a:t>
            </a:r>
            <a:endParaRPr lang="ru-RU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Мы вместе  с вами  подведем итоги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и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дадим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определение понятию </a:t>
            </a:r>
            <a:r>
              <a:rPr lang="ru-RU" sz="2800" b="1" dirty="0">
                <a:solidFill>
                  <a:schemeClr val="accent5"/>
                </a:solidFill>
              </a:rPr>
              <a:t>«Дружба».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5"/>
                </a:solidFill>
              </a:rPr>
              <a:t>Работа над понятием «Дружба</a:t>
            </a:r>
            <a:r>
              <a:rPr lang="ru-RU" b="1" dirty="0" smtClean="0">
                <a:solidFill>
                  <a:schemeClr val="accent5"/>
                </a:solidFill>
              </a:rPr>
              <a:t>»</a:t>
            </a:r>
            <a:endParaRPr lang="ru-RU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69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1988841"/>
            <a:ext cx="8712968" cy="4680520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  <a:p>
            <a:r>
              <a:rPr lang="ru-RU" sz="2600" b="1" dirty="0">
                <a:solidFill>
                  <a:schemeClr val="accent2">
                    <a:lumMod val="75000"/>
                  </a:schemeClr>
                </a:solidFill>
              </a:rPr>
              <a:t>Шаг 1. Ученики встают в 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</a:rPr>
              <a:t>круг, прикрывают </a:t>
            </a: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</a:rPr>
              <a:t>глаза и не 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</a:rPr>
              <a:t>разговаривают </a:t>
            </a: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</a:rPr>
              <a:t>друг с другом. 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</a:rPr>
              <a:t>На спину им прикалываются маленькие </a:t>
            </a:r>
            <a:r>
              <a:rPr lang="ru-RU" sz="2600" b="1" dirty="0">
                <a:solidFill>
                  <a:schemeClr val="accent5"/>
                </a:solidFill>
              </a:rPr>
              <a:t>рисунки (солнышко, цветок, сердце и один рисунок грозовой тучи).</a:t>
            </a:r>
          </a:p>
          <a:p>
            <a:r>
              <a:rPr lang="ru-RU" sz="2600" b="1" dirty="0">
                <a:solidFill>
                  <a:schemeClr val="accent2">
                    <a:lumMod val="75000"/>
                  </a:schemeClr>
                </a:solidFill>
              </a:rPr>
              <a:t>Шаг 2. 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</a:rPr>
              <a:t>Следующее задание </a:t>
            </a: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</a:rPr>
              <a:t>детям: Найти </a:t>
            </a:r>
            <a:r>
              <a:rPr lang="ru-RU" sz="2600" b="1" dirty="0">
                <a:solidFill>
                  <a:schemeClr val="accent5"/>
                </a:solidFill>
              </a:rPr>
              <a:t>«себе подобного» </a:t>
            </a: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</a:rPr>
              <a:t>и занять свои места за столами. Разговаривать при этом нельзя.</a:t>
            </a:r>
          </a:p>
          <a:p>
            <a:r>
              <a:rPr lang="ru-RU" sz="2600" b="1" dirty="0">
                <a:solidFill>
                  <a:schemeClr val="accent2">
                    <a:lumMod val="75000"/>
                  </a:schemeClr>
                </a:solidFill>
              </a:rPr>
              <a:t>Шаг 3. Дети определяют, за какой стол они сядут.</a:t>
            </a:r>
          </a:p>
          <a:p>
            <a:r>
              <a:rPr lang="ru-RU" sz="2600" b="1" dirty="0">
                <a:solidFill>
                  <a:schemeClr val="accent2">
                    <a:lumMod val="75000"/>
                  </a:schemeClr>
                </a:solidFill>
              </a:rPr>
              <a:t>Шаг 4. 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</a:rPr>
              <a:t>Обращаем </a:t>
            </a: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</a:rPr>
              <a:t>внимание 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</a:rPr>
              <a:t>детей: один </a:t>
            </a: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</a:rPr>
              <a:t>ученик 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</a:rPr>
              <a:t>остается </a:t>
            </a: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</a:rPr>
              <a:t>и обсуждает с ними вопрос: </a:t>
            </a:r>
            <a:r>
              <a:rPr lang="ru-RU" sz="2600" b="1" dirty="0">
                <a:solidFill>
                  <a:schemeClr val="accent5"/>
                </a:solidFill>
              </a:rPr>
              <a:t>«Как чувствует себя тот, кто остался один и без друзей».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634708"/>
          </a:xfrm>
        </p:spPr>
        <p:txBody>
          <a:bodyPr/>
          <a:lstStyle/>
          <a:p>
            <a:r>
              <a:rPr lang="ru-RU" b="1" dirty="0">
                <a:solidFill>
                  <a:schemeClr val="accent5"/>
                </a:solidFill>
              </a:rPr>
              <a:t>Игровое упражнение «Найди себе подобного»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0442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3968" cy="6858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obliqueTopLeft"/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3928" y="0"/>
            <a:ext cx="5220072" cy="6858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ngle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cademy KZ" panose="020B0603050302020204" pitchFamily="34" charset="0"/>
              </a:rPr>
              <a:t>«САРА НАЗАРБАЕВА.</a:t>
            </a:r>
          </a:p>
          <a:p>
            <a:pPr marL="0" indent="0" algn="ctr">
              <a:buNone/>
            </a:pPr>
            <a:r>
              <a:rPr lang="ru-RU" sz="7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cademy KZ" panose="020B0603050302020204" pitchFamily="34" charset="0"/>
              </a:rPr>
              <a:t>Педагог любви и творчества»</a:t>
            </a:r>
            <a:endParaRPr lang="ru-RU" sz="7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cademy KZ" panose="020B06030503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165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3" y="1556792"/>
            <a:ext cx="8784976" cy="5112567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Какие трудности вы испытывали во время выполнения упражнения?</a:t>
            </a: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Смогли бы вы справиться без помощи и поддержки?</a:t>
            </a: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Какой рисунок у вас на спине?</a:t>
            </a: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5. </a:t>
            </a:r>
            <a:r>
              <a:rPr lang="ru-RU" sz="2800" b="1" dirty="0">
                <a:solidFill>
                  <a:schemeClr val="accent5"/>
                </a:solidFill>
              </a:rPr>
              <a:t>«Мой друг»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рисуют друга и пишут только одно качество, которое они хотели бы видеть в своем друге. Например, это мой друг — он должен быть самым смелым.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476672"/>
            <a:ext cx="7756263" cy="1054250"/>
          </a:xfrm>
        </p:spPr>
        <p:txBody>
          <a:bodyPr/>
          <a:lstStyle/>
          <a:p>
            <a:r>
              <a:rPr lang="ru-RU" b="1" dirty="0">
                <a:solidFill>
                  <a:schemeClr val="accent5"/>
                </a:solidFill>
              </a:rPr>
              <a:t>Обсуждение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3487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9247" y="1988841"/>
            <a:ext cx="7745505" cy="413732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Приглашаю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вас в круг </a:t>
            </a:r>
            <a:r>
              <a:rPr lang="ru-RU" sz="2800" b="1" dirty="0">
                <a:solidFill>
                  <a:schemeClr val="accent5"/>
                </a:solidFill>
              </a:rPr>
              <a:t>«Дружбы».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Я всех вас благодарю за тёплый, доверительный разговор, за добрые мысли. Ребята, возьмитесь за руки и повторим такие слова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Дружба — это радость,</a:t>
            </a:r>
          </a:p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Дружба — это мы,</a:t>
            </a:r>
          </a:p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Дружба — это сила,</a:t>
            </a:r>
          </a:p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Дружба — это жизнь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!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5"/>
                </a:solidFill>
              </a:rPr>
              <a:t>круг «Дружбы». </a:t>
            </a:r>
          </a:p>
        </p:txBody>
      </p:sp>
    </p:spTree>
    <p:extLst>
      <p:ext uri="{BB962C8B-B14F-4D97-AF65-F5344CB8AC3E}">
        <p14:creationId xmlns:p14="http://schemas.microsoft.com/office/powerpoint/2010/main" val="286841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1556792"/>
            <a:ext cx="8928991" cy="4137322"/>
          </a:xfrm>
        </p:spPr>
        <p:txBody>
          <a:bodyPr>
            <a:prstTxWarp prst="textCanDown">
              <a:avLst/>
            </a:prstTxWarp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8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sylbek Mereke 19+Nizami" panose="020B0603050302020204" pitchFamily="34" charset="0"/>
              </a:rPr>
              <a:t>Спасибо </a:t>
            </a:r>
          </a:p>
          <a:p>
            <a:pPr marL="0" indent="0" algn="ctr">
              <a:buNone/>
            </a:pPr>
            <a:r>
              <a:rPr lang="ru-RU" sz="8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sylbek Mereke 19+Nizami" panose="020B0603050302020204" pitchFamily="34" charset="0"/>
              </a:rPr>
              <a:t>за </a:t>
            </a:r>
          </a:p>
          <a:p>
            <a:pPr marL="0" indent="0" algn="ctr">
              <a:buNone/>
            </a:pPr>
            <a:r>
              <a:rPr lang="ru-RU" sz="8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sylbek Mereke 19+Nizami" panose="020B0603050302020204" pitchFamily="34" charset="0"/>
              </a:rPr>
              <a:t>участие</a:t>
            </a:r>
            <a:endParaRPr lang="ru-RU" sz="8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sylbek Mereke 19+Nizami" panose="020B06030503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737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" y="2257596"/>
            <a:ext cx="5556777" cy="4584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80112" y="2564905"/>
            <a:ext cx="3563888" cy="422893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 Назарбаева Сара </a:t>
            </a:r>
            <a:r>
              <a:rPr lang="ru-RU" sz="2800" b="1" dirty="0" err="1" smtClean="0">
                <a:solidFill>
                  <a:schemeClr val="tx2"/>
                </a:solidFill>
              </a:rPr>
              <a:t>Алпысовна</a:t>
            </a:r>
            <a:r>
              <a:rPr lang="ru-RU" sz="2800" b="1" dirty="0" smtClean="0">
                <a:solidFill>
                  <a:schemeClr val="tx2"/>
                </a:solidFill>
              </a:rPr>
              <a:t> родилась 12 февраля 1941 года в селе </a:t>
            </a:r>
          </a:p>
          <a:p>
            <a:pPr marL="0" indent="0" algn="ctr">
              <a:buNone/>
            </a:pPr>
            <a:r>
              <a:rPr lang="ru-RU" sz="2800" b="1" dirty="0" smtClean="0">
                <a:solidFill>
                  <a:schemeClr val="accent5"/>
                </a:solidFill>
              </a:rPr>
              <a:t>Кызыл-Жар </a:t>
            </a:r>
            <a:r>
              <a:rPr lang="ru-RU" sz="2800" b="1" dirty="0" smtClean="0">
                <a:solidFill>
                  <a:schemeClr val="tx2"/>
                </a:solidFill>
              </a:rPr>
              <a:t>Карагандинской области</a:t>
            </a:r>
            <a:r>
              <a:rPr lang="ru-RU" b="1" dirty="0" smtClean="0">
                <a:solidFill>
                  <a:schemeClr val="tx2"/>
                </a:solidFill>
              </a:rPr>
              <a:t>. 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4"/>
            <a:ext cx="9160449" cy="253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83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0648"/>
            <a:ext cx="4762500" cy="3238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605719"/>
            <a:ext cx="8568952" cy="291962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Окончила завод - </a:t>
            </a:r>
            <a:r>
              <a:rPr lang="ru-RU" sz="2800" b="1" dirty="0" smtClean="0">
                <a:solidFill>
                  <a:schemeClr val="accent5"/>
                </a:solidFill>
              </a:rPr>
              <a:t>ВТУЗ</a:t>
            </a:r>
            <a:r>
              <a:rPr lang="ru-RU" sz="2800" b="1" dirty="0" smtClean="0">
                <a:solidFill>
                  <a:schemeClr val="tx2"/>
                </a:solidFill>
              </a:rPr>
              <a:t> при Карагандинском металлургическом комбинате, экономист, почетный профессор </a:t>
            </a:r>
            <a:r>
              <a:rPr lang="ru-RU" sz="2800" b="1" dirty="0" err="1" smtClean="0">
                <a:solidFill>
                  <a:schemeClr val="accent5"/>
                </a:solidFill>
              </a:rPr>
              <a:t>КазГу</a:t>
            </a:r>
            <a:r>
              <a:rPr lang="ru-RU" sz="2800" b="1" dirty="0" smtClean="0">
                <a:solidFill>
                  <a:schemeClr val="tx2"/>
                </a:solidFill>
              </a:rPr>
              <a:t> (2000 г.). </a:t>
            </a:r>
          </a:p>
          <a:p>
            <a:pPr algn="ctr"/>
            <a:r>
              <a:rPr lang="ru-RU" sz="2800" b="1" dirty="0">
                <a:solidFill>
                  <a:schemeClr val="tx2"/>
                </a:solidFill>
              </a:rPr>
              <a:t>После окончания </a:t>
            </a:r>
            <a:r>
              <a:rPr lang="ru-RU" sz="2800" b="1" dirty="0" err="1">
                <a:solidFill>
                  <a:schemeClr val="accent5"/>
                </a:solidFill>
              </a:rPr>
              <a:t>ВТУЗ</a:t>
            </a:r>
            <a:r>
              <a:rPr lang="ru-RU" sz="2800" b="1" dirty="0" err="1">
                <a:solidFill>
                  <a:schemeClr val="tx2"/>
                </a:solidFill>
              </a:rPr>
              <a:t>а</a:t>
            </a:r>
            <a:r>
              <a:rPr lang="ru-RU" sz="2800" b="1" dirty="0">
                <a:solidFill>
                  <a:schemeClr val="tx2"/>
                </a:solidFill>
              </a:rPr>
              <a:t> работала на Карагандинском металлургическом комбинате, ПО </a:t>
            </a:r>
            <a:r>
              <a:rPr lang="ru-RU" sz="2800" b="1" dirty="0">
                <a:solidFill>
                  <a:schemeClr val="accent5"/>
                </a:solidFill>
              </a:rPr>
              <a:t>"Карагандауголь".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3888432" cy="1656184"/>
          </a:xfrm>
        </p:spPr>
        <p:txBody>
          <a:bodyPr/>
          <a:lstStyle/>
          <a:p>
            <a:r>
              <a:rPr lang="ru-RU" b="1" dirty="0" smtClean="0">
                <a:solidFill>
                  <a:schemeClr val="accent5"/>
                </a:solidFill>
              </a:rPr>
              <a:t>Работа на заводе</a:t>
            </a:r>
            <a:endParaRPr lang="ru-RU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85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3707904" cy="6309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1880" y="3239690"/>
            <a:ext cx="5652120" cy="3618310"/>
          </a:xfrm>
        </p:spPr>
        <p:txBody>
          <a:bodyPr>
            <a:noAutofit/>
          </a:bodyPr>
          <a:lstStyle/>
          <a:p>
            <a:pPr algn="ctr"/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</a:rPr>
              <a:t>В 1962 году вышла замуж за Нурсултана Назарбаева, имеет трех дочерей (</a:t>
            </a:r>
            <a:r>
              <a:rPr lang="ru-RU" sz="2600" b="1" dirty="0" err="1" smtClean="0">
                <a:solidFill>
                  <a:schemeClr val="accent2">
                    <a:lumMod val="75000"/>
                  </a:schemeClr>
                </a:solidFill>
              </a:rPr>
              <a:t>Дарига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</a:rPr>
              <a:t>, 1963 г.р., Динара, 1967 г.р., </a:t>
            </a:r>
            <a:r>
              <a:rPr lang="ru-RU" sz="2600" b="1" dirty="0" err="1" smtClean="0">
                <a:solidFill>
                  <a:schemeClr val="accent2">
                    <a:lumMod val="75000"/>
                  </a:schemeClr>
                </a:solidFill>
              </a:rPr>
              <a:t>Алия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</a:rPr>
              <a:t>, 1980 г.р.), троих внуков (</a:t>
            </a:r>
            <a:r>
              <a:rPr lang="ru-RU" sz="2600" b="1" dirty="0" err="1" smtClean="0">
                <a:solidFill>
                  <a:schemeClr val="accent2">
                    <a:lumMod val="75000"/>
                  </a:schemeClr>
                </a:solidFill>
              </a:rPr>
              <a:t>Нурали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</a:rPr>
              <a:t>, 1985 г.р., Алтай, 1990 г.р., </a:t>
            </a:r>
            <a:r>
              <a:rPr lang="ru-RU" sz="2600" b="1" dirty="0" err="1" smtClean="0">
                <a:solidFill>
                  <a:schemeClr val="accent2">
                    <a:lumMod val="75000"/>
                  </a:schemeClr>
                </a:solidFill>
              </a:rPr>
              <a:t>Айсултан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</a:rPr>
              <a:t>, 1990 г.р.), трёх внучек (Венера, 2000 г.р., </a:t>
            </a:r>
            <a:r>
              <a:rPr lang="ru-RU" sz="2600" b="1" dirty="0" err="1" smtClean="0">
                <a:solidFill>
                  <a:schemeClr val="accent2">
                    <a:lumMod val="75000"/>
                  </a:schemeClr>
                </a:solidFill>
              </a:rPr>
              <a:t>Дениза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</a:rPr>
              <a:t>, 2004 г.р., Тиара, 2007 г.р.,) и правнука (Алан, 2005 г.р.). </a:t>
            </a:r>
            <a:endParaRPr lang="ru-RU" sz="2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2699792" cy="576064"/>
          </a:xfrm>
        </p:spPr>
        <p:txBody>
          <a:bodyPr/>
          <a:lstStyle/>
          <a:p>
            <a:r>
              <a:rPr lang="ru-RU" b="1" dirty="0" smtClean="0">
                <a:solidFill>
                  <a:schemeClr val="accent5"/>
                </a:solidFill>
              </a:rPr>
              <a:t>Семья</a:t>
            </a:r>
            <a:endParaRPr lang="ru-RU" b="1" dirty="0">
              <a:solidFill>
                <a:schemeClr val="accent5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432" y="22995"/>
            <a:ext cx="5112568" cy="32166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8250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377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-33711"/>
            <a:ext cx="6588224" cy="35347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212976"/>
            <a:ext cx="8964488" cy="3645025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Она в 1992 году основала детский благотворительный фонд «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Бобек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» для осуществления святого дела по защите прав и интересов детей. Фонд оказывает реальную помощь обществу в решении проблем, связанных с обеспечением прав и законных интересов подрастающего поколения, нравственно-духовным образованием и воспитанием детей. "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Бобек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" организовал во всех регионах республики детские фонды при поддержке и оказания помощи детям-сиротам, инвалидам, детям из многодетных семей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2736304" cy="1270274"/>
          </a:xfrm>
        </p:spPr>
        <p:txBody>
          <a:bodyPr/>
          <a:lstStyle/>
          <a:p>
            <a:r>
              <a:rPr lang="ru-RU" b="1" dirty="0">
                <a:solidFill>
                  <a:schemeClr val="accent5"/>
                </a:solidFill>
              </a:rPr>
              <a:t>«</a:t>
            </a:r>
            <a:r>
              <a:rPr lang="ru-RU" b="1" dirty="0" err="1">
                <a:solidFill>
                  <a:schemeClr val="accent5"/>
                </a:solidFill>
              </a:rPr>
              <a:t>Бобек</a:t>
            </a:r>
            <a:r>
              <a:rPr lang="ru-RU" b="1" dirty="0">
                <a:solidFill>
                  <a:schemeClr val="accent5"/>
                </a:solidFill>
              </a:rPr>
              <a:t>»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1773082" cy="17464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73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446" y="3531183"/>
            <a:ext cx="5100042" cy="33268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31183"/>
            <a:ext cx="4680520" cy="33268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28800"/>
            <a:ext cx="8960583" cy="237626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С июля 1994 г. - президент фонда </a:t>
            </a:r>
            <a:r>
              <a:rPr lang="ru-RU" sz="2800" b="1" dirty="0" smtClean="0">
                <a:solidFill>
                  <a:schemeClr val="accent5"/>
                </a:solidFill>
              </a:rPr>
              <a:t>"SOS - детские деревни Казахстана"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(Филиал Австрийского фонда </a:t>
            </a:r>
            <a:r>
              <a:rPr lang="ru-RU" sz="2800" b="1" dirty="0" smtClean="0">
                <a:solidFill>
                  <a:schemeClr val="accent5"/>
                </a:solidFill>
              </a:rPr>
              <a:t>«Киндер </a:t>
            </a:r>
            <a:r>
              <a:rPr lang="ru-RU" sz="2800" b="1" dirty="0" err="1" smtClean="0">
                <a:solidFill>
                  <a:schemeClr val="accent5"/>
                </a:solidFill>
              </a:rPr>
              <a:t>Интернациональ</a:t>
            </a:r>
            <a:r>
              <a:rPr lang="ru-RU" sz="2800" b="1" dirty="0" smtClean="0">
                <a:solidFill>
                  <a:schemeClr val="accent5"/>
                </a:solidFill>
              </a:rPr>
              <a:t>»)  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С марта 1999 г. - председатель попечительского совета благотворительного фонда "Демография".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56263" cy="1152128"/>
          </a:xfrm>
        </p:spPr>
        <p:txBody>
          <a:bodyPr/>
          <a:lstStyle/>
          <a:p>
            <a:r>
              <a:rPr lang="ru-RU" b="1" dirty="0">
                <a:solidFill>
                  <a:schemeClr val="accent5"/>
                </a:solidFill>
              </a:rPr>
              <a:t>"SOS" - детские деревни Казахстана</a:t>
            </a:r>
          </a:p>
        </p:txBody>
      </p:sp>
    </p:spTree>
    <p:extLst>
      <p:ext uri="{BB962C8B-B14F-4D97-AF65-F5344CB8AC3E}">
        <p14:creationId xmlns:p14="http://schemas.microsoft.com/office/powerpoint/2010/main" val="177294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258" y="0"/>
            <a:ext cx="4953000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3861048"/>
            <a:ext cx="8856984" cy="2808312"/>
          </a:xfrm>
        </p:spPr>
        <p:txBody>
          <a:bodyPr>
            <a:normAutofit fontScale="92500" lnSpcReduction="10000"/>
          </a:bodyPr>
          <a:lstStyle/>
          <a:p>
            <a:r>
              <a:rPr lang="ru-RU" sz="3200" b="1" dirty="0">
                <a:solidFill>
                  <a:schemeClr val="accent5"/>
                </a:solidFill>
              </a:rPr>
              <a:t>«Мне хочется, чтобы дети с самых малых лет освоили искусство быть всегда здоровыми и счастливыми, чтобы учились и росли, обретая мудрость жизни и счастье в служении человечеству</a:t>
            </a:r>
            <a:r>
              <a:rPr lang="ru-RU" sz="3200" b="1" dirty="0" smtClean="0">
                <a:solidFill>
                  <a:schemeClr val="accent5"/>
                </a:solidFill>
              </a:rPr>
              <a:t>»</a:t>
            </a:r>
          </a:p>
          <a:p>
            <a:pPr marL="0" indent="0">
              <a:buNone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        Сара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Алпысовна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Назарбаева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926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520</TotalTime>
  <Words>1077</Words>
  <Application>Microsoft Office PowerPoint</Application>
  <PresentationFormat>Экран (4:3)</PresentationFormat>
  <Paragraphs>70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Твердый переплет</vt:lpstr>
      <vt:lpstr>Презентация PowerPoint</vt:lpstr>
      <vt:lpstr>Презентация PowerPoint</vt:lpstr>
      <vt:lpstr>Презентация PowerPoint</vt:lpstr>
      <vt:lpstr>Работа на заводе</vt:lpstr>
      <vt:lpstr>Семья</vt:lpstr>
      <vt:lpstr>Презентация PowerPoint</vt:lpstr>
      <vt:lpstr>«Бобек» </vt:lpstr>
      <vt:lpstr>"SOS" - детские деревни Казахстана</vt:lpstr>
      <vt:lpstr>Презентация PowerPoint</vt:lpstr>
      <vt:lpstr>Презентация PowerPoint</vt:lpstr>
      <vt:lpstr>Автор книг: </vt:lpstr>
      <vt:lpstr>«Самопознание» </vt:lpstr>
      <vt:lpstr>Мир для молодого поколения</vt:lpstr>
      <vt:lpstr> НАГРАДЫ </vt:lpstr>
      <vt:lpstr>«Наш класс – наша семья»</vt:lpstr>
      <vt:lpstr>Дружба </vt:lpstr>
      <vt:lpstr> Игра «Займи позицию» </vt:lpstr>
      <vt:lpstr>Работа над понятием «Дружба»</vt:lpstr>
      <vt:lpstr>Игровое упражнение «Найди себе подобного» </vt:lpstr>
      <vt:lpstr>Обсуждение </vt:lpstr>
      <vt:lpstr>круг «Дружбы».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Ученик</dc:creator>
  <cp:lastModifiedBy>Ученик</cp:lastModifiedBy>
  <cp:revision>24</cp:revision>
  <dcterms:created xsi:type="dcterms:W3CDTF">2017-01-24T03:50:11Z</dcterms:created>
  <dcterms:modified xsi:type="dcterms:W3CDTF">2017-01-31T06:27:30Z</dcterms:modified>
</cp:coreProperties>
</file>