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93" r:id="rId4"/>
    <p:sldId id="270" r:id="rId5"/>
    <p:sldId id="275" r:id="rId6"/>
    <p:sldId id="274" r:id="rId7"/>
    <p:sldId id="271" r:id="rId8"/>
    <p:sldId id="258" r:id="rId9"/>
    <p:sldId id="259" r:id="rId10"/>
    <p:sldId id="272" r:id="rId11"/>
    <p:sldId id="261" r:id="rId12"/>
    <p:sldId id="273" r:id="rId13"/>
    <p:sldId id="260" r:id="rId14"/>
    <p:sldId id="262" r:id="rId15"/>
    <p:sldId id="263" r:id="rId16"/>
    <p:sldId id="264" r:id="rId17"/>
    <p:sldId id="265" r:id="rId18"/>
    <p:sldId id="266" r:id="rId19"/>
    <p:sldId id="267" r:id="rId20"/>
    <p:sldId id="268" r:id="rId21"/>
    <p:sldId id="276" r:id="rId22"/>
    <p:sldId id="269" r:id="rId23"/>
    <p:sldId id="299" r:id="rId24"/>
    <p:sldId id="300"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0" r:id="rId38"/>
    <p:sldId id="296" r:id="rId39"/>
    <p:sldId id="297" r:id="rId40"/>
    <p:sldId id="291" r:id="rId41"/>
    <p:sldId id="289" r:id="rId42"/>
    <p:sldId id="294" r:id="rId43"/>
    <p:sldId id="292" r:id="rId44"/>
    <p:sldId id="295" r:id="rId45"/>
    <p:sldId id="298" r:id="rId46"/>
    <p:sldId id="301" r:id="rId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Пользователь" initials="П"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2" autoAdjust="0"/>
    <p:restoredTop sz="93146" autoAdjust="0"/>
  </p:normalViewPr>
  <p:slideViewPr>
    <p:cSldViewPr>
      <p:cViewPr varScale="1">
        <p:scale>
          <a:sx n="85" d="100"/>
          <a:sy n="85" d="100"/>
        </p:scale>
        <p:origin x="-153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F0ACAA3-EBC1-4E9E-A07A-3F3B2917E662}" type="datetimeFigureOut">
              <a:rPr lang="ru-RU" smtClean="0"/>
              <a:t>17.03.2015</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F16C920-F21C-49CD-B960-CDE566B8A97B}"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F0ACAA3-EBC1-4E9E-A07A-3F3B2917E662}" type="datetimeFigureOut">
              <a:rPr lang="ru-RU" smtClean="0"/>
              <a:t>17.03.2015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16C920-F21C-49CD-B960-CDE566B8A97B}"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F0ACAA3-EBC1-4E9E-A07A-3F3B2917E662}" type="datetimeFigureOut">
              <a:rPr lang="ru-RU" smtClean="0"/>
              <a:t>17.03.2015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16C920-F21C-49CD-B960-CDE566B8A97B}"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F0ACAA3-EBC1-4E9E-A07A-3F3B2917E662}" type="datetimeFigureOut">
              <a:rPr lang="ru-RU" smtClean="0"/>
              <a:t>17.03.2015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16C920-F21C-49CD-B960-CDE566B8A97B}"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0ACAA3-EBC1-4E9E-A07A-3F3B2917E662}" type="datetimeFigureOut">
              <a:rPr lang="ru-RU" smtClean="0"/>
              <a:t>17.03.2015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16C920-F21C-49CD-B960-CDE566B8A97B}"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F0ACAA3-EBC1-4E9E-A07A-3F3B2917E662}" type="datetimeFigureOut">
              <a:rPr lang="ru-RU" smtClean="0"/>
              <a:t>17.03.2015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F16C920-F21C-49CD-B960-CDE566B8A97B}"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F0ACAA3-EBC1-4E9E-A07A-3F3B2917E662}" type="datetimeFigureOut">
              <a:rPr lang="ru-RU" smtClean="0"/>
              <a:t>17.03.2015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F16C920-F21C-49CD-B960-CDE566B8A97B}"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F0ACAA3-EBC1-4E9E-A07A-3F3B2917E662}" type="datetimeFigureOut">
              <a:rPr lang="ru-RU" smtClean="0"/>
              <a:t>17.03.2015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F16C920-F21C-49CD-B960-CDE566B8A97B}"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ACAA3-EBC1-4E9E-A07A-3F3B2917E662}" type="datetimeFigureOut">
              <a:rPr lang="ru-RU" smtClean="0"/>
              <a:t>17.03.2015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F16C920-F21C-49CD-B960-CDE566B8A97B}"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0ACAA3-EBC1-4E9E-A07A-3F3B2917E662}" type="datetimeFigureOut">
              <a:rPr lang="ru-RU" smtClean="0"/>
              <a:t>17.03.2015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F16C920-F21C-49CD-B960-CDE566B8A97B}"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0ACAA3-EBC1-4E9E-A07A-3F3B2917E662}" type="datetimeFigureOut">
              <a:rPr lang="ru-RU" smtClean="0"/>
              <a:t>17.03.2015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F16C920-F21C-49CD-B960-CDE566B8A97B}"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1F0ACAA3-EBC1-4E9E-A07A-3F3B2917E662}" type="datetimeFigureOut">
              <a:rPr lang="ru-RU" smtClean="0"/>
              <a:t>17.03.2015</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7F16C920-F21C-49CD-B960-CDE566B8A97B}"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620688"/>
            <a:ext cx="7772400" cy="1470025"/>
          </a:xfrm>
        </p:spPr>
        <p:txBody>
          <a:bodyPr>
            <a:noAutofit/>
          </a:bodyPr>
          <a:lstStyle/>
          <a:p>
            <a:r>
              <a:rPr lang="ru-RU" sz="5400" b="1" dirty="0" smtClean="0">
                <a:latin typeface="KZ Jikharev" pitchFamily="2" charset="0"/>
              </a:rPr>
              <a:t>Популярные куклы</a:t>
            </a:r>
            <a:br>
              <a:rPr lang="ru-RU" sz="5400" b="1" dirty="0" smtClean="0">
                <a:latin typeface="KZ Jikharev" pitchFamily="2" charset="0"/>
              </a:rPr>
            </a:br>
            <a:r>
              <a:rPr lang="ru-RU" sz="5400" b="1" dirty="0" smtClean="0">
                <a:latin typeface="KZ Jikharev" pitchFamily="2" charset="0"/>
              </a:rPr>
              <a:t> </a:t>
            </a:r>
            <a:r>
              <a:rPr lang="en-US" sz="5400" b="1" dirty="0" smtClean="0">
                <a:latin typeface="KZ Jikharev" pitchFamily="2" charset="0"/>
              </a:rPr>
              <a:t>Monster High </a:t>
            </a:r>
            <a:endParaRPr lang="ru-RU" sz="5400" b="1" dirty="0">
              <a:latin typeface="KZ Jikharev" pitchFamily="2" charset="0"/>
            </a:endParaRPr>
          </a:p>
        </p:txBody>
      </p:sp>
      <p:sp>
        <p:nvSpPr>
          <p:cNvPr id="3" name="Подзаголовок 2"/>
          <p:cNvSpPr>
            <a:spLocks noGrp="1"/>
          </p:cNvSpPr>
          <p:nvPr>
            <p:ph type="subTitle" idx="1"/>
          </p:nvPr>
        </p:nvSpPr>
        <p:spPr/>
        <p:txBody>
          <a:bodyPr/>
          <a:lstStyle/>
          <a:p>
            <a:endParaRPr lang="ru-RU" dirty="0"/>
          </a:p>
        </p:txBody>
      </p:sp>
      <p:pic>
        <p:nvPicPr>
          <p:cNvPr id="1026" name="Picture 2" descr="C:\Documents and Settings\Администратор\Рабочий стол\картинки монстр хай\11-08-Monster_High_shelf_2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204864"/>
            <a:ext cx="7632847"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469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750" fill="hold"/>
                                        <p:tgtEl>
                                          <p:spTgt spid="2"/>
                                        </p:tgtEl>
                                      </p:cBhvr>
                                      <p:by x="150000" y="150000"/>
                                    </p:animScale>
                                  </p:childTnLst>
                                </p:cTn>
                              </p:par>
                            </p:childTnLst>
                          </p:cTn>
                        </p:par>
                        <p:par>
                          <p:cTn id="7" fill="hold">
                            <p:stCondLst>
                              <p:cond delay="750"/>
                            </p:stCondLst>
                            <p:childTnLst>
                              <p:par>
                                <p:cTn id="8" presetID="53" presetClass="entr" presetSubtype="16"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750" fill="hold"/>
                                        <p:tgtEl>
                                          <p:spTgt spid="1026"/>
                                        </p:tgtEl>
                                        <p:attrNameLst>
                                          <p:attrName>ppt_w</p:attrName>
                                        </p:attrNameLst>
                                      </p:cBhvr>
                                      <p:tavLst>
                                        <p:tav tm="0">
                                          <p:val>
                                            <p:fltVal val="0"/>
                                          </p:val>
                                        </p:tav>
                                        <p:tav tm="100000">
                                          <p:val>
                                            <p:strVal val="#ppt_w"/>
                                          </p:val>
                                        </p:tav>
                                      </p:tavLst>
                                    </p:anim>
                                    <p:anim calcmode="lin" valueType="num">
                                      <p:cBhvr>
                                        <p:cTn id="11" dur="750" fill="hold"/>
                                        <p:tgtEl>
                                          <p:spTgt spid="1026"/>
                                        </p:tgtEl>
                                        <p:attrNameLst>
                                          <p:attrName>ppt_h</p:attrName>
                                        </p:attrNameLst>
                                      </p:cBhvr>
                                      <p:tavLst>
                                        <p:tav tm="0">
                                          <p:val>
                                            <p:fltVal val="0"/>
                                          </p:val>
                                        </p:tav>
                                        <p:tav tm="100000">
                                          <p:val>
                                            <p:strVal val="#ppt_h"/>
                                          </p:val>
                                        </p:tav>
                                      </p:tavLst>
                                    </p:anim>
                                    <p:animEffect transition="in" filter="fade">
                                      <p:cBhvr>
                                        <p:cTn id="12"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8064" y="260648"/>
            <a:ext cx="3785944"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a:xfrm>
            <a:off x="179512" y="116632"/>
            <a:ext cx="4464496" cy="1872208"/>
          </a:xfrm>
        </p:spPr>
        <p:txBody>
          <a:bodyPr/>
          <a:lstStyle/>
          <a:p>
            <a:pPr algn="l"/>
            <a:r>
              <a:rPr lang="ru-RU" dirty="0"/>
              <a:t>Исторические </a:t>
            </a:r>
            <a:r>
              <a:rPr lang="ru-RU" dirty="0" smtClean="0"/>
              <a:t/>
            </a:r>
            <a:br>
              <a:rPr lang="ru-RU" dirty="0" smtClean="0"/>
            </a:br>
            <a:r>
              <a:rPr lang="ru-RU" dirty="0" smtClean="0"/>
              <a:t>данные</a:t>
            </a:r>
            <a:r>
              <a:rPr lang="ru-RU" dirty="0"/>
              <a:t>…</a:t>
            </a:r>
          </a:p>
        </p:txBody>
      </p:sp>
      <p:sp>
        <p:nvSpPr>
          <p:cNvPr id="4" name="Прямоугольник 3"/>
          <p:cNvSpPr/>
          <p:nvPr/>
        </p:nvSpPr>
        <p:spPr>
          <a:xfrm>
            <a:off x="310208" y="3284984"/>
            <a:ext cx="8064896" cy="3693319"/>
          </a:xfrm>
          <a:prstGeom prst="rect">
            <a:avLst/>
          </a:prstGeom>
        </p:spPr>
        <p:txBody>
          <a:bodyPr wrap="square">
            <a:spAutoFit/>
          </a:bodyPr>
          <a:lstStyle/>
          <a:p>
            <a:r>
              <a:rPr lang="ru-RU" sz="2400" b="1" dirty="0">
                <a:solidFill>
                  <a:schemeClr val="accent6">
                    <a:lumMod val="50000"/>
                  </a:schemeClr>
                </a:solidFill>
              </a:rPr>
              <a:t>Барби появилась на свет в 1959 году в Америке. Ее «родители» — супруги Рут и Элиот </a:t>
            </a:r>
            <a:r>
              <a:rPr lang="ru-RU" sz="2400" b="1" dirty="0" err="1">
                <a:solidFill>
                  <a:schemeClr val="accent6">
                    <a:lumMod val="50000"/>
                  </a:schemeClr>
                </a:solidFill>
              </a:rPr>
              <a:t>Хэндлер</a:t>
            </a:r>
            <a:r>
              <a:rPr lang="ru-RU" sz="2400" b="1" dirty="0">
                <a:solidFill>
                  <a:schemeClr val="accent6">
                    <a:lumMod val="50000"/>
                  </a:schemeClr>
                </a:solidFill>
              </a:rPr>
              <a:t>, основатели фирмы игрушек «</a:t>
            </a:r>
            <a:r>
              <a:rPr lang="ru-RU" sz="2400" b="1" dirty="0" err="1">
                <a:solidFill>
                  <a:schemeClr val="accent6">
                    <a:lumMod val="50000"/>
                  </a:schemeClr>
                </a:solidFill>
              </a:rPr>
              <a:t>Маттел</a:t>
            </a:r>
            <a:r>
              <a:rPr lang="ru-RU" sz="2400" b="1" dirty="0">
                <a:solidFill>
                  <a:schemeClr val="accent6">
                    <a:lumMod val="50000"/>
                  </a:schemeClr>
                </a:solidFill>
              </a:rPr>
              <a:t>» (</a:t>
            </a:r>
            <a:r>
              <a:rPr lang="ru-RU" sz="2400" b="1" dirty="0" err="1">
                <a:solidFill>
                  <a:schemeClr val="accent6">
                    <a:lumMod val="50000"/>
                  </a:schemeClr>
                </a:solidFill>
              </a:rPr>
              <a:t>Mattel</a:t>
            </a:r>
            <a:r>
              <a:rPr lang="ru-RU" sz="2400" b="1" dirty="0">
                <a:solidFill>
                  <a:schemeClr val="accent6">
                    <a:lumMod val="50000"/>
                  </a:schemeClr>
                </a:solidFill>
              </a:rPr>
              <a:t>). </a:t>
            </a:r>
            <a:endParaRPr lang="ru-RU" sz="2400" b="1" dirty="0" smtClean="0">
              <a:solidFill>
                <a:schemeClr val="accent6">
                  <a:lumMod val="50000"/>
                </a:schemeClr>
              </a:solidFill>
            </a:endParaRPr>
          </a:p>
          <a:p>
            <a:r>
              <a:rPr lang="ru-RU" sz="2400" b="1" dirty="0">
                <a:solidFill>
                  <a:schemeClr val="accent6">
                    <a:lumMod val="50000"/>
                  </a:schemeClr>
                </a:solidFill>
              </a:rPr>
              <a:t>Полное имя Барби – Барбара, в честь дочери создательницы куклы Рут </a:t>
            </a:r>
            <a:r>
              <a:rPr lang="ru-RU" sz="2400" b="1" dirty="0" err="1">
                <a:solidFill>
                  <a:schemeClr val="accent6">
                    <a:lumMod val="50000"/>
                  </a:schemeClr>
                </a:solidFill>
              </a:rPr>
              <a:t>Хэндлер</a:t>
            </a:r>
            <a:r>
              <a:rPr lang="ru-RU" sz="2400" b="1" dirty="0">
                <a:solidFill>
                  <a:schemeClr val="accent6">
                    <a:lumMod val="50000"/>
                  </a:schemeClr>
                </a:solidFill>
              </a:rPr>
              <a:t>. 9 марта 1959 года она впервые появилась на выставке детских товаров в Нью-Йорке, и продавцы игрушек засомневались, стоит ли ее закупать. </a:t>
            </a:r>
          </a:p>
          <a:p>
            <a:r>
              <a:rPr lang="ru-RU" sz="2400" b="1" dirty="0">
                <a:solidFill>
                  <a:schemeClr val="accent6">
                    <a:lumMod val="50000"/>
                  </a:schemeClr>
                </a:solidFill>
              </a:rPr>
              <a:t>Барби была ростом 29 сантиметров. Весом 135 граммов. </a:t>
            </a:r>
          </a:p>
          <a:p>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939345"/>
            <a:ext cx="21336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5908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750" fill="hold"/>
                                        <p:tgtEl>
                                          <p:spTgt spid="5122"/>
                                        </p:tgtEl>
                                        <p:attrNameLst>
                                          <p:attrName>ppt_w</p:attrName>
                                        </p:attrNameLst>
                                      </p:cBhvr>
                                      <p:tavLst>
                                        <p:tav tm="0">
                                          <p:val>
                                            <p:fltVal val="0"/>
                                          </p:val>
                                        </p:tav>
                                        <p:tav tm="100000">
                                          <p:val>
                                            <p:strVal val="#ppt_w"/>
                                          </p:val>
                                        </p:tav>
                                      </p:tavLst>
                                    </p:anim>
                                    <p:anim calcmode="lin" valueType="num">
                                      <p:cBhvr>
                                        <p:cTn id="8" dur="750" fill="hold"/>
                                        <p:tgtEl>
                                          <p:spTgt spid="5122"/>
                                        </p:tgtEl>
                                        <p:attrNameLst>
                                          <p:attrName>ppt_h</p:attrName>
                                        </p:attrNameLst>
                                      </p:cBhvr>
                                      <p:tavLst>
                                        <p:tav tm="0">
                                          <p:val>
                                            <p:fltVal val="0"/>
                                          </p:val>
                                        </p:tav>
                                        <p:tav tm="100000">
                                          <p:val>
                                            <p:strVal val="#ppt_h"/>
                                          </p:val>
                                        </p:tav>
                                      </p:tavLst>
                                    </p:anim>
                                    <p:anim calcmode="lin" valueType="num">
                                      <p:cBhvr>
                                        <p:cTn id="9" dur="750" fill="hold"/>
                                        <p:tgtEl>
                                          <p:spTgt spid="5122"/>
                                        </p:tgtEl>
                                        <p:attrNameLst>
                                          <p:attrName>style.rotation</p:attrName>
                                        </p:attrNameLst>
                                      </p:cBhvr>
                                      <p:tavLst>
                                        <p:tav tm="0">
                                          <p:val>
                                            <p:fltVal val="90"/>
                                          </p:val>
                                        </p:tav>
                                        <p:tav tm="100000">
                                          <p:val>
                                            <p:fltVal val="0"/>
                                          </p:val>
                                        </p:tav>
                                      </p:tavLst>
                                    </p:anim>
                                    <p:animEffect transition="in" filter="fade">
                                      <p:cBhvr>
                                        <p:cTn id="10" dur="750"/>
                                        <p:tgtEl>
                                          <p:spTgt spid="5122"/>
                                        </p:tgtEl>
                                      </p:cBhvr>
                                    </p:animEffect>
                                  </p:childTnLst>
                                </p:cTn>
                              </p:par>
                            </p:childTnLst>
                          </p:cTn>
                        </p:par>
                        <p:par>
                          <p:cTn id="11" fill="hold">
                            <p:stCondLst>
                              <p:cond delay="750"/>
                            </p:stCondLst>
                            <p:childTnLst>
                              <p:par>
                                <p:cTn id="12" presetID="21" presetClass="entr" presetSubtype="2"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2)">
                                      <p:cBhvr>
                                        <p:cTn id="14" dur="750"/>
                                        <p:tgtEl>
                                          <p:spTgt spid="1026"/>
                                        </p:tgtEl>
                                      </p:cBhvr>
                                    </p:animEffect>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750"/>
                                        <p:tgtEl>
                                          <p:spTgt spid="4">
                                            <p:txEl>
                                              <p:pRg st="0" end="0"/>
                                            </p:txEl>
                                          </p:spTgt>
                                        </p:tgtEl>
                                      </p:cBhvr>
                                    </p:animEffect>
                                  </p:childTnLst>
                                </p:cTn>
                              </p:par>
                            </p:childTnLst>
                          </p:cTn>
                        </p:par>
                        <p:par>
                          <p:cTn id="19" fill="hold">
                            <p:stCondLst>
                              <p:cond delay="2250"/>
                            </p:stCondLst>
                            <p:childTnLst>
                              <p:par>
                                <p:cTn id="20" presetID="14" presetClass="entr" presetSubtype="10"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2" dur="750"/>
                                        <p:tgtEl>
                                          <p:spTgt spid="4">
                                            <p:txEl>
                                              <p:pRg st="1" end="1"/>
                                            </p:txEl>
                                          </p:spTgt>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6" dur="750"/>
                                        <p:tgtEl>
                                          <p:spTgt spid="4">
                                            <p:txEl>
                                              <p:pRg st="2" end="2"/>
                                            </p:txEl>
                                          </p:spTgt>
                                        </p:tgtEl>
                                      </p:cBhvr>
                                    </p:animEffect>
                                  </p:childTnLst>
                                </p:cTn>
                              </p:par>
                            </p:childTnLst>
                          </p:cTn>
                        </p:par>
                        <p:par>
                          <p:cTn id="27" fill="hold">
                            <p:stCondLst>
                              <p:cond delay="3750"/>
                            </p:stCondLst>
                            <p:childTnLst>
                              <p:par>
                                <p:cTn id="28" presetID="34" presetClass="emph" presetSubtype="0" fill="hold" grpId="0" nodeType="afterEffect">
                                  <p:stCondLst>
                                    <p:cond delay="0"/>
                                  </p:stCondLst>
                                  <p:iterate type="lt">
                                    <p:tmPct val="10000"/>
                                  </p:iterate>
                                  <p:childTnLst>
                                    <p:animMotion origin="layout" path="M 0.0 0.0 L 0.0 -0.07213" pathEditMode="relative" ptsTypes="">
                                      <p:cBhvr>
                                        <p:cTn id="29" dur="375" accel="50000" decel="50000" autoRev="1" fill="hold">
                                          <p:stCondLst>
                                            <p:cond delay="0"/>
                                          </p:stCondLst>
                                        </p:cTn>
                                        <p:tgtEl>
                                          <p:spTgt spid="3"/>
                                        </p:tgtEl>
                                        <p:attrNameLst>
                                          <p:attrName>ppt_x</p:attrName>
                                          <p:attrName>ppt_y</p:attrName>
                                        </p:attrNameLst>
                                      </p:cBhvr>
                                    </p:animMotion>
                                    <p:animRot by="1500000">
                                      <p:cBhvr>
                                        <p:cTn id="30" dur="188" fill="hold">
                                          <p:stCondLst>
                                            <p:cond delay="0"/>
                                          </p:stCondLst>
                                        </p:cTn>
                                        <p:tgtEl>
                                          <p:spTgt spid="3"/>
                                        </p:tgtEl>
                                        <p:attrNameLst>
                                          <p:attrName>r</p:attrName>
                                        </p:attrNameLst>
                                      </p:cBhvr>
                                    </p:animRot>
                                    <p:animRot by="-1500000">
                                      <p:cBhvr>
                                        <p:cTn id="31" dur="188" fill="hold">
                                          <p:stCondLst>
                                            <p:cond delay="188"/>
                                          </p:stCondLst>
                                        </p:cTn>
                                        <p:tgtEl>
                                          <p:spTgt spid="3"/>
                                        </p:tgtEl>
                                        <p:attrNameLst>
                                          <p:attrName>r</p:attrName>
                                        </p:attrNameLst>
                                      </p:cBhvr>
                                    </p:animRot>
                                    <p:animRot by="-1500000">
                                      <p:cBhvr>
                                        <p:cTn id="32" dur="188" fill="hold">
                                          <p:stCondLst>
                                            <p:cond delay="375"/>
                                          </p:stCondLst>
                                        </p:cTn>
                                        <p:tgtEl>
                                          <p:spTgt spid="3"/>
                                        </p:tgtEl>
                                        <p:attrNameLst>
                                          <p:attrName>r</p:attrName>
                                        </p:attrNameLst>
                                      </p:cBhvr>
                                    </p:animRot>
                                    <p:animRot by="1500000">
                                      <p:cBhvr>
                                        <p:cTn id="33" dur="188" fill="hold">
                                          <p:stCondLst>
                                            <p:cond delay="563"/>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Школа Монстров</a:t>
            </a:r>
          </a:p>
        </p:txBody>
      </p:sp>
      <p:pic>
        <p:nvPicPr>
          <p:cNvPr id="1026" name="Picture 2" descr="C:\Documents and Settings\Администратор\Рабочий стол\Последние-обновленные3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7704856"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7434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5"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750"/>
                                        <p:tgtEl>
                                          <p:spTgt spid="1026"/>
                                        </p:tgtEl>
                                      </p:cBhvr>
                                    </p:animEffect>
                                    <p:anim calcmode="lin" valueType="num">
                                      <p:cBhvr>
                                        <p:cTn id="13" dur="750" fill="hold"/>
                                        <p:tgtEl>
                                          <p:spTgt spid="1026"/>
                                        </p:tgtEl>
                                        <p:attrNameLst>
                                          <p:attrName>ppt_w</p:attrName>
                                        </p:attrNameLst>
                                      </p:cBhvr>
                                      <p:tavLst>
                                        <p:tav tm="0" fmla="#ppt_w*sin(2.5*pi*$)">
                                          <p:val>
                                            <p:fltVal val="0"/>
                                          </p:val>
                                        </p:tav>
                                        <p:tav tm="100000">
                                          <p:val>
                                            <p:fltVal val="1"/>
                                          </p:val>
                                        </p:tav>
                                      </p:tavLst>
                                    </p:anim>
                                    <p:anim calcmode="lin" valueType="num">
                                      <p:cBhvr>
                                        <p:cTn id="14" dur="75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картинки монстр хай\images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88640"/>
            <a:ext cx="248376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картинки монстр хай\c9abb754f6889e1d5664dd68937c716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8640"/>
            <a:ext cx="2051719" cy="3708412"/>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699247" y="2248347"/>
            <a:ext cx="7745505" cy="4349005"/>
          </a:xfrm>
        </p:spPr>
        <p:txBody>
          <a:bodyPr>
            <a:normAutofit lnSpcReduction="10000"/>
          </a:bodyPr>
          <a:lstStyle/>
          <a:p>
            <a:pPr algn="ctr"/>
            <a:r>
              <a:rPr lang="ru-RU" sz="3000" b="1" dirty="0">
                <a:solidFill>
                  <a:srgbClr val="FF0000"/>
                </a:solidFill>
              </a:rPr>
              <a:t>Их обожают дети всего мира! </a:t>
            </a:r>
            <a:endParaRPr lang="ru-RU" sz="3000" b="1" dirty="0" smtClean="0">
              <a:solidFill>
                <a:srgbClr val="FF0000"/>
              </a:solidFill>
            </a:endParaRPr>
          </a:p>
          <a:p>
            <a:r>
              <a:rPr lang="ru-RU" b="1" dirty="0" smtClean="0">
                <a:solidFill>
                  <a:schemeClr val="accent6">
                    <a:lumMod val="50000"/>
                  </a:schemeClr>
                </a:solidFill>
              </a:rPr>
              <a:t>Создателем </a:t>
            </a:r>
            <a:r>
              <a:rPr lang="ru-RU" b="1" dirty="0">
                <a:solidFill>
                  <a:schemeClr val="accent6">
                    <a:lumMod val="50000"/>
                  </a:schemeClr>
                </a:solidFill>
              </a:rPr>
              <a:t>стильных </a:t>
            </a:r>
            <a:r>
              <a:rPr lang="ru-RU" b="1" dirty="0" err="1">
                <a:solidFill>
                  <a:schemeClr val="accent6">
                    <a:lumMod val="50000"/>
                  </a:schemeClr>
                </a:solidFill>
              </a:rPr>
              <a:t>фэшн</a:t>
            </a:r>
            <a:r>
              <a:rPr lang="ru-RU" b="1" dirty="0">
                <a:solidFill>
                  <a:schemeClr val="accent6">
                    <a:lumMod val="50000"/>
                  </a:schemeClr>
                </a:solidFill>
              </a:rPr>
              <a:t> "</a:t>
            </a:r>
            <a:r>
              <a:rPr lang="ru-RU" b="1" dirty="0" err="1">
                <a:solidFill>
                  <a:schemeClr val="accent6">
                    <a:lumMod val="50000"/>
                  </a:schemeClr>
                </a:solidFill>
              </a:rPr>
              <a:t>монстряшек</a:t>
            </a:r>
            <a:r>
              <a:rPr lang="ru-RU" b="1" dirty="0">
                <a:solidFill>
                  <a:schemeClr val="accent6">
                    <a:lumMod val="50000"/>
                  </a:schemeClr>
                </a:solidFill>
              </a:rPr>
              <a:t>" стала компания </a:t>
            </a:r>
            <a:r>
              <a:rPr lang="ru-RU" b="1" dirty="0" err="1">
                <a:solidFill>
                  <a:schemeClr val="accent6">
                    <a:lumMod val="50000"/>
                  </a:schemeClr>
                </a:solidFill>
              </a:rPr>
              <a:t>Mattel</a:t>
            </a:r>
            <a:r>
              <a:rPr lang="ru-RU" b="1" dirty="0">
                <a:solidFill>
                  <a:schemeClr val="accent6">
                    <a:lumMod val="50000"/>
                  </a:schemeClr>
                </a:solidFill>
              </a:rPr>
              <a:t>, выпускающая знаменитых красавиц </a:t>
            </a:r>
            <a:r>
              <a:rPr lang="ru-RU" b="1" dirty="0" err="1">
                <a:solidFill>
                  <a:schemeClr val="accent6">
                    <a:lumMod val="50000"/>
                  </a:schemeClr>
                </a:solidFill>
              </a:rPr>
              <a:t>Barbie</a:t>
            </a:r>
            <a:r>
              <a:rPr lang="ru-RU" b="1" dirty="0">
                <a:solidFill>
                  <a:schemeClr val="accent6">
                    <a:lumMod val="50000"/>
                  </a:schemeClr>
                </a:solidFill>
              </a:rPr>
              <a:t>. </a:t>
            </a:r>
            <a:endParaRPr lang="ru-RU" b="1" dirty="0" smtClean="0">
              <a:solidFill>
                <a:schemeClr val="accent6">
                  <a:lumMod val="50000"/>
                </a:schemeClr>
              </a:solidFill>
            </a:endParaRPr>
          </a:p>
          <a:p>
            <a:r>
              <a:rPr lang="ru-RU" b="1" dirty="0" smtClean="0">
                <a:solidFill>
                  <a:schemeClr val="accent6">
                    <a:lumMod val="50000"/>
                  </a:schemeClr>
                </a:solidFill>
              </a:rPr>
              <a:t>В </a:t>
            </a:r>
            <a:r>
              <a:rPr lang="ru-RU" b="1" dirty="0">
                <a:solidFill>
                  <a:schemeClr val="accent6">
                    <a:lumMod val="50000"/>
                  </a:schemeClr>
                </a:solidFill>
              </a:rPr>
              <a:t>2008 году </a:t>
            </a:r>
            <a:r>
              <a:rPr lang="ru-RU" b="1" dirty="0" err="1">
                <a:solidFill>
                  <a:schemeClr val="accent6">
                    <a:lumMod val="50000"/>
                  </a:schemeClr>
                </a:solidFill>
              </a:rPr>
              <a:t>Сандер</a:t>
            </a:r>
            <a:r>
              <a:rPr lang="ru-RU" b="1" dirty="0">
                <a:solidFill>
                  <a:schemeClr val="accent6">
                    <a:lumMod val="50000"/>
                  </a:schemeClr>
                </a:solidFill>
              </a:rPr>
              <a:t> </a:t>
            </a:r>
            <a:r>
              <a:rPr lang="ru-RU" b="1" dirty="0" err="1">
                <a:solidFill>
                  <a:schemeClr val="accent6">
                    <a:lumMod val="50000"/>
                  </a:schemeClr>
                </a:solidFill>
              </a:rPr>
              <a:t>Гаррет</a:t>
            </a:r>
            <a:r>
              <a:rPr lang="ru-RU" b="1" dirty="0">
                <a:solidFill>
                  <a:schemeClr val="accent6">
                    <a:lumMod val="50000"/>
                  </a:schemeClr>
                </a:solidFill>
              </a:rPr>
              <a:t> придумал эту серию, задумка была поддержана и воплощена художником </a:t>
            </a:r>
            <a:r>
              <a:rPr lang="ru-RU" b="1" dirty="0" err="1">
                <a:solidFill>
                  <a:schemeClr val="accent6">
                    <a:lumMod val="50000"/>
                  </a:schemeClr>
                </a:solidFill>
              </a:rPr>
              <a:t>Гленом</a:t>
            </a:r>
            <a:r>
              <a:rPr lang="ru-RU" b="1" dirty="0">
                <a:solidFill>
                  <a:schemeClr val="accent6">
                    <a:lumMod val="50000"/>
                  </a:schemeClr>
                </a:solidFill>
              </a:rPr>
              <a:t> </a:t>
            </a:r>
            <a:r>
              <a:rPr lang="ru-RU" b="1" dirty="0" err="1">
                <a:solidFill>
                  <a:schemeClr val="accent6">
                    <a:lumMod val="50000"/>
                  </a:schemeClr>
                </a:solidFill>
              </a:rPr>
              <a:t>Хансоном</a:t>
            </a:r>
            <a:r>
              <a:rPr lang="ru-RU" b="1" dirty="0">
                <a:solidFill>
                  <a:schemeClr val="accent6">
                    <a:lumMod val="50000"/>
                  </a:schemeClr>
                </a:solidFill>
              </a:rPr>
              <a:t>, а также Келли </a:t>
            </a:r>
            <a:r>
              <a:rPr lang="ru-RU" b="1" dirty="0" err="1">
                <a:solidFill>
                  <a:schemeClr val="accent6">
                    <a:lumMod val="50000"/>
                  </a:schemeClr>
                </a:solidFill>
              </a:rPr>
              <a:t>Райли</a:t>
            </a:r>
            <a:r>
              <a:rPr lang="ru-RU" b="1" dirty="0">
                <a:solidFill>
                  <a:schemeClr val="accent6">
                    <a:lumMod val="50000"/>
                  </a:schemeClr>
                </a:solidFill>
              </a:rPr>
              <a:t>. </a:t>
            </a:r>
            <a:endParaRPr lang="ru-RU" b="1" dirty="0" smtClean="0">
              <a:solidFill>
                <a:schemeClr val="accent6">
                  <a:lumMod val="50000"/>
                </a:schemeClr>
              </a:solidFill>
            </a:endParaRPr>
          </a:p>
          <a:p>
            <a:r>
              <a:rPr lang="ru-RU" b="1" dirty="0" smtClean="0">
                <a:solidFill>
                  <a:schemeClr val="accent6">
                    <a:lumMod val="50000"/>
                  </a:schemeClr>
                </a:solidFill>
              </a:rPr>
              <a:t>Популярные </a:t>
            </a:r>
            <a:r>
              <a:rPr lang="ru-RU" b="1" dirty="0">
                <a:solidFill>
                  <a:schemeClr val="accent6">
                    <a:lumMod val="50000"/>
                  </a:schemeClr>
                </a:solidFill>
              </a:rPr>
              <a:t>куклы </a:t>
            </a:r>
            <a:r>
              <a:rPr lang="ru-RU" b="1" dirty="0" err="1">
                <a:solidFill>
                  <a:schemeClr val="accent6">
                    <a:lumMod val="50000"/>
                  </a:schemeClr>
                </a:solidFill>
              </a:rPr>
              <a:t>Monster</a:t>
            </a:r>
            <a:r>
              <a:rPr lang="ru-RU" b="1" dirty="0">
                <a:solidFill>
                  <a:schemeClr val="accent6">
                    <a:lumMod val="50000"/>
                  </a:schemeClr>
                </a:solidFill>
              </a:rPr>
              <a:t> </a:t>
            </a:r>
            <a:r>
              <a:rPr lang="ru-RU" b="1" dirty="0" err="1">
                <a:solidFill>
                  <a:schemeClr val="accent6">
                    <a:lumMod val="50000"/>
                  </a:schemeClr>
                </a:solidFill>
              </a:rPr>
              <a:t>High</a:t>
            </a:r>
            <a:r>
              <a:rPr lang="ru-RU" b="1" dirty="0">
                <a:solidFill>
                  <a:schemeClr val="accent6">
                    <a:lumMod val="50000"/>
                  </a:schemeClr>
                </a:solidFill>
              </a:rPr>
              <a:t> начали свое победное шествие по планете в июле 2010 года и моментально стали популярными в </a:t>
            </a:r>
            <a:r>
              <a:rPr lang="ru-RU" b="1" dirty="0" smtClean="0">
                <a:solidFill>
                  <a:schemeClr val="accent6">
                    <a:lumMod val="50000"/>
                  </a:schemeClr>
                </a:solidFill>
              </a:rPr>
              <a:t>Америке. </a:t>
            </a:r>
            <a:endParaRPr lang="ru-RU" b="1" dirty="0">
              <a:solidFill>
                <a:schemeClr val="accent6">
                  <a:lumMod val="50000"/>
                </a:schemeClr>
              </a:solidFill>
            </a:endParaRPr>
          </a:p>
          <a:p>
            <a:endParaRPr lang="ru-RU" b="1" dirty="0">
              <a:solidFill>
                <a:schemeClr val="accent6">
                  <a:lumMod val="50000"/>
                </a:schemeClr>
              </a:solidFill>
            </a:endParaRPr>
          </a:p>
        </p:txBody>
      </p:sp>
      <p:sp>
        <p:nvSpPr>
          <p:cNvPr id="3" name="Заголовок 2"/>
          <p:cNvSpPr>
            <a:spLocks noGrp="1"/>
          </p:cNvSpPr>
          <p:nvPr>
            <p:ph type="title"/>
          </p:nvPr>
        </p:nvSpPr>
        <p:spPr>
          <a:xfrm>
            <a:off x="2051720" y="0"/>
            <a:ext cx="4608512" cy="2204864"/>
          </a:xfrm>
        </p:spPr>
        <p:txBody>
          <a:bodyPr/>
          <a:lstStyle/>
          <a:p>
            <a:r>
              <a:rPr lang="ru-RU" sz="2200" b="1" dirty="0"/>
              <a:t>Откуда появилось это чудо?</a:t>
            </a:r>
            <a:br>
              <a:rPr lang="ru-RU" sz="2200" b="1" dirty="0"/>
            </a:br>
            <a:r>
              <a:rPr lang="ru-RU" sz="2200" b="1" dirty="0"/>
              <a:t>Девчонки просто сходят все  с ума.</a:t>
            </a:r>
            <a:br>
              <a:rPr lang="ru-RU" sz="2200" b="1" dirty="0"/>
            </a:br>
            <a:r>
              <a:rPr lang="ru-RU" sz="2200" b="1" dirty="0"/>
              <a:t>Об этой кукле говорят повсюду.</a:t>
            </a:r>
            <a:br>
              <a:rPr lang="ru-RU" sz="2200" b="1" dirty="0"/>
            </a:br>
            <a:r>
              <a:rPr lang="ru-RU" sz="2200" b="1" dirty="0"/>
              <a:t>Ну что, смотрите: вот она сама!</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1556792"/>
            <a:ext cx="376755"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776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75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75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750"/>
                                        <p:tgtEl>
                                          <p:spTgt spid="2">
                                            <p:txEl>
                                              <p:pRg st="0" end="0"/>
                                            </p:txEl>
                                          </p:spTgt>
                                        </p:tgtEl>
                                      </p:cBhvr>
                                    </p:animEffect>
                                  </p:childTnLst>
                                </p:cTn>
                              </p:par>
                            </p:childTnLst>
                          </p:cTn>
                        </p:par>
                        <p:par>
                          <p:cTn id="11" fill="hold">
                            <p:stCondLst>
                              <p:cond delay="750"/>
                            </p:stCondLst>
                            <p:childTnLst>
                              <p:par>
                                <p:cTn id="12" presetID="16" presetClass="entr" presetSubtype="4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Horizontal)">
                                      <p:cBhvr>
                                        <p:cTn id="14" dur="500"/>
                                        <p:tgtEl>
                                          <p:spTgt spid="3"/>
                                        </p:tgtEl>
                                      </p:cBhvr>
                                    </p:animEffect>
                                  </p:childTnLst>
                                </p:cTn>
                              </p:par>
                            </p:childTnLst>
                          </p:cTn>
                        </p:par>
                        <p:par>
                          <p:cTn id="15" fill="hold">
                            <p:stCondLst>
                              <p:cond delay="1250"/>
                            </p:stCondLst>
                            <p:childTnLst>
                              <p:par>
                                <p:cTn id="16" presetID="14" presetClass="entr" presetSubtype="5" fill="hold" nodeType="after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vertical)">
                                      <p:cBhvr>
                                        <p:cTn id="18" dur="750"/>
                                        <p:tgtEl>
                                          <p:spTgt spid="6146"/>
                                        </p:tgtEl>
                                      </p:cBhvr>
                                    </p:animEffect>
                                  </p:childTnLst>
                                </p:cTn>
                              </p:par>
                            </p:childTnLst>
                          </p:cTn>
                        </p:par>
                        <p:par>
                          <p:cTn id="19" fill="hold">
                            <p:stCondLst>
                              <p:cond delay="2000"/>
                            </p:stCondLst>
                            <p:childTnLst>
                              <p:par>
                                <p:cTn id="20" presetID="45" presetClass="entr" presetSubtype="0" fill="hold" nodeType="after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750"/>
                                        <p:tgtEl>
                                          <p:spTgt spid="1027"/>
                                        </p:tgtEl>
                                      </p:cBhvr>
                                    </p:animEffect>
                                    <p:anim calcmode="lin" valueType="num">
                                      <p:cBhvr>
                                        <p:cTn id="23" dur="750" fill="hold"/>
                                        <p:tgtEl>
                                          <p:spTgt spid="1027"/>
                                        </p:tgtEl>
                                        <p:attrNameLst>
                                          <p:attrName>ppt_w</p:attrName>
                                        </p:attrNameLst>
                                      </p:cBhvr>
                                      <p:tavLst>
                                        <p:tav tm="0" fmla="#ppt_w*sin(2.5*pi*$)">
                                          <p:val>
                                            <p:fltVal val="0"/>
                                          </p:val>
                                        </p:tav>
                                        <p:tav tm="100000">
                                          <p:val>
                                            <p:fltVal val="1"/>
                                          </p:val>
                                        </p:tav>
                                      </p:tavLst>
                                    </p:anim>
                                    <p:anim calcmode="lin" valueType="num">
                                      <p:cBhvr>
                                        <p:cTn id="24" dur="750" fill="hold"/>
                                        <p:tgtEl>
                                          <p:spTgt spid="1027"/>
                                        </p:tgtEl>
                                        <p:attrNameLst>
                                          <p:attrName>ppt_h</p:attrName>
                                        </p:attrNameLst>
                                      </p:cBhvr>
                                      <p:tavLst>
                                        <p:tav tm="0">
                                          <p:val>
                                            <p:strVal val="#ppt_h"/>
                                          </p:val>
                                        </p:tav>
                                        <p:tav tm="100000">
                                          <p:val>
                                            <p:strVal val="#ppt_h"/>
                                          </p:val>
                                        </p:tav>
                                      </p:tavLst>
                                    </p:anim>
                                  </p:childTnLst>
                                </p:cTn>
                              </p:par>
                            </p:childTnLst>
                          </p:cTn>
                        </p:par>
                        <p:par>
                          <p:cTn id="25" fill="hold">
                            <p:stCondLst>
                              <p:cond delay="2750"/>
                            </p:stCondLst>
                            <p:childTnLst>
                              <p:par>
                                <p:cTn id="26" presetID="45" presetClass="entr"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750"/>
                                        <p:tgtEl>
                                          <p:spTgt spid="1026"/>
                                        </p:tgtEl>
                                      </p:cBhvr>
                                    </p:animEffect>
                                    <p:anim calcmode="lin" valueType="num">
                                      <p:cBhvr>
                                        <p:cTn id="29" dur="750" fill="hold"/>
                                        <p:tgtEl>
                                          <p:spTgt spid="1026"/>
                                        </p:tgtEl>
                                        <p:attrNameLst>
                                          <p:attrName>ppt_w</p:attrName>
                                        </p:attrNameLst>
                                      </p:cBhvr>
                                      <p:tavLst>
                                        <p:tav tm="0" fmla="#ppt_w*sin(2.5*pi*$)">
                                          <p:val>
                                            <p:fltVal val="0"/>
                                          </p:val>
                                        </p:tav>
                                        <p:tav tm="100000">
                                          <p:val>
                                            <p:fltVal val="1"/>
                                          </p:val>
                                        </p:tav>
                                      </p:tavLst>
                                    </p:anim>
                                    <p:anim calcmode="lin" valueType="num">
                                      <p:cBhvr>
                                        <p:cTn id="30" dur="750" fill="hold"/>
                                        <p:tgtEl>
                                          <p:spTgt spid="1026"/>
                                        </p:tgtEl>
                                        <p:attrNameLst>
                                          <p:attrName>ppt_h</p:attrName>
                                        </p:attrNameLst>
                                      </p:cBhvr>
                                      <p:tavLst>
                                        <p:tav tm="0">
                                          <p:val>
                                            <p:strVal val="#ppt_h"/>
                                          </p:val>
                                        </p:tav>
                                        <p:tav tm="100000">
                                          <p:val>
                                            <p:strVal val="#ppt_h"/>
                                          </p:val>
                                        </p:tav>
                                      </p:tavLst>
                                    </p:anim>
                                  </p:childTnLst>
                                </p:cTn>
                              </p:par>
                            </p:childTnLst>
                          </p:cTn>
                        </p:par>
                        <p:par>
                          <p:cTn id="31" fill="hold">
                            <p:stCondLst>
                              <p:cond delay="3500"/>
                            </p:stCondLst>
                            <p:childTnLst>
                              <p:par>
                                <p:cTn id="32" presetID="14" presetClass="entr" presetSubtype="10" fill="hold" nodeType="after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4" dur="750"/>
                                        <p:tgtEl>
                                          <p:spTgt spid="2">
                                            <p:txEl>
                                              <p:pRg st="1" end="1"/>
                                            </p:txEl>
                                          </p:spTgt>
                                        </p:tgtEl>
                                      </p:cBhvr>
                                    </p:animEffect>
                                  </p:childTnLst>
                                </p:cTn>
                              </p:par>
                            </p:childTnLst>
                          </p:cTn>
                        </p:par>
                        <p:par>
                          <p:cTn id="35" fill="hold">
                            <p:stCondLst>
                              <p:cond delay="4250"/>
                            </p:stCondLst>
                            <p:childTnLst>
                              <p:par>
                                <p:cTn id="36" presetID="14" presetClass="entr" presetSubtype="10" fill="hold" nodeType="after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8" dur="750"/>
                                        <p:tgtEl>
                                          <p:spTgt spid="2">
                                            <p:txEl>
                                              <p:pRg st="2" end="2"/>
                                            </p:txEl>
                                          </p:spTgt>
                                        </p:tgtEl>
                                      </p:cBhvr>
                                    </p:animEffect>
                                  </p:childTnLst>
                                </p:cTn>
                              </p:par>
                            </p:childTnLst>
                          </p:cTn>
                        </p:par>
                        <p:par>
                          <p:cTn id="39" fill="hold">
                            <p:stCondLst>
                              <p:cond delay="5000"/>
                            </p:stCondLst>
                            <p:childTnLst>
                              <p:par>
                                <p:cTn id="40" presetID="14" presetClass="entr" presetSubtype="10" fill="hold" nodeType="after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2" dur="7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картинки монстр хай\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496944" cy="6597352"/>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p:txBody>
          <a:bodyPr>
            <a:normAutofit fontScale="85000" lnSpcReduction="20000"/>
          </a:bodyPr>
          <a:lstStyle/>
          <a:p>
            <a:r>
              <a:rPr lang="ru-RU" sz="2600" b="1" dirty="0" smtClean="0">
                <a:solidFill>
                  <a:schemeClr val="accent1">
                    <a:lumMod val="50000"/>
                  </a:schemeClr>
                </a:solidFill>
              </a:rPr>
              <a:t>Стоимость </a:t>
            </a:r>
            <a:r>
              <a:rPr lang="ru-RU" sz="2600" b="1" dirty="0">
                <a:solidFill>
                  <a:schemeClr val="accent1">
                    <a:lumMod val="50000"/>
                  </a:schemeClr>
                </a:solidFill>
              </a:rPr>
              <a:t>эксцентричных героинь и героев только привлекала поклонников. Популярность игрушек набирала обороты, вскоре был выпущен мультсериал, в России он получил название </a:t>
            </a:r>
            <a:r>
              <a:rPr lang="ru-RU" sz="2600" b="1" dirty="0">
                <a:solidFill>
                  <a:srgbClr val="FF0000"/>
                </a:solidFill>
              </a:rPr>
              <a:t>«Школа монстров»</a:t>
            </a:r>
            <a:r>
              <a:rPr lang="ru-RU" sz="2600" b="1" dirty="0">
                <a:solidFill>
                  <a:schemeClr val="accent1">
                    <a:lumMod val="50000"/>
                  </a:schemeClr>
                </a:solidFill>
              </a:rPr>
              <a:t>. </a:t>
            </a:r>
            <a:endParaRPr lang="ru-RU" sz="2600" b="1" dirty="0" smtClean="0">
              <a:solidFill>
                <a:schemeClr val="accent1">
                  <a:lumMod val="50000"/>
                </a:schemeClr>
              </a:solidFill>
            </a:endParaRPr>
          </a:p>
          <a:p>
            <a:r>
              <a:rPr lang="ru-RU" sz="2600" b="1" dirty="0" smtClean="0">
                <a:solidFill>
                  <a:schemeClr val="accent1">
                    <a:lumMod val="50000"/>
                  </a:schemeClr>
                </a:solidFill>
              </a:rPr>
              <a:t>В </a:t>
            </a:r>
            <a:r>
              <a:rPr lang="ru-RU" sz="2600" b="1" dirty="0">
                <a:solidFill>
                  <a:schemeClr val="accent1">
                    <a:lumMod val="50000"/>
                  </a:schemeClr>
                </a:solidFill>
              </a:rPr>
              <a:t>этой школе учатся наши экстравагантные герои, которые являются детьми «звездных» чудовищных, фантастических и фольклорных родителей. </a:t>
            </a:r>
            <a:endParaRPr lang="ru-RU" sz="2600" b="1" dirty="0" smtClean="0">
              <a:solidFill>
                <a:schemeClr val="accent1">
                  <a:lumMod val="50000"/>
                </a:schemeClr>
              </a:solidFill>
            </a:endParaRPr>
          </a:p>
          <a:p>
            <a:r>
              <a:rPr lang="ru-RU" sz="2600" b="1" dirty="0" smtClean="0">
                <a:solidFill>
                  <a:schemeClr val="accent1">
                    <a:lumMod val="50000"/>
                  </a:schemeClr>
                </a:solidFill>
              </a:rPr>
              <a:t>У </a:t>
            </a:r>
            <a:r>
              <a:rPr lang="ru-RU" sz="2600" b="1" dirty="0">
                <a:solidFill>
                  <a:schemeClr val="accent1">
                    <a:lumMod val="50000"/>
                  </a:schemeClr>
                </a:solidFill>
              </a:rPr>
              <a:t>каждого персонажа есть своя история, образ, дневник и множество аксессуаров. </a:t>
            </a:r>
            <a:endParaRPr lang="ru-RU" sz="2600" b="1" dirty="0" smtClean="0">
              <a:solidFill>
                <a:schemeClr val="accent1">
                  <a:lumMod val="50000"/>
                </a:schemeClr>
              </a:solidFill>
            </a:endParaRPr>
          </a:p>
          <a:p>
            <a:r>
              <a:rPr lang="ru-RU" sz="2600" b="1" dirty="0" smtClean="0">
                <a:solidFill>
                  <a:schemeClr val="accent1">
                    <a:lumMod val="50000"/>
                  </a:schemeClr>
                </a:solidFill>
              </a:rPr>
              <a:t>Эти </a:t>
            </a:r>
            <a:r>
              <a:rPr lang="ru-RU" sz="2600" b="1" dirty="0">
                <a:solidFill>
                  <a:schemeClr val="accent1">
                    <a:lumMod val="50000"/>
                  </a:schemeClr>
                </a:solidFill>
              </a:rPr>
              <a:t>игрушки отличаются от других своей оригинальностью и специфическим внешним видом, способным покорить сердце </a:t>
            </a:r>
            <a:r>
              <a:rPr lang="ru-RU" sz="2600" b="1" dirty="0" smtClean="0">
                <a:solidFill>
                  <a:schemeClr val="accent1">
                    <a:lumMod val="50000"/>
                  </a:schemeClr>
                </a:solidFill>
              </a:rPr>
              <a:t>любого.</a:t>
            </a:r>
            <a:endParaRPr lang="ru-RU" sz="2600" b="1" dirty="0">
              <a:solidFill>
                <a:schemeClr val="accent1">
                  <a:lumMod val="50000"/>
                </a:schemeClr>
              </a:solidFill>
            </a:endParaRPr>
          </a:p>
          <a:p>
            <a:pPr marL="0" indent="0">
              <a:buNone/>
            </a:pPr>
            <a:endParaRPr lang="ru-RU" dirty="0"/>
          </a:p>
        </p:txBody>
      </p:sp>
      <p:sp>
        <p:nvSpPr>
          <p:cNvPr id="3" name="Заголовок 2"/>
          <p:cNvSpPr>
            <a:spLocks noGrp="1"/>
          </p:cNvSpPr>
          <p:nvPr>
            <p:ph type="title"/>
          </p:nvPr>
        </p:nvSpPr>
        <p:spPr/>
        <p:txBody>
          <a:bodyPr/>
          <a:lstStyle/>
          <a:p>
            <a:r>
              <a:rPr lang="ru-RU" dirty="0" smtClean="0">
                <a:solidFill>
                  <a:srgbClr val="FF0000"/>
                </a:solidFill>
              </a:rPr>
              <a:t>Эксцентричные  героини</a:t>
            </a:r>
            <a:endParaRPr lang="ru-RU" dirty="0">
              <a:solidFill>
                <a:srgbClr val="FF0000"/>
              </a:solidFill>
            </a:endParaRPr>
          </a:p>
        </p:txBody>
      </p:sp>
    </p:spTree>
    <p:extLst>
      <p:ext uri="{BB962C8B-B14F-4D97-AF65-F5344CB8AC3E}">
        <p14:creationId xmlns:p14="http://schemas.microsoft.com/office/powerpoint/2010/main" val="42777498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nodeType="afterEffect">
                                  <p:stCondLst>
                                    <p:cond delay="0"/>
                                  </p:stCondLst>
                                  <p:childTnLst>
                                    <p:animEffect transition="out" filter="fade">
                                      <p:cBhvr>
                                        <p:cTn id="6" dur="750"/>
                                        <p:tgtEl>
                                          <p:spTgt spid="2050"/>
                                        </p:tgtEl>
                                      </p:cBhvr>
                                    </p:animEffect>
                                    <p:anim calcmode="lin" valueType="num">
                                      <p:cBhvr>
                                        <p:cTn id="7" dur="750"/>
                                        <p:tgtEl>
                                          <p:spTgt spid="205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750"/>
                                        <p:tgtEl>
                                          <p:spTgt spid="2050"/>
                                        </p:tgtEl>
                                        <p:attrNameLst>
                                          <p:attrName>ppt_h</p:attrName>
                                        </p:attrNameLst>
                                      </p:cBhvr>
                                      <p:tavLst>
                                        <p:tav tm="0">
                                          <p:val>
                                            <p:strVal val="ppt_h"/>
                                          </p:val>
                                        </p:tav>
                                        <p:tav tm="100000">
                                          <p:val>
                                            <p:strVal val="ppt_h"/>
                                          </p:val>
                                        </p:tav>
                                      </p:tavLst>
                                    </p:anim>
                                    <p:set>
                                      <p:cBhvr>
                                        <p:cTn id="9" dur="1" fill="hold">
                                          <p:stCondLst>
                                            <p:cond delay="749"/>
                                          </p:stCondLst>
                                        </p:cTn>
                                        <p:tgtEl>
                                          <p:spTgt spid="2050"/>
                                        </p:tgtEl>
                                        <p:attrNameLst>
                                          <p:attrName>style.visibility</p:attrName>
                                        </p:attrNameLst>
                                      </p:cBhvr>
                                      <p:to>
                                        <p:strVal val="hidden"/>
                                      </p:to>
                                    </p:set>
                                  </p:childTnLst>
                                </p:cTn>
                              </p:par>
                            </p:childTnLst>
                          </p:cTn>
                        </p:par>
                        <p:par>
                          <p:cTn id="10" fill="hold">
                            <p:stCondLst>
                              <p:cond delay="750"/>
                            </p:stCondLst>
                            <p:childTnLst>
                              <p:par>
                                <p:cTn id="11" presetID="16" presetClass="entr" presetSubtype="37"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750"/>
                                        <p:tgtEl>
                                          <p:spTgt spid="3"/>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750"/>
                                        <p:tgtEl>
                                          <p:spTgt spid="2">
                                            <p:txEl>
                                              <p:pRg st="0" end="0"/>
                                            </p:txEl>
                                          </p:spTgt>
                                        </p:tgtEl>
                                      </p:cBhvr>
                                    </p:animEffect>
                                  </p:childTnLst>
                                </p:cTn>
                              </p:par>
                            </p:childTnLst>
                          </p:cTn>
                        </p:par>
                        <p:par>
                          <p:cTn id="18" fill="hold">
                            <p:stCondLst>
                              <p:cond delay="2250"/>
                            </p:stCondLst>
                            <p:childTnLst>
                              <p:par>
                                <p:cTn id="19" presetID="22" presetClass="entr" presetSubtype="4" fill="hold" grpId="0"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down)">
                                      <p:cBhvr>
                                        <p:cTn id="21" dur="750"/>
                                        <p:tgtEl>
                                          <p:spTgt spid="2">
                                            <p:txEl>
                                              <p:pRg st="1" end="1"/>
                                            </p:txEl>
                                          </p:spTgt>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750"/>
                                        <p:tgtEl>
                                          <p:spTgt spid="2">
                                            <p:txEl>
                                              <p:pRg st="2" end="2"/>
                                            </p:txEl>
                                          </p:spTgt>
                                        </p:tgtEl>
                                      </p:cBhvr>
                                    </p:animEffect>
                                  </p:childTnLst>
                                </p:cTn>
                              </p:par>
                            </p:childTnLst>
                          </p:cTn>
                        </p:par>
                        <p:par>
                          <p:cTn id="26" fill="hold">
                            <p:stCondLst>
                              <p:cond delay="3750"/>
                            </p:stCondLst>
                            <p:childTnLst>
                              <p:par>
                                <p:cTn id="27" presetID="22" presetClass="entr" presetSubtype="4" fill="hold" grpId="0"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down)">
                                      <p:cBhvr>
                                        <p:cTn id="29" dur="7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1856028"/>
            <a:ext cx="8712967" cy="5001972"/>
          </a:xfrm>
        </p:spPr>
        <p:txBody>
          <a:bodyPr>
            <a:normAutofit fontScale="55000" lnSpcReduction="20000"/>
          </a:bodyPr>
          <a:lstStyle/>
          <a:p>
            <a:endParaRPr lang="ru-RU" dirty="0"/>
          </a:p>
          <a:p>
            <a:r>
              <a:rPr lang="ru-RU" sz="3600" b="1" dirty="0" smtClean="0">
                <a:solidFill>
                  <a:schemeClr val="accent6">
                    <a:lumMod val="50000"/>
                  </a:schemeClr>
                </a:solidFill>
              </a:rPr>
              <a:t>Каждая </a:t>
            </a:r>
            <a:r>
              <a:rPr lang="ru-RU" sz="3600" b="1" dirty="0">
                <a:solidFill>
                  <a:schemeClr val="accent6">
                    <a:lumMod val="50000"/>
                  </a:schemeClr>
                </a:solidFill>
              </a:rPr>
              <a:t>из </a:t>
            </a:r>
            <a:r>
              <a:rPr lang="ru-RU" sz="3600" b="1" dirty="0" err="1">
                <a:solidFill>
                  <a:schemeClr val="accent6">
                    <a:lumMod val="50000"/>
                  </a:schemeClr>
                </a:solidFill>
              </a:rPr>
              <a:t>фэшн</a:t>
            </a:r>
            <a:r>
              <a:rPr lang="ru-RU" sz="3600" b="1" dirty="0">
                <a:solidFill>
                  <a:schemeClr val="accent6">
                    <a:lumMod val="50000"/>
                  </a:schemeClr>
                </a:solidFill>
              </a:rPr>
              <a:t> </a:t>
            </a:r>
            <a:r>
              <a:rPr lang="ru-RU" sz="3600" b="1" dirty="0" smtClean="0">
                <a:solidFill>
                  <a:schemeClr val="accent6">
                    <a:lumMod val="50000"/>
                  </a:schemeClr>
                </a:solidFill>
              </a:rPr>
              <a:t>игрушек  представляет </a:t>
            </a:r>
            <a:r>
              <a:rPr lang="ru-RU" sz="3600" b="1" dirty="0">
                <a:solidFill>
                  <a:schemeClr val="accent6">
                    <a:lumMod val="50000"/>
                  </a:schemeClr>
                </a:solidFill>
              </a:rPr>
              <a:t>собой смесь стиля, красоты и оригинальности; у каждой героини есть свои отличительные особенности. </a:t>
            </a:r>
            <a:endParaRPr lang="ru-RU" sz="3600" b="1" dirty="0" smtClean="0">
              <a:solidFill>
                <a:schemeClr val="accent6">
                  <a:lumMod val="50000"/>
                </a:schemeClr>
              </a:solidFill>
            </a:endParaRPr>
          </a:p>
          <a:p>
            <a:r>
              <a:rPr lang="ru-RU" sz="3600" b="1" dirty="0" smtClean="0">
                <a:solidFill>
                  <a:schemeClr val="accent6">
                    <a:lumMod val="50000"/>
                  </a:schemeClr>
                </a:solidFill>
              </a:rPr>
              <a:t>Фрэнки </a:t>
            </a:r>
            <a:r>
              <a:rPr lang="ru-RU" sz="3600" b="1" dirty="0">
                <a:solidFill>
                  <a:schemeClr val="accent6">
                    <a:lumMod val="50000"/>
                  </a:schemeClr>
                </a:solidFill>
              </a:rPr>
              <a:t>Штейн, дочь Франкенштейна, имеет бледный, близкий к голубому, цвет кожи. </a:t>
            </a:r>
            <a:endParaRPr lang="ru-RU" sz="3600" b="1" dirty="0" smtClean="0">
              <a:solidFill>
                <a:schemeClr val="accent6">
                  <a:lumMod val="50000"/>
                </a:schemeClr>
              </a:solidFill>
            </a:endParaRPr>
          </a:p>
          <a:p>
            <a:r>
              <a:rPr lang="ru-RU" sz="3600" b="1" dirty="0" smtClean="0">
                <a:solidFill>
                  <a:schemeClr val="accent6">
                    <a:lumMod val="50000"/>
                  </a:schemeClr>
                </a:solidFill>
              </a:rPr>
              <a:t>У </a:t>
            </a:r>
            <a:r>
              <a:rPr lang="ru-RU" sz="3600" b="1" dirty="0" err="1">
                <a:solidFill>
                  <a:schemeClr val="accent6">
                    <a:lumMod val="50000"/>
                  </a:schemeClr>
                </a:solidFill>
              </a:rPr>
              <a:t>Дракулауры</a:t>
            </a:r>
            <a:r>
              <a:rPr lang="ru-RU" sz="3600" b="1" dirty="0">
                <a:solidFill>
                  <a:schemeClr val="accent6">
                    <a:lumMod val="50000"/>
                  </a:schemeClr>
                </a:solidFill>
              </a:rPr>
              <a:t>, очаровательной дочери Дракулы, на щеке находится маленькое розовое сердечко. Сразу видно, что героиня неравнодушна к розовому цвету. </a:t>
            </a:r>
            <a:endParaRPr lang="ru-RU" sz="3600" b="1" dirty="0" smtClean="0">
              <a:solidFill>
                <a:schemeClr val="accent6">
                  <a:lumMod val="50000"/>
                </a:schemeClr>
              </a:solidFill>
            </a:endParaRPr>
          </a:p>
          <a:p>
            <a:r>
              <a:rPr lang="ru-RU" sz="3600" b="1" dirty="0" err="1" smtClean="0">
                <a:solidFill>
                  <a:schemeClr val="accent6">
                    <a:lumMod val="50000"/>
                  </a:schemeClr>
                </a:solidFill>
              </a:rPr>
              <a:t>Клодин</a:t>
            </a:r>
            <a:r>
              <a:rPr lang="ru-RU" sz="3600" b="1" dirty="0" smtClean="0">
                <a:solidFill>
                  <a:schemeClr val="accent6">
                    <a:lumMod val="50000"/>
                  </a:schemeClr>
                </a:solidFill>
              </a:rPr>
              <a:t> </a:t>
            </a:r>
            <a:r>
              <a:rPr lang="ru-RU" sz="3600" b="1" dirty="0">
                <a:solidFill>
                  <a:schemeClr val="accent6">
                    <a:lumMod val="50000"/>
                  </a:schemeClr>
                </a:solidFill>
              </a:rPr>
              <a:t>Вульф покоряет детей и подростков всего мира своими ушками. Откуда они у нее? Всё просто: ведь она является дочкой волка-оборотня и сестрой Клода Вульфа. </a:t>
            </a:r>
            <a:endParaRPr lang="ru-RU" sz="3600" b="1" dirty="0" smtClean="0">
              <a:solidFill>
                <a:schemeClr val="accent6">
                  <a:lumMod val="50000"/>
                </a:schemeClr>
              </a:solidFill>
            </a:endParaRPr>
          </a:p>
          <a:p>
            <a:r>
              <a:rPr lang="ru-RU" sz="3600" b="1" dirty="0" smtClean="0">
                <a:solidFill>
                  <a:schemeClr val="accent6">
                    <a:lumMod val="50000"/>
                  </a:schemeClr>
                </a:solidFill>
              </a:rPr>
              <a:t>Лагуна </a:t>
            </a:r>
            <a:r>
              <a:rPr lang="ru-RU" sz="3600" b="1" dirty="0" err="1">
                <a:solidFill>
                  <a:schemeClr val="accent6">
                    <a:lumMod val="50000"/>
                  </a:schemeClr>
                </a:solidFill>
              </a:rPr>
              <a:t>Блю</a:t>
            </a:r>
            <a:r>
              <a:rPr lang="ru-RU" sz="3600" b="1" dirty="0">
                <a:solidFill>
                  <a:schemeClr val="accent6">
                    <a:lumMod val="50000"/>
                  </a:schemeClr>
                </a:solidFill>
              </a:rPr>
              <a:t>, дочь морского монстра, отличается от других героев перепонками между пальцами. </a:t>
            </a:r>
            <a:endParaRPr lang="ru-RU" sz="3600" b="1" dirty="0" smtClean="0">
              <a:solidFill>
                <a:schemeClr val="accent6">
                  <a:lumMod val="50000"/>
                </a:schemeClr>
              </a:solidFill>
            </a:endParaRPr>
          </a:p>
          <a:p>
            <a:r>
              <a:rPr lang="ru-RU" sz="3600" b="1" dirty="0" err="1" smtClean="0">
                <a:solidFill>
                  <a:schemeClr val="accent6">
                    <a:lumMod val="50000"/>
                  </a:schemeClr>
                </a:solidFill>
              </a:rPr>
              <a:t>Клео</a:t>
            </a:r>
            <a:r>
              <a:rPr lang="ru-RU" sz="3600" b="1" dirty="0" smtClean="0">
                <a:solidFill>
                  <a:schemeClr val="accent6">
                    <a:lumMod val="50000"/>
                  </a:schemeClr>
                </a:solidFill>
              </a:rPr>
              <a:t> </a:t>
            </a:r>
            <a:r>
              <a:rPr lang="ru-RU" sz="3600" b="1" dirty="0">
                <a:solidFill>
                  <a:schemeClr val="accent6">
                    <a:lumMod val="50000"/>
                  </a:schemeClr>
                </a:solidFill>
              </a:rPr>
              <a:t>де Нил, дочь мумии, лучше сразу купить вместе с сестрой </a:t>
            </a:r>
            <a:r>
              <a:rPr lang="ru-RU" sz="3600" b="1" dirty="0" err="1">
                <a:solidFill>
                  <a:schemeClr val="accent6">
                    <a:lumMod val="50000"/>
                  </a:schemeClr>
                </a:solidFill>
              </a:rPr>
              <a:t>Неферой</a:t>
            </a:r>
            <a:r>
              <a:rPr lang="ru-RU" sz="3600" b="1" dirty="0">
                <a:solidFill>
                  <a:schemeClr val="accent6">
                    <a:lumMod val="50000"/>
                  </a:schemeClr>
                </a:solidFill>
              </a:rPr>
              <a:t>, ведь им друг без друга будет грустно. </a:t>
            </a:r>
            <a:endParaRPr lang="ru-RU" sz="3600" b="1" dirty="0" smtClean="0">
              <a:solidFill>
                <a:schemeClr val="accent6">
                  <a:lumMod val="50000"/>
                </a:schemeClr>
              </a:solidFill>
            </a:endParaRPr>
          </a:p>
          <a:p>
            <a:r>
              <a:rPr lang="ru-RU" sz="3600" b="1" dirty="0" err="1" smtClean="0">
                <a:solidFill>
                  <a:schemeClr val="accent6">
                    <a:lumMod val="50000"/>
                  </a:schemeClr>
                </a:solidFill>
              </a:rPr>
              <a:t>Гулия</a:t>
            </a:r>
            <a:r>
              <a:rPr lang="ru-RU" sz="3600" b="1" dirty="0" smtClean="0">
                <a:solidFill>
                  <a:schemeClr val="accent6">
                    <a:lumMod val="50000"/>
                  </a:schemeClr>
                </a:solidFill>
              </a:rPr>
              <a:t> </a:t>
            </a:r>
            <a:r>
              <a:rPr lang="ru-RU" sz="3600" b="1" dirty="0" err="1">
                <a:solidFill>
                  <a:schemeClr val="accent6">
                    <a:lumMod val="50000"/>
                  </a:schemeClr>
                </a:solidFill>
              </a:rPr>
              <a:t>Йелпс</a:t>
            </a:r>
            <a:r>
              <a:rPr lang="ru-RU" sz="3600" b="1" dirty="0">
                <a:solidFill>
                  <a:schemeClr val="accent6">
                    <a:lumMod val="50000"/>
                  </a:schemeClr>
                </a:solidFill>
              </a:rPr>
              <a:t> привлекает подростков своими голубыми локонами и серым цветом кожи. </a:t>
            </a:r>
            <a:endParaRPr lang="ru-RU" sz="3600" b="1" dirty="0" smtClean="0">
              <a:solidFill>
                <a:schemeClr val="accent6">
                  <a:lumMod val="50000"/>
                </a:schemeClr>
              </a:solidFill>
            </a:endParaRPr>
          </a:p>
          <a:p>
            <a:endParaRPr lang="ru-RU" sz="2600" dirty="0" smtClean="0"/>
          </a:p>
          <a:p>
            <a:endParaRPr lang="ru-RU" dirty="0" smtClean="0"/>
          </a:p>
          <a:p>
            <a:endParaRPr lang="ru-RU" dirty="0"/>
          </a:p>
        </p:txBody>
      </p:sp>
      <p:sp>
        <p:nvSpPr>
          <p:cNvPr id="3" name="Заголовок 2"/>
          <p:cNvSpPr>
            <a:spLocks noGrp="1"/>
          </p:cNvSpPr>
          <p:nvPr>
            <p:ph type="title"/>
          </p:nvPr>
        </p:nvSpPr>
        <p:spPr>
          <a:xfrm>
            <a:off x="3853586" y="295060"/>
            <a:ext cx="4829265" cy="1549764"/>
          </a:xfrm>
        </p:spPr>
        <p:txBody>
          <a:bodyPr/>
          <a:lstStyle/>
          <a:p>
            <a:r>
              <a:rPr lang="ru-RU" sz="3600" b="1" dirty="0"/>
              <a:t>Главные герои. </a:t>
            </a:r>
            <a:r>
              <a:rPr lang="ru-RU" sz="3200" b="1" dirty="0" smtClean="0"/>
              <a:t>Отличительные  </a:t>
            </a:r>
            <a:r>
              <a:rPr lang="ru-RU" sz="3200" b="1" dirty="0"/>
              <a:t>особенности. </a:t>
            </a:r>
            <a:endParaRPr lang="ru-RU" sz="4000" b="1" dirty="0"/>
          </a:p>
        </p:txBody>
      </p:sp>
      <p:pic>
        <p:nvPicPr>
          <p:cNvPr id="3074" name="Picture 2" descr="F:\картинки монстр хай\U76cPhf3Gh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97"/>
            <a:ext cx="3816424" cy="201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413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17">
                                          <p:stCondLst>
                                            <p:cond delay="0"/>
                                          </p:stCondLst>
                                        </p:cTn>
                                        <p:tgtEl>
                                          <p:spTgt spid="3"/>
                                        </p:tgtEl>
                                      </p:cBhvr>
                                    </p:animEffect>
                                    <p:anim calcmode="lin" valueType="num">
                                      <p:cBhvr>
                                        <p:cTn id="8"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3"/>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13" dur="10">
                                          <p:stCondLst>
                                            <p:cond delay="244"/>
                                          </p:stCondLst>
                                        </p:cTn>
                                        <p:tgtEl>
                                          <p:spTgt spid="3"/>
                                        </p:tgtEl>
                                      </p:cBhvr>
                                      <p:to x="100000" y="60000"/>
                                    </p:animScale>
                                    <p:animScale>
                                      <p:cBhvr>
                                        <p:cTn id="14" dur="62" decel="50000">
                                          <p:stCondLst>
                                            <p:cond delay="254"/>
                                          </p:stCondLst>
                                        </p:cTn>
                                        <p:tgtEl>
                                          <p:spTgt spid="3"/>
                                        </p:tgtEl>
                                      </p:cBhvr>
                                      <p:to x="100000" y="100000"/>
                                    </p:animScale>
                                    <p:animScale>
                                      <p:cBhvr>
                                        <p:cTn id="15" dur="10">
                                          <p:stCondLst>
                                            <p:cond delay="492"/>
                                          </p:stCondLst>
                                        </p:cTn>
                                        <p:tgtEl>
                                          <p:spTgt spid="3"/>
                                        </p:tgtEl>
                                      </p:cBhvr>
                                      <p:to x="100000" y="80000"/>
                                    </p:animScale>
                                    <p:animScale>
                                      <p:cBhvr>
                                        <p:cTn id="16" dur="62" decel="50000">
                                          <p:stCondLst>
                                            <p:cond delay="502"/>
                                          </p:stCondLst>
                                        </p:cTn>
                                        <p:tgtEl>
                                          <p:spTgt spid="3"/>
                                        </p:tgtEl>
                                      </p:cBhvr>
                                      <p:to x="100000" y="100000"/>
                                    </p:animScale>
                                    <p:animScale>
                                      <p:cBhvr>
                                        <p:cTn id="17" dur="10">
                                          <p:stCondLst>
                                            <p:cond delay="616"/>
                                          </p:stCondLst>
                                        </p:cTn>
                                        <p:tgtEl>
                                          <p:spTgt spid="3"/>
                                        </p:tgtEl>
                                      </p:cBhvr>
                                      <p:to x="100000" y="90000"/>
                                    </p:animScale>
                                    <p:animScale>
                                      <p:cBhvr>
                                        <p:cTn id="18" dur="62" decel="50000">
                                          <p:stCondLst>
                                            <p:cond delay="625"/>
                                          </p:stCondLst>
                                        </p:cTn>
                                        <p:tgtEl>
                                          <p:spTgt spid="3"/>
                                        </p:tgtEl>
                                      </p:cBhvr>
                                      <p:to x="100000" y="100000"/>
                                    </p:animScale>
                                    <p:animScale>
                                      <p:cBhvr>
                                        <p:cTn id="19" dur="10">
                                          <p:stCondLst>
                                            <p:cond delay="678"/>
                                          </p:stCondLst>
                                        </p:cTn>
                                        <p:tgtEl>
                                          <p:spTgt spid="3"/>
                                        </p:tgtEl>
                                      </p:cBhvr>
                                      <p:to x="100000" y="95000"/>
                                    </p:animScale>
                                    <p:animScale>
                                      <p:cBhvr>
                                        <p:cTn id="20" dur="62" decel="50000">
                                          <p:stCondLst>
                                            <p:cond delay="688"/>
                                          </p:stCondLst>
                                        </p:cTn>
                                        <p:tgtEl>
                                          <p:spTgt spid="3"/>
                                        </p:tgtEl>
                                      </p:cBhvr>
                                      <p:to x="100000" y="100000"/>
                                    </p:animScale>
                                  </p:childTnLst>
                                </p:cTn>
                              </p:par>
                            </p:childTnLst>
                          </p:cTn>
                        </p:par>
                        <p:par>
                          <p:cTn id="21" fill="hold">
                            <p:stCondLst>
                              <p:cond delay="750"/>
                            </p:stCondLst>
                            <p:childTnLst>
                              <p:par>
                                <p:cTn id="22" presetID="8" presetClass="entr" presetSubtype="16" fill="hold" nodeType="after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diamond(in)">
                                      <p:cBhvr>
                                        <p:cTn id="24" dur="750"/>
                                        <p:tgtEl>
                                          <p:spTgt spid="3074"/>
                                        </p:tgtEl>
                                      </p:cBhvr>
                                    </p:animEffect>
                                  </p:childTnLst>
                                </p:cTn>
                              </p:par>
                            </p:childTnLst>
                          </p:cTn>
                        </p:par>
                        <p:par>
                          <p:cTn id="25" fill="hold">
                            <p:stCondLst>
                              <p:cond delay="1500"/>
                            </p:stCondLst>
                            <p:childTnLst>
                              <p:par>
                                <p:cTn id="26" presetID="6" presetClass="entr" presetSubtype="16" fill="hold" grpId="0"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circle(in)">
                                      <p:cBhvr>
                                        <p:cTn id="28" dur="750"/>
                                        <p:tgtEl>
                                          <p:spTgt spid="2">
                                            <p:txEl>
                                              <p:pRg st="1" end="1"/>
                                            </p:txEl>
                                          </p:spTgt>
                                        </p:tgtEl>
                                      </p:cBhvr>
                                    </p:animEffect>
                                  </p:childTnLst>
                                </p:cTn>
                              </p:par>
                            </p:childTnLst>
                          </p:cTn>
                        </p:par>
                        <p:par>
                          <p:cTn id="29" fill="hold">
                            <p:stCondLst>
                              <p:cond delay="2250"/>
                            </p:stCondLst>
                            <p:childTnLst>
                              <p:par>
                                <p:cTn id="30" presetID="6" presetClass="entr" presetSubtype="16" fill="hold" grpId="0" nodeType="after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circle(in)">
                                      <p:cBhvr>
                                        <p:cTn id="32" dur="750"/>
                                        <p:tgtEl>
                                          <p:spTgt spid="2">
                                            <p:txEl>
                                              <p:pRg st="2" end="2"/>
                                            </p:txEl>
                                          </p:spTgt>
                                        </p:tgtEl>
                                      </p:cBhvr>
                                    </p:animEffect>
                                  </p:childTnLst>
                                </p:cTn>
                              </p:par>
                            </p:childTnLst>
                          </p:cTn>
                        </p:par>
                        <p:par>
                          <p:cTn id="33" fill="hold">
                            <p:stCondLst>
                              <p:cond delay="3000"/>
                            </p:stCondLst>
                            <p:childTnLst>
                              <p:par>
                                <p:cTn id="34" presetID="6" presetClass="entr" presetSubtype="16" fill="hold" grpId="0" nodeType="after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circle(in)">
                                      <p:cBhvr>
                                        <p:cTn id="36" dur="750"/>
                                        <p:tgtEl>
                                          <p:spTgt spid="2">
                                            <p:txEl>
                                              <p:pRg st="3" end="3"/>
                                            </p:txEl>
                                          </p:spTgt>
                                        </p:tgtEl>
                                      </p:cBhvr>
                                    </p:animEffect>
                                  </p:childTnLst>
                                </p:cTn>
                              </p:par>
                            </p:childTnLst>
                          </p:cTn>
                        </p:par>
                        <p:par>
                          <p:cTn id="37" fill="hold">
                            <p:stCondLst>
                              <p:cond delay="3750"/>
                            </p:stCondLst>
                            <p:childTnLst>
                              <p:par>
                                <p:cTn id="38" presetID="6" presetClass="entr" presetSubtype="16" fill="hold" grpId="0" nodeType="after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circle(in)">
                                      <p:cBhvr>
                                        <p:cTn id="40" dur="750"/>
                                        <p:tgtEl>
                                          <p:spTgt spid="2">
                                            <p:txEl>
                                              <p:pRg st="4" end="4"/>
                                            </p:txEl>
                                          </p:spTgt>
                                        </p:tgtEl>
                                      </p:cBhvr>
                                    </p:animEffect>
                                  </p:childTnLst>
                                </p:cTn>
                              </p:par>
                            </p:childTnLst>
                          </p:cTn>
                        </p:par>
                        <p:par>
                          <p:cTn id="41" fill="hold">
                            <p:stCondLst>
                              <p:cond delay="4500"/>
                            </p:stCondLst>
                            <p:childTnLst>
                              <p:par>
                                <p:cTn id="42" presetID="6" presetClass="entr" presetSubtype="16" fill="hold" grpId="0" nodeType="after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circle(in)">
                                      <p:cBhvr>
                                        <p:cTn id="44" dur="750"/>
                                        <p:tgtEl>
                                          <p:spTgt spid="2">
                                            <p:txEl>
                                              <p:pRg st="5" end="5"/>
                                            </p:txEl>
                                          </p:spTgt>
                                        </p:tgtEl>
                                      </p:cBhvr>
                                    </p:animEffect>
                                  </p:childTnLst>
                                </p:cTn>
                              </p:par>
                            </p:childTnLst>
                          </p:cTn>
                        </p:par>
                        <p:par>
                          <p:cTn id="45" fill="hold">
                            <p:stCondLst>
                              <p:cond delay="5250"/>
                            </p:stCondLst>
                            <p:childTnLst>
                              <p:par>
                                <p:cTn id="46" presetID="6" presetClass="entr" presetSubtype="16" fill="hold" grpId="0" nodeType="after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circle(in)">
                                      <p:cBhvr>
                                        <p:cTn id="48" dur="750"/>
                                        <p:tgtEl>
                                          <p:spTgt spid="2">
                                            <p:txEl>
                                              <p:pRg st="6" end="6"/>
                                            </p:txEl>
                                          </p:spTgt>
                                        </p:tgtEl>
                                      </p:cBhvr>
                                    </p:animEffect>
                                  </p:childTnLst>
                                </p:cTn>
                              </p:par>
                            </p:childTnLst>
                          </p:cTn>
                        </p:par>
                        <p:par>
                          <p:cTn id="49" fill="hold">
                            <p:stCondLst>
                              <p:cond delay="6000"/>
                            </p:stCondLst>
                            <p:childTnLst>
                              <p:par>
                                <p:cTn id="50" presetID="6" presetClass="entr" presetSubtype="16" fill="hold" grpId="0" nodeType="after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circle(in)">
                                      <p:cBhvr>
                                        <p:cTn id="52" dur="7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78" y="1844824"/>
            <a:ext cx="238469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2308442" y="1988841"/>
            <a:ext cx="6512030" cy="4392488"/>
          </a:xfrm>
        </p:spPr>
        <p:txBody>
          <a:bodyPr>
            <a:normAutofit fontScale="92500" lnSpcReduction="20000"/>
          </a:bodyPr>
          <a:lstStyle/>
          <a:p>
            <a:r>
              <a:rPr lang="ru-RU" b="1" dirty="0" smtClean="0">
                <a:solidFill>
                  <a:schemeClr val="accent6">
                    <a:lumMod val="50000"/>
                  </a:schemeClr>
                </a:solidFill>
              </a:rPr>
              <a:t>— </a:t>
            </a:r>
            <a:r>
              <a:rPr lang="ru-RU" b="1" dirty="0">
                <a:solidFill>
                  <a:schemeClr val="accent6">
                    <a:lumMod val="50000"/>
                  </a:schemeClr>
                </a:solidFill>
              </a:rPr>
              <a:t>дочь Франкенштейна. Ее возраст составляет всего лишь счет по дням, и это оказывает влияние на ее поведение и характер. </a:t>
            </a:r>
            <a:endParaRPr lang="ru-RU" b="1" dirty="0" smtClean="0">
              <a:solidFill>
                <a:schemeClr val="accent6">
                  <a:lumMod val="50000"/>
                </a:schemeClr>
              </a:solidFill>
            </a:endParaRPr>
          </a:p>
          <a:p>
            <a:r>
              <a:rPr lang="ru-RU" b="1" dirty="0" smtClean="0">
                <a:solidFill>
                  <a:schemeClr val="accent6">
                    <a:lumMod val="50000"/>
                  </a:schemeClr>
                </a:solidFill>
              </a:rPr>
              <a:t>У </a:t>
            </a:r>
            <a:r>
              <a:rPr lang="ru-RU" b="1" dirty="0">
                <a:solidFill>
                  <a:schemeClr val="accent6">
                    <a:lumMod val="50000"/>
                  </a:schemeClr>
                </a:solidFill>
              </a:rPr>
              <a:t>нее совсем нет опыта поведения в компании, и ей немного тяжело общаться с другими, несмотря на обходительность и дружелюбие</a:t>
            </a:r>
            <a:r>
              <a:rPr lang="ru-RU" b="1" dirty="0" smtClean="0">
                <a:solidFill>
                  <a:schemeClr val="accent6">
                    <a:lumMod val="50000"/>
                  </a:schemeClr>
                </a:solidFill>
              </a:rPr>
              <a:t>.</a:t>
            </a:r>
          </a:p>
          <a:p>
            <a:r>
              <a:rPr lang="ru-RU" b="1" dirty="0" smtClean="0">
                <a:solidFill>
                  <a:schemeClr val="accent6">
                    <a:lumMod val="50000"/>
                  </a:schemeClr>
                </a:solidFill>
              </a:rPr>
              <a:t> </a:t>
            </a:r>
            <a:r>
              <a:rPr lang="ru-RU" b="1" dirty="0">
                <a:solidFill>
                  <a:schemeClr val="accent6">
                    <a:lumMod val="50000"/>
                  </a:schemeClr>
                </a:solidFill>
              </a:rPr>
              <a:t>Бывшая девушка Джексона и </a:t>
            </a:r>
            <a:r>
              <a:rPr lang="ru-RU" b="1" dirty="0" err="1">
                <a:solidFill>
                  <a:schemeClr val="accent6">
                    <a:lumMod val="50000"/>
                  </a:schemeClr>
                </a:solidFill>
              </a:rPr>
              <a:t>Холта</a:t>
            </a:r>
            <a:r>
              <a:rPr lang="ru-RU" b="1" dirty="0">
                <a:solidFill>
                  <a:schemeClr val="accent6">
                    <a:lumMod val="50000"/>
                  </a:schemeClr>
                </a:solidFill>
              </a:rPr>
              <a:t>. Ее домашнее животное — щенок </a:t>
            </a:r>
            <a:r>
              <a:rPr lang="ru-RU" b="1" dirty="0" err="1">
                <a:solidFill>
                  <a:schemeClr val="accent6">
                    <a:lumMod val="50000"/>
                  </a:schemeClr>
                </a:solidFill>
              </a:rPr>
              <a:t>Ватзит</a:t>
            </a:r>
            <a:r>
              <a:rPr lang="ru-RU" b="1" dirty="0">
                <a:solidFill>
                  <a:schemeClr val="accent6">
                    <a:lumMod val="50000"/>
                  </a:schemeClr>
                </a:solidFill>
              </a:rPr>
              <a:t> (</a:t>
            </a:r>
            <a:r>
              <a:rPr lang="ru-RU" b="1" dirty="0" err="1">
                <a:solidFill>
                  <a:schemeClr val="accent6">
                    <a:lumMod val="50000"/>
                  </a:schemeClr>
                </a:solidFill>
              </a:rPr>
              <a:t>Watzit</a:t>
            </a:r>
            <a:r>
              <a:rPr lang="ru-RU" b="1" dirty="0" smtClean="0">
                <a:solidFill>
                  <a:schemeClr val="accent6">
                    <a:lumMod val="50000"/>
                  </a:schemeClr>
                </a:solidFill>
              </a:rPr>
              <a:t>).</a:t>
            </a:r>
          </a:p>
          <a:p>
            <a:r>
              <a:rPr lang="ru-RU" b="1" dirty="0" smtClean="0">
                <a:solidFill>
                  <a:schemeClr val="accent6">
                    <a:lumMod val="50000"/>
                  </a:schemeClr>
                </a:solidFill>
              </a:rPr>
              <a:t> </a:t>
            </a:r>
            <a:r>
              <a:rPr lang="ru-RU" b="1" dirty="0">
                <a:solidFill>
                  <a:schemeClr val="accent6">
                    <a:lumMod val="50000"/>
                  </a:schemeClr>
                </a:solidFill>
              </a:rPr>
              <a:t>У Фрэнки длинные черно-белые волосы и один голубой, один зеленый глаз, кожа бледно-зеленого цвета. </a:t>
            </a:r>
            <a:endParaRPr lang="ru-RU" b="1" dirty="0" smtClean="0">
              <a:solidFill>
                <a:schemeClr val="accent6">
                  <a:lumMod val="50000"/>
                </a:schemeClr>
              </a:solidFill>
            </a:endParaRPr>
          </a:p>
          <a:p>
            <a:r>
              <a:rPr lang="ru-RU" b="1" dirty="0" smtClean="0">
                <a:solidFill>
                  <a:schemeClr val="accent6">
                    <a:lumMod val="50000"/>
                  </a:schemeClr>
                </a:solidFill>
              </a:rPr>
              <a:t>В </a:t>
            </a:r>
            <a:r>
              <a:rPr lang="ru-RU" b="1" dirty="0">
                <a:solidFill>
                  <a:schemeClr val="accent6">
                    <a:lumMod val="50000"/>
                  </a:schemeClr>
                </a:solidFill>
              </a:rPr>
              <a:t>сериале «Побег с Побережья Черепа» Фрэнки была неизвестным ученым и погибла на острове черепа.</a:t>
            </a:r>
          </a:p>
        </p:txBody>
      </p:sp>
      <p:sp>
        <p:nvSpPr>
          <p:cNvPr id="3" name="Заголовок 2"/>
          <p:cNvSpPr>
            <a:spLocks noGrp="1"/>
          </p:cNvSpPr>
          <p:nvPr>
            <p:ph type="title"/>
          </p:nvPr>
        </p:nvSpPr>
        <p:spPr>
          <a:xfrm>
            <a:off x="688490" y="188640"/>
            <a:ext cx="7756263" cy="1656184"/>
          </a:xfrm>
        </p:spPr>
        <p:txBody>
          <a:bodyPr/>
          <a:lstStyle/>
          <a:p>
            <a:r>
              <a:rPr lang="ru-RU" dirty="0"/>
              <a:t>Фрэнки Штейн </a:t>
            </a:r>
            <a:r>
              <a:rPr lang="ru-RU" dirty="0" smtClean="0"/>
              <a:t/>
            </a:r>
            <a:br>
              <a:rPr lang="ru-RU" dirty="0" smtClean="0"/>
            </a:br>
            <a:r>
              <a:rPr lang="ru-RU" dirty="0" smtClean="0"/>
              <a:t>(</a:t>
            </a:r>
            <a:r>
              <a:rPr lang="ru-RU" dirty="0"/>
              <a:t>англ. </a:t>
            </a:r>
            <a:r>
              <a:rPr lang="ru-RU" dirty="0" err="1"/>
              <a:t>Frankie</a:t>
            </a:r>
            <a:r>
              <a:rPr lang="ru-RU" dirty="0"/>
              <a:t> </a:t>
            </a:r>
            <a:r>
              <a:rPr lang="ru-RU" dirty="0" err="1"/>
              <a:t>Stein</a:t>
            </a:r>
            <a:r>
              <a:rPr lang="ru-RU" dirty="0"/>
              <a:t>) </a:t>
            </a:r>
          </a:p>
        </p:txBody>
      </p:sp>
    </p:spTree>
    <p:extLst>
      <p:ext uri="{BB962C8B-B14F-4D97-AF65-F5344CB8AC3E}">
        <p14:creationId xmlns:p14="http://schemas.microsoft.com/office/powerpoint/2010/main" val="120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45" presetClass="entr" presetSubtype="0" fill="hold" nodeType="after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fade">
                                      <p:cBhvr>
                                        <p:cTn id="14" dur="750"/>
                                        <p:tgtEl>
                                          <p:spTgt spid="10242"/>
                                        </p:tgtEl>
                                      </p:cBhvr>
                                    </p:animEffect>
                                    <p:anim calcmode="lin" valueType="num">
                                      <p:cBhvr>
                                        <p:cTn id="15" dur="750" fill="hold"/>
                                        <p:tgtEl>
                                          <p:spTgt spid="10242"/>
                                        </p:tgtEl>
                                        <p:attrNameLst>
                                          <p:attrName>ppt_w</p:attrName>
                                        </p:attrNameLst>
                                      </p:cBhvr>
                                      <p:tavLst>
                                        <p:tav tm="0" fmla="#ppt_w*sin(2.5*pi*$)">
                                          <p:val>
                                            <p:fltVal val="0"/>
                                          </p:val>
                                        </p:tav>
                                        <p:tav tm="100000">
                                          <p:val>
                                            <p:fltVal val="1"/>
                                          </p:val>
                                        </p:tav>
                                      </p:tavLst>
                                    </p:anim>
                                    <p:anim calcmode="lin" valueType="num">
                                      <p:cBhvr>
                                        <p:cTn id="16" dur="750" fill="hold"/>
                                        <p:tgtEl>
                                          <p:spTgt spid="10242"/>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750"/>
                                        <p:tgtEl>
                                          <p:spTgt spid="2">
                                            <p:txEl>
                                              <p:pRg st="0" end="0"/>
                                            </p:txEl>
                                          </p:spTgt>
                                        </p:tgtEl>
                                      </p:cBhvr>
                                    </p:animEffect>
                                  </p:childTnLst>
                                </p:cTn>
                              </p:par>
                            </p:childTnLst>
                          </p:cTn>
                        </p:par>
                        <p:par>
                          <p:cTn id="21" fill="hold">
                            <p:stCondLst>
                              <p:cond delay="2250"/>
                            </p:stCondLst>
                            <p:childTnLst>
                              <p:par>
                                <p:cTn id="22" presetID="14" presetClass="entr" presetSubtype="10"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750"/>
                                        <p:tgtEl>
                                          <p:spTgt spid="2">
                                            <p:txEl>
                                              <p:pRg st="1" end="1"/>
                                            </p:txEl>
                                          </p:spTgt>
                                        </p:tgtEl>
                                      </p:cBhvr>
                                    </p:animEffect>
                                  </p:childTnLst>
                                </p:cTn>
                              </p:par>
                            </p:childTnLst>
                          </p:cTn>
                        </p:par>
                        <p:par>
                          <p:cTn id="25" fill="hold">
                            <p:stCondLst>
                              <p:cond delay="3000"/>
                            </p:stCondLst>
                            <p:childTnLst>
                              <p:par>
                                <p:cTn id="26" presetID="14" presetClass="entr" presetSubtype="10" fill="hold" grpId="0"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8" dur="750"/>
                                        <p:tgtEl>
                                          <p:spTgt spid="2">
                                            <p:txEl>
                                              <p:pRg st="2" end="2"/>
                                            </p:txEl>
                                          </p:spTgt>
                                        </p:tgtEl>
                                      </p:cBhvr>
                                    </p:animEffect>
                                  </p:childTnLst>
                                </p:cTn>
                              </p:par>
                            </p:childTnLst>
                          </p:cTn>
                        </p:par>
                        <p:par>
                          <p:cTn id="29" fill="hold">
                            <p:stCondLst>
                              <p:cond delay="3750"/>
                            </p:stCondLst>
                            <p:childTnLst>
                              <p:par>
                                <p:cTn id="30" presetID="14" presetClass="entr" presetSubtype="10" fill="hold" grpId="0"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750"/>
                                        <p:tgtEl>
                                          <p:spTgt spid="2">
                                            <p:txEl>
                                              <p:pRg st="3" end="3"/>
                                            </p:txEl>
                                          </p:spTgt>
                                        </p:tgtEl>
                                      </p:cBhvr>
                                    </p:animEffect>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75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Администратор\Рабочий стол\0_73a9a_3bf9a56f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57" y="1916832"/>
            <a:ext cx="2634106" cy="4536504"/>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2771800" y="1916833"/>
            <a:ext cx="6192688" cy="4536504"/>
          </a:xfrm>
        </p:spPr>
        <p:txBody>
          <a:bodyPr>
            <a:normAutofit fontScale="92500" lnSpcReduction="20000"/>
          </a:bodyPr>
          <a:lstStyle/>
          <a:p>
            <a:r>
              <a:rPr lang="ru-RU" b="1" dirty="0" smtClean="0">
                <a:solidFill>
                  <a:schemeClr val="accent6">
                    <a:lumMod val="50000"/>
                  </a:schemeClr>
                </a:solidFill>
              </a:rPr>
              <a:t>— </a:t>
            </a:r>
            <a:r>
              <a:rPr lang="ru-RU" b="1" dirty="0">
                <a:solidFill>
                  <a:schemeClr val="accent6">
                    <a:lumMod val="50000"/>
                  </a:schemeClr>
                </a:solidFill>
              </a:rPr>
              <a:t>дочь графа Дракулы. </a:t>
            </a:r>
            <a:r>
              <a:rPr lang="ru-RU" b="1" dirty="0" smtClean="0">
                <a:solidFill>
                  <a:schemeClr val="accent6">
                    <a:lumMod val="50000"/>
                  </a:schemeClr>
                </a:solidFill>
              </a:rPr>
              <a:t>Она  1600 года</a:t>
            </a:r>
            <a:r>
              <a:rPr lang="ru-RU" b="1" dirty="0">
                <a:solidFill>
                  <a:schemeClr val="accent6">
                    <a:lumMod val="50000"/>
                  </a:schemeClr>
                </a:solidFill>
              </a:rPr>
              <a:t>. </a:t>
            </a:r>
            <a:endParaRPr lang="ru-RU" b="1" dirty="0" smtClean="0">
              <a:solidFill>
                <a:schemeClr val="accent6">
                  <a:lumMod val="50000"/>
                </a:schemeClr>
              </a:solidFill>
            </a:endParaRPr>
          </a:p>
          <a:p>
            <a:r>
              <a:rPr lang="ru-RU" b="1" dirty="0" smtClean="0">
                <a:solidFill>
                  <a:schemeClr val="accent6">
                    <a:lumMod val="50000"/>
                  </a:schemeClr>
                </a:solidFill>
              </a:rPr>
              <a:t>День </a:t>
            </a:r>
            <a:r>
              <a:rPr lang="ru-RU" b="1" dirty="0">
                <a:solidFill>
                  <a:schemeClr val="accent6">
                    <a:lumMod val="50000"/>
                  </a:schemeClr>
                </a:solidFill>
              </a:rPr>
              <a:t>рождения: 14 февраля. </a:t>
            </a:r>
            <a:endParaRPr lang="ru-RU" b="1" dirty="0" smtClean="0">
              <a:solidFill>
                <a:schemeClr val="accent6">
                  <a:lumMod val="50000"/>
                </a:schemeClr>
              </a:solidFill>
            </a:endParaRPr>
          </a:p>
          <a:p>
            <a:r>
              <a:rPr lang="ru-RU" b="1" dirty="0" err="1" smtClean="0">
                <a:solidFill>
                  <a:schemeClr val="accent6">
                    <a:lumMod val="50000"/>
                  </a:schemeClr>
                </a:solidFill>
              </a:rPr>
              <a:t>Дракулаура</a:t>
            </a:r>
            <a:r>
              <a:rPr lang="ru-RU" b="1" dirty="0" smtClean="0">
                <a:solidFill>
                  <a:schemeClr val="accent6">
                    <a:lumMod val="50000"/>
                  </a:schemeClr>
                </a:solidFill>
              </a:rPr>
              <a:t> </a:t>
            </a:r>
            <a:r>
              <a:rPr lang="ru-RU" b="1" dirty="0">
                <a:solidFill>
                  <a:schemeClr val="accent6">
                    <a:lumMod val="50000"/>
                  </a:schemeClr>
                </a:solidFill>
              </a:rPr>
              <a:t>совсем не похожа на своего отца: она не пьет крови, являясь убежденной </a:t>
            </a:r>
            <a:r>
              <a:rPr lang="ru-RU" b="1" dirty="0" smtClean="0">
                <a:solidFill>
                  <a:schemeClr val="accent6">
                    <a:lumMod val="50000"/>
                  </a:schemeClr>
                </a:solidFill>
              </a:rPr>
              <a:t>вегетарианкой, боится её. </a:t>
            </a:r>
          </a:p>
          <a:p>
            <a:r>
              <a:rPr lang="ru-RU" b="1" dirty="0" smtClean="0">
                <a:solidFill>
                  <a:schemeClr val="accent6">
                    <a:lumMod val="50000"/>
                  </a:schemeClr>
                </a:solidFill>
              </a:rPr>
              <a:t>Однако</a:t>
            </a:r>
            <a:r>
              <a:rPr lang="ru-RU" b="1" dirty="0">
                <a:solidFill>
                  <a:schemeClr val="accent6">
                    <a:lumMod val="50000"/>
                  </a:schemeClr>
                </a:solidFill>
              </a:rPr>
              <a:t>, как все вампиры, солнца она не выносит, и в погожие дни вынуждена использовать зонт и защитный крем. </a:t>
            </a:r>
            <a:endParaRPr lang="ru-RU" b="1" dirty="0" smtClean="0">
              <a:solidFill>
                <a:schemeClr val="accent6">
                  <a:lumMod val="50000"/>
                </a:schemeClr>
              </a:solidFill>
            </a:endParaRPr>
          </a:p>
          <a:p>
            <a:r>
              <a:rPr lang="ru-RU" b="1" dirty="0" smtClean="0">
                <a:solidFill>
                  <a:schemeClr val="accent6">
                    <a:lumMod val="50000"/>
                  </a:schemeClr>
                </a:solidFill>
              </a:rPr>
              <a:t>Она не </a:t>
            </a:r>
            <a:r>
              <a:rPr lang="ru-RU" b="1" dirty="0">
                <a:solidFill>
                  <a:schemeClr val="accent6">
                    <a:lumMod val="50000"/>
                  </a:schemeClr>
                </a:solidFill>
              </a:rPr>
              <a:t>отражается в зеркале. </a:t>
            </a:r>
            <a:endParaRPr lang="ru-RU" b="1" dirty="0" smtClean="0">
              <a:solidFill>
                <a:schemeClr val="accent6">
                  <a:lumMod val="50000"/>
                </a:schemeClr>
              </a:solidFill>
            </a:endParaRPr>
          </a:p>
          <a:p>
            <a:r>
              <a:rPr lang="ru-RU" b="1" dirty="0" smtClean="0">
                <a:solidFill>
                  <a:schemeClr val="accent6">
                    <a:lumMod val="50000"/>
                  </a:schemeClr>
                </a:solidFill>
              </a:rPr>
              <a:t>У </a:t>
            </a:r>
            <a:r>
              <a:rPr lang="ru-RU" b="1" dirty="0">
                <a:solidFill>
                  <a:schemeClr val="accent6">
                    <a:lumMod val="50000"/>
                  </a:schemeClr>
                </a:solidFill>
              </a:rPr>
              <a:t>неё светло-сиреневые глаза, черные волосы с розовыми локонами и родинка в форме сердечка. </a:t>
            </a:r>
            <a:endParaRPr lang="ru-RU" b="1" dirty="0" smtClean="0">
              <a:solidFill>
                <a:schemeClr val="accent6">
                  <a:lumMod val="50000"/>
                </a:schemeClr>
              </a:solidFill>
            </a:endParaRPr>
          </a:p>
          <a:p>
            <a:r>
              <a:rPr lang="ru-RU" b="1" dirty="0" smtClean="0">
                <a:solidFill>
                  <a:schemeClr val="accent6">
                    <a:lumMod val="50000"/>
                  </a:schemeClr>
                </a:solidFill>
              </a:rPr>
              <a:t>Ее </a:t>
            </a:r>
            <a:r>
              <a:rPr lang="ru-RU" b="1" dirty="0">
                <a:solidFill>
                  <a:schemeClr val="accent6">
                    <a:lumMod val="50000"/>
                  </a:schemeClr>
                </a:solidFill>
              </a:rPr>
              <a:t>домашнее животное — летучая мышь </a:t>
            </a:r>
            <a:r>
              <a:rPr lang="ru-RU" b="1" dirty="0" smtClean="0">
                <a:solidFill>
                  <a:schemeClr val="accent6">
                    <a:lumMod val="50000"/>
                  </a:schemeClr>
                </a:solidFill>
              </a:rPr>
              <a:t> -  Великолепный </a:t>
            </a:r>
            <a:r>
              <a:rPr lang="ru-RU" b="1" dirty="0">
                <a:solidFill>
                  <a:schemeClr val="accent6">
                    <a:lumMod val="50000"/>
                  </a:schemeClr>
                </a:solidFill>
              </a:rPr>
              <a:t>Граф.</a:t>
            </a:r>
          </a:p>
        </p:txBody>
      </p:sp>
      <p:sp>
        <p:nvSpPr>
          <p:cNvPr id="3" name="Заголовок 2"/>
          <p:cNvSpPr>
            <a:spLocks noGrp="1"/>
          </p:cNvSpPr>
          <p:nvPr>
            <p:ph type="title"/>
          </p:nvPr>
        </p:nvSpPr>
        <p:spPr/>
        <p:txBody>
          <a:bodyPr/>
          <a:lstStyle/>
          <a:p>
            <a:r>
              <a:rPr lang="ru-RU" dirty="0" err="1"/>
              <a:t>Дракулаура</a:t>
            </a:r>
            <a:r>
              <a:rPr lang="ru-RU" dirty="0"/>
              <a:t> </a:t>
            </a:r>
            <a:r>
              <a:rPr lang="ru-RU" dirty="0" smtClean="0"/>
              <a:t/>
            </a:r>
            <a:br>
              <a:rPr lang="ru-RU" dirty="0" smtClean="0"/>
            </a:br>
            <a:r>
              <a:rPr lang="ru-RU" dirty="0" smtClean="0"/>
              <a:t>(</a:t>
            </a:r>
            <a:r>
              <a:rPr lang="ru-RU" dirty="0"/>
              <a:t>англ. </a:t>
            </a:r>
            <a:r>
              <a:rPr lang="ru-RU" dirty="0" err="1"/>
              <a:t>Draculaura</a:t>
            </a:r>
            <a:r>
              <a:rPr lang="ru-RU" dirty="0"/>
              <a:t>) </a:t>
            </a:r>
          </a:p>
        </p:txBody>
      </p:sp>
    </p:spTree>
    <p:extLst>
      <p:ext uri="{BB962C8B-B14F-4D97-AF65-F5344CB8AC3E}">
        <p14:creationId xmlns:p14="http://schemas.microsoft.com/office/powerpoint/2010/main" val="21324512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45" presetClass="entr" presetSubtype="0" fill="hold" nodeType="after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750"/>
                                        <p:tgtEl>
                                          <p:spTgt spid="11266"/>
                                        </p:tgtEl>
                                      </p:cBhvr>
                                    </p:animEffect>
                                    <p:anim calcmode="lin" valueType="num">
                                      <p:cBhvr>
                                        <p:cTn id="15" dur="750" fill="hold"/>
                                        <p:tgtEl>
                                          <p:spTgt spid="11266"/>
                                        </p:tgtEl>
                                        <p:attrNameLst>
                                          <p:attrName>ppt_w</p:attrName>
                                        </p:attrNameLst>
                                      </p:cBhvr>
                                      <p:tavLst>
                                        <p:tav tm="0" fmla="#ppt_w*sin(2.5*pi*$)">
                                          <p:val>
                                            <p:fltVal val="0"/>
                                          </p:val>
                                        </p:tav>
                                        <p:tav tm="100000">
                                          <p:val>
                                            <p:fltVal val="1"/>
                                          </p:val>
                                        </p:tav>
                                      </p:tavLst>
                                    </p:anim>
                                    <p:anim calcmode="lin" valueType="num">
                                      <p:cBhvr>
                                        <p:cTn id="16" dur="750" fill="hold"/>
                                        <p:tgtEl>
                                          <p:spTgt spid="11266"/>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750"/>
                                        <p:tgtEl>
                                          <p:spTgt spid="2">
                                            <p:txEl>
                                              <p:pRg st="0" end="0"/>
                                            </p:txEl>
                                          </p:spTgt>
                                        </p:tgtEl>
                                      </p:cBhvr>
                                    </p:animEffect>
                                  </p:childTnLst>
                                </p:cTn>
                              </p:par>
                            </p:childTnLst>
                          </p:cTn>
                        </p:par>
                        <p:par>
                          <p:cTn id="21" fill="hold">
                            <p:stCondLst>
                              <p:cond delay="2250"/>
                            </p:stCondLst>
                            <p:childTnLst>
                              <p:par>
                                <p:cTn id="22" presetID="14" presetClass="entr" presetSubtype="10"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750"/>
                                        <p:tgtEl>
                                          <p:spTgt spid="2">
                                            <p:txEl>
                                              <p:pRg st="1" end="1"/>
                                            </p:txEl>
                                          </p:spTgt>
                                        </p:tgtEl>
                                      </p:cBhvr>
                                    </p:animEffect>
                                  </p:childTnLst>
                                </p:cTn>
                              </p:par>
                            </p:childTnLst>
                          </p:cTn>
                        </p:par>
                        <p:par>
                          <p:cTn id="25" fill="hold">
                            <p:stCondLst>
                              <p:cond delay="3000"/>
                            </p:stCondLst>
                            <p:childTnLst>
                              <p:par>
                                <p:cTn id="26" presetID="14" presetClass="entr" presetSubtype="10" fill="hold" grpId="0"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8" dur="750"/>
                                        <p:tgtEl>
                                          <p:spTgt spid="2">
                                            <p:txEl>
                                              <p:pRg st="2" end="2"/>
                                            </p:txEl>
                                          </p:spTgt>
                                        </p:tgtEl>
                                      </p:cBhvr>
                                    </p:animEffect>
                                  </p:childTnLst>
                                </p:cTn>
                              </p:par>
                            </p:childTnLst>
                          </p:cTn>
                        </p:par>
                        <p:par>
                          <p:cTn id="29" fill="hold">
                            <p:stCondLst>
                              <p:cond delay="3750"/>
                            </p:stCondLst>
                            <p:childTnLst>
                              <p:par>
                                <p:cTn id="30" presetID="14" presetClass="entr" presetSubtype="10" fill="hold" grpId="0"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750"/>
                                        <p:tgtEl>
                                          <p:spTgt spid="2">
                                            <p:txEl>
                                              <p:pRg st="3" end="3"/>
                                            </p:txEl>
                                          </p:spTgt>
                                        </p:tgtEl>
                                      </p:cBhvr>
                                    </p:animEffect>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750"/>
                                        <p:tgtEl>
                                          <p:spTgt spid="2">
                                            <p:txEl>
                                              <p:pRg st="4" end="4"/>
                                            </p:txEl>
                                          </p:spTgt>
                                        </p:tgtEl>
                                      </p:cBhvr>
                                    </p:animEffect>
                                  </p:childTnLst>
                                </p:cTn>
                              </p:par>
                            </p:childTnLst>
                          </p:cTn>
                        </p:par>
                        <p:par>
                          <p:cTn id="37" fill="hold">
                            <p:stCondLst>
                              <p:cond delay="5250"/>
                            </p:stCondLst>
                            <p:childTnLst>
                              <p:par>
                                <p:cTn id="38" presetID="14" presetClass="entr" presetSubtype="10" fill="hold" grpId="0" nodeType="after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750"/>
                                        <p:tgtEl>
                                          <p:spTgt spid="2">
                                            <p:txEl>
                                              <p:pRg st="5" end="5"/>
                                            </p:txEl>
                                          </p:spTgt>
                                        </p:tgtEl>
                                      </p:cBhvr>
                                    </p:animEffect>
                                  </p:childTnLst>
                                </p:cTn>
                              </p:par>
                            </p:childTnLst>
                          </p:cTn>
                        </p:par>
                        <p:par>
                          <p:cTn id="41" fill="hold">
                            <p:stCondLst>
                              <p:cond delay="6000"/>
                            </p:stCondLst>
                            <p:childTnLst>
                              <p:par>
                                <p:cTn id="42" presetID="14" presetClass="entr" presetSubtype="10" fill="hold" grpId="0" nodeType="after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4" dur="7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Администратор\Рабочий стол\Y0379_en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916832"/>
            <a:ext cx="2156234"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2263738" y="2132857"/>
            <a:ext cx="6628742" cy="4248472"/>
          </a:xfrm>
        </p:spPr>
        <p:txBody>
          <a:bodyPr>
            <a:normAutofit/>
          </a:bodyPr>
          <a:lstStyle/>
          <a:p>
            <a:r>
              <a:rPr lang="ru-RU" b="1" dirty="0" smtClean="0">
                <a:solidFill>
                  <a:schemeClr val="accent6">
                    <a:lumMod val="50000"/>
                  </a:schemeClr>
                </a:solidFill>
              </a:rPr>
              <a:t>— </a:t>
            </a:r>
            <a:r>
              <a:rPr lang="ru-RU" b="1" dirty="0">
                <a:solidFill>
                  <a:schemeClr val="accent6">
                    <a:lumMod val="50000"/>
                  </a:schemeClr>
                </a:solidFill>
              </a:rPr>
              <a:t>дочь Оборотня. </a:t>
            </a:r>
            <a:endParaRPr lang="ru-RU" b="1" dirty="0" smtClean="0">
              <a:solidFill>
                <a:schemeClr val="accent6">
                  <a:lumMod val="50000"/>
                </a:schemeClr>
              </a:solidFill>
            </a:endParaRPr>
          </a:p>
          <a:p>
            <a:r>
              <a:rPr lang="ru-RU" b="1" dirty="0" smtClean="0">
                <a:solidFill>
                  <a:schemeClr val="accent6">
                    <a:lumMod val="50000"/>
                  </a:schemeClr>
                </a:solidFill>
              </a:rPr>
              <a:t>Сногсшибательная </a:t>
            </a:r>
            <a:r>
              <a:rPr lang="ru-RU" b="1" dirty="0">
                <a:solidFill>
                  <a:schemeClr val="accent6">
                    <a:lumMod val="50000"/>
                  </a:schemeClr>
                </a:solidFill>
              </a:rPr>
              <a:t>15-летняя красотка, обожает моду, всегда очень стильно одевается. </a:t>
            </a:r>
            <a:endParaRPr lang="ru-RU" b="1" dirty="0" smtClean="0">
              <a:solidFill>
                <a:schemeClr val="accent6">
                  <a:lumMod val="50000"/>
                </a:schemeClr>
              </a:solidFill>
            </a:endParaRPr>
          </a:p>
          <a:p>
            <a:r>
              <a:rPr lang="ru-RU" b="1" dirty="0" smtClean="0">
                <a:solidFill>
                  <a:schemeClr val="accent6">
                    <a:lumMod val="50000"/>
                  </a:schemeClr>
                </a:solidFill>
              </a:rPr>
              <a:t>Лучшая </a:t>
            </a:r>
            <a:r>
              <a:rPr lang="ru-RU" b="1" dirty="0">
                <a:solidFill>
                  <a:schemeClr val="accent6">
                    <a:lumMod val="50000"/>
                  </a:schemeClr>
                </a:solidFill>
              </a:rPr>
              <a:t>подруга </a:t>
            </a:r>
            <a:r>
              <a:rPr lang="ru-RU" b="1" dirty="0" err="1">
                <a:solidFill>
                  <a:schemeClr val="accent6">
                    <a:lumMod val="50000"/>
                  </a:schemeClr>
                </a:solidFill>
              </a:rPr>
              <a:t>Клодин</a:t>
            </a:r>
            <a:r>
              <a:rPr lang="ru-RU" b="1" dirty="0">
                <a:solidFill>
                  <a:schemeClr val="accent6">
                    <a:lumMod val="50000"/>
                  </a:schemeClr>
                </a:solidFill>
              </a:rPr>
              <a:t> — </a:t>
            </a:r>
            <a:r>
              <a:rPr lang="ru-RU" b="1" dirty="0" err="1">
                <a:solidFill>
                  <a:schemeClr val="accent6">
                    <a:lumMod val="50000"/>
                  </a:schemeClr>
                </a:solidFill>
              </a:rPr>
              <a:t>Дракулаура</a:t>
            </a:r>
            <a:r>
              <a:rPr lang="ru-RU" b="1" dirty="0">
                <a:solidFill>
                  <a:schemeClr val="accent6">
                    <a:lumMod val="50000"/>
                  </a:schemeClr>
                </a:solidFill>
              </a:rPr>
              <a:t>. </a:t>
            </a:r>
            <a:endParaRPr lang="ru-RU" b="1" dirty="0" smtClean="0">
              <a:solidFill>
                <a:schemeClr val="accent6">
                  <a:lumMod val="50000"/>
                </a:schemeClr>
              </a:solidFill>
            </a:endParaRPr>
          </a:p>
          <a:p>
            <a:r>
              <a:rPr lang="ru-RU" b="1" dirty="0" smtClean="0">
                <a:solidFill>
                  <a:schemeClr val="accent6">
                    <a:lumMod val="50000"/>
                  </a:schemeClr>
                </a:solidFill>
              </a:rPr>
              <a:t>Девушка </a:t>
            </a:r>
            <a:r>
              <a:rPr lang="ru-RU" b="1" dirty="0">
                <a:solidFill>
                  <a:schemeClr val="accent6">
                    <a:lumMod val="50000"/>
                  </a:schemeClr>
                </a:solidFill>
              </a:rPr>
              <a:t>мечтает создать свою империю моды. Любимый цвет — золотой</a:t>
            </a:r>
            <a:r>
              <a:rPr lang="ru-RU" b="1" dirty="0" smtClean="0">
                <a:solidFill>
                  <a:schemeClr val="accent6">
                    <a:lumMod val="50000"/>
                  </a:schemeClr>
                </a:solidFill>
              </a:rPr>
              <a:t>.</a:t>
            </a:r>
          </a:p>
          <a:p>
            <a:r>
              <a:rPr lang="ru-RU" b="1" dirty="0" smtClean="0">
                <a:solidFill>
                  <a:schemeClr val="accent6">
                    <a:lumMod val="50000"/>
                  </a:schemeClr>
                </a:solidFill>
              </a:rPr>
              <a:t> </a:t>
            </a:r>
            <a:r>
              <a:rPr lang="ru-RU" b="1" dirty="0">
                <a:solidFill>
                  <a:schemeClr val="accent6">
                    <a:lumMod val="50000"/>
                  </a:schemeClr>
                </a:solidFill>
              </a:rPr>
              <a:t>У неё </a:t>
            </a:r>
            <a:r>
              <a:rPr lang="ru-RU" b="1" dirty="0" smtClean="0">
                <a:solidFill>
                  <a:schemeClr val="accent6">
                    <a:lumMod val="50000"/>
                  </a:schemeClr>
                </a:solidFill>
              </a:rPr>
              <a:t>каштановые </a:t>
            </a:r>
            <a:r>
              <a:rPr lang="ru-RU" b="1" dirty="0">
                <a:solidFill>
                  <a:schemeClr val="accent6">
                    <a:lumMod val="50000"/>
                  </a:schemeClr>
                </a:solidFill>
              </a:rPr>
              <a:t>волосы и зелёные глаза. </a:t>
            </a:r>
            <a:endParaRPr lang="ru-RU" b="1" dirty="0" smtClean="0">
              <a:solidFill>
                <a:schemeClr val="accent6">
                  <a:lumMod val="50000"/>
                </a:schemeClr>
              </a:solidFill>
            </a:endParaRPr>
          </a:p>
          <a:p>
            <a:r>
              <a:rPr lang="ru-RU" b="1" dirty="0" smtClean="0">
                <a:solidFill>
                  <a:schemeClr val="accent6">
                    <a:lumMod val="50000"/>
                  </a:schemeClr>
                </a:solidFill>
              </a:rPr>
              <a:t>Домашнее </a:t>
            </a:r>
            <a:r>
              <a:rPr lang="ru-RU" b="1" dirty="0">
                <a:solidFill>
                  <a:schemeClr val="accent6">
                    <a:lumMod val="50000"/>
                  </a:schemeClr>
                </a:solidFill>
              </a:rPr>
              <a:t>животное — котёнок Полумесяц.</a:t>
            </a:r>
          </a:p>
        </p:txBody>
      </p:sp>
      <p:sp>
        <p:nvSpPr>
          <p:cNvPr id="3" name="Заголовок 2"/>
          <p:cNvSpPr>
            <a:spLocks noGrp="1"/>
          </p:cNvSpPr>
          <p:nvPr>
            <p:ph type="title"/>
          </p:nvPr>
        </p:nvSpPr>
        <p:spPr/>
        <p:txBody>
          <a:bodyPr/>
          <a:lstStyle/>
          <a:p>
            <a:r>
              <a:rPr lang="ru-RU" dirty="0" err="1"/>
              <a:t>Клодин</a:t>
            </a:r>
            <a:r>
              <a:rPr lang="ru-RU" dirty="0"/>
              <a:t> Вульф </a:t>
            </a:r>
            <a:r>
              <a:rPr lang="ru-RU" dirty="0" smtClean="0"/>
              <a:t/>
            </a:r>
            <a:br>
              <a:rPr lang="ru-RU" dirty="0" smtClean="0"/>
            </a:br>
            <a:r>
              <a:rPr lang="ru-RU" dirty="0" smtClean="0"/>
              <a:t>(</a:t>
            </a:r>
            <a:r>
              <a:rPr lang="ru-RU" dirty="0"/>
              <a:t>англ. </a:t>
            </a:r>
            <a:r>
              <a:rPr lang="ru-RU" dirty="0" err="1"/>
              <a:t>Clawdeen</a:t>
            </a:r>
            <a:r>
              <a:rPr lang="ru-RU" dirty="0"/>
              <a:t> </a:t>
            </a:r>
            <a:r>
              <a:rPr lang="ru-RU" dirty="0" err="1"/>
              <a:t>Wolf</a:t>
            </a:r>
            <a:r>
              <a:rPr lang="ru-RU" dirty="0"/>
              <a:t>) </a:t>
            </a:r>
          </a:p>
        </p:txBody>
      </p:sp>
    </p:spTree>
    <p:extLst>
      <p:ext uri="{BB962C8B-B14F-4D97-AF65-F5344CB8AC3E}">
        <p14:creationId xmlns:p14="http://schemas.microsoft.com/office/powerpoint/2010/main" val="13040940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45" presetClass="entr" presetSubtype="0" fill="hold" nodeType="after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fade">
                                      <p:cBhvr>
                                        <p:cTn id="14" dur="750"/>
                                        <p:tgtEl>
                                          <p:spTgt spid="12290"/>
                                        </p:tgtEl>
                                      </p:cBhvr>
                                    </p:animEffect>
                                    <p:anim calcmode="lin" valueType="num">
                                      <p:cBhvr>
                                        <p:cTn id="15" dur="750" fill="hold"/>
                                        <p:tgtEl>
                                          <p:spTgt spid="12290"/>
                                        </p:tgtEl>
                                        <p:attrNameLst>
                                          <p:attrName>ppt_w</p:attrName>
                                        </p:attrNameLst>
                                      </p:cBhvr>
                                      <p:tavLst>
                                        <p:tav tm="0" fmla="#ppt_w*sin(2.5*pi*$)">
                                          <p:val>
                                            <p:fltVal val="0"/>
                                          </p:val>
                                        </p:tav>
                                        <p:tav tm="100000">
                                          <p:val>
                                            <p:fltVal val="1"/>
                                          </p:val>
                                        </p:tav>
                                      </p:tavLst>
                                    </p:anim>
                                    <p:anim calcmode="lin" valueType="num">
                                      <p:cBhvr>
                                        <p:cTn id="16" dur="750" fill="hold"/>
                                        <p:tgtEl>
                                          <p:spTgt spid="12290"/>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750"/>
                                        <p:tgtEl>
                                          <p:spTgt spid="2">
                                            <p:txEl>
                                              <p:pRg st="0" end="0"/>
                                            </p:txEl>
                                          </p:spTgt>
                                        </p:tgtEl>
                                      </p:cBhvr>
                                    </p:animEffect>
                                  </p:childTnLst>
                                </p:cTn>
                              </p:par>
                            </p:childTnLst>
                          </p:cTn>
                        </p:par>
                        <p:par>
                          <p:cTn id="21" fill="hold">
                            <p:stCondLst>
                              <p:cond delay="2250"/>
                            </p:stCondLst>
                            <p:childTnLst>
                              <p:par>
                                <p:cTn id="22" presetID="14" presetClass="entr" presetSubtype="10"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750"/>
                                        <p:tgtEl>
                                          <p:spTgt spid="2">
                                            <p:txEl>
                                              <p:pRg st="1" end="1"/>
                                            </p:txEl>
                                          </p:spTgt>
                                        </p:tgtEl>
                                      </p:cBhvr>
                                    </p:animEffect>
                                  </p:childTnLst>
                                </p:cTn>
                              </p:par>
                            </p:childTnLst>
                          </p:cTn>
                        </p:par>
                        <p:par>
                          <p:cTn id="25" fill="hold">
                            <p:stCondLst>
                              <p:cond delay="3000"/>
                            </p:stCondLst>
                            <p:childTnLst>
                              <p:par>
                                <p:cTn id="26" presetID="14" presetClass="entr" presetSubtype="10" fill="hold" grpId="0"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8" dur="750"/>
                                        <p:tgtEl>
                                          <p:spTgt spid="2">
                                            <p:txEl>
                                              <p:pRg st="2" end="2"/>
                                            </p:txEl>
                                          </p:spTgt>
                                        </p:tgtEl>
                                      </p:cBhvr>
                                    </p:animEffect>
                                  </p:childTnLst>
                                </p:cTn>
                              </p:par>
                            </p:childTnLst>
                          </p:cTn>
                        </p:par>
                        <p:par>
                          <p:cTn id="29" fill="hold">
                            <p:stCondLst>
                              <p:cond delay="3750"/>
                            </p:stCondLst>
                            <p:childTnLst>
                              <p:par>
                                <p:cTn id="30" presetID="14" presetClass="entr" presetSubtype="10" fill="hold" grpId="0"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750"/>
                                        <p:tgtEl>
                                          <p:spTgt spid="2">
                                            <p:txEl>
                                              <p:pRg st="3" end="3"/>
                                            </p:txEl>
                                          </p:spTgt>
                                        </p:tgtEl>
                                      </p:cBhvr>
                                    </p:animEffect>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750"/>
                                        <p:tgtEl>
                                          <p:spTgt spid="2">
                                            <p:txEl>
                                              <p:pRg st="4" end="4"/>
                                            </p:txEl>
                                          </p:spTgt>
                                        </p:tgtEl>
                                      </p:cBhvr>
                                    </p:animEffect>
                                  </p:childTnLst>
                                </p:cTn>
                              </p:par>
                            </p:childTnLst>
                          </p:cTn>
                        </p:par>
                        <p:par>
                          <p:cTn id="37" fill="hold">
                            <p:stCondLst>
                              <p:cond delay="5250"/>
                            </p:stCondLst>
                            <p:childTnLst>
                              <p:par>
                                <p:cTn id="38" presetID="14" presetClass="entr" presetSubtype="10" fill="hold" grpId="0" nodeType="after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75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Администратор\Рабочий стол\1_1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88" y="1772816"/>
            <a:ext cx="2237418"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2123729" y="1999457"/>
            <a:ext cx="6840759" cy="4381871"/>
          </a:xfrm>
        </p:spPr>
        <p:txBody>
          <a:bodyPr>
            <a:normAutofit fontScale="92500" lnSpcReduction="20000"/>
          </a:bodyPr>
          <a:lstStyle/>
          <a:p>
            <a:r>
              <a:rPr lang="ru-RU" b="1" dirty="0" smtClean="0">
                <a:solidFill>
                  <a:schemeClr val="accent6">
                    <a:lumMod val="50000"/>
                  </a:schemeClr>
                </a:solidFill>
              </a:rPr>
              <a:t>— </a:t>
            </a:r>
            <a:r>
              <a:rPr lang="ru-RU" b="1" dirty="0">
                <a:solidFill>
                  <a:schemeClr val="accent6">
                    <a:lumMod val="50000"/>
                  </a:schemeClr>
                </a:solidFill>
              </a:rPr>
              <a:t>дочь Морского монстра. </a:t>
            </a:r>
            <a:endParaRPr lang="ru-RU" b="1" dirty="0" smtClean="0">
              <a:solidFill>
                <a:schemeClr val="accent6">
                  <a:lumMod val="50000"/>
                </a:schemeClr>
              </a:solidFill>
            </a:endParaRPr>
          </a:p>
          <a:p>
            <a:r>
              <a:rPr lang="ru-RU" b="1" dirty="0" smtClean="0">
                <a:solidFill>
                  <a:schemeClr val="accent6">
                    <a:lumMod val="50000"/>
                  </a:schemeClr>
                </a:solidFill>
              </a:rPr>
              <a:t>Ей </a:t>
            </a:r>
            <a:r>
              <a:rPr lang="ru-RU" b="1" dirty="0">
                <a:solidFill>
                  <a:schemeClr val="accent6">
                    <a:lumMod val="50000"/>
                  </a:schemeClr>
                </a:solidFill>
              </a:rPr>
              <a:t>15 лет и она — ученица, приехавшая по программе обмена из школы «Изнанка». </a:t>
            </a:r>
            <a:endParaRPr lang="ru-RU" b="1" dirty="0" smtClean="0">
              <a:solidFill>
                <a:schemeClr val="accent6">
                  <a:lumMod val="50000"/>
                </a:schemeClr>
              </a:solidFill>
            </a:endParaRPr>
          </a:p>
          <a:p>
            <a:r>
              <a:rPr lang="ru-RU" b="1" dirty="0" smtClean="0">
                <a:solidFill>
                  <a:schemeClr val="accent6">
                    <a:lumMod val="50000"/>
                  </a:schemeClr>
                </a:solidFill>
              </a:rPr>
              <a:t>В </a:t>
            </a:r>
            <a:r>
              <a:rPr lang="ru-RU" b="1" dirty="0">
                <a:solidFill>
                  <a:schemeClr val="accent6">
                    <a:lumMod val="50000"/>
                  </a:schemeClr>
                </a:solidFill>
              </a:rPr>
              <a:t>американской версии мультфильма у нее австралийский акцент и характер, в котором воплощены все стереотипные представления об австралийцах. </a:t>
            </a:r>
            <a:endParaRPr lang="ru-RU" b="1" dirty="0" smtClean="0">
              <a:solidFill>
                <a:schemeClr val="accent6">
                  <a:lumMod val="50000"/>
                </a:schemeClr>
              </a:solidFill>
            </a:endParaRPr>
          </a:p>
          <a:p>
            <a:r>
              <a:rPr lang="ru-RU" b="1" dirty="0" smtClean="0">
                <a:solidFill>
                  <a:schemeClr val="accent6">
                    <a:lumMod val="50000"/>
                  </a:schemeClr>
                </a:solidFill>
              </a:rPr>
              <a:t>Лагуна </a:t>
            </a:r>
            <a:r>
              <a:rPr lang="ru-RU" b="1" dirty="0">
                <a:solidFill>
                  <a:schemeClr val="accent6">
                    <a:lumMod val="50000"/>
                  </a:schemeClr>
                </a:solidFill>
              </a:rPr>
              <a:t>обладает открытым характером и хорошими спортивными данными. </a:t>
            </a:r>
            <a:endParaRPr lang="ru-RU" b="1" dirty="0" smtClean="0">
              <a:solidFill>
                <a:schemeClr val="accent6">
                  <a:lumMod val="50000"/>
                </a:schemeClr>
              </a:solidFill>
            </a:endParaRPr>
          </a:p>
          <a:p>
            <a:r>
              <a:rPr lang="ru-RU" b="1" dirty="0" smtClean="0">
                <a:solidFill>
                  <a:schemeClr val="accent6">
                    <a:lumMod val="50000"/>
                  </a:schemeClr>
                </a:solidFill>
              </a:rPr>
              <a:t>У </a:t>
            </a:r>
            <a:r>
              <a:rPr lang="ru-RU" b="1" dirty="0">
                <a:solidFill>
                  <a:schemeClr val="accent6">
                    <a:lumMod val="50000"/>
                  </a:schemeClr>
                </a:solidFill>
              </a:rPr>
              <a:t>неё </a:t>
            </a:r>
            <a:r>
              <a:rPr lang="ru-RU" b="1" dirty="0" smtClean="0">
                <a:solidFill>
                  <a:schemeClr val="accent6">
                    <a:lumMod val="50000"/>
                  </a:schemeClr>
                </a:solidFill>
              </a:rPr>
              <a:t>светлые </a:t>
            </a:r>
            <a:r>
              <a:rPr lang="ru-RU" b="1" dirty="0">
                <a:solidFill>
                  <a:schemeClr val="accent6">
                    <a:lumMod val="50000"/>
                  </a:schemeClr>
                </a:solidFill>
              </a:rPr>
              <a:t>волосы с голубыми локонами и зеленые глаза. </a:t>
            </a:r>
            <a:endParaRPr lang="ru-RU" b="1" dirty="0" smtClean="0">
              <a:solidFill>
                <a:schemeClr val="accent6">
                  <a:lumMod val="50000"/>
                </a:schemeClr>
              </a:solidFill>
            </a:endParaRPr>
          </a:p>
          <a:p>
            <a:r>
              <a:rPr lang="ru-RU" b="1" dirty="0" smtClean="0">
                <a:solidFill>
                  <a:schemeClr val="accent6">
                    <a:lumMod val="50000"/>
                  </a:schemeClr>
                </a:solidFill>
              </a:rPr>
              <a:t>У неё есть  парень </a:t>
            </a:r>
            <a:r>
              <a:rPr lang="ru-RU" b="1" dirty="0" err="1" smtClean="0">
                <a:solidFill>
                  <a:schemeClr val="accent6">
                    <a:lumMod val="50000"/>
                  </a:schemeClr>
                </a:solidFill>
              </a:rPr>
              <a:t>Гил</a:t>
            </a:r>
            <a:r>
              <a:rPr lang="ru-RU" b="1" dirty="0" smtClean="0">
                <a:solidFill>
                  <a:schemeClr val="accent6">
                    <a:lumMod val="50000"/>
                  </a:schemeClr>
                </a:solidFill>
              </a:rPr>
              <a:t> </a:t>
            </a:r>
            <a:r>
              <a:rPr lang="ru-RU" b="1" dirty="0" err="1" smtClean="0">
                <a:solidFill>
                  <a:schemeClr val="accent6">
                    <a:lumMod val="50000"/>
                  </a:schemeClr>
                </a:solidFill>
              </a:rPr>
              <a:t>Уэббер</a:t>
            </a:r>
            <a:r>
              <a:rPr lang="ru-RU" b="1" dirty="0" smtClean="0">
                <a:solidFill>
                  <a:schemeClr val="accent6">
                    <a:lumMod val="50000"/>
                  </a:schemeClr>
                </a:solidFill>
              </a:rPr>
              <a:t>. </a:t>
            </a:r>
          </a:p>
          <a:p>
            <a:r>
              <a:rPr lang="ru-RU" b="1" dirty="0" smtClean="0">
                <a:solidFill>
                  <a:schemeClr val="accent6">
                    <a:lumMod val="50000"/>
                  </a:schemeClr>
                </a:solidFill>
              </a:rPr>
              <a:t>Ее </a:t>
            </a:r>
            <a:r>
              <a:rPr lang="ru-RU" b="1" dirty="0">
                <a:solidFill>
                  <a:schemeClr val="accent6">
                    <a:lumMod val="50000"/>
                  </a:schemeClr>
                </a:solidFill>
              </a:rPr>
              <a:t>домашнее животное — пиранья </a:t>
            </a:r>
            <a:r>
              <a:rPr lang="ru-RU" b="1" dirty="0" smtClean="0">
                <a:solidFill>
                  <a:schemeClr val="accent6">
                    <a:lumMod val="50000"/>
                  </a:schemeClr>
                </a:solidFill>
              </a:rPr>
              <a:t>Нептуна.</a:t>
            </a:r>
            <a:endParaRPr lang="ru-RU" b="1" dirty="0">
              <a:solidFill>
                <a:schemeClr val="accent6">
                  <a:lumMod val="50000"/>
                </a:schemeClr>
              </a:solidFill>
            </a:endParaRPr>
          </a:p>
        </p:txBody>
      </p:sp>
      <p:sp>
        <p:nvSpPr>
          <p:cNvPr id="3" name="Заголовок 2"/>
          <p:cNvSpPr>
            <a:spLocks noGrp="1"/>
          </p:cNvSpPr>
          <p:nvPr>
            <p:ph type="title"/>
          </p:nvPr>
        </p:nvSpPr>
        <p:spPr/>
        <p:txBody>
          <a:bodyPr/>
          <a:lstStyle/>
          <a:p>
            <a:r>
              <a:rPr lang="ru-RU" dirty="0"/>
              <a:t>Лагуна </a:t>
            </a:r>
            <a:r>
              <a:rPr lang="ru-RU" dirty="0" err="1"/>
              <a:t>Блю</a:t>
            </a:r>
            <a:r>
              <a:rPr lang="ru-RU" dirty="0"/>
              <a:t> </a:t>
            </a:r>
            <a:r>
              <a:rPr lang="ru-RU" dirty="0" smtClean="0"/>
              <a:t/>
            </a:r>
            <a:br>
              <a:rPr lang="ru-RU" dirty="0" smtClean="0"/>
            </a:br>
            <a:r>
              <a:rPr lang="ru-RU" dirty="0" smtClean="0"/>
              <a:t>(</a:t>
            </a:r>
            <a:r>
              <a:rPr lang="ru-RU" dirty="0"/>
              <a:t>англ. </a:t>
            </a:r>
            <a:r>
              <a:rPr lang="ru-RU" dirty="0" err="1"/>
              <a:t>Lagoona</a:t>
            </a:r>
            <a:r>
              <a:rPr lang="ru-RU" dirty="0"/>
              <a:t> </a:t>
            </a:r>
            <a:r>
              <a:rPr lang="ru-RU" dirty="0" err="1"/>
              <a:t>Blue</a:t>
            </a:r>
            <a:r>
              <a:rPr lang="ru-RU" dirty="0"/>
              <a:t>) </a:t>
            </a:r>
          </a:p>
        </p:txBody>
      </p:sp>
    </p:spTree>
    <p:extLst>
      <p:ext uri="{BB962C8B-B14F-4D97-AF65-F5344CB8AC3E}">
        <p14:creationId xmlns:p14="http://schemas.microsoft.com/office/powerpoint/2010/main" val="1181949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45" presetClass="entr" presetSubtype="0" fill="hold" nodeType="after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fade">
                                      <p:cBhvr>
                                        <p:cTn id="14" dur="750"/>
                                        <p:tgtEl>
                                          <p:spTgt spid="13314"/>
                                        </p:tgtEl>
                                      </p:cBhvr>
                                    </p:animEffect>
                                    <p:anim calcmode="lin" valueType="num">
                                      <p:cBhvr>
                                        <p:cTn id="15" dur="750" fill="hold"/>
                                        <p:tgtEl>
                                          <p:spTgt spid="13314"/>
                                        </p:tgtEl>
                                        <p:attrNameLst>
                                          <p:attrName>ppt_w</p:attrName>
                                        </p:attrNameLst>
                                      </p:cBhvr>
                                      <p:tavLst>
                                        <p:tav tm="0" fmla="#ppt_w*sin(2.5*pi*$)">
                                          <p:val>
                                            <p:fltVal val="0"/>
                                          </p:val>
                                        </p:tav>
                                        <p:tav tm="100000">
                                          <p:val>
                                            <p:fltVal val="1"/>
                                          </p:val>
                                        </p:tav>
                                      </p:tavLst>
                                    </p:anim>
                                    <p:anim calcmode="lin" valueType="num">
                                      <p:cBhvr>
                                        <p:cTn id="16" dur="750" fill="hold"/>
                                        <p:tgtEl>
                                          <p:spTgt spid="13314"/>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750"/>
                                        <p:tgtEl>
                                          <p:spTgt spid="2">
                                            <p:txEl>
                                              <p:pRg st="0" end="0"/>
                                            </p:txEl>
                                          </p:spTgt>
                                        </p:tgtEl>
                                      </p:cBhvr>
                                    </p:animEffect>
                                  </p:childTnLst>
                                </p:cTn>
                              </p:par>
                            </p:childTnLst>
                          </p:cTn>
                        </p:par>
                        <p:par>
                          <p:cTn id="21" fill="hold">
                            <p:stCondLst>
                              <p:cond delay="2250"/>
                            </p:stCondLst>
                            <p:childTnLst>
                              <p:par>
                                <p:cTn id="22" presetID="14" presetClass="entr" presetSubtype="10"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750"/>
                                        <p:tgtEl>
                                          <p:spTgt spid="2">
                                            <p:txEl>
                                              <p:pRg st="1" end="1"/>
                                            </p:txEl>
                                          </p:spTgt>
                                        </p:tgtEl>
                                      </p:cBhvr>
                                    </p:animEffect>
                                  </p:childTnLst>
                                </p:cTn>
                              </p:par>
                            </p:childTnLst>
                          </p:cTn>
                        </p:par>
                        <p:par>
                          <p:cTn id="25" fill="hold">
                            <p:stCondLst>
                              <p:cond delay="3000"/>
                            </p:stCondLst>
                            <p:childTnLst>
                              <p:par>
                                <p:cTn id="26" presetID="14" presetClass="entr" presetSubtype="10" fill="hold" grpId="0"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8" dur="750"/>
                                        <p:tgtEl>
                                          <p:spTgt spid="2">
                                            <p:txEl>
                                              <p:pRg st="2" end="2"/>
                                            </p:txEl>
                                          </p:spTgt>
                                        </p:tgtEl>
                                      </p:cBhvr>
                                    </p:animEffect>
                                  </p:childTnLst>
                                </p:cTn>
                              </p:par>
                            </p:childTnLst>
                          </p:cTn>
                        </p:par>
                        <p:par>
                          <p:cTn id="29" fill="hold">
                            <p:stCondLst>
                              <p:cond delay="3750"/>
                            </p:stCondLst>
                            <p:childTnLst>
                              <p:par>
                                <p:cTn id="30" presetID="14" presetClass="entr" presetSubtype="10" fill="hold" grpId="0"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750"/>
                                        <p:tgtEl>
                                          <p:spTgt spid="2">
                                            <p:txEl>
                                              <p:pRg st="3" end="3"/>
                                            </p:txEl>
                                          </p:spTgt>
                                        </p:tgtEl>
                                      </p:cBhvr>
                                    </p:animEffect>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750"/>
                                        <p:tgtEl>
                                          <p:spTgt spid="2">
                                            <p:txEl>
                                              <p:pRg st="4" end="4"/>
                                            </p:txEl>
                                          </p:spTgt>
                                        </p:tgtEl>
                                      </p:cBhvr>
                                    </p:animEffect>
                                  </p:childTnLst>
                                </p:cTn>
                              </p:par>
                            </p:childTnLst>
                          </p:cTn>
                        </p:par>
                        <p:par>
                          <p:cTn id="37" fill="hold">
                            <p:stCondLst>
                              <p:cond delay="5250"/>
                            </p:stCondLst>
                            <p:childTnLst>
                              <p:par>
                                <p:cTn id="38" presetID="14" presetClass="entr" presetSubtype="10" fill="hold" grpId="0" nodeType="after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750"/>
                                        <p:tgtEl>
                                          <p:spTgt spid="2">
                                            <p:txEl>
                                              <p:pRg st="5" end="5"/>
                                            </p:txEl>
                                          </p:spTgt>
                                        </p:tgtEl>
                                      </p:cBhvr>
                                    </p:animEffect>
                                  </p:childTnLst>
                                </p:cTn>
                              </p:par>
                            </p:childTnLst>
                          </p:cTn>
                        </p:par>
                        <p:par>
                          <p:cTn id="41" fill="hold">
                            <p:stCondLst>
                              <p:cond delay="6000"/>
                            </p:stCondLst>
                            <p:childTnLst>
                              <p:par>
                                <p:cTn id="42" presetID="14" presetClass="entr" presetSubtype="10" fill="hold" grpId="0" nodeType="after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4" dur="7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95744" y="2248347"/>
            <a:ext cx="5849007" cy="3877815"/>
          </a:xfrm>
        </p:spPr>
        <p:txBody>
          <a:bodyPr>
            <a:normAutofit fontScale="85000" lnSpcReduction="10000"/>
          </a:bodyPr>
          <a:lstStyle/>
          <a:p>
            <a:r>
              <a:rPr lang="ru-RU" b="1" dirty="0" smtClean="0">
                <a:solidFill>
                  <a:schemeClr val="accent6">
                    <a:lumMod val="50000"/>
                  </a:schemeClr>
                </a:solidFill>
              </a:rPr>
              <a:t>— </a:t>
            </a:r>
            <a:r>
              <a:rPr lang="ru-RU" b="1" dirty="0">
                <a:solidFill>
                  <a:schemeClr val="accent6">
                    <a:lumMod val="50000"/>
                  </a:schemeClr>
                </a:solidFill>
              </a:rPr>
              <a:t>дочь Мумии. День рождения у </a:t>
            </a:r>
            <a:r>
              <a:rPr lang="ru-RU" b="1" dirty="0" err="1" smtClean="0">
                <a:solidFill>
                  <a:schemeClr val="accent6">
                    <a:lumMod val="50000"/>
                  </a:schemeClr>
                </a:solidFill>
              </a:rPr>
              <a:t>Клео</a:t>
            </a:r>
            <a:r>
              <a:rPr lang="ru-RU" b="1" dirty="0" smtClean="0">
                <a:solidFill>
                  <a:schemeClr val="accent6">
                    <a:lumMod val="50000"/>
                  </a:schemeClr>
                </a:solidFill>
              </a:rPr>
              <a:t> </a:t>
            </a:r>
            <a:r>
              <a:rPr lang="ru-RU" b="1" dirty="0">
                <a:solidFill>
                  <a:schemeClr val="accent6">
                    <a:lumMod val="50000"/>
                  </a:schemeClr>
                </a:solidFill>
              </a:rPr>
              <a:t>2 ноября. </a:t>
            </a:r>
            <a:endParaRPr lang="ru-RU" b="1" dirty="0" smtClean="0">
              <a:solidFill>
                <a:schemeClr val="accent6">
                  <a:lumMod val="50000"/>
                </a:schemeClr>
              </a:solidFill>
            </a:endParaRPr>
          </a:p>
          <a:p>
            <a:r>
              <a:rPr lang="ru-RU" b="1" dirty="0" smtClean="0">
                <a:solidFill>
                  <a:schemeClr val="accent6">
                    <a:lumMod val="50000"/>
                  </a:schemeClr>
                </a:solidFill>
              </a:rPr>
              <a:t>Властная </a:t>
            </a:r>
            <a:r>
              <a:rPr lang="ru-RU" b="1" dirty="0">
                <a:solidFill>
                  <a:schemeClr val="accent6">
                    <a:lumMod val="50000"/>
                  </a:schemeClr>
                </a:solidFill>
              </a:rPr>
              <a:t>и эгоистичная модница. </a:t>
            </a:r>
            <a:endParaRPr lang="ru-RU" b="1" dirty="0" smtClean="0">
              <a:solidFill>
                <a:schemeClr val="accent6">
                  <a:lumMod val="50000"/>
                </a:schemeClr>
              </a:solidFill>
            </a:endParaRPr>
          </a:p>
          <a:p>
            <a:r>
              <a:rPr lang="ru-RU" b="1" dirty="0" smtClean="0">
                <a:solidFill>
                  <a:schemeClr val="accent6">
                    <a:lumMod val="50000"/>
                  </a:schemeClr>
                </a:solidFill>
              </a:rPr>
              <a:t>У </a:t>
            </a:r>
            <a:r>
              <a:rPr lang="ru-RU" b="1" dirty="0">
                <a:solidFill>
                  <a:schemeClr val="accent6">
                    <a:lumMod val="50000"/>
                  </a:schemeClr>
                </a:solidFill>
              </a:rPr>
              <a:t>неё чёрные волосы с золотыми локонами, голубые глаза и алмаз на лице. </a:t>
            </a:r>
            <a:endParaRPr lang="ru-RU" b="1" dirty="0" smtClean="0">
              <a:solidFill>
                <a:schemeClr val="accent6">
                  <a:lumMod val="50000"/>
                </a:schemeClr>
              </a:solidFill>
            </a:endParaRPr>
          </a:p>
          <a:p>
            <a:r>
              <a:rPr lang="ru-RU" b="1" dirty="0" smtClean="0">
                <a:solidFill>
                  <a:schemeClr val="accent6">
                    <a:lumMod val="50000"/>
                  </a:schemeClr>
                </a:solidFill>
              </a:rPr>
              <a:t>Питомец </a:t>
            </a:r>
            <a:r>
              <a:rPr lang="ru-RU" b="1" dirty="0">
                <a:solidFill>
                  <a:schemeClr val="accent6">
                    <a:lumMod val="50000"/>
                  </a:schemeClr>
                </a:solidFill>
              </a:rPr>
              <a:t>— кобра </a:t>
            </a:r>
            <a:r>
              <a:rPr lang="ru-RU" b="1" dirty="0" err="1">
                <a:solidFill>
                  <a:schemeClr val="accent6">
                    <a:lumMod val="50000"/>
                  </a:schemeClr>
                </a:solidFill>
              </a:rPr>
              <a:t>Хизетта</a:t>
            </a:r>
            <a:r>
              <a:rPr lang="ru-RU" b="1" dirty="0">
                <a:solidFill>
                  <a:schemeClr val="accent6">
                    <a:lumMod val="50000"/>
                  </a:schemeClr>
                </a:solidFill>
              </a:rPr>
              <a:t> </a:t>
            </a:r>
            <a:r>
              <a:rPr lang="ru-RU" b="1" dirty="0" smtClean="0">
                <a:solidFill>
                  <a:schemeClr val="accent6">
                    <a:lumMod val="50000"/>
                  </a:schemeClr>
                </a:solidFill>
              </a:rPr>
              <a:t>. </a:t>
            </a:r>
          </a:p>
          <a:p>
            <a:r>
              <a:rPr lang="ru-RU" b="1" dirty="0" err="1" smtClean="0">
                <a:solidFill>
                  <a:schemeClr val="accent6">
                    <a:lumMod val="50000"/>
                  </a:schemeClr>
                </a:solidFill>
              </a:rPr>
              <a:t>Клео</a:t>
            </a:r>
            <a:r>
              <a:rPr lang="ru-RU" b="1" dirty="0" smtClean="0">
                <a:solidFill>
                  <a:schemeClr val="accent6">
                    <a:lumMod val="50000"/>
                  </a:schemeClr>
                </a:solidFill>
              </a:rPr>
              <a:t> </a:t>
            </a:r>
            <a:r>
              <a:rPr lang="ru-RU" b="1" dirty="0">
                <a:solidFill>
                  <a:schemeClr val="accent6">
                    <a:lumMod val="50000"/>
                  </a:schemeClr>
                </a:solidFill>
              </a:rPr>
              <a:t>де Нил является </a:t>
            </a:r>
            <a:r>
              <a:rPr lang="ru-RU" b="1" dirty="0" smtClean="0">
                <a:solidFill>
                  <a:schemeClr val="accent6">
                    <a:lumMod val="50000"/>
                  </a:schemeClr>
                </a:solidFill>
              </a:rPr>
              <a:t>принцессой </a:t>
            </a:r>
            <a:r>
              <a:rPr lang="ru-RU" b="1" dirty="0">
                <a:solidFill>
                  <a:schemeClr val="accent6">
                    <a:lumMod val="50000"/>
                  </a:schemeClr>
                </a:solidFill>
              </a:rPr>
              <a:t>Египта. </a:t>
            </a:r>
            <a:endParaRPr lang="ru-RU" b="1" dirty="0" smtClean="0">
              <a:solidFill>
                <a:schemeClr val="accent6">
                  <a:lumMod val="50000"/>
                </a:schemeClr>
              </a:solidFill>
            </a:endParaRPr>
          </a:p>
          <a:p>
            <a:r>
              <a:rPr lang="ru-RU" b="1" dirty="0" smtClean="0">
                <a:solidFill>
                  <a:schemeClr val="accent6">
                    <a:lumMod val="50000"/>
                  </a:schemeClr>
                </a:solidFill>
              </a:rPr>
              <a:t>Лучшая </a:t>
            </a:r>
            <a:r>
              <a:rPr lang="ru-RU" b="1" dirty="0">
                <a:solidFill>
                  <a:schemeClr val="accent6">
                    <a:lumMod val="50000"/>
                  </a:schemeClr>
                </a:solidFill>
              </a:rPr>
              <a:t>подруга </a:t>
            </a:r>
            <a:r>
              <a:rPr lang="ru-RU" b="1" dirty="0" smtClean="0">
                <a:solidFill>
                  <a:schemeClr val="accent6">
                    <a:lumMod val="50000"/>
                  </a:schemeClr>
                </a:solidFill>
              </a:rPr>
              <a:t> - </a:t>
            </a:r>
            <a:r>
              <a:rPr lang="ru-RU" b="1" dirty="0" err="1" smtClean="0">
                <a:solidFill>
                  <a:schemeClr val="accent6">
                    <a:lumMod val="50000"/>
                  </a:schemeClr>
                </a:solidFill>
              </a:rPr>
              <a:t>Гулия</a:t>
            </a:r>
            <a:r>
              <a:rPr lang="ru-RU" b="1" dirty="0" smtClean="0">
                <a:solidFill>
                  <a:schemeClr val="accent6">
                    <a:lumMod val="50000"/>
                  </a:schemeClr>
                </a:solidFill>
              </a:rPr>
              <a:t> </a:t>
            </a:r>
            <a:r>
              <a:rPr lang="ru-RU" b="1" dirty="0" err="1">
                <a:solidFill>
                  <a:schemeClr val="accent6">
                    <a:lumMod val="50000"/>
                  </a:schemeClr>
                </a:solidFill>
              </a:rPr>
              <a:t>Йелпс</a:t>
            </a:r>
            <a:r>
              <a:rPr lang="ru-RU" b="1" dirty="0">
                <a:solidFill>
                  <a:schemeClr val="accent6">
                    <a:lumMod val="50000"/>
                  </a:schemeClr>
                </a:solidFill>
              </a:rPr>
              <a:t>, </a:t>
            </a:r>
            <a:r>
              <a:rPr lang="ru-RU" b="1" dirty="0" smtClean="0">
                <a:solidFill>
                  <a:schemeClr val="accent6">
                    <a:lumMod val="50000"/>
                  </a:schemeClr>
                </a:solidFill>
              </a:rPr>
              <a:t>она не </a:t>
            </a:r>
            <a:r>
              <a:rPr lang="ru-RU" b="1" dirty="0">
                <a:solidFill>
                  <a:schemeClr val="accent6">
                    <a:lumMod val="50000"/>
                  </a:schemeClr>
                </a:solidFill>
              </a:rPr>
              <a:t>стесняется </a:t>
            </a:r>
            <a:r>
              <a:rPr lang="ru-RU" b="1" dirty="0" smtClean="0">
                <a:solidFill>
                  <a:schemeClr val="accent6">
                    <a:lumMod val="50000"/>
                  </a:schemeClr>
                </a:solidFill>
              </a:rPr>
              <a:t> пользоваться её услугами. </a:t>
            </a:r>
            <a:r>
              <a:rPr lang="ru-RU" b="1" dirty="0">
                <a:solidFill>
                  <a:schemeClr val="accent6">
                    <a:lumMod val="50000"/>
                  </a:schemeClr>
                </a:solidFill>
              </a:rPr>
              <a:t>Конкурентка </a:t>
            </a:r>
            <a:r>
              <a:rPr lang="ru-RU" b="1" dirty="0" err="1">
                <a:solidFill>
                  <a:schemeClr val="accent6">
                    <a:lumMod val="50000"/>
                  </a:schemeClr>
                </a:solidFill>
              </a:rPr>
              <a:t>Торалей</a:t>
            </a:r>
            <a:r>
              <a:rPr lang="ru-RU" b="1" dirty="0">
                <a:solidFill>
                  <a:schemeClr val="accent6">
                    <a:lumMod val="50000"/>
                  </a:schemeClr>
                </a:solidFill>
              </a:rPr>
              <a:t> </a:t>
            </a:r>
            <a:r>
              <a:rPr lang="ru-RU" b="1" dirty="0" err="1">
                <a:solidFill>
                  <a:schemeClr val="accent6">
                    <a:lumMod val="50000"/>
                  </a:schemeClr>
                </a:solidFill>
              </a:rPr>
              <a:t>Страйп</a:t>
            </a:r>
            <a:r>
              <a:rPr lang="ru-RU" b="1" dirty="0" smtClean="0">
                <a:solidFill>
                  <a:schemeClr val="accent6">
                    <a:lumMod val="50000"/>
                  </a:schemeClr>
                </a:solidFill>
              </a:rPr>
              <a:t>.</a:t>
            </a:r>
          </a:p>
          <a:p>
            <a:r>
              <a:rPr lang="ru-RU" b="1" dirty="0" smtClean="0">
                <a:solidFill>
                  <a:schemeClr val="accent6">
                    <a:lumMod val="50000"/>
                  </a:schemeClr>
                </a:solidFill>
              </a:rPr>
              <a:t> </a:t>
            </a:r>
            <a:r>
              <a:rPr lang="ru-RU" b="1" dirty="0">
                <a:solidFill>
                  <a:schemeClr val="accent6">
                    <a:lumMod val="50000"/>
                  </a:schemeClr>
                </a:solidFill>
              </a:rPr>
              <a:t>Самая популярная в школе, считает себя королевой школы. </a:t>
            </a:r>
          </a:p>
        </p:txBody>
      </p:sp>
      <p:sp>
        <p:nvSpPr>
          <p:cNvPr id="3" name="Заголовок 2"/>
          <p:cNvSpPr>
            <a:spLocks noGrp="1"/>
          </p:cNvSpPr>
          <p:nvPr>
            <p:ph type="title"/>
          </p:nvPr>
        </p:nvSpPr>
        <p:spPr/>
        <p:txBody>
          <a:bodyPr/>
          <a:lstStyle/>
          <a:p>
            <a:r>
              <a:rPr lang="ru-RU" dirty="0" err="1"/>
              <a:t>Клео</a:t>
            </a:r>
            <a:r>
              <a:rPr lang="ru-RU" dirty="0"/>
              <a:t>-Де-Нил </a:t>
            </a:r>
            <a:r>
              <a:rPr lang="ru-RU" dirty="0" smtClean="0"/>
              <a:t/>
            </a:r>
            <a:br>
              <a:rPr lang="ru-RU" dirty="0" smtClean="0"/>
            </a:br>
            <a:r>
              <a:rPr lang="ru-RU" dirty="0" smtClean="0"/>
              <a:t>(</a:t>
            </a:r>
            <a:r>
              <a:rPr lang="ru-RU" dirty="0"/>
              <a:t>англ. </a:t>
            </a:r>
            <a:r>
              <a:rPr lang="ru-RU" dirty="0" err="1"/>
              <a:t>Cleo</a:t>
            </a:r>
            <a:r>
              <a:rPr lang="ru-RU" dirty="0"/>
              <a:t> </a:t>
            </a:r>
            <a:r>
              <a:rPr lang="ru-RU" dirty="0" err="1"/>
              <a:t>de</a:t>
            </a:r>
            <a:r>
              <a:rPr lang="ru-RU" dirty="0"/>
              <a:t> </a:t>
            </a:r>
            <a:r>
              <a:rPr lang="ru-RU" dirty="0" err="1"/>
              <a:t>Nile</a:t>
            </a:r>
            <a:r>
              <a:rPr lang="ru-RU" dirty="0"/>
              <a:t>) </a:t>
            </a:r>
          </a:p>
        </p:txBody>
      </p:sp>
      <p:pic>
        <p:nvPicPr>
          <p:cNvPr id="14339" name="Picture 3" descr="C:\Documents and Settings\Администратор\Рабочий стол\mattel_monster-high_X4630_cleo-de-ni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27375"/>
            <a:ext cx="2304255" cy="4641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64828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45" presetClass="entr" presetSubtype="0" fill="hold" nodeType="afterEffect">
                                  <p:stCondLst>
                                    <p:cond delay="0"/>
                                  </p:stCondLst>
                                  <p:childTnLst>
                                    <p:set>
                                      <p:cBhvr>
                                        <p:cTn id="13" dur="1" fill="hold">
                                          <p:stCondLst>
                                            <p:cond delay="0"/>
                                          </p:stCondLst>
                                        </p:cTn>
                                        <p:tgtEl>
                                          <p:spTgt spid="14339"/>
                                        </p:tgtEl>
                                        <p:attrNameLst>
                                          <p:attrName>style.visibility</p:attrName>
                                        </p:attrNameLst>
                                      </p:cBhvr>
                                      <p:to>
                                        <p:strVal val="visible"/>
                                      </p:to>
                                    </p:set>
                                    <p:animEffect transition="in" filter="fade">
                                      <p:cBhvr>
                                        <p:cTn id="14" dur="750"/>
                                        <p:tgtEl>
                                          <p:spTgt spid="14339"/>
                                        </p:tgtEl>
                                      </p:cBhvr>
                                    </p:animEffect>
                                    <p:anim calcmode="lin" valueType="num">
                                      <p:cBhvr>
                                        <p:cTn id="15" dur="750" fill="hold"/>
                                        <p:tgtEl>
                                          <p:spTgt spid="14339"/>
                                        </p:tgtEl>
                                        <p:attrNameLst>
                                          <p:attrName>ppt_w</p:attrName>
                                        </p:attrNameLst>
                                      </p:cBhvr>
                                      <p:tavLst>
                                        <p:tav tm="0" fmla="#ppt_w*sin(2.5*pi*$)">
                                          <p:val>
                                            <p:fltVal val="0"/>
                                          </p:val>
                                        </p:tav>
                                        <p:tav tm="100000">
                                          <p:val>
                                            <p:fltVal val="1"/>
                                          </p:val>
                                        </p:tav>
                                      </p:tavLst>
                                    </p:anim>
                                    <p:anim calcmode="lin" valueType="num">
                                      <p:cBhvr>
                                        <p:cTn id="16" dur="750" fill="hold"/>
                                        <p:tgtEl>
                                          <p:spTgt spid="14339"/>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750"/>
                                        <p:tgtEl>
                                          <p:spTgt spid="2">
                                            <p:txEl>
                                              <p:pRg st="0" end="0"/>
                                            </p:txEl>
                                          </p:spTgt>
                                        </p:tgtEl>
                                      </p:cBhvr>
                                    </p:animEffect>
                                  </p:childTnLst>
                                </p:cTn>
                              </p:par>
                            </p:childTnLst>
                          </p:cTn>
                        </p:par>
                        <p:par>
                          <p:cTn id="21" fill="hold">
                            <p:stCondLst>
                              <p:cond delay="2250"/>
                            </p:stCondLst>
                            <p:childTnLst>
                              <p:par>
                                <p:cTn id="22" presetID="14" presetClass="entr" presetSubtype="10"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750"/>
                                        <p:tgtEl>
                                          <p:spTgt spid="2">
                                            <p:txEl>
                                              <p:pRg st="1" end="1"/>
                                            </p:txEl>
                                          </p:spTgt>
                                        </p:tgtEl>
                                      </p:cBhvr>
                                    </p:animEffect>
                                  </p:childTnLst>
                                </p:cTn>
                              </p:par>
                            </p:childTnLst>
                          </p:cTn>
                        </p:par>
                        <p:par>
                          <p:cTn id="25" fill="hold">
                            <p:stCondLst>
                              <p:cond delay="3000"/>
                            </p:stCondLst>
                            <p:childTnLst>
                              <p:par>
                                <p:cTn id="26" presetID="14" presetClass="entr" presetSubtype="10" fill="hold" grpId="0"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8" dur="750"/>
                                        <p:tgtEl>
                                          <p:spTgt spid="2">
                                            <p:txEl>
                                              <p:pRg st="2" end="2"/>
                                            </p:txEl>
                                          </p:spTgt>
                                        </p:tgtEl>
                                      </p:cBhvr>
                                    </p:animEffect>
                                  </p:childTnLst>
                                </p:cTn>
                              </p:par>
                            </p:childTnLst>
                          </p:cTn>
                        </p:par>
                        <p:par>
                          <p:cTn id="29" fill="hold">
                            <p:stCondLst>
                              <p:cond delay="3750"/>
                            </p:stCondLst>
                            <p:childTnLst>
                              <p:par>
                                <p:cTn id="30" presetID="14" presetClass="entr" presetSubtype="10" fill="hold" grpId="0"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750"/>
                                        <p:tgtEl>
                                          <p:spTgt spid="2">
                                            <p:txEl>
                                              <p:pRg st="3" end="3"/>
                                            </p:txEl>
                                          </p:spTgt>
                                        </p:tgtEl>
                                      </p:cBhvr>
                                    </p:animEffect>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750"/>
                                        <p:tgtEl>
                                          <p:spTgt spid="2">
                                            <p:txEl>
                                              <p:pRg st="4" end="4"/>
                                            </p:txEl>
                                          </p:spTgt>
                                        </p:tgtEl>
                                      </p:cBhvr>
                                    </p:animEffect>
                                  </p:childTnLst>
                                </p:cTn>
                              </p:par>
                            </p:childTnLst>
                          </p:cTn>
                        </p:par>
                        <p:par>
                          <p:cTn id="37" fill="hold">
                            <p:stCondLst>
                              <p:cond delay="5250"/>
                            </p:stCondLst>
                            <p:childTnLst>
                              <p:par>
                                <p:cTn id="38" presetID="14" presetClass="entr" presetSubtype="10" fill="hold" grpId="0" nodeType="after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750"/>
                                        <p:tgtEl>
                                          <p:spTgt spid="2">
                                            <p:txEl>
                                              <p:pRg st="5" end="5"/>
                                            </p:txEl>
                                          </p:spTgt>
                                        </p:tgtEl>
                                      </p:cBhvr>
                                    </p:animEffect>
                                  </p:childTnLst>
                                </p:cTn>
                              </p:par>
                            </p:childTnLst>
                          </p:cTn>
                        </p:par>
                        <p:par>
                          <p:cTn id="41" fill="hold">
                            <p:stCondLst>
                              <p:cond delay="6000"/>
                            </p:stCondLst>
                            <p:childTnLst>
                              <p:par>
                                <p:cTn id="42" presetID="14" presetClass="entr" presetSubtype="10" fill="hold" grpId="0" nodeType="after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4" dur="7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Администратор\Рабочий стол\картинки монстр хай\images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332656"/>
            <a:ext cx="2466975" cy="1847850"/>
          </a:xfrm>
          <a:prstGeom prst="rect">
            <a:avLst/>
          </a:prstGeom>
          <a:ln w="127000" cap="rnd">
            <a:noFill/>
          </a:ln>
          <a:effectLst>
            <a:outerShdw blurRad="190500" dist="228600" dir="2700000" algn="ctr">
              <a:srgbClr val="000000">
                <a:alpha val="30000"/>
              </a:srgbClr>
            </a:outerShdw>
          </a:effectLst>
          <a:scene3d>
            <a:camera prst="perspectiveLef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p:txBody>
          <a:bodyPr>
            <a:normAutofit fontScale="85000" lnSpcReduction="10000"/>
          </a:bodyPr>
          <a:lstStyle/>
          <a:p>
            <a:r>
              <a:rPr lang="ru-RU" b="1" dirty="0" err="1" smtClean="0">
                <a:solidFill>
                  <a:schemeClr val="accent6">
                    <a:lumMod val="50000"/>
                  </a:schemeClr>
                </a:solidFill>
              </a:rPr>
              <a:t>Ку́кла</a:t>
            </a:r>
            <a:r>
              <a:rPr lang="ru-RU" b="1" dirty="0" smtClean="0">
                <a:solidFill>
                  <a:schemeClr val="accent6">
                    <a:lumMod val="50000"/>
                  </a:schemeClr>
                </a:solidFill>
              </a:rPr>
              <a:t> </a:t>
            </a:r>
            <a:r>
              <a:rPr lang="ru-RU" b="1" dirty="0">
                <a:solidFill>
                  <a:schemeClr val="accent6">
                    <a:lumMod val="50000"/>
                  </a:schemeClr>
                </a:solidFill>
              </a:rPr>
              <a:t>— предмет в виде человека или животного, сделанный из ткани, бумаги, дерева, фарфора, пластика и других материалов. </a:t>
            </a:r>
          </a:p>
          <a:p>
            <a:r>
              <a:rPr lang="ru-RU" b="1" dirty="0">
                <a:solidFill>
                  <a:schemeClr val="accent6">
                    <a:lumMod val="50000"/>
                  </a:schemeClr>
                </a:solidFill>
              </a:rPr>
              <a:t>Кукла — игрушка обычно изображает человека или животное. Однако кукла-игрушка может не изображать, а только обозначать какое-либо настоящее или воображаемое существо. Например, для ребенка, который скачет верхом на прутике (палке), этот прутик обозначает его коня.</a:t>
            </a:r>
          </a:p>
          <a:p>
            <a:r>
              <a:rPr lang="ru-RU" b="1" dirty="0">
                <a:solidFill>
                  <a:schemeClr val="accent6">
                    <a:lumMod val="50000"/>
                  </a:schemeClr>
                </a:solidFill>
              </a:rPr>
              <a:t>Куклы как детские игрушки возникли (вернее превратились в кукол из изображений духов, божков и т. д. или наоборот) ещё в доисторические времена. По форме они были довольно примитивными, а изображали или обозначали внешность людей или иных живых существ.</a:t>
            </a:r>
          </a:p>
        </p:txBody>
      </p:sp>
      <p:sp>
        <p:nvSpPr>
          <p:cNvPr id="3" name="Заголовок 2"/>
          <p:cNvSpPr>
            <a:spLocks noGrp="1"/>
          </p:cNvSpPr>
          <p:nvPr>
            <p:ph type="title"/>
          </p:nvPr>
        </p:nvSpPr>
        <p:spPr>
          <a:xfrm>
            <a:off x="251520" y="332656"/>
            <a:ext cx="5904656" cy="1656184"/>
          </a:xfrm>
        </p:spPr>
        <p:txBody>
          <a:bodyPr>
            <a:scene3d>
              <a:camera prst="isometricOffAxis1Right"/>
              <a:lightRig rig="threePt" dir="t"/>
            </a:scene3d>
          </a:bodyPr>
          <a:lstStyle/>
          <a:p>
            <a:r>
              <a:rPr lang="ru-RU" dirty="0" smtClean="0">
                <a:solidFill>
                  <a:sysClr val="windowText" lastClr="000000"/>
                </a:solidFill>
                <a:effectLst>
                  <a:glow rad="101600">
                    <a:schemeClr val="accent2">
                      <a:satMod val="175000"/>
                      <a:alpha val="40000"/>
                    </a:schemeClr>
                  </a:glow>
                </a:effectLst>
              </a:rPr>
              <a:t/>
            </a:r>
            <a:br>
              <a:rPr lang="ru-RU" dirty="0" smtClean="0">
                <a:solidFill>
                  <a:sysClr val="windowText" lastClr="000000"/>
                </a:solidFill>
                <a:effectLst>
                  <a:glow rad="101600">
                    <a:schemeClr val="accent2">
                      <a:satMod val="175000"/>
                      <a:alpha val="40000"/>
                    </a:schemeClr>
                  </a:glow>
                </a:effectLst>
              </a:rPr>
            </a:br>
            <a:r>
              <a:rPr lang="ru-RU" sz="4800" b="1" dirty="0" smtClean="0">
                <a:solidFill>
                  <a:sysClr val="windowText" lastClr="000000"/>
                </a:solidFill>
                <a:effectLst>
                  <a:glow rad="101600">
                    <a:schemeClr val="accent2">
                      <a:satMod val="175000"/>
                      <a:alpha val="40000"/>
                    </a:schemeClr>
                  </a:glow>
                </a:effectLst>
              </a:rPr>
              <a:t>Кукла </a:t>
            </a:r>
            <a:r>
              <a:rPr lang="ru-RU" sz="4800" b="1" dirty="0">
                <a:solidFill>
                  <a:sysClr val="windowText" lastClr="000000"/>
                </a:solidFill>
                <a:effectLst>
                  <a:glow rad="101600">
                    <a:schemeClr val="accent2">
                      <a:satMod val="175000"/>
                      <a:alpha val="40000"/>
                    </a:schemeClr>
                  </a:glow>
                </a:effectLst>
              </a:rPr>
              <a:t>как детская игрушка</a:t>
            </a:r>
            <a:r>
              <a:rPr lang="ru-RU" dirty="0">
                <a:solidFill>
                  <a:sysClr val="windowText" lastClr="000000"/>
                </a:solidFill>
                <a:effectLst>
                  <a:glow rad="101600">
                    <a:schemeClr val="accent2">
                      <a:satMod val="175000"/>
                      <a:alpha val="40000"/>
                    </a:schemeClr>
                  </a:glow>
                </a:effectLst>
              </a:rPr>
              <a:t/>
            </a:r>
            <a:br>
              <a:rPr lang="ru-RU" dirty="0">
                <a:solidFill>
                  <a:sysClr val="windowText" lastClr="000000"/>
                </a:solidFill>
                <a:effectLst>
                  <a:glow rad="101600">
                    <a:schemeClr val="accent2">
                      <a:satMod val="175000"/>
                      <a:alpha val="40000"/>
                    </a:schemeClr>
                  </a:glow>
                </a:effectLst>
              </a:rPr>
            </a:br>
            <a:endParaRPr lang="ru-RU" dirty="0">
              <a:solidFill>
                <a:sysClr val="windowText" lastClr="000000"/>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2444475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750"/>
                                        <p:tgtEl>
                                          <p:spTgt spid="1026"/>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750"/>
                                        <p:tgtEl>
                                          <p:spTgt spid="2">
                                            <p:txEl>
                                              <p:pRg st="0" end="0"/>
                                            </p:txEl>
                                          </p:spTgt>
                                        </p:tgtEl>
                                      </p:cBhvr>
                                    </p:animEffect>
                                  </p:childTnLst>
                                </p:cTn>
                              </p:par>
                            </p:childTnLst>
                          </p:cTn>
                        </p:par>
                        <p:par>
                          <p:cTn id="18" fill="hold">
                            <p:stCondLst>
                              <p:cond delay="2250"/>
                            </p:stCondLst>
                            <p:childTnLst>
                              <p:par>
                                <p:cTn id="19" presetID="16" presetClass="entr" presetSubtype="21" fill="hold" grpId="0"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barn(inVertical)">
                                      <p:cBhvr>
                                        <p:cTn id="21" dur="750"/>
                                        <p:tgtEl>
                                          <p:spTgt spid="2">
                                            <p:txEl>
                                              <p:pRg st="1" end="1"/>
                                            </p:txEl>
                                          </p:spTgt>
                                        </p:tgtEl>
                                      </p:cBhvr>
                                    </p:animEffect>
                                  </p:childTnLst>
                                </p:cTn>
                              </p:par>
                            </p:childTnLst>
                          </p:cTn>
                        </p:par>
                        <p:par>
                          <p:cTn id="22" fill="hold">
                            <p:stCondLst>
                              <p:cond delay="3000"/>
                            </p:stCondLst>
                            <p:childTnLst>
                              <p:par>
                                <p:cTn id="23" presetID="16" presetClass="entr" presetSubtype="21" fill="hold" grpId="0"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barn(inVertical)">
                                      <p:cBhvr>
                                        <p:cTn id="25" dur="7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66" y="1988840"/>
            <a:ext cx="275031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2483768" y="1988840"/>
            <a:ext cx="6264696" cy="4536503"/>
          </a:xfrm>
        </p:spPr>
        <p:txBody>
          <a:bodyPr>
            <a:normAutofit/>
          </a:bodyPr>
          <a:lstStyle/>
          <a:p>
            <a:r>
              <a:rPr lang="ru-RU" b="1" dirty="0" smtClean="0">
                <a:solidFill>
                  <a:schemeClr val="accent6">
                    <a:lumMod val="50000"/>
                  </a:schemeClr>
                </a:solidFill>
              </a:rPr>
              <a:t>— </a:t>
            </a:r>
            <a:r>
              <a:rPr lang="ru-RU" b="1" dirty="0">
                <a:solidFill>
                  <a:schemeClr val="accent6">
                    <a:lumMod val="50000"/>
                  </a:schemeClr>
                </a:solidFill>
              </a:rPr>
              <a:t>дочь Зомби. Как и все зомби, умеет говорить только на </a:t>
            </a:r>
            <a:r>
              <a:rPr lang="ru-RU" b="1" dirty="0" smtClean="0">
                <a:solidFill>
                  <a:schemeClr val="accent6">
                    <a:lumMod val="50000"/>
                  </a:schemeClr>
                </a:solidFill>
              </a:rPr>
              <a:t>своём языке</a:t>
            </a:r>
            <a:r>
              <a:rPr lang="ru-RU" b="1" dirty="0">
                <a:solidFill>
                  <a:schemeClr val="accent6">
                    <a:lumMod val="50000"/>
                  </a:schemeClr>
                </a:solidFill>
              </a:rPr>
              <a:t>, который звучит как стоны и мычание. </a:t>
            </a:r>
            <a:endParaRPr lang="ru-RU" b="1" dirty="0" smtClean="0">
              <a:solidFill>
                <a:schemeClr val="accent6">
                  <a:lumMod val="50000"/>
                </a:schemeClr>
              </a:solidFill>
            </a:endParaRPr>
          </a:p>
          <a:p>
            <a:r>
              <a:rPr lang="ru-RU" b="1" dirty="0" smtClean="0">
                <a:solidFill>
                  <a:schemeClr val="accent6">
                    <a:lumMod val="50000"/>
                  </a:schemeClr>
                </a:solidFill>
              </a:rPr>
              <a:t>При </a:t>
            </a:r>
            <a:r>
              <a:rPr lang="ru-RU" b="1" dirty="0">
                <a:solidFill>
                  <a:schemeClr val="accent6">
                    <a:lumMod val="50000"/>
                  </a:schemeClr>
                </a:solidFill>
              </a:rPr>
              <a:t>этом является обладательницей недюжинного интеллекта, и считается лучшей ученицей в школе. </a:t>
            </a:r>
            <a:r>
              <a:rPr lang="ru-RU" b="1" dirty="0" smtClean="0">
                <a:solidFill>
                  <a:schemeClr val="accent6">
                    <a:lumMod val="50000"/>
                  </a:schemeClr>
                </a:solidFill>
              </a:rPr>
              <a:t>Тихая </a:t>
            </a:r>
            <a:r>
              <a:rPr lang="ru-RU" b="1" dirty="0">
                <a:solidFill>
                  <a:schemeClr val="accent6">
                    <a:lumMod val="50000"/>
                  </a:schemeClr>
                </a:solidFill>
              </a:rPr>
              <a:t>и застенчивая. </a:t>
            </a:r>
            <a:endParaRPr lang="ru-RU" b="1" dirty="0" smtClean="0">
              <a:solidFill>
                <a:schemeClr val="accent6">
                  <a:lumMod val="50000"/>
                </a:schemeClr>
              </a:solidFill>
            </a:endParaRPr>
          </a:p>
          <a:p>
            <a:r>
              <a:rPr lang="ru-RU" b="1" dirty="0" smtClean="0">
                <a:solidFill>
                  <a:schemeClr val="accent6">
                    <a:lumMod val="50000"/>
                  </a:schemeClr>
                </a:solidFill>
              </a:rPr>
              <a:t>У </a:t>
            </a:r>
            <a:r>
              <a:rPr lang="ru-RU" b="1" dirty="0">
                <a:solidFill>
                  <a:schemeClr val="accent6">
                    <a:lumMod val="50000"/>
                  </a:schemeClr>
                </a:solidFill>
              </a:rPr>
              <a:t>неё голубые волосы и носит очки. </a:t>
            </a:r>
            <a:endParaRPr lang="ru-RU" b="1" dirty="0" smtClean="0">
              <a:solidFill>
                <a:schemeClr val="accent6">
                  <a:lumMod val="50000"/>
                </a:schemeClr>
              </a:solidFill>
            </a:endParaRPr>
          </a:p>
          <a:p>
            <a:r>
              <a:rPr lang="ru-RU" b="1" dirty="0" smtClean="0">
                <a:solidFill>
                  <a:schemeClr val="accent6">
                    <a:lumMod val="50000"/>
                  </a:schemeClr>
                </a:solidFill>
              </a:rPr>
              <a:t>Ее </a:t>
            </a:r>
            <a:r>
              <a:rPr lang="ru-RU" b="1" dirty="0">
                <a:solidFill>
                  <a:schemeClr val="accent6">
                    <a:lumMod val="50000"/>
                  </a:schemeClr>
                </a:solidFill>
              </a:rPr>
              <a:t>домашнее животное — сова </a:t>
            </a:r>
            <a:r>
              <a:rPr lang="ru-RU" b="1" dirty="0" smtClean="0">
                <a:solidFill>
                  <a:schemeClr val="accent6">
                    <a:lumMod val="50000"/>
                  </a:schemeClr>
                </a:solidFill>
              </a:rPr>
              <a:t>Ух-Ух-Лот. </a:t>
            </a:r>
          </a:p>
          <a:p>
            <a:r>
              <a:rPr lang="ru-RU" b="1" dirty="0" smtClean="0">
                <a:solidFill>
                  <a:schemeClr val="accent6">
                    <a:lumMod val="50000"/>
                  </a:schemeClr>
                </a:solidFill>
              </a:rPr>
              <a:t>Влюблена </a:t>
            </a:r>
            <a:r>
              <a:rPr lang="ru-RU" b="1" dirty="0">
                <a:solidFill>
                  <a:schemeClr val="accent6">
                    <a:lumMod val="50000"/>
                  </a:schemeClr>
                </a:solidFill>
              </a:rPr>
              <a:t>в </a:t>
            </a:r>
            <a:r>
              <a:rPr lang="ru-RU" b="1" dirty="0" err="1">
                <a:solidFill>
                  <a:schemeClr val="accent6">
                    <a:lumMod val="50000"/>
                  </a:schemeClr>
                </a:solidFill>
              </a:rPr>
              <a:t>Слоу</a:t>
            </a:r>
            <a:r>
              <a:rPr lang="ru-RU" b="1" dirty="0">
                <a:solidFill>
                  <a:schemeClr val="accent6">
                    <a:lumMod val="50000"/>
                  </a:schemeClr>
                </a:solidFill>
              </a:rPr>
              <a:t> Мо.</a:t>
            </a:r>
          </a:p>
        </p:txBody>
      </p:sp>
      <p:sp>
        <p:nvSpPr>
          <p:cNvPr id="3" name="Заголовок 2"/>
          <p:cNvSpPr>
            <a:spLocks noGrp="1"/>
          </p:cNvSpPr>
          <p:nvPr>
            <p:ph type="title"/>
          </p:nvPr>
        </p:nvSpPr>
        <p:spPr/>
        <p:txBody>
          <a:bodyPr/>
          <a:lstStyle/>
          <a:p>
            <a:r>
              <a:rPr lang="ru-RU" dirty="0" err="1"/>
              <a:t>Гулия</a:t>
            </a:r>
            <a:r>
              <a:rPr lang="ru-RU" dirty="0"/>
              <a:t> </a:t>
            </a:r>
            <a:r>
              <a:rPr lang="ru-RU" dirty="0" err="1" smtClean="0"/>
              <a:t>Йелпс</a:t>
            </a:r>
            <a:r>
              <a:rPr lang="ru-RU" dirty="0" smtClean="0"/>
              <a:t/>
            </a:r>
            <a:br>
              <a:rPr lang="ru-RU" dirty="0" smtClean="0"/>
            </a:br>
            <a:r>
              <a:rPr lang="ru-RU" dirty="0" smtClean="0"/>
              <a:t> </a:t>
            </a:r>
            <a:r>
              <a:rPr lang="ru-RU" dirty="0"/>
              <a:t>(англ. </a:t>
            </a:r>
            <a:r>
              <a:rPr lang="ru-RU" dirty="0" err="1"/>
              <a:t>Ghoulia</a:t>
            </a:r>
            <a:r>
              <a:rPr lang="ru-RU" dirty="0"/>
              <a:t> </a:t>
            </a:r>
            <a:r>
              <a:rPr lang="ru-RU" dirty="0" err="1"/>
              <a:t>Yelps</a:t>
            </a:r>
            <a:r>
              <a:rPr lang="ru-RU" dirty="0"/>
              <a:t>) </a:t>
            </a:r>
          </a:p>
        </p:txBody>
      </p:sp>
    </p:spTree>
    <p:extLst>
      <p:ext uri="{BB962C8B-B14F-4D97-AF65-F5344CB8AC3E}">
        <p14:creationId xmlns:p14="http://schemas.microsoft.com/office/powerpoint/2010/main" val="4284212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45" presetClass="entr" presetSubtype="0" fill="hold" nodeType="after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fade">
                                      <p:cBhvr>
                                        <p:cTn id="14" dur="750"/>
                                        <p:tgtEl>
                                          <p:spTgt spid="9218"/>
                                        </p:tgtEl>
                                      </p:cBhvr>
                                    </p:animEffect>
                                    <p:anim calcmode="lin" valueType="num">
                                      <p:cBhvr>
                                        <p:cTn id="15" dur="750" fill="hold"/>
                                        <p:tgtEl>
                                          <p:spTgt spid="9218"/>
                                        </p:tgtEl>
                                        <p:attrNameLst>
                                          <p:attrName>ppt_w</p:attrName>
                                        </p:attrNameLst>
                                      </p:cBhvr>
                                      <p:tavLst>
                                        <p:tav tm="0" fmla="#ppt_w*sin(2.5*pi*$)">
                                          <p:val>
                                            <p:fltVal val="0"/>
                                          </p:val>
                                        </p:tav>
                                        <p:tav tm="100000">
                                          <p:val>
                                            <p:fltVal val="1"/>
                                          </p:val>
                                        </p:tav>
                                      </p:tavLst>
                                    </p:anim>
                                    <p:anim calcmode="lin" valueType="num">
                                      <p:cBhvr>
                                        <p:cTn id="16" dur="750" fill="hold"/>
                                        <p:tgtEl>
                                          <p:spTgt spid="9218"/>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750"/>
                                        <p:tgtEl>
                                          <p:spTgt spid="2">
                                            <p:txEl>
                                              <p:pRg st="0" end="0"/>
                                            </p:txEl>
                                          </p:spTgt>
                                        </p:tgtEl>
                                      </p:cBhvr>
                                    </p:animEffect>
                                  </p:childTnLst>
                                </p:cTn>
                              </p:par>
                            </p:childTnLst>
                          </p:cTn>
                        </p:par>
                        <p:par>
                          <p:cTn id="21" fill="hold">
                            <p:stCondLst>
                              <p:cond delay="2250"/>
                            </p:stCondLst>
                            <p:childTnLst>
                              <p:par>
                                <p:cTn id="22" presetID="14" presetClass="entr" presetSubtype="10"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750"/>
                                        <p:tgtEl>
                                          <p:spTgt spid="2">
                                            <p:txEl>
                                              <p:pRg st="1" end="1"/>
                                            </p:txEl>
                                          </p:spTgt>
                                        </p:tgtEl>
                                      </p:cBhvr>
                                    </p:animEffect>
                                  </p:childTnLst>
                                </p:cTn>
                              </p:par>
                            </p:childTnLst>
                          </p:cTn>
                        </p:par>
                        <p:par>
                          <p:cTn id="25" fill="hold">
                            <p:stCondLst>
                              <p:cond delay="3000"/>
                            </p:stCondLst>
                            <p:childTnLst>
                              <p:par>
                                <p:cTn id="26" presetID="14" presetClass="entr" presetSubtype="10" fill="hold" grpId="0"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8" dur="750"/>
                                        <p:tgtEl>
                                          <p:spTgt spid="2">
                                            <p:txEl>
                                              <p:pRg st="2" end="2"/>
                                            </p:txEl>
                                          </p:spTgt>
                                        </p:tgtEl>
                                      </p:cBhvr>
                                    </p:animEffect>
                                  </p:childTnLst>
                                </p:cTn>
                              </p:par>
                            </p:childTnLst>
                          </p:cTn>
                        </p:par>
                        <p:par>
                          <p:cTn id="29" fill="hold">
                            <p:stCondLst>
                              <p:cond delay="3750"/>
                            </p:stCondLst>
                            <p:childTnLst>
                              <p:par>
                                <p:cTn id="30" presetID="14" presetClass="entr" presetSubtype="10" fill="hold" grpId="0"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750"/>
                                        <p:tgtEl>
                                          <p:spTgt spid="2">
                                            <p:txEl>
                                              <p:pRg st="3" end="3"/>
                                            </p:txEl>
                                          </p:spTgt>
                                        </p:tgtEl>
                                      </p:cBhvr>
                                    </p:animEffect>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75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Администратор\Рабочий стол\dzhidzhi-grant-13-zhelanij-kukl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808"/>
            <a:ext cx="1867508"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1403648" y="1988840"/>
            <a:ext cx="7632848" cy="4752528"/>
          </a:xfrm>
        </p:spPr>
        <p:txBody>
          <a:bodyPr>
            <a:noAutofit/>
          </a:bodyPr>
          <a:lstStyle/>
          <a:p>
            <a:r>
              <a:rPr lang="ru-RU" sz="1700" b="1" dirty="0" smtClean="0">
                <a:solidFill>
                  <a:schemeClr val="accent6">
                    <a:lumMod val="50000"/>
                  </a:schemeClr>
                </a:solidFill>
              </a:rPr>
              <a:t>Она - дочь </a:t>
            </a:r>
            <a:r>
              <a:rPr lang="ru-RU" sz="1700" b="1" dirty="0">
                <a:solidFill>
                  <a:schemeClr val="accent6">
                    <a:lumMod val="50000"/>
                  </a:schemeClr>
                </a:solidFill>
              </a:rPr>
              <a:t>джинов, которые забыли о её реальном возрасте</a:t>
            </a:r>
            <a:r>
              <a:rPr lang="ru-RU" sz="1700" b="1" dirty="0" smtClean="0">
                <a:solidFill>
                  <a:schemeClr val="accent6">
                    <a:lumMod val="50000"/>
                  </a:schemeClr>
                </a:solidFill>
              </a:rPr>
              <a:t>.</a:t>
            </a:r>
          </a:p>
          <a:p>
            <a:r>
              <a:rPr lang="ru-RU" sz="1700" b="1" dirty="0" smtClean="0">
                <a:solidFill>
                  <a:schemeClr val="accent6">
                    <a:lumMod val="50000"/>
                  </a:schemeClr>
                </a:solidFill>
              </a:rPr>
              <a:t>Возраст</a:t>
            </a:r>
            <a:r>
              <a:rPr lang="ru-RU" sz="1700" b="1" dirty="0">
                <a:solidFill>
                  <a:schemeClr val="accent6">
                    <a:lumMod val="50000"/>
                  </a:schemeClr>
                </a:solidFill>
              </a:rPr>
              <a:t>: Папа говорит что </a:t>
            </a:r>
            <a:r>
              <a:rPr lang="ru-RU" sz="1700" b="1" dirty="0" smtClean="0">
                <a:solidFill>
                  <a:schemeClr val="accent6">
                    <a:lumMod val="50000"/>
                  </a:schemeClr>
                </a:solidFill>
              </a:rPr>
              <a:t>ей </a:t>
            </a:r>
            <a:r>
              <a:rPr lang="ru-RU" sz="1700" b="1" dirty="0">
                <a:solidFill>
                  <a:schemeClr val="accent6">
                    <a:lumMod val="50000"/>
                  </a:schemeClr>
                </a:solidFill>
              </a:rPr>
              <a:t>15, но он потерял мое свидетельство о рождении где-то между временем правления Дария и Цезаря, так </a:t>
            </a:r>
            <a:r>
              <a:rPr lang="ru-RU" sz="1700" b="1" dirty="0" smtClean="0">
                <a:solidFill>
                  <a:schemeClr val="accent6">
                    <a:lumMod val="50000"/>
                  </a:schemeClr>
                </a:solidFill>
              </a:rPr>
              <a:t>не уверены.</a:t>
            </a:r>
            <a:endParaRPr lang="ru-RU" sz="1700" b="1" dirty="0">
              <a:solidFill>
                <a:schemeClr val="accent6">
                  <a:lumMod val="50000"/>
                </a:schemeClr>
              </a:solidFill>
            </a:endParaRPr>
          </a:p>
          <a:p>
            <a:r>
              <a:rPr lang="ru-RU" sz="1700" b="1" dirty="0">
                <a:solidFill>
                  <a:schemeClr val="accent6">
                    <a:lumMod val="50000"/>
                  </a:schemeClr>
                </a:solidFill>
              </a:rPr>
              <a:t>В целом любит комфортную одежду. </a:t>
            </a:r>
            <a:r>
              <a:rPr lang="ru-RU" sz="1700" b="1" dirty="0" smtClean="0">
                <a:solidFill>
                  <a:schemeClr val="accent6">
                    <a:lumMod val="50000"/>
                  </a:schemeClr>
                </a:solidFill>
              </a:rPr>
              <a:t>Натуральные </a:t>
            </a:r>
            <a:r>
              <a:rPr lang="ru-RU" sz="1700" b="1" dirty="0">
                <a:solidFill>
                  <a:schemeClr val="accent6">
                    <a:lumMod val="50000"/>
                  </a:schemeClr>
                </a:solidFill>
              </a:rPr>
              <a:t>ткани, особенно шелк яркой расцветки. Также </a:t>
            </a:r>
            <a:r>
              <a:rPr lang="ru-RU" sz="1700" b="1" dirty="0" smtClean="0">
                <a:solidFill>
                  <a:schemeClr val="accent6">
                    <a:lumMod val="50000"/>
                  </a:schemeClr>
                </a:solidFill>
              </a:rPr>
              <a:t>очень любит блузки </a:t>
            </a:r>
            <a:r>
              <a:rPr lang="ru-RU" sz="1700" b="1" dirty="0">
                <a:solidFill>
                  <a:schemeClr val="accent6">
                    <a:lumMod val="50000"/>
                  </a:schemeClr>
                </a:solidFill>
              </a:rPr>
              <a:t>на бретельках, мешковатые штаны и тапочки</a:t>
            </a:r>
            <a:r>
              <a:rPr lang="ru-RU" sz="1700" b="1" dirty="0" smtClean="0">
                <a:solidFill>
                  <a:schemeClr val="accent6">
                    <a:lumMod val="50000"/>
                  </a:schemeClr>
                </a:solidFill>
              </a:rPr>
              <a:t>.</a:t>
            </a:r>
            <a:r>
              <a:rPr lang="ru-RU" sz="1700" b="1" dirty="0">
                <a:solidFill>
                  <a:schemeClr val="accent6">
                    <a:lumMod val="50000"/>
                  </a:schemeClr>
                </a:solidFill>
              </a:rPr>
              <a:t> Любимый цвет: Персиковый и </a:t>
            </a:r>
            <a:r>
              <a:rPr lang="ru-RU" sz="1700" b="1" dirty="0" smtClean="0">
                <a:solidFill>
                  <a:schemeClr val="accent6">
                    <a:lumMod val="50000"/>
                  </a:schemeClr>
                </a:solidFill>
              </a:rPr>
              <a:t>золотой.</a:t>
            </a:r>
          </a:p>
          <a:p>
            <a:r>
              <a:rPr lang="ru-RU" sz="1700" b="1" dirty="0" smtClean="0">
                <a:solidFill>
                  <a:schemeClr val="accent6">
                    <a:lumMod val="50000"/>
                  </a:schemeClr>
                </a:solidFill>
              </a:rPr>
              <a:t>Страх</a:t>
            </a:r>
            <a:r>
              <a:rPr lang="ru-RU" sz="1700" b="1" dirty="0">
                <a:solidFill>
                  <a:schemeClr val="accent6">
                    <a:lumMod val="50000"/>
                  </a:schemeClr>
                </a:solidFill>
              </a:rPr>
              <a:t>: Не трудно догадаться, что </a:t>
            </a:r>
            <a:r>
              <a:rPr lang="ru-RU" sz="1700" b="1" dirty="0" smtClean="0">
                <a:solidFill>
                  <a:schemeClr val="accent6">
                    <a:lumMod val="50000"/>
                  </a:schemeClr>
                </a:solidFill>
              </a:rPr>
              <a:t>она боится замкнутых </a:t>
            </a:r>
            <a:r>
              <a:rPr lang="ru-RU" sz="1700" b="1" dirty="0">
                <a:solidFill>
                  <a:schemeClr val="accent6">
                    <a:lumMod val="50000"/>
                  </a:schemeClr>
                </a:solidFill>
              </a:rPr>
              <a:t>пространств </a:t>
            </a:r>
            <a:r>
              <a:rPr lang="ru-RU" sz="1700" b="1" dirty="0" smtClean="0">
                <a:solidFill>
                  <a:schemeClr val="accent6">
                    <a:lumMod val="50000"/>
                  </a:schemeClr>
                </a:solidFill>
              </a:rPr>
              <a:t>– страдает клаустрофобией</a:t>
            </a:r>
            <a:r>
              <a:rPr lang="ru-RU" sz="1700" b="1" dirty="0">
                <a:solidFill>
                  <a:schemeClr val="accent6">
                    <a:lumMod val="50000"/>
                  </a:schemeClr>
                </a:solidFill>
              </a:rPr>
              <a:t>.  </a:t>
            </a:r>
            <a:r>
              <a:rPr lang="ru-RU" sz="1700" b="1" dirty="0" smtClean="0">
                <a:solidFill>
                  <a:schemeClr val="accent6">
                    <a:lumMod val="50000"/>
                  </a:schemeClr>
                </a:solidFill>
              </a:rPr>
              <a:t>А </a:t>
            </a:r>
            <a:r>
              <a:rPr lang="ru-RU" sz="1700" b="1" dirty="0">
                <a:solidFill>
                  <a:schemeClr val="accent6">
                    <a:lumMod val="50000"/>
                  </a:schemeClr>
                </a:solidFill>
              </a:rPr>
              <a:t>что было бы с вами, если бы вы застряли в лампе на тысячелетия?</a:t>
            </a:r>
          </a:p>
          <a:p>
            <a:r>
              <a:rPr lang="ru-RU" sz="1700" b="1" dirty="0" smtClean="0">
                <a:solidFill>
                  <a:schemeClr val="accent6">
                    <a:lumMod val="50000"/>
                  </a:schemeClr>
                </a:solidFill>
              </a:rPr>
              <a:t>Любимая </a:t>
            </a:r>
            <a:r>
              <a:rPr lang="ru-RU" sz="1700" b="1" dirty="0">
                <a:solidFill>
                  <a:schemeClr val="accent6">
                    <a:lumMod val="50000"/>
                  </a:schemeClr>
                </a:solidFill>
              </a:rPr>
              <a:t>еда: </a:t>
            </a:r>
            <a:r>
              <a:rPr lang="ru-RU" sz="1700" b="1" dirty="0" err="1">
                <a:solidFill>
                  <a:schemeClr val="accent6">
                    <a:lumMod val="50000"/>
                  </a:schemeClr>
                </a:solidFill>
              </a:rPr>
              <a:t>Хумус</a:t>
            </a:r>
            <a:r>
              <a:rPr lang="ru-RU" sz="1700" b="1" dirty="0">
                <a:solidFill>
                  <a:schemeClr val="accent6">
                    <a:lumMod val="50000"/>
                  </a:schemeClr>
                </a:solidFill>
              </a:rPr>
              <a:t> и пита (хлеб) по секретному рецепту </a:t>
            </a:r>
            <a:r>
              <a:rPr lang="ru-RU" sz="1700" b="1" dirty="0" smtClean="0">
                <a:solidFill>
                  <a:schemeClr val="accent6">
                    <a:lumMod val="50000"/>
                  </a:schemeClr>
                </a:solidFill>
              </a:rPr>
              <a:t>отца</a:t>
            </a:r>
            <a:r>
              <a:rPr lang="ru-RU" sz="1700" b="1" dirty="0">
                <a:solidFill>
                  <a:schemeClr val="accent6">
                    <a:lumMod val="50000"/>
                  </a:schemeClr>
                </a:solidFill>
              </a:rPr>
              <a:t>. Даже спустя все эти годы эти два блюда </a:t>
            </a:r>
            <a:r>
              <a:rPr lang="ru-RU" sz="1700" b="1" dirty="0" smtClean="0">
                <a:solidFill>
                  <a:schemeClr val="accent6">
                    <a:lumMod val="50000"/>
                  </a:schemeClr>
                </a:solidFill>
              </a:rPr>
              <a:t>ей </a:t>
            </a:r>
            <a:r>
              <a:rPr lang="ru-RU" sz="1700" b="1" dirty="0">
                <a:solidFill>
                  <a:schemeClr val="accent6">
                    <a:lumMod val="50000"/>
                  </a:schemeClr>
                </a:solidFill>
              </a:rPr>
              <a:t>никогда не надоедят. </a:t>
            </a:r>
          </a:p>
          <a:p>
            <a:r>
              <a:rPr lang="ru-RU" sz="1700" b="1" dirty="0">
                <a:solidFill>
                  <a:schemeClr val="accent6">
                    <a:lumMod val="50000"/>
                  </a:schemeClr>
                </a:solidFill>
              </a:rPr>
              <a:t>Больная мозоль: Когда загадывают дополнительные желания. Как будто 13 желаний мало.</a:t>
            </a:r>
          </a:p>
          <a:p>
            <a:r>
              <a:rPr lang="ru-RU" sz="1700" b="1" dirty="0" smtClean="0">
                <a:solidFill>
                  <a:schemeClr val="accent6">
                    <a:lumMod val="50000"/>
                  </a:schemeClr>
                </a:solidFill>
              </a:rPr>
              <a:t>Питомец</a:t>
            </a:r>
            <a:r>
              <a:rPr lang="ru-RU" sz="1700" b="1" dirty="0">
                <a:solidFill>
                  <a:schemeClr val="accent6">
                    <a:lumMod val="50000"/>
                  </a:schemeClr>
                </a:solidFill>
              </a:rPr>
              <a:t>: Скорпион по кличке Королевское </a:t>
            </a:r>
            <a:r>
              <a:rPr lang="ru-RU" sz="1700" b="1" dirty="0" smtClean="0">
                <a:solidFill>
                  <a:schemeClr val="accent6">
                    <a:lumMod val="50000"/>
                  </a:schemeClr>
                </a:solidFill>
              </a:rPr>
              <a:t>Жало.</a:t>
            </a:r>
            <a:endParaRPr lang="ru-RU" sz="1700" b="1" dirty="0">
              <a:solidFill>
                <a:schemeClr val="accent6">
                  <a:lumMod val="50000"/>
                </a:schemeClr>
              </a:solidFill>
            </a:endParaRPr>
          </a:p>
        </p:txBody>
      </p:sp>
      <p:sp>
        <p:nvSpPr>
          <p:cNvPr id="3" name="Заголовок 2"/>
          <p:cNvSpPr>
            <a:spLocks noGrp="1"/>
          </p:cNvSpPr>
          <p:nvPr>
            <p:ph type="title"/>
          </p:nvPr>
        </p:nvSpPr>
        <p:spPr/>
        <p:txBody>
          <a:bodyPr/>
          <a:lstStyle/>
          <a:p>
            <a:r>
              <a:rPr lang="ru-RU" dirty="0" err="1" smtClean="0"/>
              <a:t>Джиджи</a:t>
            </a:r>
            <a:r>
              <a:rPr lang="ru-RU" dirty="0" smtClean="0"/>
              <a:t> Грант</a:t>
            </a:r>
            <a:br>
              <a:rPr lang="ru-RU" dirty="0" smtClean="0"/>
            </a:br>
            <a:r>
              <a:rPr lang="ru-RU" dirty="0" smtClean="0"/>
              <a:t>(англ. </a:t>
            </a:r>
            <a:r>
              <a:rPr lang="en-US" dirty="0" smtClean="0"/>
              <a:t>Gigi Grant</a:t>
            </a:r>
            <a:r>
              <a:rPr lang="ru-RU" dirty="0" smtClean="0"/>
              <a:t>)</a:t>
            </a:r>
            <a:r>
              <a:rPr lang="en-US" dirty="0" smtClean="0"/>
              <a:t> </a:t>
            </a:r>
            <a:endParaRPr lang="ru-RU" dirty="0"/>
          </a:p>
        </p:txBody>
      </p:sp>
    </p:spTree>
    <p:extLst>
      <p:ext uri="{BB962C8B-B14F-4D97-AF65-F5344CB8AC3E}">
        <p14:creationId xmlns:p14="http://schemas.microsoft.com/office/powerpoint/2010/main" val="2111479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45" presetClass="entr" presetSubtype="0"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750"/>
                                        <p:tgtEl>
                                          <p:spTgt spid="1027"/>
                                        </p:tgtEl>
                                      </p:cBhvr>
                                    </p:animEffect>
                                    <p:anim calcmode="lin" valueType="num">
                                      <p:cBhvr>
                                        <p:cTn id="15" dur="750" fill="hold"/>
                                        <p:tgtEl>
                                          <p:spTgt spid="1027"/>
                                        </p:tgtEl>
                                        <p:attrNameLst>
                                          <p:attrName>ppt_w</p:attrName>
                                        </p:attrNameLst>
                                      </p:cBhvr>
                                      <p:tavLst>
                                        <p:tav tm="0" fmla="#ppt_w*sin(2.5*pi*$)">
                                          <p:val>
                                            <p:fltVal val="0"/>
                                          </p:val>
                                        </p:tav>
                                        <p:tav tm="100000">
                                          <p:val>
                                            <p:fltVal val="1"/>
                                          </p:val>
                                        </p:tav>
                                      </p:tavLst>
                                    </p:anim>
                                    <p:anim calcmode="lin" valueType="num">
                                      <p:cBhvr>
                                        <p:cTn id="16" dur="750" fill="hold"/>
                                        <p:tgtEl>
                                          <p:spTgt spid="1027"/>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750"/>
                                        <p:tgtEl>
                                          <p:spTgt spid="2">
                                            <p:txEl>
                                              <p:pRg st="0" end="0"/>
                                            </p:txEl>
                                          </p:spTgt>
                                        </p:tgtEl>
                                      </p:cBhvr>
                                    </p:animEffect>
                                  </p:childTnLst>
                                </p:cTn>
                              </p:par>
                            </p:childTnLst>
                          </p:cTn>
                        </p:par>
                        <p:par>
                          <p:cTn id="21" fill="hold">
                            <p:stCondLst>
                              <p:cond delay="2250"/>
                            </p:stCondLst>
                            <p:childTnLst>
                              <p:par>
                                <p:cTn id="22" presetID="14" presetClass="entr" presetSubtype="10"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750"/>
                                        <p:tgtEl>
                                          <p:spTgt spid="2">
                                            <p:txEl>
                                              <p:pRg st="1" end="1"/>
                                            </p:txEl>
                                          </p:spTgt>
                                        </p:tgtEl>
                                      </p:cBhvr>
                                    </p:animEffect>
                                  </p:childTnLst>
                                </p:cTn>
                              </p:par>
                            </p:childTnLst>
                          </p:cTn>
                        </p:par>
                        <p:par>
                          <p:cTn id="25" fill="hold">
                            <p:stCondLst>
                              <p:cond delay="3000"/>
                            </p:stCondLst>
                            <p:childTnLst>
                              <p:par>
                                <p:cTn id="26" presetID="14" presetClass="entr" presetSubtype="10" fill="hold" grpId="0"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8" dur="750"/>
                                        <p:tgtEl>
                                          <p:spTgt spid="2">
                                            <p:txEl>
                                              <p:pRg st="2" end="2"/>
                                            </p:txEl>
                                          </p:spTgt>
                                        </p:tgtEl>
                                      </p:cBhvr>
                                    </p:animEffect>
                                  </p:childTnLst>
                                </p:cTn>
                              </p:par>
                            </p:childTnLst>
                          </p:cTn>
                        </p:par>
                        <p:par>
                          <p:cTn id="29" fill="hold">
                            <p:stCondLst>
                              <p:cond delay="3750"/>
                            </p:stCondLst>
                            <p:childTnLst>
                              <p:par>
                                <p:cTn id="30" presetID="14" presetClass="entr" presetSubtype="10" fill="hold" grpId="0"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750"/>
                                        <p:tgtEl>
                                          <p:spTgt spid="2">
                                            <p:txEl>
                                              <p:pRg st="3" end="3"/>
                                            </p:txEl>
                                          </p:spTgt>
                                        </p:tgtEl>
                                      </p:cBhvr>
                                    </p:animEffect>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750"/>
                                        <p:tgtEl>
                                          <p:spTgt spid="2">
                                            <p:txEl>
                                              <p:pRg st="4" end="4"/>
                                            </p:txEl>
                                          </p:spTgt>
                                        </p:tgtEl>
                                      </p:cBhvr>
                                    </p:animEffect>
                                  </p:childTnLst>
                                </p:cTn>
                              </p:par>
                            </p:childTnLst>
                          </p:cTn>
                        </p:par>
                        <p:par>
                          <p:cTn id="37" fill="hold">
                            <p:stCondLst>
                              <p:cond delay="5250"/>
                            </p:stCondLst>
                            <p:childTnLst>
                              <p:par>
                                <p:cTn id="38" presetID="14" presetClass="entr" presetSubtype="10" fill="hold" grpId="0" nodeType="after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750"/>
                                        <p:tgtEl>
                                          <p:spTgt spid="2">
                                            <p:txEl>
                                              <p:pRg st="5" end="5"/>
                                            </p:txEl>
                                          </p:spTgt>
                                        </p:tgtEl>
                                      </p:cBhvr>
                                    </p:animEffect>
                                  </p:childTnLst>
                                </p:cTn>
                              </p:par>
                            </p:childTnLst>
                          </p:cTn>
                        </p:par>
                        <p:par>
                          <p:cTn id="41" fill="hold">
                            <p:stCondLst>
                              <p:cond delay="6000"/>
                            </p:stCondLst>
                            <p:childTnLst>
                              <p:par>
                                <p:cTn id="42" presetID="14" presetClass="entr" presetSubtype="10" fill="hold" grpId="0" nodeType="after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4" dur="7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Администратор\Рабочий стол\imgp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13" y="1844824"/>
            <a:ext cx="2259417" cy="4392488"/>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1979712" y="1916832"/>
            <a:ext cx="6912768" cy="4392487"/>
          </a:xfrm>
        </p:spPr>
        <p:txBody>
          <a:bodyPr>
            <a:normAutofit fontScale="92500"/>
          </a:bodyPr>
          <a:lstStyle/>
          <a:p>
            <a:r>
              <a:rPr lang="ru-RU" b="1" dirty="0" smtClean="0">
                <a:solidFill>
                  <a:schemeClr val="accent6">
                    <a:lumMod val="50000"/>
                  </a:schemeClr>
                </a:solidFill>
              </a:rPr>
              <a:t>— </a:t>
            </a:r>
            <a:r>
              <a:rPr lang="ru-RU" b="1" dirty="0">
                <a:solidFill>
                  <a:schemeClr val="accent6">
                    <a:lumMod val="50000"/>
                  </a:schemeClr>
                </a:solidFill>
              </a:rPr>
              <a:t>сын Медузы Горгоны. </a:t>
            </a:r>
            <a:endParaRPr lang="ru-RU" b="1" dirty="0" smtClean="0">
              <a:solidFill>
                <a:schemeClr val="accent6">
                  <a:lumMod val="50000"/>
                </a:schemeClr>
              </a:solidFill>
            </a:endParaRPr>
          </a:p>
          <a:p>
            <a:r>
              <a:rPr lang="ru-RU" b="1" dirty="0" smtClean="0">
                <a:solidFill>
                  <a:schemeClr val="accent6">
                    <a:lumMod val="50000"/>
                  </a:schemeClr>
                </a:solidFill>
              </a:rPr>
              <a:t>Капитан </a:t>
            </a:r>
            <a:r>
              <a:rPr lang="ru-RU" b="1" dirty="0">
                <a:solidFill>
                  <a:schemeClr val="accent6">
                    <a:lumMod val="50000"/>
                  </a:schemeClr>
                </a:solidFill>
              </a:rPr>
              <a:t>в школьной команде по «</a:t>
            </a:r>
            <a:r>
              <a:rPr lang="ru-RU" b="1" dirty="0" err="1">
                <a:solidFill>
                  <a:schemeClr val="accent6">
                    <a:lumMod val="50000"/>
                  </a:schemeClr>
                </a:solidFill>
              </a:rPr>
              <a:t>каскетболу</a:t>
            </a:r>
            <a:r>
              <a:rPr lang="ru-RU" b="1" dirty="0" smtClean="0">
                <a:solidFill>
                  <a:schemeClr val="accent6">
                    <a:lumMod val="50000"/>
                  </a:schemeClr>
                </a:solidFill>
              </a:rPr>
              <a:t>».</a:t>
            </a:r>
          </a:p>
          <a:p>
            <a:r>
              <a:rPr lang="ru-RU" b="1" dirty="0" smtClean="0">
                <a:solidFill>
                  <a:schemeClr val="accent6">
                    <a:lumMod val="50000"/>
                  </a:schemeClr>
                </a:solidFill>
              </a:rPr>
              <a:t> </a:t>
            </a:r>
            <a:r>
              <a:rPr lang="ru-RU" b="1" dirty="0">
                <a:solidFill>
                  <a:schemeClr val="accent6">
                    <a:lumMod val="50000"/>
                  </a:schemeClr>
                </a:solidFill>
              </a:rPr>
              <a:t>Увлекается скейтбордингом и любит готовить</a:t>
            </a:r>
            <a:r>
              <a:rPr lang="ru-RU" b="1" dirty="0" smtClean="0">
                <a:solidFill>
                  <a:schemeClr val="accent6">
                    <a:lumMod val="50000"/>
                  </a:schemeClr>
                </a:solidFill>
              </a:rPr>
              <a:t>.</a:t>
            </a:r>
          </a:p>
          <a:p>
            <a:r>
              <a:rPr lang="ru-RU" b="1" dirty="0" smtClean="0">
                <a:solidFill>
                  <a:schemeClr val="accent6">
                    <a:lumMod val="50000"/>
                  </a:schemeClr>
                </a:solidFill>
              </a:rPr>
              <a:t> </a:t>
            </a:r>
            <a:r>
              <a:rPr lang="ru-RU" b="1" dirty="0">
                <a:solidFill>
                  <a:schemeClr val="accent6">
                    <a:lumMod val="50000"/>
                  </a:schemeClr>
                </a:solidFill>
              </a:rPr>
              <a:t>Очень дружелюбен и обладает большим количеством друзей. </a:t>
            </a:r>
            <a:endParaRPr lang="ru-RU" b="1" dirty="0" smtClean="0">
              <a:solidFill>
                <a:schemeClr val="accent6">
                  <a:lumMod val="50000"/>
                </a:schemeClr>
              </a:solidFill>
            </a:endParaRPr>
          </a:p>
          <a:p>
            <a:r>
              <a:rPr lang="ru-RU" b="1" dirty="0" smtClean="0">
                <a:solidFill>
                  <a:schemeClr val="accent6">
                    <a:lumMod val="50000"/>
                  </a:schemeClr>
                </a:solidFill>
              </a:rPr>
              <a:t>Встречается </a:t>
            </a:r>
            <a:r>
              <a:rPr lang="ru-RU" b="1" dirty="0">
                <a:solidFill>
                  <a:schemeClr val="accent6">
                    <a:lumMod val="50000"/>
                  </a:schemeClr>
                </a:solidFill>
              </a:rPr>
              <a:t>с </a:t>
            </a:r>
            <a:r>
              <a:rPr lang="ru-RU" b="1" dirty="0" err="1">
                <a:solidFill>
                  <a:schemeClr val="accent6">
                    <a:lumMod val="50000"/>
                  </a:schemeClr>
                </a:solidFill>
              </a:rPr>
              <a:t>Клео</a:t>
            </a:r>
            <a:r>
              <a:rPr lang="ru-RU" b="1" dirty="0">
                <a:solidFill>
                  <a:schemeClr val="accent6">
                    <a:lumMod val="50000"/>
                  </a:schemeClr>
                </a:solidFill>
              </a:rPr>
              <a:t>. </a:t>
            </a:r>
            <a:endParaRPr lang="ru-RU" b="1" dirty="0" smtClean="0">
              <a:solidFill>
                <a:schemeClr val="accent6">
                  <a:lumMod val="50000"/>
                </a:schemeClr>
              </a:solidFill>
            </a:endParaRPr>
          </a:p>
          <a:p>
            <a:r>
              <a:rPr lang="ru-RU" b="1" dirty="0" smtClean="0">
                <a:solidFill>
                  <a:schemeClr val="accent6">
                    <a:lumMod val="50000"/>
                  </a:schemeClr>
                </a:solidFill>
              </a:rPr>
              <a:t>У </a:t>
            </a:r>
            <a:r>
              <a:rPr lang="ru-RU" b="1" dirty="0">
                <a:solidFill>
                  <a:schemeClr val="accent6">
                    <a:lumMod val="50000"/>
                  </a:schemeClr>
                </a:solidFill>
              </a:rPr>
              <a:t>него зелёные змеи на голове, татуировка на руке и носит тёмные очки. </a:t>
            </a:r>
            <a:endParaRPr lang="ru-RU" b="1" dirty="0" smtClean="0">
              <a:solidFill>
                <a:schemeClr val="accent6">
                  <a:lumMod val="50000"/>
                </a:schemeClr>
              </a:solidFill>
            </a:endParaRPr>
          </a:p>
          <a:p>
            <a:r>
              <a:rPr lang="ru-RU" b="1" dirty="0" smtClean="0">
                <a:solidFill>
                  <a:schemeClr val="accent6">
                    <a:lumMod val="50000"/>
                  </a:schemeClr>
                </a:solidFill>
              </a:rPr>
              <a:t>Его </a:t>
            </a:r>
            <a:r>
              <a:rPr lang="ru-RU" b="1" dirty="0">
                <a:solidFill>
                  <a:schemeClr val="accent6">
                    <a:lumMod val="50000"/>
                  </a:schemeClr>
                </a:solidFill>
              </a:rPr>
              <a:t>домашнее животное — двухвостая крыса, которую зовут Персей.</a:t>
            </a:r>
          </a:p>
        </p:txBody>
      </p:sp>
      <p:sp>
        <p:nvSpPr>
          <p:cNvPr id="3" name="Заголовок 2"/>
          <p:cNvSpPr>
            <a:spLocks noGrp="1"/>
          </p:cNvSpPr>
          <p:nvPr>
            <p:ph type="title"/>
          </p:nvPr>
        </p:nvSpPr>
        <p:spPr/>
        <p:txBody>
          <a:bodyPr/>
          <a:lstStyle/>
          <a:p>
            <a:r>
              <a:rPr lang="ru-RU" dirty="0" err="1"/>
              <a:t>Дьюс</a:t>
            </a:r>
            <a:r>
              <a:rPr lang="ru-RU" dirty="0"/>
              <a:t> </a:t>
            </a:r>
            <a:r>
              <a:rPr lang="ru-RU" dirty="0" smtClean="0"/>
              <a:t>Горгон</a:t>
            </a:r>
            <a:br>
              <a:rPr lang="ru-RU" dirty="0" smtClean="0"/>
            </a:br>
            <a:r>
              <a:rPr lang="ru-RU" dirty="0" smtClean="0"/>
              <a:t> </a:t>
            </a:r>
            <a:r>
              <a:rPr lang="ru-RU" dirty="0"/>
              <a:t>(англ. </a:t>
            </a:r>
            <a:r>
              <a:rPr lang="ru-RU" dirty="0" err="1"/>
              <a:t>Deuce</a:t>
            </a:r>
            <a:r>
              <a:rPr lang="ru-RU" dirty="0"/>
              <a:t> </a:t>
            </a:r>
            <a:r>
              <a:rPr lang="ru-RU" dirty="0" err="1"/>
              <a:t>Gorgon</a:t>
            </a:r>
            <a:r>
              <a:rPr lang="ru-RU" dirty="0"/>
              <a:t>) </a:t>
            </a:r>
          </a:p>
        </p:txBody>
      </p:sp>
    </p:spTree>
    <p:extLst>
      <p:ext uri="{BB962C8B-B14F-4D97-AF65-F5344CB8AC3E}">
        <p14:creationId xmlns:p14="http://schemas.microsoft.com/office/powerpoint/2010/main" val="1967751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45" presetClass="entr" presetSubtype="0" fill="hold" nodeType="afterEffect">
                                  <p:stCondLst>
                                    <p:cond delay="0"/>
                                  </p:stCondLst>
                                  <p:childTnLst>
                                    <p:set>
                                      <p:cBhvr>
                                        <p:cTn id="13" dur="1" fill="hold">
                                          <p:stCondLst>
                                            <p:cond delay="0"/>
                                          </p:stCondLst>
                                        </p:cTn>
                                        <p:tgtEl>
                                          <p:spTgt spid="15362"/>
                                        </p:tgtEl>
                                        <p:attrNameLst>
                                          <p:attrName>style.visibility</p:attrName>
                                        </p:attrNameLst>
                                      </p:cBhvr>
                                      <p:to>
                                        <p:strVal val="visible"/>
                                      </p:to>
                                    </p:set>
                                    <p:animEffect transition="in" filter="fade">
                                      <p:cBhvr>
                                        <p:cTn id="14" dur="750"/>
                                        <p:tgtEl>
                                          <p:spTgt spid="15362"/>
                                        </p:tgtEl>
                                      </p:cBhvr>
                                    </p:animEffect>
                                    <p:anim calcmode="lin" valueType="num">
                                      <p:cBhvr>
                                        <p:cTn id="15" dur="750" fill="hold"/>
                                        <p:tgtEl>
                                          <p:spTgt spid="15362"/>
                                        </p:tgtEl>
                                        <p:attrNameLst>
                                          <p:attrName>ppt_w</p:attrName>
                                        </p:attrNameLst>
                                      </p:cBhvr>
                                      <p:tavLst>
                                        <p:tav tm="0" fmla="#ppt_w*sin(2.5*pi*$)">
                                          <p:val>
                                            <p:fltVal val="0"/>
                                          </p:val>
                                        </p:tav>
                                        <p:tav tm="100000">
                                          <p:val>
                                            <p:fltVal val="1"/>
                                          </p:val>
                                        </p:tav>
                                      </p:tavLst>
                                    </p:anim>
                                    <p:anim calcmode="lin" valueType="num">
                                      <p:cBhvr>
                                        <p:cTn id="16" dur="750" fill="hold"/>
                                        <p:tgtEl>
                                          <p:spTgt spid="15362"/>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750"/>
                                        <p:tgtEl>
                                          <p:spTgt spid="2">
                                            <p:txEl>
                                              <p:pRg st="0" end="0"/>
                                            </p:txEl>
                                          </p:spTgt>
                                        </p:tgtEl>
                                      </p:cBhvr>
                                    </p:animEffect>
                                  </p:childTnLst>
                                </p:cTn>
                              </p:par>
                            </p:childTnLst>
                          </p:cTn>
                        </p:par>
                        <p:par>
                          <p:cTn id="21" fill="hold">
                            <p:stCondLst>
                              <p:cond delay="2250"/>
                            </p:stCondLst>
                            <p:childTnLst>
                              <p:par>
                                <p:cTn id="22" presetID="14" presetClass="entr" presetSubtype="10"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750"/>
                                        <p:tgtEl>
                                          <p:spTgt spid="2">
                                            <p:txEl>
                                              <p:pRg st="1" end="1"/>
                                            </p:txEl>
                                          </p:spTgt>
                                        </p:tgtEl>
                                      </p:cBhvr>
                                    </p:animEffect>
                                  </p:childTnLst>
                                </p:cTn>
                              </p:par>
                            </p:childTnLst>
                          </p:cTn>
                        </p:par>
                        <p:par>
                          <p:cTn id="25" fill="hold">
                            <p:stCondLst>
                              <p:cond delay="3000"/>
                            </p:stCondLst>
                            <p:childTnLst>
                              <p:par>
                                <p:cTn id="26" presetID="14" presetClass="entr" presetSubtype="10" fill="hold" grpId="0"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8" dur="750"/>
                                        <p:tgtEl>
                                          <p:spTgt spid="2">
                                            <p:txEl>
                                              <p:pRg st="2" end="2"/>
                                            </p:txEl>
                                          </p:spTgt>
                                        </p:tgtEl>
                                      </p:cBhvr>
                                    </p:animEffect>
                                  </p:childTnLst>
                                </p:cTn>
                              </p:par>
                            </p:childTnLst>
                          </p:cTn>
                        </p:par>
                        <p:par>
                          <p:cTn id="29" fill="hold">
                            <p:stCondLst>
                              <p:cond delay="3750"/>
                            </p:stCondLst>
                            <p:childTnLst>
                              <p:par>
                                <p:cTn id="30" presetID="14" presetClass="entr" presetSubtype="10" fill="hold" grpId="0"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750"/>
                                        <p:tgtEl>
                                          <p:spTgt spid="2">
                                            <p:txEl>
                                              <p:pRg st="3" end="3"/>
                                            </p:txEl>
                                          </p:spTgt>
                                        </p:tgtEl>
                                      </p:cBhvr>
                                    </p:animEffect>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750"/>
                                        <p:tgtEl>
                                          <p:spTgt spid="2">
                                            <p:txEl>
                                              <p:pRg st="4" end="4"/>
                                            </p:txEl>
                                          </p:spTgt>
                                        </p:tgtEl>
                                      </p:cBhvr>
                                    </p:animEffect>
                                  </p:childTnLst>
                                </p:cTn>
                              </p:par>
                            </p:childTnLst>
                          </p:cTn>
                        </p:par>
                        <p:par>
                          <p:cTn id="37" fill="hold">
                            <p:stCondLst>
                              <p:cond delay="5250"/>
                            </p:stCondLst>
                            <p:childTnLst>
                              <p:par>
                                <p:cTn id="38" presetID="14" presetClass="entr" presetSubtype="10" fill="hold" grpId="0" nodeType="after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750"/>
                                        <p:tgtEl>
                                          <p:spTgt spid="2">
                                            <p:txEl>
                                              <p:pRg st="5" end="5"/>
                                            </p:txEl>
                                          </p:spTgt>
                                        </p:tgtEl>
                                      </p:cBhvr>
                                    </p:animEffect>
                                  </p:childTnLst>
                                </p:cTn>
                              </p:par>
                            </p:childTnLst>
                          </p:cTn>
                        </p:par>
                        <p:par>
                          <p:cTn id="41" fill="hold">
                            <p:stCondLst>
                              <p:cond delay="6000"/>
                            </p:stCondLst>
                            <p:childTnLst>
                              <p:par>
                                <p:cTn id="42" presetID="14" presetClass="entr" presetSubtype="10" fill="hold" grpId="0" nodeType="after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4" dur="7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8490" y="332656"/>
            <a:ext cx="7756263" cy="1440160"/>
          </a:xfrm>
        </p:spPr>
        <p:txBody>
          <a:bodyPr/>
          <a:lstStyle/>
          <a:p>
            <a:r>
              <a:rPr lang="ru-RU" dirty="0"/>
              <a:t>Спектра Монстр  Хай (</a:t>
            </a:r>
            <a:r>
              <a:rPr lang="en-US" dirty="0"/>
              <a:t>Spectra </a:t>
            </a:r>
            <a:r>
              <a:rPr lang="en-US" dirty="0" err="1"/>
              <a:t>Vondergeist</a:t>
            </a:r>
            <a:r>
              <a:rPr lang="en-US" dirty="0"/>
              <a:t>)</a:t>
            </a: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695" y="1916832"/>
            <a:ext cx="176776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907704" y="1916832"/>
            <a:ext cx="7236296" cy="4955203"/>
          </a:xfrm>
          <a:prstGeom prst="rect">
            <a:avLst/>
          </a:prstGeom>
        </p:spPr>
        <p:txBody>
          <a:bodyPr wrap="square">
            <a:spAutoFit/>
          </a:bodyPr>
          <a:lstStyle/>
          <a:p>
            <a:r>
              <a:rPr lang="ru-RU" sz="1600" b="1" dirty="0">
                <a:solidFill>
                  <a:schemeClr val="accent6">
                    <a:lumMod val="50000"/>
                  </a:schemeClr>
                </a:solidFill>
              </a:rPr>
              <a:t>Возраст: 16 лет</a:t>
            </a:r>
          </a:p>
          <a:p>
            <a:r>
              <a:rPr lang="ru-RU" sz="1600" b="1" dirty="0">
                <a:solidFill>
                  <a:schemeClr val="accent6">
                    <a:lumMod val="50000"/>
                  </a:schemeClr>
                </a:solidFill>
              </a:rPr>
              <a:t>Родители: Призраки</a:t>
            </a:r>
          </a:p>
          <a:p>
            <a:r>
              <a:rPr lang="ru-RU" sz="1600" b="1" dirty="0">
                <a:solidFill>
                  <a:schemeClr val="accent6">
                    <a:lumMod val="50000"/>
                  </a:schemeClr>
                </a:solidFill>
              </a:rPr>
              <a:t>Привидение королевских кровей -  именитая Спектра фон </a:t>
            </a:r>
            <a:r>
              <a:rPr lang="ru-RU" sz="1600" b="1" dirty="0" err="1" smtClean="0">
                <a:solidFill>
                  <a:schemeClr val="accent6">
                    <a:lumMod val="50000"/>
                  </a:schemeClr>
                </a:solidFill>
              </a:rPr>
              <a:t>Хаунтингтон</a:t>
            </a:r>
            <a:r>
              <a:rPr lang="ru-RU" sz="1600" b="1" dirty="0" smtClean="0">
                <a:solidFill>
                  <a:schemeClr val="accent6">
                    <a:lumMod val="50000"/>
                  </a:schemeClr>
                </a:solidFill>
              </a:rPr>
              <a:t>. </a:t>
            </a:r>
            <a:r>
              <a:rPr lang="ru-RU" sz="1600" b="1" dirty="0">
                <a:solidFill>
                  <a:schemeClr val="accent6">
                    <a:lumMod val="50000"/>
                  </a:schemeClr>
                </a:solidFill>
              </a:rPr>
              <a:t>Ей присуща способность проникать через стену и «сверхъестественная» способность слышать первой любую школьную сплетню. </a:t>
            </a:r>
          </a:p>
          <a:p>
            <a:r>
              <a:rPr lang="ru-RU" sz="1600" b="1" dirty="0" smtClean="0">
                <a:solidFill>
                  <a:schemeClr val="accent6">
                    <a:lumMod val="50000"/>
                  </a:schemeClr>
                </a:solidFill>
              </a:rPr>
              <a:t>Одежду  </a:t>
            </a:r>
            <a:r>
              <a:rPr lang="ru-RU" sz="1600" b="1" dirty="0">
                <a:solidFill>
                  <a:schemeClr val="accent6">
                    <a:lumMod val="50000"/>
                  </a:schemeClr>
                </a:solidFill>
              </a:rPr>
              <a:t>Спектра </a:t>
            </a:r>
            <a:r>
              <a:rPr lang="ru-RU" sz="1600" b="1" dirty="0" err="1">
                <a:solidFill>
                  <a:schemeClr val="accent6">
                    <a:lumMod val="50000"/>
                  </a:schemeClr>
                </a:solidFill>
              </a:rPr>
              <a:t>Вондергейст</a:t>
            </a:r>
            <a:r>
              <a:rPr lang="ru-RU" sz="1600" b="1" dirty="0">
                <a:solidFill>
                  <a:schemeClr val="accent6">
                    <a:lumMod val="50000"/>
                  </a:schemeClr>
                </a:solidFill>
              </a:rPr>
              <a:t> предпочитает шелковую с включениями металла. Вся она черно-фиолетового цвета, но её можно переодеть и в другие одежды.</a:t>
            </a:r>
          </a:p>
          <a:p>
            <a:r>
              <a:rPr lang="ru-RU" sz="1600" b="1" dirty="0">
                <a:solidFill>
                  <a:schemeClr val="accent6">
                    <a:lumMod val="50000"/>
                  </a:schemeClr>
                </a:solidFill>
              </a:rPr>
              <a:t>Роскошные сиреневые волосы девушка-монстр </a:t>
            </a:r>
            <a:r>
              <a:rPr lang="ru-RU" sz="1600" b="1" dirty="0" smtClean="0">
                <a:solidFill>
                  <a:schemeClr val="accent6">
                    <a:lumMod val="50000"/>
                  </a:schemeClr>
                </a:solidFill>
              </a:rPr>
              <a:t>собраны </a:t>
            </a:r>
            <a:r>
              <a:rPr lang="ru-RU" sz="1600" b="1" dirty="0">
                <a:solidFill>
                  <a:schemeClr val="accent6">
                    <a:lumMod val="50000"/>
                  </a:schemeClr>
                </a:solidFill>
              </a:rPr>
              <a:t>на макушке, но при желании ей можно делать самые невероятные прически. Сиреневые глаза куклы кажутся еще больше, благодаря умелому макияжу, а ее полупрозрачное платье украшено цепями – любимой «погремушкой» привидений! Обратите внимание, туфли Спектры похожи на кандалы, так что можно не сомневаться, что перед нами – настоящая девушка-призрак!</a:t>
            </a:r>
          </a:p>
          <a:p>
            <a:r>
              <a:rPr lang="ru-RU" sz="1600" b="1" dirty="0" smtClean="0">
                <a:solidFill>
                  <a:schemeClr val="accent6">
                    <a:lumMod val="50000"/>
                  </a:schemeClr>
                </a:solidFill>
              </a:rPr>
              <a:t>Любимый </a:t>
            </a:r>
            <a:r>
              <a:rPr lang="ru-RU" sz="1600" b="1" dirty="0">
                <a:solidFill>
                  <a:schemeClr val="accent6">
                    <a:lumMod val="50000"/>
                  </a:schemeClr>
                </a:solidFill>
              </a:rPr>
              <a:t>цвет: Фиолетовый.</a:t>
            </a:r>
          </a:p>
          <a:p>
            <a:r>
              <a:rPr lang="ru-RU" sz="1600" b="1" dirty="0">
                <a:solidFill>
                  <a:schemeClr val="accent6">
                    <a:lumMod val="50000"/>
                  </a:schemeClr>
                </a:solidFill>
              </a:rPr>
              <a:t>Любимая еда: Ангельский пирог. </a:t>
            </a:r>
          </a:p>
          <a:p>
            <a:r>
              <a:rPr lang="ru-RU" sz="1600" b="1" dirty="0" smtClean="0">
                <a:solidFill>
                  <a:schemeClr val="accent6">
                    <a:lumMod val="50000"/>
                  </a:schemeClr>
                </a:solidFill>
              </a:rPr>
              <a:t>У </a:t>
            </a:r>
            <a:r>
              <a:rPr lang="ru-RU" sz="1600" b="1" dirty="0">
                <a:solidFill>
                  <a:schemeClr val="accent6">
                    <a:lumMod val="50000"/>
                  </a:schemeClr>
                </a:solidFill>
              </a:rPr>
              <a:t>Спектры </a:t>
            </a:r>
            <a:r>
              <a:rPr lang="ru-RU" sz="1600" b="1" dirty="0" err="1">
                <a:solidFill>
                  <a:schemeClr val="accent6">
                    <a:lumMod val="50000"/>
                  </a:schemeClr>
                </a:solidFill>
              </a:rPr>
              <a:t>Вондергейст</a:t>
            </a:r>
            <a:r>
              <a:rPr lang="ru-RU" sz="1600" b="1" dirty="0">
                <a:solidFill>
                  <a:schemeClr val="accent6">
                    <a:lumMod val="50000"/>
                  </a:schemeClr>
                </a:solidFill>
              </a:rPr>
              <a:t> есть любимый питомец. Эта честь принадлежит фиолетовому хорьку-призраку </a:t>
            </a:r>
            <a:r>
              <a:rPr lang="ru-RU" sz="1600" b="1" dirty="0" err="1">
                <a:solidFill>
                  <a:schemeClr val="accent6">
                    <a:lumMod val="50000"/>
                  </a:schemeClr>
                </a:solidFill>
              </a:rPr>
              <a:t>Руэн</a:t>
            </a:r>
            <a:r>
              <a:rPr lang="ru-RU" sz="1600" b="1" dirty="0">
                <a:solidFill>
                  <a:schemeClr val="accent6">
                    <a:lumMod val="50000"/>
                  </a:schemeClr>
                </a:solidFill>
              </a:rPr>
              <a:t>  (</a:t>
            </a:r>
            <a:r>
              <a:rPr lang="ru-RU" sz="1600" b="1" dirty="0" err="1">
                <a:solidFill>
                  <a:schemeClr val="accent6">
                    <a:lumMod val="50000"/>
                  </a:schemeClr>
                </a:solidFill>
              </a:rPr>
              <a:t>ferret</a:t>
            </a:r>
            <a:r>
              <a:rPr lang="ru-RU" sz="1600" b="1" dirty="0">
                <a:solidFill>
                  <a:schemeClr val="accent6">
                    <a:lumMod val="50000"/>
                  </a:schemeClr>
                </a:solidFill>
              </a:rPr>
              <a:t>).</a:t>
            </a:r>
          </a:p>
          <a:p>
            <a:endParaRPr lang="ru-RU" sz="1400" b="1" dirty="0">
              <a:solidFill>
                <a:schemeClr val="accent6">
                  <a:lumMod val="50000"/>
                </a:schemeClr>
              </a:solidFill>
            </a:endParaRPr>
          </a:p>
          <a:p>
            <a:endParaRPr lang="ru-RU" sz="1400" dirty="0">
              <a:solidFill>
                <a:schemeClr val="accent6">
                  <a:lumMod val="50000"/>
                </a:schemeClr>
              </a:solidFill>
            </a:endParaRPr>
          </a:p>
        </p:txBody>
      </p:sp>
    </p:spTree>
    <p:extLst>
      <p:ext uri="{BB962C8B-B14F-4D97-AF65-F5344CB8AC3E}">
        <p14:creationId xmlns:p14="http://schemas.microsoft.com/office/powerpoint/2010/main" val="2156608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anim calcmode="lin" valueType="num">
                                      <p:cBhvr>
                                        <p:cTn id="10" dur="750" fill="hold"/>
                                        <p:tgtEl>
                                          <p:spTgt spid="3"/>
                                        </p:tgtEl>
                                        <p:attrNameLst>
                                          <p:attrName>ppt_x</p:attrName>
                                        </p:attrNameLst>
                                      </p:cBhvr>
                                      <p:tavLst>
                                        <p:tav tm="0">
                                          <p:val>
                                            <p:fltVal val="0.5"/>
                                          </p:val>
                                        </p:tav>
                                        <p:tav tm="100000">
                                          <p:val>
                                            <p:strVal val="#ppt_x"/>
                                          </p:val>
                                        </p:tav>
                                      </p:tavLst>
                                    </p:anim>
                                    <p:anim calcmode="lin" valueType="num">
                                      <p:cBhvr>
                                        <p:cTn id="11" dur="75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750"/>
                            </p:stCondLst>
                            <p:childTnLst>
                              <p:par>
                                <p:cTn id="13" presetID="45"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750"/>
                                        <p:tgtEl>
                                          <p:spTgt spid="1026"/>
                                        </p:tgtEl>
                                      </p:cBhvr>
                                    </p:animEffect>
                                    <p:anim calcmode="lin" valueType="num">
                                      <p:cBhvr>
                                        <p:cTn id="16" dur="750" fill="hold"/>
                                        <p:tgtEl>
                                          <p:spTgt spid="1026"/>
                                        </p:tgtEl>
                                        <p:attrNameLst>
                                          <p:attrName>ppt_w</p:attrName>
                                        </p:attrNameLst>
                                      </p:cBhvr>
                                      <p:tavLst>
                                        <p:tav tm="0" fmla="#ppt_w*sin(2.5*pi*$)">
                                          <p:val>
                                            <p:fltVal val="0"/>
                                          </p:val>
                                        </p:tav>
                                        <p:tav tm="100000">
                                          <p:val>
                                            <p:fltVal val="1"/>
                                          </p:val>
                                        </p:tav>
                                      </p:tavLst>
                                    </p:anim>
                                    <p:anim calcmode="lin" valueType="num">
                                      <p:cBhvr>
                                        <p:cTn id="17" dur="750" fill="hold"/>
                                        <p:tgtEl>
                                          <p:spTgt spid="102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1" dur="750"/>
                                        <p:tgtEl>
                                          <p:spTgt spid="4">
                                            <p:txEl>
                                              <p:pRg st="0" end="0"/>
                                            </p:txEl>
                                          </p:spTgt>
                                        </p:tgtEl>
                                      </p:cBhvr>
                                    </p:animEffect>
                                  </p:childTnLst>
                                </p:cTn>
                              </p:par>
                            </p:childTnLst>
                          </p:cTn>
                        </p:par>
                        <p:par>
                          <p:cTn id="22" fill="hold">
                            <p:stCondLst>
                              <p:cond delay="2250"/>
                            </p:stCondLst>
                            <p:childTnLst>
                              <p:par>
                                <p:cTn id="23" presetID="14" presetClass="entr" presetSubtype="10" fill="hold" grpId="0"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750"/>
                                        <p:tgtEl>
                                          <p:spTgt spid="4">
                                            <p:txEl>
                                              <p:pRg st="1" end="1"/>
                                            </p:txEl>
                                          </p:spTgt>
                                        </p:tgtEl>
                                      </p:cBhvr>
                                    </p:animEffect>
                                  </p:childTnLst>
                                </p:cTn>
                              </p:par>
                            </p:childTnLst>
                          </p:cTn>
                        </p:par>
                        <p:par>
                          <p:cTn id="26" fill="hold">
                            <p:stCondLst>
                              <p:cond delay="3000"/>
                            </p:stCondLst>
                            <p:childTnLst>
                              <p:par>
                                <p:cTn id="27" presetID="14" presetClass="entr" presetSubtype="10" fill="hold" grpId="0"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750"/>
                                        <p:tgtEl>
                                          <p:spTgt spid="4">
                                            <p:txEl>
                                              <p:pRg st="2" end="2"/>
                                            </p:txEl>
                                          </p:spTgt>
                                        </p:tgtEl>
                                      </p:cBhvr>
                                    </p:animEffect>
                                  </p:childTnLst>
                                </p:cTn>
                              </p:par>
                            </p:childTnLst>
                          </p:cTn>
                        </p:par>
                        <p:par>
                          <p:cTn id="30" fill="hold">
                            <p:stCondLst>
                              <p:cond delay="3750"/>
                            </p:stCondLst>
                            <p:childTnLst>
                              <p:par>
                                <p:cTn id="31" presetID="14" presetClass="entr" presetSubtype="10" fill="hold" grpId="0" nodeType="after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3" dur="750"/>
                                        <p:tgtEl>
                                          <p:spTgt spid="4">
                                            <p:txEl>
                                              <p:pRg st="3" end="3"/>
                                            </p:txEl>
                                          </p:spTgt>
                                        </p:tgtEl>
                                      </p:cBhvr>
                                    </p:animEffect>
                                  </p:childTnLst>
                                </p:cTn>
                              </p:par>
                            </p:childTnLst>
                          </p:cTn>
                        </p:par>
                        <p:par>
                          <p:cTn id="34" fill="hold">
                            <p:stCondLst>
                              <p:cond delay="4500"/>
                            </p:stCondLst>
                            <p:childTnLst>
                              <p:par>
                                <p:cTn id="35" presetID="14" presetClass="entr" presetSubtype="10" fill="hold" grpId="0"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7" dur="750"/>
                                        <p:tgtEl>
                                          <p:spTgt spid="4">
                                            <p:txEl>
                                              <p:pRg st="4" end="4"/>
                                            </p:txEl>
                                          </p:spTgt>
                                        </p:tgtEl>
                                      </p:cBhvr>
                                    </p:animEffect>
                                  </p:childTnLst>
                                </p:cTn>
                              </p:par>
                            </p:childTnLst>
                          </p:cTn>
                        </p:par>
                        <p:par>
                          <p:cTn id="38" fill="hold">
                            <p:stCondLst>
                              <p:cond delay="5250"/>
                            </p:stCondLst>
                            <p:childTnLst>
                              <p:par>
                                <p:cTn id="39" presetID="14" presetClass="entr" presetSubtype="10" fill="hold" grpId="0" nodeType="after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1" dur="750"/>
                                        <p:tgtEl>
                                          <p:spTgt spid="4">
                                            <p:txEl>
                                              <p:pRg st="5" end="5"/>
                                            </p:txEl>
                                          </p:spTgt>
                                        </p:tgtEl>
                                      </p:cBhvr>
                                    </p:animEffect>
                                  </p:childTnLst>
                                </p:cTn>
                              </p:par>
                            </p:childTnLst>
                          </p:cTn>
                        </p:par>
                        <p:par>
                          <p:cTn id="42" fill="hold">
                            <p:stCondLst>
                              <p:cond delay="6000"/>
                            </p:stCondLst>
                            <p:childTnLst>
                              <p:par>
                                <p:cTn id="43" presetID="14" presetClass="entr" presetSubtype="10" fill="hold" grpId="0" nodeType="after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5" dur="750"/>
                                        <p:tgtEl>
                                          <p:spTgt spid="4">
                                            <p:txEl>
                                              <p:pRg st="6" end="6"/>
                                            </p:txEl>
                                          </p:spTgt>
                                        </p:tgtEl>
                                      </p:cBhvr>
                                    </p:animEffect>
                                  </p:childTnLst>
                                </p:cTn>
                              </p:par>
                            </p:childTnLst>
                          </p:cTn>
                        </p:par>
                        <p:par>
                          <p:cTn id="46" fill="hold">
                            <p:stCondLst>
                              <p:cond delay="6750"/>
                            </p:stCondLst>
                            <p:childTnLst>
                              <p:par>
                                <p:cTn id="47" presetID="14" presetClass="entr" presetSubtype="10" fill="hold" grpId="0" nodeType="after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9" dur="75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979712" y="1988840"/>
            <a:ext cx="6984776" cy="4752527"/>
          </a:xfrm>
        </p:spPr>
        <p:txBody>
          <a:bodyPr>
            <a:normAutofit fontScale="70000" lnSpcReduction="20000"/>
          </a:bodyPr>
          <a:lstStyle/>
          <a:p>
            <a:r>
              <a:rPr lang="ru-RU" b="1" dirty="0">
                <a:solidFill>
                  <a:schemeClr val="accent6">
                    <a:lumMod val="50000"/>
                  </a:schemeClr>
                </a:solidFill>
              </a:rPr>
              <a:t>Возраст: 16 лет.</a:t>
            </a:r>
          </a:p>
          <a:p>
            <a:r>
              <a:rPr lang="ru-RU" b="1" dirty="0" smtClean="0">
                <a:solidFill>
                  <a:schemeClr val="accent6">
                    <a:lumMod val="50000"/>
                  </a:schemeClr>
                </a:solidFill>
              </a:rPr>
              <a:t>Она </a:t>
            </a:r>
            <a:r>
              <a:rPr lang="ru-RU" b="1" dirty="0">
                <a:solidFill>
                  <a:schemeClr val="accent6">
                    <a:lumMod val="50000"/>
                  </a:schemeClr>
                </a:solidFill>
              </a:rPr>
              <a:t>- дочь Йети (снежного человека). </a:t>
            </a:r>
          </a:p>
          <a:p>
            <a:r>
              <a:rPr lang="ru-RU" b="1" dirty="0">
                <a:solidFill>
                  <a:schemeClr val="accent6">
                    <a:lumMod val="50000"/>
                  </a:schemeClr>
                </a:solidFill>
              </a:rPr>
              <a:t>Клыки нарисованы не вниз, как у большинства других зубастых монстров, а вверх. Ручки - с когтями, кисти рук крупнее, чем у других. Лицо и тело мерцают (словно снег и лёд), голубоватого цвета, в волосах также есть ледяные серебряные прядки. Волосы белые, есть розовые, голубые, фиолетовые пряди. </a:t>
            </a:r>
          </a:p>
          <a:p>
            <a:r>
              <a:rPr lang="ru-RU" b="1" dirty="0">
                <a:solidFill>
                  <a:schemeClr val="accent6">
                    <a:lumMod val="50000"/>
                  </a:schemeClr>
                </a:solidFill>
              </a:rPr>
              <a:t>В одежде Эбби обязательно присутствует что-нибудь снежное или ледяное. Меха, сосульки, снежинки - это про неё</a:t>
            </a:r>
            <a:r>
              <a:rPr lang="ru-RU" b="1" dirty="0" smtClean="0">
                <a:solidFill>
                  <a:schemeClr val="accent6">
                    <a:lumMod val="50000"/>
                  </a:schemeClr>
                </a:solidFill>
              </a:rPr>
              <a:t>!</a:t>
            </a:r>
            <a:r>
              <a:rPr lang="ru-RU" b="1" dirty="0">
                <a:solidFill>
                  <a:schemeClr val="accent6">
                    <a:lumMod val="50000"/>
                  </a:schemeClr>
                </a:solidFill>
              </a:rPr>
              <a:t> Стиль одежды - меха белых и голубоватых оттенков</a:t>
            </a:r>
            <a:r>
              <a:rPr lang="ru-RU" b="1" dirty="0" smtClean="0">
                <a:solidFill>
                  <a:schemeClr val="accent6">
                    <a:lumMod val="50000"/>
                  </a:schemeClr>
                </a:solidFill>
              </a:rPr>
              <a:t>.</a:t>
            </a:r>
            <a:endParaRPr lang="ru-RU" b="1" dirty="0">
              <a:solidFill>
                <a:schemeClr val="accent6">
                  <a:lumMod val="50000"/>
                </a:schemeClr>
              </a:solidFill>
            </a:endParaRPr>
          </a:p>
          <a:p>
            <a:r>
              <a:rPr lang="ru-RU" b="1" dirty="0">
                <a:solidFill>
                  <a:schemeClr val="accent6">
                    <a:lumMod val="50000"/>
                  </a:schemeClr>
                </a:solidFill>
              </a:rPr>
              <a:t>Её родина - Непал в Гималаях, Индия и Тибет.</a:t>
            </a:r>
          </a:p>
          <a:p>
            <a:r>
              <a:rPr lang="ru-RU" b="1" dirty="0" smtClean="0">
                <a:solidFill>
                  <a:schemeClr val="accent6">
                    <a:lumMod val="50000"/>
                  </a:schemeClr>
                </a:solidFill>
              </a:rPr>
              <a:t>Любимая </a:t>
            </a:r>
            <a:r>
              <a:rPr lang="ru-RU" b="1" dirty="0">
                <a:solidFill>
                  <a:schemeClr val="accent6">
                    <a:lumMod val="50000"/>
                  </a:schemeClr>
                </a:solidFill>
              </a:rPr>
              <a:t>еда Эбби - сыр из молока яков* и блины.</a:t>
            </a:r>
          </a:p>
          <a:p>
            <a:r>
              <a:rPr lang="ru-RU" b="1" dirty="0">
                <a:solidFill>
                  <a:schemeClr val="accent6">
                    <a:lumMod val="50000"/>
                  </a:schemeClr>
                </a:solidFill>
              </a:rPr>
              <a:t>Питомец: милый дружелюбный мамонтёнок по имени </a:t>
            </a:r>
            <a:r>
              <a:rPr lang="ru-RU" b="1" dirty="0" err="1">
                <a:solidFill>
                  <a:schemeClr val="accent6">
                    <a:lumMod val="50000"/>
                  </a:schemeClr>
                </a:solidFill>
              </a:rPr>
              <a:t>Шивер</a:t>
            </a:r>
            <a:r>
              <a:rPr lang="ru-RU" b="1" dirty="0">
                <a:solidFill>
                  <a:schemeClr val="accent6">
                    <a:lumMod val="50000"/>
                  </a:schemeClr>
                </a:solidFill>
              </a:rPr>
              <a:t> (</a:t>
            </a:r>
            <a:r>
              <a:rPr lang="ru-RU" b="1" dirty="0" err="1">
                <a:solidFill>
                  <a:schemeClr val="accent6">
                    <a:lumMod val="50000"/>
                  </a:schemeClr>
                </a:solidFill>
              </a:rPr>
              <a:t>Shiver</a:t>
            </a:r>
            <a:r>
              <a:rPr lang="ru-RU" b="1" dirty="0">
                <a:solidFill>
                  <a:schemeClr val="accent6">
                    <a:lumMod val="50000"/>
                  </a:schemeClr>
                </a:solidFill>
              </a:rPr>
              <a:t>).</a:t>
            </a:r>
          </a:p>
          <a:p>
            <a:r>
              <a:rPr lang="ru-RU" b="1" dirty="0" smtClean="0">
                <a:solidFill>
                  <a:schemeClr val="accent6">
                    <a:lumMod val="50000"/>
                  </a:schemeClr>
                </a:solidFill>
              </a:rPr>
              <a:t>Из-за </a:t>
            </a:r>
            <a:r>
              <a:rPr lang="ru-RU" b="1" dirty="0">
                <a:solidFill>
                  <a:schemeClr val="accent6">
                    <a:lumMod val="50000"/>
                  </a:schemeClr>
                </a:solidFill>
              </a:rPr>
              <a:t>сурового климата у Эбби сложился сложный характер. Она добрая, но довольно жёсткая. У Эбби особое, не всегда понятное для других чувство юмора. Любит спорт, выносливая.</a:t>
            </a:r>
          </a:p>
          <a:p>
            <a:r>
              <a:rPr lang="ru-RU" b="1" dirty="0" smtClean="0">
                <a:solidFill>
                  <a:schemeClr val="accent6">
                    <a:lumMod val="50000"/>
                  </a:schemeClr>
                </a:solidFill>
              </a:rPr>
              <a:t>У </a:t>
            </a:r>
            <a:r>
              <a:rPr lang="ru-RU" b="1" dirty="0">
                <a:solidFill>
                  <a:schemeClr val="accent6">
                    <a:lumMod val="50000"/>
                  </a:schemeClr>
                </a:solidFill>
              </a:rPr>
              <a:t>Эбби </a:t>
            </a:r>
            <a:r>
              <a:rPr lang="ru-RU" b="1" dirty="0" err="1">
                <a:solidFill>
                  <a:schemeClr val="accent6">
                    <a:lumMod val="50000"/>
                  </a:schemeClr>
                </a:solidFill>
              </a:rPr>
              <a:t>Боминейбл</a:t>
            </a:r>
            <a:r>
              <a:rPr lang="ru-RU" b="1" dirty="0">
                <a:solidFill>
                  <a:schemeClr val="accent6">
                    <a:lumMod val="50000"/>
                  </a:schemeClr>
                </a:solidFill>
              </a:rPr>
              <a:t> есть особый уникальный кристалл, который помогает ей всегда сохранять низкую температуру тела. </a:t>
            </a:r>
          </a:p>
          <a:p>
            <a:endParaRPr lang="ru-RU" dirty="0">
              <a:solidFill>
                <a:schemeClr val="accent6">
                  <a:lumMod val="50000"/>
                </a:schemeClr>
              </a:solidFill>
            </a:endParaRPr>
          </a:p>
        </p:txBody>
      </p:sp>
      <p:sp>
        <p:nvSpPr>
          <p:cNvPr id="3" name="Заголовок 2"/>
          <p:cNvSpPr>
            <a:spLocks noGrp="1"/>
          </p:cNvSpPr>
          <p:nvPr>
            <p:ph type="title"/>
          </p:nvPr>
        </p:nvSpPr>
        <p:spPr>
          <a:xfrm>
            <a:off x="688490" y="332656"/>
            <a:ext cx="7756263" cy="1368152"/>
          </a:xfrm>
        </p:spPr>
        <p:txBody>
          <a:bodyPr/>
          <a:lstStyle/>
          <a:p>
            <a:r>
              <a:rPr lang="ru-RU" dirty="0"/>
              <a:t>Эбби </a:t>
            </a:r>
            <a:r>
              <a:rPr lang="ru-RU" dirty="0" err="1"/>
              <a:t>Боминейбл</a:t>
            </a:r>
            <a:r>
              <a:rPr lang="ru-RU" dirty="0"/>
              <a:t> </a:t>
            </a:r>
            <a:r>
              <a:rPr lang="ru-RU" dirty="0" smtClean="0"/>
              <a:t/>
            </a:r>
            <a:br>
              <a:rPr lang="ru-RU" dirty="0" smtClean="0"/>
            </a:br>
            <a:r>
              <a:rPr lang="ru-RU" dirty="0" smtClean="0"/>
              <a:t>(</a:t>
            </a:r>
            <a:r>
              <a:rPr lang="en-US" dirty="0"/>
              <a:t>Abbey </a:t>
            </a:r>
            <a:r>
              <a:rPr lang="en-US" dirty="0" err="1"/>
              <a:t>Bominable</a:t>
            </a:r>
            <a:r>
              <a:rPr lang="en-US" dirty="0"/>
              <a:t>)</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8840"/>
            <a:ext cx="1878013"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330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anim calcmode="lin" valueType="num">
                                      <p:cBhvr>
                                        <p:cTn id="10" dur="750" fill="hold"/>
                                        <p:tgtEl>
                                          <p:spTgt spid="3"/>
                                        </p:tgtEl>
                                        <p:attrNameLst>
                                          <p:attrName>ppt_x</p:attrName>
                                        </p:attrNameLst>
                                      </p:cBhvr>
                                      <p:tavLst>
                                        <p:tav tm="0">
                                          <p:val>
                                            <p:fltVal val="0.5"/>
                                          </p:val>
                                        </p:tav>
                                        <p:tav tm="100000">
                                          <p:val>
                                            <p:strVal val="#ppt_x"/>
                                          </p:val>
                                        </p:tav>
                                      </p:tavLst>
                                    </p:anim>
                                    <p:anim calcmode="lin" valueType="num">
                                      <p:cBhvr>
                                        <p:cTn id="11" dur="75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750"/>
                            </p:stCondLst>
                            <p:childTnLst>
                              <p:par>
                                <p:cTn id="13" presetID="45"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750"/>
                                        <p:tgtEl>
                                          <p:spTgt spid="2050"/>
                                        </p:tgtEl>
                                      </p:cBhvr>
                                    </p:animEffect>
                                    <p:anim calcmode="lin" valueType="num">
                                      <p:cBhvr>
                                        <p:cTn id="16" dur="750" fill="hold"/>
                                        <p:tgtEl>
                                          <p:spTgt spid="2050"/>
                                        </p:tgtEl>
                                        <p:attrNameLst>
                                          <p:attrName>ppt_w</p:attrName>
                                        </p:attrNameLst>
                                      </p:cBhvr>
                                      <p:tavLst>
                                        <p:tav tm="0" fmla="#ppt_w*sin(2.5*pi*$)">
                                          <p:val>
                                            <p:fltVal val="0"/>
                                          </p:val>
                                        </p:tav>
                                        <p:tav tm="100000">
                                          <p:val>
                                            <p:fltVal val="1"/>
                                          </p:val>
                                        </p:tav>
                                      </p:tavLst>
                                    </p:anim>
                                    <p:anim calcmode="lin" valueType="num">
                                      <p:cBhvr>
                                        <p:cTn id="17" dur="750" fill="hold"/>
                                        <p:tgtEl>
                                          <p:spTgt spid="2050"/>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1" dur="750"/>
                                        <p:tgtEl>
                                          <p:spTgt spid="2">
                                            <p:txEl>
                                              <p:pRg st="0" end="0"/>
                                            </p:txEl>
                                          </p:spTgt>
                                        </p:tgtEl>
                                      </p:cBhvr>
                                    </p:animEffect>
                                  </p:childTnLst>
                                </p:cTn>
                              </p:par>
                            </p:childTnLst>
                          </p:cTn>
                        </p:par>
                        <p:par>
                          <p:cTn id="22" fill="hold">
                            <p:stCondLst>
                              <p:cond delay="2250"/>
                            </p:stCondLst>
                            <p:childTnLst>
                              <p:par>
                                <p:cTn id="23" presetID="14" presetClass="entr" presetSubtype="10" fill="hold" grpId="0"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750"/>
                                        <p:tgtEl>
                                          <p:spTgt spid="2">
                                            <p:txEl>
                                              <p:pRg st="1" end="1"/>
                                            </p:txEl>
                                          </p:spTgt>
                                        </p:tgtEl>
                                      </p:cBhvr>
                                    </p:animEffect>
                                  </p:childTnLst>
                                </p:cTn>
                              </p:par>
                            </p:childTnLst>
                          </p:cTn>
                        </p:par>
                        <p:par>
                          <p:cTn id="26" fill="hold">
                            <p:stCondLst>
                              <p:cond delay="3000"/>
                            </p:stCondLst>
                            <p:childTnLst>
                              <p:par>
                                <p:cTn id="27" presetID="14" presetClass="entr" presetSubtype="10" fill="hold" grpId="0" nodeType="after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9" dur="750"/>
                                        <p:tgtEl>
                                          <p:spTgt spid="2">
                                            <p:txEl>
                                              <p:pRg st="2" end="2"/>
                                            </p:txEl>
                                          </p:spTgt>
                                        </p:tgtEl>
                                      </p:cBhvr>
                                    </p:animEffect>
                                  </p:childTnLst>
                                </p:cTn>
                              </p:par>
                            </p:childTnLst>
                          </p:cTn>
                        </p:par>
                        <p:par>
                          <p:cTn id="30" fill="hold">
                            <p:stCondLst>
                              <p:cond delay="3750"/>
                            </p:stCondLst>
                            <p:childTnLst>
                              <p:par>
                                <p:cTn id="31" presetID="14" presetClass="entr" presetSubtype="10" fill="hold" grpId="0" nodeType="after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3" dur="750"/>
                                        <p:tgtEl>
                                          <p:spTgt spid="2">
                                            <p:txEl>
                                              <p:pRg st="3" end="3"/>
                                            </p:txEl>
                                          </p:spTgt>
                                        </p:tgtEl>
                                      </p:cBhvr>
                                    </p:animEffect>
                                  </p:childTnLst>
                                </p:cTn>
                              </p:par>
                            </p:childTnLst>
                          </p:cTn>
                        </p:par>
                        <p:par>
                          <p:cTn id="34" fill="hold">
                            <p:stCondLst>
                              <p:cond delay="4500"/>
                            </p:stCondLst>
                            <p:childTnLst>
                              <p:par>
                                <p:cTn id="35" presetID="14" presetClass="entr" presetSubtype="10" fill="hold" grpId="0" nodeType="after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7" dur="750"/>
                                        <p:tgtEl>
                                          <p:spTgt spid="2">
                                            <p:txEl>
                                              <p:pRg st="4" end="4"/>
                                            </p:txEl>
                                          </p:spTgt>
                                        </p:tgtEl>
                                      </p:cBhvr>
                                    </p:animEffect>
                                  </p:childTnLst>
                                </p:cTn>
                              </p:par>
                            </p:childTnLst>
                          </p:cTn>
                        </p:par>
                        <p:par>
                          <p:cTn id="38" fill="hold">
                            <p:stCondLst>
                              <p:cond delay="5250"/>
                            </p:stCondLst>
                            <p:childTnLst>
                              <p:par>
                                <p:cTn id="39" presetID="14" presetClass="entr" presetSubtype="10" fill="hold" grpId="0" nodeType="after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1" dur="750"/>
                                        <p:tgtEl>
                                          <p:spTgt spid="2">
                                            <p:txEl>
                                              <p:pRg st="5" end="5"/>
                                            </p:txEl>
                                          </p:spTgt>
                                        </p:tgtEl>
                                      </p:cBhvr>
                                    </p:animEffect>
                                  </p:childTnLst>
                                </p:cTn>
                              </p:par>
                            </p:childTnLst>
                          </p:cTn>
                        </p:par>
                        <p:par>
                          <p:cTn id="42" fill="hold">
                            <p:stCondLst>
                              <p:cond delay="6000"/>
                            </p:stCondLst>
                            <p:childTnLst>
                              <p:par>
                                <p:cTn id="43" presetID="14" presetClass="entr" presetSubtype="10" fill="hold" grpId="0" nodeType="after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5" dur="750"/>
                                        <p:tgtEl>
                                          <p:spTgt spid="2">
                                            <p:txEl>
                                              <p:pRg st="6" end="6"/>
                                            </p:txEl>
                                          </p:spTgt>
                                        </p:tgtEl>
                                      </p:cBhvr>
                                    </p:animEffect>
                                  </p:childTnLst>
                                </p:cTn>
                              </p:par>
                            </p:childTnLst>
                          </p:cTn>
                        </p:par>
                        <p:par>
                          <p:cTn id="46" fill="hold">
                            <p:stCondLst>
                              <p:cond delay="6750"/>
                            </p:stCondLst>
                            <p:childTnLst>
                              <p:par>
                                <p:cTn id="47" presetID="14" presetClass="entr" presetSubtype="10" fill="hold" grpId="0" nodeType="after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9" dur="750"/>
                                        <p:tgtEl>
                                          <p:spTgt spid="2">
                                            <p:txEl>
                                              <p:pRg st="7" end="7"/>
                                            </p:txEl>
                                          </p:spTgt>
                                        </p:tgtEl>
                                      </p:cBhvr>
                                    </p:animEffect>
                                  </p:childTnLst>
                                </p:cTn>
                              </p:par>
                            </p:childTnLst>
                          </p:cTn>
                        </p:par>
                        <p:par>
                          <p:cTn id="50" fill="hold">
                            <p:stCondLst>
                              <p:cond delay="7500"/>
                            </p:stCondLst>
                            <p:childTnLst>
                              <p:par>
                                <p:cTn id="51" presetID="14" presetClass="entr" presetSubtype="10" fill="hold" grpId="0" nodeType="after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randombar(horizontal)">
                                      <p:cBhvr>
                                        <p:cTn id="53" dur="75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a:xfrm>
            <a:off x="688490" y="570156"/>
            <a:ext cx="7756263" cy="5523140"/>
          </a:xfrm>
        </p:spPr>
        <p:style>
          <a:lnRef idx="0">
            <a:schemeClr val="accent6"/>
          </a:lnRef>
          <a:fillRef idx="3">
            <a:schemeClr val="accent6"/>
          </a:fillRef>
          <a:effectRef idx="3">
            <a:schemeClr val="accent6"/>
          </a:effectRef>
          <a:fontRef idx="minor">
            <a:schemeClr val="lt1"/>
          </a:fontRef>
        </p:style>
        <p:txBody>
          <a:bodyPr>
            <a:prstTxWarp prst="textInflate">
              <a:avLst/>
            </a:prstTxWarp>
          </a:bodyPr>
          <a:lstStyle/>
          <a:p>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Викторина </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Монстер </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Хай</a:t>
            </a:r>
          </a:p>
        </p:txBody>
      </p:sp>
    </p:spTree>
    <p:extLst>
      <p:ext uri="{BB962C8B-B14F-4D97-AF65-F5344CB8AC3E}">
        <p14:creationId xmlns:p14="http://schemas.microsoft.com/office/powerpoint/2010/main" val="13319404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ppt_w</p:attrName>
                                        </p:attrNameLst>
                                      </p:cBhvr>
                                      <p:tavLst>
                                        <p:tav tm="0" fmla="#ppt_w*sin(2.5*pi*$)">
                                          <p:val>
                                            <p:fltVal val="0"/>
                                          </p:val>
                                        </p:tav>
                                        <p:tav tm="100000">
                                          <p:val>
                                            <p:fltVal val="1"/>
                                          </p:val>
                                        </p:tav>
                                      </p:tavLst>
                                    </p:anim>
                                    <p:anim calcmode="lin" valueType="num">
                                      <p:cBhvr>
                                        <p:cTn id="9" dur="7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prstTxWarp prst="textPlain">
              <a:avLst/>
            </a:prstTxWarp>
          </a:bodyPr>
          <a:lstStyle/>
          <a:p>
            <a:pPr marL="1188720" lvl="3" indent="0">
              <a:buNone/>
            </a:pPr>
            <a:r>
              <a:rPr lang="ru-RU" sz="1200" b="1" dirty="0" smtClean="0">
                <a:latin typeface="Monotype Corsiva" pitchFamily="66" charset="0"/>
              </a:rPr>
              <a:t>У кого </a:t>
            </a:r>
            <a:r>
              <a:rPr lang="ru-RU" sz="1200" b="1" dirty="0">
                <a:latin typeface="Monotype Corsiva" pitchFamily="66" charset="0"/>
              </a:rPr>
              <a:t>из персонажей </a:t>
            </a:r>
            <a:endParaRPr lang="ru-RU" sz="1200" b="1" dirty="0" smtClean="0">
              <a:latin typeface="Monotype Corsiva" pitchFamily="66" charset="0"/>
            </a:endParaRPr>
          </a:p>
          <a:p>
            <a:pPr marL="0" indent="0">
              <a:buNone/>
            </a:pPr>
            <a:r>
              <a:rPr lang="ru-RU" sz="1400" b="1" dirty="0" smtClean="0">
                <a:latin typeface="Monotype Corsiva" pitchFamily="66" charset="0"/>
              </a:rPr>
              <a:t>                           Монстер </a:t>
            </a:r>
            <a:r>
              <a:rPr lang="ru-RU" sz="1400" b="1" dirty="0">
                <a:latin typeface="Monotype Corsiva" pitchFamily="66" charset="0"/>
              </a:rPr>
              <a:t>Хай </a:t>
            </a:r>
            <a:endParaRPr lang="ru-RU" sz="1400" b="1" dirty="0" smtClean="0">
              <a:latin typeface="Monotype Corsiva" pitchFamily="66" charset="0"/>
            </a:endParaRPr>
          </a:p>
          <a:p>
            <a:pPr marL="0" indent="0">
              <a:buNone/>
            </a:pPr>
            <a:r>
              <a:rPr lang="ru-RU" sz="1400" b="1" dirty="0">
                <a:latin typeface="Monotype Corsiva" pitchFamily="66" charset="0"/>
              </a:rPr>
              <a:t> </a:t>
            </a:r>
            <a:r>
              <a:rPr lang="ru-RU" sz="1400" b="1" dirty="0" smtClean="0">
                <a:latin typeface="Monotype Corsiva" pitchFamily="66" charset="0"/>
              </a:rPr>
              <a:t>                       день рождения 14 февраля?</a:t>
            </a:r>
          </a:p>
          <a:p>
            <a:pPr marL="0" indent="0">
              <a:buNone/>
            </a:pPr>
            <a:r>
              <a:rPr lang="ru-RU" sz="1400" b="1" dirty="0">
                <a:latin typeface="Monotype Corsiva" pitchFamily="66" charset="0"/>
              </a:rPr>
              <a:t> </a:t>
            </a:r>
            <a:r>
              <a:rPr lang="ru-RU" sz="1400" b="1" dirty="0" smtClean="0">
                <a:latin typeface="Monotype Corsiva" pitchFamily="66" charset="0"/>
              </a:rPr>
              <a:t>                          </a:t>
            </a:r>
            <a:r>
              <a:rPr lang="ru-RU" dirty="0" smtClean="0"/>
              <a:t>   </a:t>
            </a:r>
            <a:r>
              <a:rPr lang="ru-RU" sz="1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Дракулаура</a:t>
            </a:r>
            <a:endParaRPr lang="ru-RU" sz="1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ndParaRPr>
          </a:p>
        </p:txBody>
      </p:sp>
      <p:sp>
        <p:nvSpPr>
          <p:cNvPr id="3" name="Заголовок 2"/>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r>
              <a:rPr lang="ru-RU"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Вопрос № 1</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492896"/>
            <a:ext cx="216445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8167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grpId="0" nodeType="afterEffect">
                                  <p:stCondLst>
                                    <p:cond delay="0"/>
                                  </p:stCondLst>
                                  <p:childTnLst>
                                    <p:animEffect transition="out" filter="fade">
                                      <p:cBhvr>
                                        <p:cTn id="6" dur="500"/>
                                        <p:tgtEl>
                                          <p:spTgt spid="3"/>
                                        </p:tgtEl>
                                      </p:cBhvr>
                                    </p:animEffect>
                                    <p:anim calcmode="lin" valueType="num">
                                      <p:cBhvr>
                                        <p:cTn id="7" dur="5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500"/>
                                        <p:tgtEl>
                                          <p:spTgt spid="3"/>
                                        </p:tgtEl>
                                        <p:attrNameLst>
                                          <p:attrName>ppt_h</p:attrName>
                                        </p:attrNameLst>
                                      </p:cBhvr>
                                      <p:tavLst>
                                        <p:tav tm="0">
                                          <p:val>
                                            <p:strVal val="ppt_h"/>
                                          </p:val>
                                        </p:tav>
                                        <p:tav tm="100000">
                                          <p:val>
                                            <p:strVal val="ppt_h"/>
                                          </p:val>
                                        </p:tav>
                                      </p:tavLst>
                                    </p:anim>
                                    <p:set>
                                      <p:cBhvr>
                                        <p:cTn id="9" dur="1" fill="hold">
                                          <p:stCondLst>
                                            <p:cond delay="499"/>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21"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heel(8)">
                                      <p:cBhvr>
                                        <p:cTn id="13" dur="750"/>
                                        <p:tgtEl>
                                          <p:spTgt spid="2">
                                            <p:txEl>
                                              <p:pRg st="0" end="0"/>
                                            </p:txEl>
                                          </p:spTgt>
                                        </p:tgtEl>
                                      </p:cBhvr>
                                    </p:animEffect>
                                  </p:childTnLst>
                                </p:cTn>
                              </p:par>
                            </p:childTnLst>
                          </p:cTn>
                        </p:par>
                        <p:par>
                          <p:cTn id="14" fill="hold">
                            <p:stCondLst>
                              <p:cond delay="1250"/>
                            </p:stCondLst>
                            <p:childTnLst>
                              <p:par>
                                <p:cTn id="15" presetID="21" presetClass="entr" presetSubtype="8"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heel(8)">
                                      <p:cBhvr>
                                        <p:cTn id="17" dur="750"/>
                                        <p:tgtEl>
                                          <p:spTgt spid="2">
                                            <p:txEl>
                                              <p:pRg st="1" end="1"/>
                                            </p:txEl>
                                          </p:spTgt>
                                        </p:tgtEl>
                                      </p:cBhvr>
                                    </p:animEffect>
                                  </p:childTnLst>
                                </p:cTn>
                              </p:par>
                            </p:childTnLst>
                          </p:cTn>
                        </p:par>
                        <p:par>
                          <p:cTn id="18" fill="hold">
                            <p:stCondLst>
                              <p:cond delay="2000"/>
                            </p:stCondLst>
                            <p:childTnLst>
                              <p:par>
                                <p:cTn id="19" presetID="21" presetClass="entr" presetSubtype="8"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heel(8)">
                                      <p:cBhvr>
                                        <p:cTn id="21" dur="75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heel(8)">
                                      <p:cBhvr>
                                        <p:cTn id="26" dur="750"/>
                                        <p:tgtEl>
                                          <p:spTgt spid="2">
                                            <p:txEl>
                                              <p:pRg st="3" end="3"/>
                                            </p:txEl>
                                          </p:spTgt>
                                        </p:tgtEl>
                                      </p:cBhvr>
                                    </p:animEffect>
                                  </p:childTnLst>
                                </p:cTn>
                              </p:par>
                            </p:childTnLst>
                          </p:cTn>
                        </p:par>
                        <p:par>
                          <p:cTn id="27" fill="hold">
                            <p:stCondLst>
                              <p:cond delay="750"/>
                            </p:stCondLst>
                            <p:childTnLst>
                              <p:par>
                                <p:cTn id="28" presetID="21" presetClass="entr" presetSubtype="8" fill="hold" nodeType="after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wheel(8)">
                                      <p:cBhvr>
                                        <p:cTn id="30"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178648" y="2229248"/>
            <a:ext cx="7745505" cy="3877815"/>
          </a:xfrm>
        </p:spPr>
        <p:style>
          <a:lnRef idx="0">
            <a:schemeClr val="accent6"/>
          </a:lnRef>
          <a:fillRef idx="3">
            <a:schemeClr val="accent6"/>
          </a:fillRef>
          <a:effectRef idx="3">
            <a:schemeClr val="accent6"/>
          </a:effectRef>
          <a:fontRef idx="minor">
            <a:schemeClr val="lt1"/>
          </a:fontRef>
        </p:style>
        <p:txBody>
          <a:bodyPr>
            <a:normAutofit lnSpcReduction="10000"/>
          </a:bodyPr>
          <a:lstStyle/>
          <a:p>
            <a:pPr marL="0" indent="0">
              <a:buNone/>
            </a:pPr>
            <a:r>
              <a:rPr lang="ru-RU" dirty="0"/>
              <a:t>	</a:t>
            </a:r>
            <a:r>
              <a:rPr lang="ru-RU" sz="4000" dirty="0">
                <a:latin typeface="Monotype Corsiva" pitchFamily="66" charset="0"/>
              </a:rPr>
              <a:t>Назовите Монстров кошечек </a:t>
            </a:r>
            <a:endParaRPr lang="ru-RU" sz="3200" dirty="0" smtClean="0">
              <a:latin typeface="Monotype Corsiva" pitchFamily="66" charset="0"/>
            </a:endParaRPr>
          </a:p>
          <a:p>
            <a:pPr algn="r"/>
            <a:r>
              <a:rPr lang="ru-RU" sz="3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Кетти</a:t>
            </a:r>
            <a:r>
              <a:rPr lang="ru-RU"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 </a:t>
            </a:r>
            <a:r>
              <a:rPr lang="ru-RU"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Нуар, </a:t>
            </a:r>
            <a:endParaRPr lang="ru-RU"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endParaRPr>
          </a:p>
          <a:p>
            <a:pPr algn="r"/>
            <a:r>
              <a:rPr lang="ru-RU"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Катрин </a:t>
            </a:r>
            <a:r>
              <a:rPr lang="ru-RU"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де Мяв, </a:t>
            </a:r>
            <a:endParaRPr lang="ru-RU"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endParaRPr>
          </a:p>
          <a:p>
            <a:pPr algn="r"/>
            <a:r>
              <a:rPr lang="ru-RU" sz="3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Тореляй</a:t>
            </a:r>
            <a:r>
              <a:rPr lang="ru-RU"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 </a:t>
            </a:r>
            <a:endParaRPr lang="ru-RU"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endParaRPr>
          </a:p>
          <a:p>
            <a:pPr algn="r"/>
            <a:r>
              <a:rPr lang="ru-RU"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близняшки </a:t>
            </a:r>
            <a:r>
              <a:rPr lang="ru-RU" sz="3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Мяулоди</a:t>
            </a:r>
            <a:r>
              <a:rPr lang="ru-RU"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 и </a:t>
            </a:r>
            <a:endParaRPr lang="ru-RU"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endParaRPr>
          </a:p>
          <a:p>
            <a:pPr algn="r"/>
            <a:r>
              <a:rPr lang="ru-RU" sz="3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rPr>
              <a:t>Пурсифона</a:t>
            </a:r>
            <a:endParaRPr lang="ru-RU"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onotype Corsiva" pitchFamily="66" charset="0"/>
            </a:endParaRPr>
          </a:p>
        </p:txBody>
      </p:sp>
      <p:sp>
        <p:nvSpPr>
          <p:cNvPr id="3" name="Заголовок 2"/>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lstStyle/>
          <a:p>
            <a:r>
              <a:rPr lang="ru-RU"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Вопрос № 2</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4157383"/>
            <a:ext cx="1054796" cy="182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647" y="2350699"/>
            <a:ext cx="1112277" cy="177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0924" y="2998468"/>
            <a:ext cx="1605203" cy="186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3933055"/>
            <a:ext cx="1405642" cy="2174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7456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grpId="0" nodeType="afterEffect">
                                  <p:stCondLst>
                                    <p:cond delay="0"/>
                                  </p:stCondLst>
                                  <p:childTnLst>
                                    <p:animEffect transition="out" filter="fade">
                                      <p:cBhvr>
                                        <p:cTn id="6" dur="750"/>
                                        <p:tgtEl>
                                          <p:spTgt spid="3"/>
                                        </p:tgtEl>
                                      </p:cBhvr>
                                    </p:animEffect>
                                    <p:anim calcmode="lin" valueType="num">
                                      <p:cBhvr>
                                        <p:cTn id="7" dur="75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750"/>
                                        <p:tgtEl>
                                          <p:spTgt spid="3"/>
                                        </p:tgtEl>
                                        <p:attrNameLst>
                                          <p:attrName>ppt_h</p:attrName>
                                        </p:attrNameLst>
                                      </p:cBhvr>
                                      <p:tavLst>
                                        <p:tav tm="0">
                                          <p:val>
                                            <p:strVal val="ppt_h"/>
                                          </p:val>
                                        </p:tav>
                                        <p:tav tm="100000">
                                          <p:val>
                                            <p:strVal val="ppt_h"/>
                                          </p:val>
                                        </p:tav>
                                      </p:tavLst>
                                    </p:anim>
                                    <p:set>
                                      <p:cBhvr>
                                        <p:cTn id="9" dur="1" fill="hold">
                                          <p:stCondLst>
                                            <p:cond delay="749"/>
                                          </p:stCondLst>
                                        </p:cTn>
                                        <p:tgtEl>
                                          <p:spTgt spid="3"/>
                                        </p:tgtEl>
                                        <p:attrNameLst>
                                          <p:attrName>style.visibility</p:attrName>
                                        </p:attrNameLst>
                                      </p:cBhvr>
                                      <p:to>
                                        <p:strVal val="hidden"/>
                                      </p:to>
                                    </p:set>
                                  </p:childTnLst>
                                </p:cTn>
                              </p:par>
                            </p:childTnLst>
                          </p:cTn>
                        </p:par>
                        <p:par>
                          <p:cTn id="10" fill="hold">
                            <p:stCondLst>
                              <p:cond delay="750"/>
                            </p:stCondLst>
                            <p:childTnLst>
                              <p:par>
                                <p:cTn id="11" presetID="13" presetClass="entr" presetSubtype="16"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plus(in)">
                                      <p:cBhvr>
                                        <p:cTn id="13" dur="75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75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9" dur="75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75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5" dur="75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75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31" dur="750" fill="hold"/>
                                        <p:tgtEl>
                                          <p:spTgt spid="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additive="base">
                                        <p:cTn id="36" dur="75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7" dur="750" fill="hold"/>
                                        <p:tgtEl>
                                          <p:spTgt spid="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additive="base">
                                        <p:cTn id="42" dur="75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43" dur="750" fill="hold"/>
                                        <p:tgtEl>
                                          <p:spTgt spid="2">
                                            <p:txEl>
                                              <p:pRg st="5" end="5"/>
                                            </p:txEl>
                                          </p:spTgt>
                                        </p:tgtEl>
                                        <p:attrNameLst>
                                          <p:attrName>ppt_y</p:attrName>
                                        </p:attrNameLst>
                                      </p:cBhvr>
                                      <p:tavLst>
                                        <p:tav tm="0">
                                          <p:val>
                                            <p:strVal val="0-#ppt_h/2"/>
                                          </p:val>
                                        </p:tav>
                                        <p:tav tm="100000">
                                          <p:val>
                                            <p:strVal val="#ppt_y"/>
                                          </p:val>
                                        </p:tav>
                                      </p:tavLst>
                                    </p:anim>
                                  </p:childTnLst>
                                </p:cTn>
                              </p:par>
                            </p:childTnLst>
                          </p:cTn>
                        </p:par>
                        <p:par>
                          <p:cTn id="44" fill="hold">
                            <p:stCondLst>
                              <p:cond delay="750"/>
                            </p:stCondLst>
                            <p:childTnLst>
                              <p:par>
                                <p:cTn id="45" presetID="8" presetClass="entr" presetSubtype="16" fill="hold" nodeType="after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diamond(in)">
                                      <p:cBhvr>
                                        <p:cTn id="47" dur="750"/>
                                        <p:tgtEl>
                                          <p:spTgt spid="1028"/>
                                        </p:tgtEl>
                                      </p:cBhvr>
                                    </p:animEffect>
                                  </p:childTnLst>
                                </p:cTn>
                              </p:par>
                            </p:childTnLst>
                          </p:cTn>
                        </p:par>
                        <p:par>
                          <p:cTn id="48" fill="hold">
                            <p:stCondLst>
                              <p:cond delay="1500"/>
                            </p:stCondLst>
                            <p:childTnLst>
                              <p:par>
                                <p:cTn id="49" presetID="4" presetClass="entr" presetSubtype="16" fill="hold" nodeType="after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box(in)">
                                      <p:cBhvr>
                                        <p:cTn id="51" dur="750"/>
                                        <p:tgtEl>
                                          <p:spTgt spid="1029"/>
                                        </p:tgtEl>
                                      </p:cBhvr>
                                    </p:animEffect>
                                  </p:childTnLst>
                                </p:cTn>
                              </p:par>
                            </p:childTnLst>
                          </p:cTn>
                        </p:par>
                        <p:par>
                          <p:cTn id="52" fill="hold">
                            <p:stCondLst>
                              <p:cond delay="2250"/>
                            </p:stCondLst>
                            <p:childTnLst>
                              <p:par>
                                <p:cTn id="53" presetID="13" presetClass="entr" presetSubtype="16" fill="hold" nodeType="afterEffect">
                                  <p:stCondLst>
                                    <p:cond delay="0"/>
                                  </p:stCondLst>
                                  <p:childTnLst>
                                    <p:set>
                                      <p:cBhvr>
                                        <p:cTn id="54" dur="1" fill="hold">
                                          <p:stCondLst>
                                            <p:cond delay="0"/>
                                          </p:stCondLst>
                                        </p:cTn>
                                        <p:tgtEl>
                                          <p:spTgt spid="1027"/>
                                        </p:tgtEl>
                                        <p:attrNameLst>
                                          <p:attrName>style.visibility</p:attrName>
                                        </p:attrNameLst>
                                      </p:cBhvr>
                                      <p:to>
                                        <p:strVal val="visible"/>
                                      </p:to>
                                    </p:set>
                                    <p:animEffect transition="in" filter="plus(in)">
                                      <p:cBhvr>
                                        <p:cTn id="55" dur="750"/>
                                        <p:tgtEl>
                                          <p:spTgt spid="1027"/>
                                        </p:tgtEl>
                                      </p:cBhvr>
                                    </p:animEffect>
                                  </p:childTnLst>
                                </p:cTn>
                              </p:par>
                            </p:childTnLst>
                          </p:cTn>
                        </p:par>
                        <p:par>
                          <p:cTn id="56" fill="hold">
                            <p:stCondLst>
                              <p:cond delay="3000"/>
                            </p:stCondLst>
                            <p:childTnLst>
                              <p:par>
                                <p:cTn id="57" presetID="6" presetClass="entr" presetSubtype="16" fill="hold" nodeType="after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circle(in)">
                                      <p:cBhvr>
                                        <p:cTn id="59"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prstTxWarp prst="textPlain">
              <a:avLst/>
            </a:prstTxWarp>
          </a:bodyPr>
          <a:lstStyle/>
          <a:p>
            <a:pPr marL="0" indent="0">
              <a:buNone/>
            </a:pPr>
            <a:r>
              <a:rPr lang="ru-RU" dirty="0"/>
              <a:t>	</a:t>
            </a:r>
            <a:r>
              <a:rPr lang="ru-RU" sz="1600" dirty="0"/>
              <a:t>Кто из Монстер Хай имеет сестер или братьев? </a:t>
            </a:r>
            <a:endParaRPr lang="ru-RU" sz="1600" dirty="0" smtClean="0"/>
          </a:p>
          <a:p>
            <a:pPr marL="0" indent="0">
              <a:buNone/>
            </a:pPr>
            <a:r>
              <a:rPr lang="ru-RU" sz="1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1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Клодин</a:t>
            </a:r>
            <a:endParaRPr lang="ru-RU"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marL="0" indent="0">
              <a:buNone/>
            </a:pPr>
            <a:r>
              <a:rPr lang="ru-RU" sz="1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1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Клео</a:t>
            </a:r>
            <a:endParaRPr lang="ru-RU"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Заголовок 2"/>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r>
              <a:rPr lang="ru-RU"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Вопрос № 3</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249" y="3068960"/>
            <a:ext cx="168800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064412"/>
            <a:ext cx="1945953" cy="211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6171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grpId="0" nodeType="afterEffect">
                                  <p:stCondLst>
                                    <p:cond delay="0"/>
                                  </p:stCondLst>
                                  <p:childTnLst>
                                    <p:animEffect transition="out" filter="fade">
                                      <p:cBhvr>
                                        <p:cTn id="6" dur="750"/>
                                        <p:tgtEl>
                                          <p:spTgt spid="3"/>
                                        </p:tgtEl>
                                      </p:cBhvr>
                                    </p:animEffect>
                                    <p:anim calcmode="lin" valueType="num">
                                      <p:cBhvr>
                                        <p:cTn id="7" dur="75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750"/>
                                        <p:tgtEl>
                                          <p:spTgt spid="3"/>
                                        </p:tgtEl>
                                        <p:attrNameLst>
                                          <p:attrName>ppt_h</p:attrName>
                                        </p:attrNameLst>
                                      </p:cBhvr>
                                      <p:tavLst>
                                        <p:tav tm="0">
                                          <p:val>
                                            <p:strVal val="ppt_h"/>
                                          </p:val>
                                        </p:tav>
                                        <p:tav tm="100000">
                                          <p:val>
                                            <p:strVal val="ppt_h"/>
                                          </p:val>
                                        </p:tav>
                                      </p:tavLst>
                                    </p:anim>
                                    <p:set>
                                      <p:cBhvr>
                                        <p:cTn id="9" dur="1" fill="hold">
                                          <p:stCondLst>
                                            <p:cond delay="749"/>
                                          </p:stCondLst>
                                        </p:cTn>
                                        <p:tgtEl>
                                          <p:spTgt spid="3"/>
                                        </p:tgtEl>
                                        <p:attrNameLst>
                                          <p:attrName>style.visibility</p:attrName>
                                        </p:attrNameLst>
                                      </p:cBhvr>
                                      <p:to>
                                        <p:strVal val="hidden"/>
                                      </p:to>
                                    </p:se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75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circle(out)">
                                      <p:cBhvr>
                                        <p:cTn id="18" dur="75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heel(4)">
                                      <p:cBhvr>
                                        <p:cTn id="23" dur="750"/>
                                        <p:tgtEl>
                                          <p:spTgt spid="2">
                                            <p:txEl>
                                              <p:pRg st="2" end="2"/>
                                            </p:txEl>
                                          </p:spTgt>
                                        </p:tgtEl>
                                      </p:cBhvr>
                                    </p:animEffect>
                                  </p:childTnLst>
                                </p:cTn>
                              </p:par>
                            </p:childTnLst>
                          </p:cTn>
                        </p:par>
                        <p:par>
                          <p:cTn id="24" fill="hold">
                            <p:stCondLst>
                              <p:cond delay="750"/>
                            </p:stCondLst>
                            <p:childTnLst>
                              <p:par>
                                <p:cTn id="25" presetID="21" presetClass="entr" presetSubtype="4"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heel(4)">
                                      <p:cBhvr>
                                        <p:cTn id="27" dur="750"/>
                                        <p:tgtEl>
                                          <p:spTgt spid="2050"/>
                                        </p:tgtEl>
                                      </p:cBhvr>
                                    </p:animEffect>
                                  </p:childTnLst>
                                </p:cTn>
                              </p:par>
                            </p:childTnLst>
                          </p:cTn>
                        </p:par>
                        <p:par>
                          <p:cTn id="28" fill="hold">
                            <p:stCondLst>
                              <p:cond delay="1500"/>
                            </p:stCondLst>
                            <p:childTnLst>
                              <p:par>
                                <p:cTn id="29" presetID="21" presetClass="entr" presetSubtype="8" fill="hold" nodeType="afterEffect">
                                  <p:stCondLst>
                                    <p:cond delay="0"/>
                                  </p:stCondLst>
                                  <p:childTnLst>
                                    <p:set>
                                      <p:cBhvr>
                                        <p:cTn id="30" dur="1" fill="hold">
                                          <p:stCondLst>
                                            <p:cond delay="0"/>
                                          </p:stCondLst>
                                        </p:cTn>
                                        <p:tgtEl>
                                          <p:spTgt spid="2051"/>
                                        </p:tgtEl>
                                        <p:attrNameLst>
                                          <p:attrName>style.visibility</p:attrName>
                                        </p:attrNameLst>
                                      </p:cBhvr>
                                      <p:to>
                                        <p:strVal val="visible"/>
                                      </p:to>
                                    </p:set>
                                    <p:animEffect transition="in" filter="wheel(8)">
                                      <p:cBhvr>
                                        <p:cTn id="31" dur="75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prstTxWarp prst="textPlain">
              <a:avLst/>
            </a:prstTxWarp>
          </a:bodyPr>
          <a:lstStyle/>
          <a:p>
            <a:pPr marL="0" indent="0">
              <a:buNone/>
            </a:pPr>
            <a:r>
              <a:rPr lang="ru-RU" dirty="0"/>
              <a:t> </a:t>
            </a:r>
            <a:r>
              <a:rPr lang="ru-RU" dirty="0" smtClean="0"/>
              <a:t>      </a:t>
            </a:r>
            <a:r>
              <a:rPr lang="ru-RU" sz="500" dirty="0" smtClean="0"/>
              <a:t>Кто из персонажей является </a:t>
            </a:r>
          </a:p>
          <a:p>
            <a:pPr marL="0" indent="0">
              <a:buNone/>
            </a:pPr>
            <a:r>
              <a:rPr lang="ru-RU" sz="500" dirty="0"/>
              <a:t> </a:t>
            </a:r>
            <a:r>
              <a:rPr lang="ru-RU" sz="500" dirty="0" smtClean="0"/>
              <a:t>                                       девушкой-амфибией?</a:t>
            </a:r>
            <a:r>
              <a:rPr lang="ru-RU" sz="600" dirty="0" smtClean="0"/>
              <a:t> </a:t>
            </a:r>
            <a:endParaRPr lang="ru-RU" sz="1000" dirty="0" smtClean="0"/>
          </a:p>
          <a:p>
            <a:pPr marL="0" indent="0">
              <a:buNone/>
            </a:pPr>
            <a:r>
              <a:rPr lang="ru-RU" sz="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Лагуна </a:t>
            </a:r>
            <a:r>
              <a:rPr lang="ru-RU" sz="7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Блю</a:t>
            </a:r>
            <a:endParaRPr lang="ru-RU" sz="7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Заголовок 2"/>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r>
              <a:rPr lang="ru-RU"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Вопрос № 4</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636912"/>
            <a:ext cx="194421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63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grpId="0" nodeType="afterEffect">
                                  <p:stCondLst>
                                    <p:cond delay="0"/>
                                  </p:stCondLst>
                                  <p:childTnLst>
                                    <p:animEffect transition="out" filter="fade">
                                      <p:cBhvr>
                                        <p:cTn id="6" dur="750"/>
                                        <p:tgtEl>
                                          <p:spTgt spid="3"/>
                                        </p:tgtEl>
                                      </p:cBhvr>
                                    </p:animEffect>
                                    <p:anim calcmode="lin" valueType="num">
                                      <p:cBhvr>
                                        <p:cTn id="7" dur="75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750"/>
                                        <p:tgtEl>
                                          <p:spTgt spid="3"/>
                                        </p:tgtEl>
                                        <p:attrNameLst>
                                          <p:attrName>ppt_h</p:attrName>
                                        </p:attrNameLst>
                                      </p:cBhvr>
                                      <p:tavLst>
                                        <p:tav tm="0">
                                          <p:val>
                                            <p:strVal val="ppt_h"/>
                                          </p:val>
                                        </p:tav>
                                        <p:tav tm="100000">
                                          <p:val>
                                            <p:strVal val="ppt_h"/>
                                          </p:val>
                                        </p:tav>
                                      </p:tavLst>
                                    </p:anim>
                                    <p:set>
                                      <p:cBhvr>
                                        <p:cTn id="9" dur="1" fill="hold">
                                          <p:stCondLst>
                                            <p:cond delay="749"/>
                                          </p:stCondLst>
                                        </p:cTn>
                                        <p:tgtEl>
                                          <p:spTgt spid="3"/>
                                        </p:tgtEl>
                                        <p:attrNameLst>
                                          <p:attrName>style.visibility</p:attrName>
                                        </p:attrNameLst>
                                      </p:cBhvr>
                                      <p:to>
                                        <p:strVal val="hidden"/>
                                      </p:to>
                                    </p:se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75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75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75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75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750"/>
                            </p:stCondLst>
                            <p:childTnLst>
                              <p:par>
                                <p:cTn id="27" presetID="21" presetClass="entr" presetSubtype="8" fill="hold" nodeType="after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wheel(8)">
                                      <p:cBhvr>
                                        <p:cTn id="29" dur="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685" y="5157192"/>
            <a:ext cx="20907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0"/>
            <a:ext cx="1570381" cy="2329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бъект 1"/>
          <p:cNvSpPr>
            <a:spLocks noGrp="1"/>
          </p:cNvSpPr>
          <p:nvPr>
            <p:ph idx="1"/>
          </p:nvPr>
        </p:nvSpPr>
        <p:spPr/>
        <p:txBody>
          <a:bodyPr numCol="2">
            <a:noAutofit/>
          </a:bodyPr>
          <a:lstStyle/>
          <a:p>
            <a:r>
              <a:rPr lang="ru-RU" sz="2000" b="1" dirty="0">
                <a:solidFill>
                  <a:schemeClr val="accent6">
                    <a:lumMod val="50000"/>
                  </a:schemeClr>
                </a:solidFill>
              </a:rPr>
              <a:t>Подарили куклу</a:t>
            </a:r>
          </a:p>
          <a:p>
            <a:r>
              <a:rPr lang="ru-RU" sz="2000" b="1" dirty="0">
                <a:solidFill>
                  <a:schemeClr val="accent6">
                    <a:lumMod val="50000"/>
                  </a:schemeClr>
                </a:solidFill>
              </a:rPr>
              <a:t>Мне на день рожденья.</a:t>
            </a:r>
          </a:p>
          <a:p>
            <a:r>
              <a:rPr lang="ru-RU" sz="2000" b="1" dirty="0">
                <a:solidFill>
                  <a:schemeClr val="accent6">
                    <a:lumMod val="50000"/>
                  </a:schemeClr>
                </a:solidFill>
              </a:rPr>
              <a:t>Это просто чудо,</a:t>
            </a:r>
          </a:p>
          <a:p>
            <a:r>
              <a:rPr lang="ru-RU" sz="2000" b="1" dirty="0">
                <a:solidFill>
                  <a:schemeClr val="accent6">
                    <a:lumMod val="50000"/>
                  </a:schemeClr>
                </a:solidFill>
              </a:rPr>
              <a:t>Радость и везенье.</a:t>
            </a:r>
          </a:p>
          <a:p>
            <a:r>
              <a:rPr lang="ru-RU" sz="2000" b="1" dirty="0">
                <a:solidFill>
                  <a:schemeClr val="accent6">
                    <a:lumMod val="50000"/>
                  </a:schemeClr>
                </a:solidFill>
              </a:rPr>
              <a:t>Бросила игрушки, </a:t>
            </a:r>
          </a:p>
          <a:p>
            <a:r>
              <a:rPr lang="ru-RU" sz="2000" b="1" dirty="0">
                <a:solidFill>
                  <a:schemeClr val="accent6">
                    <a:lumMod val="50000"/>
                  </a:schemeClr>
                </a:solidFill>
              </a:rPr>
              <a:t>Только с ней играю,</a:t>
            </a:r>
          </a:p>
          <a:p>
            <a:r>
              <a:rPr lang="ru-RU" sz="2000" b="1" dirty="0">
                <a:solidFill>
                  <a:schemeClr val="accent6">
                    <a:lumMod val="50000"/>
                  </a:schemeClr>
                </a:solidFill>
              </a:rPr>
              <a:t>Обо всём на свете</a:t>
            </a:r>
          </a:p>
          <a:p>
            <a:r>
              <a:rPr lang="ru-RU" sz="2000" b="1" dirty="0">
                <a:solidFill>
                  <a:schemeClr val="accent6">
                    <a:lumMod val="50000"/>
                  </a:schemeClr>
                </a:solidFill>
              </a:rPr>
              <a:t>С Машей забываю.</a:t>
            </a:r>
          </a:p>
          <a:p>
            <a:r>
              <a:rPr lang="ru-RU" sz="2000" b="1" dirty="0">
                <a:solidFill>
                  <a:schemeClr val="accent6">
                    <a:lumMod val="50000"/>
                  </a:schemeClr>
                </a:solidFill>
              </a:rPr>
              <a:t>Я кормлю и мою </a:t>
            </a:r>
          </a:p>
          <a:p>
            <a:r>
              <a:rPr lang="ru-RU" sz="2000" b="1" dirty="0">
                <a:solidFill>
                  <a:schemeClr val="accent6">
                    <a:lumMod val="50000"/>
                  </a:schemeClr>
                </a:solidFill>
              </a:rPr>
              <a:t>Милую подружку,</a:t>
            </a:r>
          </a:p>
          <a:p>
            <a:r>
              <a:rPr lang="ru-RU" sz="2000" b="1" dirty="0">
                <a:solidFill>
                  <a:schemeClr val="accent6">
                    <a:lumMod val="50000"/>
                  </a:schemeClr>
                </a:solidFill>
              </a:rPr>
              <a:t>Спать кладу в кроватку</a:t>
            </a:r>
          </a:p>
          <a:p>
            <a:r>
              <a:rPr lang="ru-RU" sz="2000" b="1" dirty="0">
                <a:solidFill>
                  <a:schemeClr val="accent6">
                    <a:lumMod val="50000"/>
                  </a:schemeClr>
                </a:solidFill>
              </a:rPr>
              <a:t>Машу на подушку.</a:t>
            </a:r>
          </a:p>
          <a:p>
            <a:r>
              <a:rPr lang="ru-RU" sz="2000" b="1" dirty="0">
                <a:solidFill>
                  <a:schemeClr val="accent6">
                    <a:lumMod val="50000"/>
                  </a:schemeClr>
                </a:solidFill>
              </a:rPr>
              <a:t>Мы гуляем с куклой,</a:t>
            </a:r>
          </a:p>
          <a:p>
            <a:r>
              <a:rPr lang="ru-RU" sz="2000" b="1" dirty="0">
                <a:solidFill>
                  <a:schemeClr val="accent6">
                    <a:lumMod val="50000"/>
                  </a:schemeClr>
                </a:solidFill>
              </a:rPr>
              <a:t>Делаем зарядку,</a:t>
            </a:r>
          </a:p>
          <a:p>
            <a:r>
              <a:rPr lang="ru-RU" sz="2000" b="1" dirty="0">
                <a:solidFill>
                  <a:schemeClr val="accent6">
                    <a:lumMod val="50000"/>
                  </a:schemeClr>
                </a:solidFill>
              </a:rPr>
              <a:t>Вместе привыкаем</a:t>
            </a:r>
          </a:p>
          <a:p>
            <a:r>
              <a:rPr lang="ru-RU" sz="2000" b="1" dirty="0">
                <a:solidFill>
                  <a:schemeClr val="accent6">
                    <a:lumMod val="50000"/>
                  </a:schemeClr>
                </a:solidFill>
              </a:rPr>
              <a:t>С Машенькой к порядку.</a:t>
            </a:r>
          </a:p>
          <a:p>
            <a:r>
              <a:rPr lang="ru-RU" sz="2000" b="1" dirty="0">
                <a:solidFill>
                  <a:schemeClr val="accent6">
                    <a:lumMod val="50000"/>
                  </a:schemeClr>
                </a:solidFill>
              </a:rPr>
              <a:t>Куклу берегу я,</a:t>
            </a:r>
          </a:p>
          <a:p>
            <a:r>
              <a:rPr lang="ru-RU" sz="2000" b="1" dirty="0">
                <a:solidFill>
                  <a:schemeClr val="accent6">
                    <a:lumMod val="50000"/>
                  </a:schemeClr>
                </a:solidFill>
              </a:rPr>
              <a:t>Я её лелею.</a:t>
            </a:r>
          </a:p>
          <a:p>
            <a:r>
              <a:rPr lang="ru-RU" sz="2000" b="1" dirty="0">
                <a:solidFill>
                  <a:schemeClr val="accent6">
                    <a:lumMod val="50000"/>
                  </a:schemeClr>
                </a:solidFill>
              </a:rPr>
              <a:t>С ней я стала лучше,</a:t>
            </a:r>
          </a:p>
          <a:p>
            <a:r>
              <a:rPr lang="ru-RU" sz="2000" b="1" dirty="0">
                <a:solidFill>
                  <a:schemeClr val="accent6">
                    <a:lumMod val="50000"/>
                  </a:schemeClr>
                </a:solidFill>
              </a:rPr>
              <a:t>Стала я добрее... </a:t>
            </a:r>
          </a:p>
        </p:txBody>
      </p:sp>
      <p:sp>
        <p:nvSpPr>
          <p:cNvPr id="3" name="Заголовок 2"/>
          <p:cNvSpPr>
            <a:spLocks noGrp="1"/>
          </p:cNvSpPr>
          <p:nvPr>
            <p:ph type="title"/>
          </p:nvPr>
        </p:nvSpPr>
        <p:spPr/>
        <p:txBody>
          <a:bodyPr/>
          <a:lstStyle/>
          <a:p>
            <a:r>
              <a:rPr lang="ru-RU" dirty="0"/>
              <a:t>Подарили куклу</a:t>
            </a:r>
          </a:p>
        </p:txBody>
      </p:sp>
    </p:spTree>
    <p:extLst>
      <p:ext uri="{BB962C8B-B14F-4D97-AF65-F5344CB8AC3E}">
        <p14:creationId xmlns:p14="http://schemas.microsoft.com/office/powerpoint/2010/main" val="1738031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6" presetClass="entr" presetSubtype="32"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out)">
                                      <p:cBhvr>
                                        <p:cTn id="11" dur="750"/>
                                        <p:tgtEl>
                                          <p:spTgt spid="2050"/>
                                        </p:tgtEl>
                                      </p:cBhvr>
                                    </p:animEffect>
                                  </p:childTnLst>
                                </p:cTn>
                              </p:par>
                            </p:childTnLst>
                          </p:cTn>
                        </p:par>
                        <p:par>
                          <p:cTn id="12" fill="hold">
                            <p:stCondLst>
                              <p:cond delay="750"/>
                            </p:stCondLst>
                            <p:childTnLst>
                              <p:par>
                                <p:cTn id="13" presetID="22" presetClass="entr" presetSubtype="4"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par>
                          <p:cTn id="16" fill="hold">
                            <p:stCondLst>
                              <p:cond delay="1250"/>
                            </p:stCondLst>
                            <p:childTnLst>
                              <p:par>
                                <p:cTn id="17" presetID="22" presetClass="entr" presetSubtype="4"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00"/>
                                        <p:tgtEl>
                                          <p:spTgt spid="2">
                                            <p:txEl>
                                              <p:pRg st="1" end="1"/>
                                            </p:txEl>
                                          </p:spTgt>
                                        </p:tgtEl>
                                      </p:cBhvr>
                                    </p:animEffect>
                                  </p:childTnLst>
                                </p:cTn>
                              </p:par>
                            </p:childTnLst>
                          </p:cTn>
                        </p:par>
                        <p:par>
                          <p:cTn id="20" fill="hold">
                            <p:stCondLst>
                              <p:cond delay="1750"/>
                            </p:stCondLst>
                            <p:childTnLst>
                              <p:par>
                                <p:cTn id="21" presetID="22" presetClass="entr" presetSubtype="4" fill="hold" grpId="0"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00"/>
                                        <p:tgtEl>
                                          <p:spTgt spid="2">
                                            <p:txEl>
                                              <p:pRg st="2" end="2"/>
                                            </p:txEl>
                                          </p:spTgt>
                                        </p:tgtEl>
                                      </p:cBhvr>
                                    </p:animEffect>
                                  </p:childTnLst>
                                </p:cTn>
                              </p:par>
                            </p:childTnLst>
                          </p:cTn>
                        </p:par>
                        <p:par>
                          <p:cTn id="24" fill="hold">
                            <p:stCondLst>
                              <p:cond delay="2250"/>
                            </p:stCondLst>
                            <p:childTnLst>
                              <p:par>
                                <p:cTn id="25" presetID="22" presetClass="entr" presetSubtype="4" fill="hold" grpId="0"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par>
                          <p:cTn id="28" fill="hold">
                            <p:stCondLst>
                              <p:cond delay="2750"/>
                            </p:stCondLst>
                            <p:childTnLst>
                              <p:par>
                                <p:cTn id="29" presetID="22" presetClass="entr" presetSubtype="4" fill="hold" grpId="0"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down)">
                                      <p:cBhvr>
                                        <p:cTn id="31" dur="500"/>
                                        <p:tgtEl>
                                          <p:spTgt spid="2">
                                            <p:txEl>
                                              <p:pRg st="4" end="4"/>
                                            </p:txEl>
                                          </p:spTgt>
                                        </p:tgtEl>
                                      </p:cBhvr>
                                    </p:animEffect>
                                  </p:childTnLst>
                                </p:cTn>
                              </p:par>
                            </p:childTnLst>
                          </p:cTn>
                        </p:par>
                        <p:par>
                          <p:cTn id="32" fill="hold">
                            <p:stCondLst>
                              <p:cond delay="3250"/>
                            </p:stCondLst>
                            <p:childTnLst>
                              <p:par>
                                <p:cTn id="33" presetID="22" presetClass="entr" presetSubtype="4" fill="hold" grpId="0" nodeType="after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down)">
                                      <p:cBhvr>
                                        <p:cTn id="35" dur="500"/>
                                        <p:tgtEl>
                                          <p:spTgt spid="2">
                                            <p:txEl>
                                              <p:pRg st="5" end="5"/>
                                            </p:txEl>
                                          </p:spTgt>
                                        </p:tgtEl>
                                      </p:cBhvr>
                                    </p:animEffect>
                                  </p:childTnLst>
                                </p:cTn>
                              </p:par>
                            </p:childTnLst>
                          </p:cTn>
                        </p:par>
                        <p:par>
                          <p:cTn id="36" fill="hold">
                            <p:stCondLst>
                              <p:cond delay="3750"/>
                            </p:stCondLst>
                            <p:childTnLst>
                              <p:par>
                                <p:cTn id="37" presetID="22" presetClass="entr" presetSubtype="4" fill="hold" grpId="0" nodeType="after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wipe(down)">
                                      <p:cBhvr>
                                        <p:cTn id="39" dur="500"/>
                                        <p:tgtEl>
                                          <p:spTgt spid="2">
                                            <p:txEl>
                                              <p:pRg st="6" end="6"/>
                                            </p:txEl>
                                          </p:spTgt>
                                        </p:tgtEl>
                                      </p:cBhvr>
                                    </p:animEffect>
                                  </p:childTnLst>
                                </p:cTn>
                              </p:par>
                            </p:childTnLst>
                          </p:cTn>
                        </p:par>
                        <p:par>
                          <p:cTn id="40" fill="hold">
                            <p:stCondLst>
                              <p:cond delay="4250"/>
                            </p:stCondLst>
                            <p:childTnLst>
                              <p:par>
                                <p:cTn id="41" presetID="22" presetClass="entr" presetSubtype="4" fill="hold" grpId="0" nodeType="after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wipe(down)">
                                      <p:cBhvr>
                                        <p:cTn id="43" dur="500"/>
                                        <p:tgtEl>
                                          <p:spTgt spid="2">
                                            <p:txEl>
                                              <p:pRg st="7" end="7"/>
                                            </p:txEl>
                                          </p:spTgt>
                                        </p:tgtEl>
                                      </p:cBhvr>
                                    </p:animEffect>
                                  </p:childTnLst>
                                </p:cTn>
                              </p:par>
                            </p:childTnLst>
                          </p:cTn>
                        </p:par>
                        <p:par>
                          <p:cTn id="44" fill="hold">
                            <p:stCondLst>
                              <p:cond delay="4750"/>
                            </p:stCondLst>
                            <p:childTnLst>
                              <p:par>
                                <p:cTn id="45" presetID="22" presetClass="entr" presetSubtype="4" fill="hold" grpId="0" nodeType="after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par>
                          <p:cTn id="48" fill="hold">
                            <p:stCondLst>
                              <p:cond delay="5250"/>
                            </p:stCondLst>
                            <p:childTnLst>
                              <p:par>
                                <p:cTn id="49" presetID="22" presetClass="entr" presetSubtype="4" fill="hold" grpId="0" nodeType="after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wipe(down)">
                                      <p:cBhvr>
                                        <p:cTn id="51" dur="500"/>
                                        <p:tgtEl>
                                          <p:spTgt spid="2">
                                            <p:txEl>
                                              <p:pRg st="9" end="9"/>
                                            </p:txEl>
                                          </p:spTgt>
                                        </p:tgtEl>
                                      </p:cBhvr>
                                    </p:animEffect>
                                  </p:childTnLst>
                                </p:cTn>
                              </p:par>
                            </p:childTnLst>
                          </p:cTn>
                        </p:par>
                        <p:par>
                          <p:cTn id="52" fill="hold">
                            <p:stCondLst>
                              <p:cond delay="5750"/>
                            </p:stCondLst>
                            <p:childTnLst>
                              <p:par>
                                <p:cTn id="53" presetID="22" presetClass="entr" presetSubtype="4" fill="hold" grpId="0" nodeType="after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Effect transition="in" filter="wipe(down)">
                                      <p:cBhvr>
                                        <p:cTn id="55" dur="500"/>
                                        <p:tgtEl>
                                          <p:spTgt spid="2">
                                            <p:txEl>
                                              <p:pRg st="10" end="10"/>
                                            </p:txEl>
                                          </p:spTgt>
                                        </p:tgtEl>
                                      </p:cBhvr>
                                    </p:animEffect>
                                  </p:childTnLst>
                                </p:cTn>
                              </p:par>
                            </p:childTnLst>
                          </p:cTn>
                        </p:par>
                        <p:par>
                          <p:cTn id="56" fill="hold">
                            <p:stCondLst>
                              <p:cond delay="6250"/>
                            </p:stCondLst>
                            <p:childTnLst>
                              <p:par>
                                <p:cTn id="57" presetID="22" presetClass="entr" presetSubtype="4" fill="hold" grpId="0" nodeType="afterEffect">
                                  <p:stCondLst>
                                    <p:cond delay="0"/>
                                  </p:stCondLst>
                                  <p:childTnLst>
                                    <p:set>
                                      <p:cBhvr>
                                        <p:cTn id="58" dur="1" fill="hold">
                                          <p:stCondLst>
                                            <p:cond delay="0"/>
                                          </p:stCondLst>
                                        </p:cTn>
                                        <p:tgtEl>
                                          <p:spTgt spid="2">
                                            <p:txEl>
                                              <p:pRg st="11" end="11"/>
                                            </p:txEl>
                                          </p:spTgt>
                                        </p:tgtEl>
                                        <p:attrNameLst>
                                          <p:attrName>style.visibility</p:attrName>
                                        </p:attrNameLst>
                                      </p:cBhvr>
                                      <p:to>
                                        <p:strVal val="visible"/>
                                      </p:to>
                                    </p:set>
                                    <p:animEffect transition="in" filter="wipe(down)">
                                      <p:cBhvr>
                                        <p:cTn id="59" dur="500"/>
                                        <p:tgtEl>
                                          <p:spTgt spid="2">
                                            <p:txEl>
                                              <p:pRg st="11" end="11"/>
                                            </p:txEl>
                                          </p:spTgt>
                                        </p:tgtEl>
                                      </p:cBhvr>
                                    </p:animEffect>
                                  </p:childTnLst>
                                </p:cTn>
                              </p:par>
                            </p:childTnLst>
                          </p:cTn>
                        </p:par>
                        <p:par>
                          <p:cTn id="60" fill="hold">
                            <p:stCondLst>
                              <p:cond delay="6750"/>
                            </p:stCondLst>
                            <p:childTnLst>
                              <p:par>
                                <p:cTn id="61" presetID="22" presetClass="entr" presetSubtype="4" fill="hold" grpId="0" nodeType="afterEffect">
                                  <p:stCondLst>
                                    <p:cond delay="0"/>
                                  </p:stCondLst>
                                  <p:childTnLst>
                                    <p:set>
                                      <p:cBhvr>
                                        <p:cTn id="62" dur="1" fill="hold">
                                          <p:stCondLst>
                                            <p:cond delay="0"/>
                                          </p:stCondLst>
                                        </p:cTn>
                                        <p:tgtEl>
                                          <p:spTgt spid="2">
                                            <p:txEl>
                                              <p:pRg st="12" end="12"/>
                                            </p:txEl>
                                          </p:spTgt>
                                        </p:tgtEl>
                                        <p:attrNameLst>
                                          <p:attrName>style.visibility</p:attrName>
                                        </p:attrNameLst>
                                      </p:cBhvr>
                                      <p:to>
                                        <p:strVal val="visible"/>
                                      </p:to>
                                    </p:set>
                                    <p:animEffect transition="in" filter="wipe(down)">
                                      <p:cBhvr>
                                        <p:cTn id="63" dur="500"/>
                                        <p:tgtEl>
                                          <p:spTgt spid="2">
                                            <p:txEl>
                                              <p:pRg st="12" end="12"/>
                                            </p:txEl>
                                          </p:spTgt>
                                        </p:tgtEl>
                                      </p:cBhvr>
                                    </p:animEffect>
                                  </p:childTnLst>
                                </p:cTn>
                              </p:par>
                            </p:childTnLst>
                          </p:cTn>
                        </p:par>
                        <p:par>
                          <p:cTn id="64" fill="hold">
                            <p:stCondLst>
                              <p:cond delay="7250"/>
                            </p:stCondLst>
                            <p:childTnLst>
                              <p:par>
                                <p:cTn id="65" presetID="22" presetClass="entr" presetSubtype="4" fill="hold" grpId="0" nodeType="afterEffect">
                                  <p:stCondLst>
                                    <p:cond delay="0"/>
                                  </p:stCondLst>
                                  <p:childTnLst>
                                    <p:set>
                                      <p:cBhvr>
                                        <p:cTn id="66" dur="1" fill="hold">
                                          <p:stCondLst>
                                            <p:cond delay="0"/>
                                          </p:stCondLst>
                                        </p:cTn>
                                        <p:tgtEl>
                                          <p:spTgt spid="2">
                                            <p:txEl>
                                              <p:pRg st="13" end="13"/>
                                            </p:txEl>
                                          </p:spTgt>
                                        </p:tgtEl>
                                        <p:attrNameLst>
                                          <p:attrName>style.visibility</p:attrName>
                                        </p:attrNameLst>
                                      </p:cBhvr>
                                      <p:to>
                                        <p:strVal val="visible"/>
                                      </p:to>
                                    </p:set>
                                    <p:animEffect transition="in" filter="wipe(down)">
                                      <p:cBhvr>
                                        <p:cTn id="67" dur="500"/>
                                        <p:tgtEl>
                                          <p:spTgt spid="2">
                                            <p:txEl>
                                              <p:pRg st="13" end="13"/>
                                            </p:txEl>
                                          </p:spTgt>
                                        </p:tgtEl>
                                      </p:cBhvr>
                                    </p:animEffect>
                                  </p:childTnLst>
                                </p:cTn>
                              </p:par>
                            </p:childTnLst>
                          </p:cTn>
                        </p:par>
                        <p:par>
                          <p:cTn id="68" fill="hold">
                            <p:stCondLst>
                              <p:cond delay="7750"/>
                            </p:stCondLst>
                            <p:childTnLst>
                              <p:par>
                                <p:cTn id="69" presetID="22" presetClass="entr" presetSubtype="4" fill="hold" grpId="0" nodeType="afterEffect">
                                  <p:stCondLst>
                                    <p:cond delay="0"/>
                                  </p:stCondLst>
                                  <p:childTnLst>
                                    <p:set>
                                      <p:cBhvr>
                                        <p:cTn id="70" dur="1" fill="hold">
                                          <p:stCondLst>
                                            <p:cond delay="0"/>
                                          </p:stCondLst>
                                        </p:cTn>
                                        <p:tgtEl>
                                          <p:spTgt spid="2">
                                            <p:txEl>
                                              <p:pRg st="14" end="14"/>
                                            </p:txEl>
                                          </p:spTgt>
                                        </p:tgtEl>
                                        <p:attrNameLst>
                                          <p:attrName>style.visibility</p:attrName>
                                        </p:attrNameLst>
                                      </p:cBhvr>
                                      <p:to>
                                        <p:strVal val="visible"/>
                                      </p:to>
                                    </p:set>
                                    <p:animEffect transition="in" filter="wipe(down)">
                                      <p:cBhvr>
                                        <p:cTn id="71" dur="500"/>
                                        <p:tgtEl>
                                          <p:spTgt spid="2">
                                            <p:txEl>
                                              <p:pRg st="14" end="14"/>
                                            </p:txEl>
                                          </p:spTgt>
                                        </p:tgtEl>
                                      </p:cBhvr>
                                    </p:animEffect>
                                  </p:childTnLst>
                                </p:cTn>
                              </p:par>
                            </p:childTnLst>
                          </p:cTn>
                        </p:par>
                        <p:par>
                          <p:cTn id="72" fill="hold">
                            <p:stCondLst>
                              <p:cond delay="8250"/>
                            </p:stCondLst>
                            <p:childTnLst>
                              <p:par>
                                <p:cTn id="73" presetID="22" presetClass="entr" presetSubtype="4" fill="hold" grpId="0" nodeType="afterEffect">
                                  <p:stCondLst>
                                    <p:cond delay="0"/>
                                  </p:stCondLst>
                                  <p:childTnLst>
                                    <p:set>
                                      <p:cBhvr>
                                        <p:cTn id="74" dur="1" fill="hold">
                                          <p:stCondLst>
                                            <p:cond delay="0"/>
                                          </p:stCondLst>
                                        </p:cTn>
                                        <p:tgtEl>
                                          <p:spTgt spid="2">
                                            <p:txEl>
                                              <p:pRg st="15" end="15"/>
                                            </p:txEl>
                                          </p:spTgt>
                                        </p:tgtEl>
                                        <p:attrNameLst>
                                          <p:attrName>style.visibility</p:attrName>
                                        </p:attrNameLst>
                                      </p:cBhvr>
                                      <p:to>
                                        <p:strVal val="visible"/>
                                      </p:to>
                                    </p:set>
                                    <p:animEffect transition="in" filter="wipe(down)">
                                      <p:cBhvr>
                                        <p:cTn id="75" dur="500"/>
                                        <p:tgtEl>
                                          <p:spTgt spid="2">
                                            <p:txEl>
                                              <p:pRg st="15" end="15"/>
                                            </p:txEl>
                                          </p:spTgt>
                                        </p:tgtEl>
                                      </p:cBhvr>
                                    </p:animEffect>
                                  </p:childTnLst>
                                </p:cTn>
                              </p:par>
                            </p:childTnLst>
                          </p:cTn>
                        </p:par>
                        <p:par>
                          <p:cTn id="76" fill="hold">
                            <p:stCondLst>
                              <p:cond delay="8750"/>
                            </p:stCondLst>
                            <p:childTnLst>
                              <p:par>
                                <p:cTn id="77" presetID="22" presetClass="entr" presetSubtype="4" fill="hold" grpId="0" nodeType="afterEffect">
                                  <p:stCondLst>
                                    <p:cond delay="0"/>
                                  </p:stCondLst>
                                  <p:childTnLst>
                                    <p:set>
                                      <p:cBhvr>
                                        <p:cTn id="78" dur="1" fill="hold">
                                          <p:stCondLst>
                                            <p:cond delay="0"/>
                                          </p:stCondLst>
                                        </p:cTn>
                                        <p:tgtEl>
                                          <p:spTgt spid="2">
                                            <p:txEl>
                                              <p:pRg st="16" end="16"/>
                                            </p:txEl>
                                          </p:spTgt>
                                        </p:tgtEl>
                                        <p:attrNameLst>
                                          <p:attrName>style.visibility</p:attrName>
                                        </p:attrNameLst>
                                      </p:cBhvr>
                                      <p:to>
                                        <p:strVal val="visible"/>
                                      </p:to>
                                    </p:set>
                                    <p:animEffect transition="in" filter="wipe(down)">
                                      <p:cBhvr>
                                        <p:cTn id="79" dur="500"/>
                                        <p:tgtEl>
                                          <p:spTgt spid="2">
                                            <p:txEl>
                                              <p:pRg st="16" end="16"/>
                                            </p:txEl>
                                          </p:spTgt>
                                        </p:tgtEl>
                                      </p:cBhvr>
                                    </p:animEffect>
                                  </p:childTnLst>
                                </p:cTn>
                              </p:par>
                            </p:childTnLst>
                          </p:cTn>
                        </p:par>
                        <p:par>
                          <p:cTn id="80" fill="hold">
                            <p:stCondLst>
                              <p:cond delay="9250"/>
                            </p:stCondLst>
                            <p:childTnLst>
                              <p:par>
                                <p:cTn id="81" presetID="22" presetClass="entr" presetSubtype="4" fill="hold" grpId="0" nodeType="afterEffect">
                                  <p:stCondLst>
                                    <p:cond delay="0"/>
                                  </p:stCondLst>
                                  <p:childTnLst>
                                    <p:set>
                                      <p:cBhvr>
                                        <p:cTn id="82" dur="1" fill="hold">
                                          <p:stCondLst>
                                            <p:cond delay="0"/>
                                          </p:stCondLst>
                                        </p:cTn>
                                        <p:tgtEl>
                                          <p:spTgt spid="2">
                                            <p:txEl>
                                              <p:pRg st="17" end="17"/>
                                            </p:txEl>
                                          </p:spTgt>
                                        </p:tgtEl>
                                        <p:attrNameLst>
                                          <p:attrName>style.visibility</p:attrName>
                                        </p:attrNameLst>
                                      </p:cBhvr>
                                      <p:to>
                                        <p:strVal val="visible"/>
                                      </p:to>
                                    </p:set>
                                    <p:animEffect transition="in" filter="wipe(down)">
                                      <p:cBhvr>
                                        <p:cTn id="83" dur="500"/>
                                        <p:tgtEl>
                                          <p:spTgt spid="2">
                                            <p:txEl>
                                              <p:pRg st="17" end="17"/>
                                            </p:txEl>
                                          </p:spTgt>
                                        </p:tgtEl>
                                      </p:cBhvr>
                                    </p:animEffect>
                                  </p:childTnLst>
                                </p:cTn>
                              </p:par>
                            </p:childTnLst>
                          </p:cTn>
                        </p:par>
                        <p:par>
                          <p:cTn id="84" fill="hold">
                            <p:stCondLst>
                              <p:cond delay="9750"/>
                            </p:stCondLst>
                            <p:childTnLst>
                              <p:par>
                                <p:cTn id="85" presetID="22" presetClass="entr" presetSubtype="4" fill="hold" grpId="0" nodeType="afterEffect">
                                  <p:stCondLst>
                                    <p:cond delay="0"/>
                                  </p:stCondLst>
                                  <p:childTnLst>
                                    <p:set>
                                      <p:cBhvr>
                                        <p:cTn id="86" dur="1" fill="hold">
                                          <p:stCondLst>
                                            <p:cond delay="0"/>
                                          </p:stCondLst>
                                        </p:cTn>
                                        <p:tgtEl>
                                          <p:spTgt spid="2">
                                            <p:txEl>
                                              <p:pRg st="18" end="18"/>
                                            </p:txEl>
                                          </p:spTgt>
                                        </p:tgtEl>
                                        <p:attrNameLst>
                                          <p:attrName>style.visibility</p:attrName>
                                        </p:attrNameLst>
                                      </p:cBhvr>
                                      <p:to>
                                        <p:strVal val="visible"/>
                                      </p:to>
                                    </p:set>
                                    <p:animEffect transition="in" filter="wipe(down)">
                                      <p:cBhvr>
                                        <p:cTn id="87" dur="500"/>
                                        <p:tgtEl>
                                          <p:spTgt spid="2">
                                            <p:txEl>
                                              <p:pRg st="18" end="18"/>
                                            </p:txEl>
                                          </p:spTgt>
                                        </p:tgtEl>
                                      </p:cBhvr>
                                    </p:animEffect>
                                  </p:childTnLst>
                                </p:cTn>
                              </p:par>
                            </p:childTnLst>
                          </p:cTn>
                        </p:par>
                        <p:par>
                          <p:cTn id="88" fill="hold">
                            <p:stCondLst>
                              <p:cond delay="10250"/>
                            </p:stCondLst>
                            <p:childTnLst>
                              <p:par>
                                <p:cTn id="89" presetID="22" presetClass="entr" presetSubtype="4" fill="hold" grpId="0" nodeType="afterEffect">
                                  <p:stCondLst>
                                    <p:cond delay="0"/>
                                  </p:stCondLst>
                                  <p:childTnLst>
                                    <p:set>
                                      <p:cBhvr>
                                        <p:cTn id="90" dur="1" fill="hold">
                                          <p:stCondLst>
                                            <p:cond delay="0"/>
                                          </p:stCondLst>
                                        </p:cTn>
                                        <p:tgtEl>
                                          <p:spTgt spid="2">
                                            <p:txEl>
                                              <p:pRg st="19" end="19"/>
                                            </p:txEl>
                                          </p:spTgt>
                                        </p:tgtEl>
                                        <p:attrNameLst>
                                          <p:attrName>style.visibility</p:attrName>
                                        </p:attrNameLst>
                                      </p:cBhvr>
                                      <p:to>
                                        <p:strVal val="visible"/>
                                      </p:to>
                                    </p:set>
                                    <p:animEffect transition="in" filter="wipe(down)">
                                      <p:cBhvr>
                                        <p:cTn id="91" dur="500"/>
                                        <p:tgtEl>
                                          <p:spTgt spid="2">
                                            <p:txEl>
                                              <p:pRg st="19" end="19"/>
                                            </p:txEl>
                                          </p:spTgt>
                                        </p:tgtEl>
                                      </p:cBhvr>
                                    </p:animEffect>
                                  </p:childTnLst>
                                </p:cTn>
                              </p:par>
                            </p:childTnLst>
                          </p:cTn>
                        </p:par>
                        <p:par>
                          <p:cTn id="92" fill="hold">
                            <p:stCondLst>
                              <p:cond delay="10750"/>
                            </p:stCondLst>
                            <p:childTnLst>
                              <p:par>
                                <p:cTn id="93" presetID="2" presetClass="entr" presetSubtype="9" fill="hold" nodeType="afterEffect">
                                  <p:stCondLst>
                                    <p:cond delay="0"/>
                                  </p:stCondLst>
                                  <p:childTnLst>
                                    <p:set>
                                      <p:cBhvr>
                                        <p:cTn id="94" dur="1" fill="hold">
                                          <p:stCondLst>
                                            <p:cond delay="0"/>
                                          </p:stCondLst>
                                        </p:cTn>
                                        <p:tgtEl>
                                          <p:spTgt spid="2051"/>
                                        </p:tgtEl>
                                        <p:attrNameLst>
                                          <p:attrName>style.visibility</p:attrName>
                                        </p:attrNameLst>
                                      </p:cBhvr>
                                      <p:to>
                                        <p:strVal val="visible"/>
                                      </p:to>
                                    </p:set>
                                    <p:anim calcmode="lin" valueType="num">
                                      <p:cBhvr additive="base">
                                        <p:cTn id="95" dur="750" fill="hold"/>
                                        <p:tgtEl>
                                          <p:spTgt spid="2051"/>
                                        </p:tgtEl>
                                        <p:attrNameLst>
                                          <p:attrName>ppt_x</p:attrName>
                                        </p:attrNameLst>
                                      </p:cBhvr>
                                      <p:tavLst>
                                        <p:tav tm="0">
                                          <p:val>
                                            <p:strVal val="0-#ppt_w/2"/>
                                          </p:val>
                                        </p:tav>
                                        <p:tav tm="100000">
                                          <p:val>
                                            <p:strVal val="#ppt_x"/>
                                          </p:val>
                                        </p:tav>
                                      </p:tavLst>
                                    </p:anim>
                                    <p:anim calcmode="lin" valueType="num">
                                      <p:cBhvr additive="base">
                                        <p:cTn id="96" dur="750" fill="hold"/>
                                        <p:tgtEl>
                                          <p:spTgt spid="20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prstTxWarp prst="textPlain">
              <a:avLst/>
            </a:prstTxWarp>
          </a:bodyPr>
          <a:lstStyle/>
          <a:p>
            <a:pPr marL="0" indent="0">
              <a:buNone/>
            </a:pPr>
            <a:r>
              <a:rPr lang="ru-RU" dirty="0"/>
              <a:t> </a:t>
            </a:r>
            <a:r>
              <a:rPr lang="ru-RU" dirty="0" smtClean="0"/>
              <a:t>     </a:t>
            </a:r>
            <a:r>
              <a:rPr lang="ru-RU" sz="300" dirty="0" smtClean="0"/>
              <a:t>Как </a:t>
            </a:r>
            <a:r>
              <a:rPr lang="ru-RU" sz="300" dirty="0"/>
              <a:t>зовут парня </a:t>
            </a:r>
            <a:r>
              <a:rPr lang="ru-RU" sz="300" dirty="0" err="1"/>
              <a:t>Клео</a:t>
            </a:r>
            <a:r>
              <a:rPr lang="ru-RU" sz="400" dirty="0"/>
              <a:t>? </a:t>
            </a:r>
            <a:endParaRPr lang="ru-RU" sz="500" dirty="0" smtClean="0"/>
          </a:p>
          <a:p>
            <a:pPr marL="0" indent="0">
              <a:buNone/>
            </a:pPr>
            <a:r>
              <a:rPr lang="ru-RU" sz="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a:t>
            </a:r>
            <a:r>
              <a:rPr lang="ru-RU" sz="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Дьюс</a:t>
            </a:r>
            <a:endParaRPr lang="ru-RU" sz="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ndParaRPr>
          </a:p>
        </p:txBody>
      </p:sp>
      <p:sp>
        <p:nvSpPr>
          <p:cNvPr id="3" name="Заголовок 2"/>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r>
              <a:rPr lang="ru-RU"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Вопрос № 5</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348880"/>
            <a:ext cx="2006641" cy="378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9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750"/>
                                        <p:tgtEl>
                                          <p:spTgt spid="3"/>
                                        </p:tgtEl>
                                      </p:cBhvr>
                                    </p:animEffect>
                                    <p:set>
                                      <p:cBhvr>
                                        <p:cTn id="7" dur="1" fill="hold">
                                          <p:stCondLst>
                                            <p:cond delay="749"/>
                                          </p:stCondLst>
                                        </p:cTn>
                                        <p:tgtEl>
                                          <p:spTgt spid="3"/>
                                        </p:tgtEl>
                                        <p:attrNameLst>
                                          <p:attrName>style.visibility</p:attrName>
                                        </p:attrNameLst>
                                      </p:cBhvr>
                                      <p:to>
                                        <p:strVal val="hidden"/>
                                      </p:to>
                                    </p:set>
                                  </p:childTnLst>
                                </p:cTn>
                              </p:par>
                            </p:childTnLst>
                          </p:cTn>
                        </p:par>
                        <p:par>
                          <p:cTn id="8" fill="hold">
                            <p:stCondLst>
                              <p:cond delay="750"/>
                            </p:stCondLst>
                            <p:childTnLst>
                              <p:par>
                                <p:cTn id="9" presetID="31"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75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20" dur="75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21" presetClass="entr" presetSubtype="4" fill="hold" nodeType="after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wheel(4)">
                                      <p:cBhvr>
                                        <p:cTn id="24"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lstStyle/>
          <a:p>
            <a:pPr marL="0" indent="0">
              <a:buNone/>
            </a:pPr>
            <a:r>
              <a:rPr lang="ru-RU" dirty="0"/>
              <a:t>	</a:t>
            </a:r>
            <a:r>
              <a:rPr lang="ru-RU" sz="3200" dirty="0"/>
              <a:t>Любимое лакомство </a:t>
            </a:r>
            <a:r>
              <a:rPr lang="ru-RU" sz="3200" dirty="0" err="1"/>
              <a:t>Дракулауры</a:t>
            </a:r>
            <a:r>
              <a:rPr lang="ru-RU" sz="3200" dirty="0" smtClean="0"/>
              <a:t>?</a:t>
            </a:r>
          </a:p>
          <a:p>
            <a:pPr marL="0" indent="0">
              <a:buNone/>
            </a:pPr>
            <a:endParaRPr lang="ru-RU" dirty="0" smtClean="0"/>
          </a:p>
          <a:p>
            <a:pPr marL="0" indent="0">
              <a:buNone/>
            </a:pPr>
            <a:r>
              <a:rPr lang="ru-RU" dirty="0" smtClean="0"/>
              <a:t>     </a:t>
            </a: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овощи</a:t>
            </a:r>
            <a:endParaRPr lang="ru-RU"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Заголовок 2"/>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r>
              <a:rPr lang="ru-RU"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Вопрос № 6</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0651" y="2996952"/>
            <a:ext cx="4107964" cy="2978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65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750"/>
                                        <p:tgtEl>
                                          <p:spTgt spid="3"/>
                                        </p:tgtEl>
                                      </p:cBhvr>
                                    </p:animEffect>
                                    <p:anim calcmode="lin" valueType="num">
                                      <p:cBhvr>
                                        <p:cTn id="7" dur="750"/>
                                        <p:tgtEl>
                                          <p:spTgt spid="3"/>
                                        </p:tgtEl>
                                        <p:attrNameLst>
                                          <p:attrName>ppt_x</p:attrName>
                                        </p:attrNameLst>
                                      </p:cBhvr>
                                      <p:tavLst>
                                        <p:tav tm="0">
                                          <p:val>
                                            <p:strVal val="ppt_x"/>
                                          </p:val>
                                        </p:tav>
                                        <p:tav tm="100000">
                                          <p:val>
                                            <p:strVal val="ppt_x"/>
                                          </p:val>
                                        </p:tav>
                                      </p:tavLst>
                                    </p:anim>
                                    <p:anim calcmode="lin" valueType="num">
                                      <p:cBhvr>
                                        <p:cTn id="8" dur="750"/>
                                        <p:tgtEl>
                                          <p:spTgt spid="3"/>
                                        </p:tgtEl>
                                        <p:attrNameLst>
                                          <p:attrName>ppt_y</p:attrName>
                                        </p:attrNameLst>
                                      </p:cBhvr>
                                      <p:tavLst>
                                        <p:tav tm="0">
                                          <p:val>
                                            <p:strVal val="ppt_y"/>
                                          </p:val>
                                        </p:tav>
                                        <p:tav tm="100000">
                                          <p:val>
                                            <p:strVal val="ppt_y+.1"/>
                                          </p:val>
                                        </p:tav>
                                      </p:tavLst>
                                    </p:anim>
                                    <p:set>
                                      <p:cBhvr>
                                        <p:cTn id="9" dur="1" fill="hold">
                                          <p:stCondLst>
                                            <p:cond delay="749"/>
                                          </p:stCondLst>
                                        </p:cTn>
                                        <p:tgtEl>
                                          <p:spTgt spid="3"/>
                                        </p:tgtEl>
                                        <p:attrNameLst>
                                          <p:attrName>style.visibility</p:attrName>
                                        </p:attrNameLst>
                                      </p:cBhvr>
                                      <p:to>
                                        <p:strVal val="hidden"/>
                                      </p:to>
                                    </p:set>
                                  </p:childTnLst>
                                </p:cTn>
                              </p:par>
                            </p:childTnLst>
                          </p:cTn>
                        </p:par>
                        <p:par>
                          <p:cTn id="10" fill="hold">
                            <p:stCondLst>
                              <p:cond delay="750"/>
                            </p:stCondLst>
                            <p:childTnLst>
                              <p:par>
                                <p:cTn id="11" presetID="22" presetClass="entr" presetSubtype="2"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right)">
                                      <p:cBhvr>
                                        <p:cTn id="13" dur="75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ox(in)">
                                      <p:cBhvr>
                                        <p:cTn id="18" dur="750"/>
                                        <p:tgtEl>
                                          <p:spTgt spid="2">
                                            <p:txEl>
                                              <p:pRg st="2" end="2"/>
                                            </p:txEl>
                                          </p:spTgt>
                                        </p:tgtEl>
                                      </p:cBhvr>
                                    </p:animEffect>
                                  </p:childTnLst>
                                </p:cTn>
                              </p:par>
                            </p:childTnLst>
                          </p:cTn>
                        </p:par>
                        <p:par>
                          <p:cTn id="19" fill="hold">
                            <p:stCondLst>
                              <p:cond delay="750"/>
                            </p:stCondLst>
                            <p:childTnLst>
                              <p:par>
                                <p:cTn id="20" presetID="21" presetClass="entr" presetSubtype="2"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heel(2)">
                                      <p:cBhvr>
                                        <p:cTn id="22"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lstStyle/>
          <a:p>
            <a:pPr marL="0" indent="0">
              <a:buNone/>
            </a:pPr>
            <a:r>
              <a:rPr lang="ru-RU" dirty="0"/>
              <a:t>	</a:t>
            </a:r>
            <a:r>
              <a:rPr lang="ru-RU" sz="3600" dirty="0"/>
              <a:t>Какой возраст Фрэнки Штейн? </a:t>
            </a:r>
            <a:endParaRPr lang="ru-RU" sz="3600" dirty="0" smtClean="0"/>
          </a:p>
          <a:p>
            <a:pPr marL="0" indent="0">
              <a:buNone/>
            </a:pPr>
            <a:endParaRPr lang="ru-RU" dirty="0" smtClean="0"/>
          </a:p>
          <a:p>
            <a:pPr marL="0" indent="0" algn="ctr">
              <a:buNone/>
            </a:pP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15 дней</a:t>
            </a:r>
            <a:endParaRPr lang="ru-RU"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Заголовок 2"/>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r>
              <a:rPr lang="ru-RU"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Вопрос № 7</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2924944"/>
            <a:ext cx="1728192"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4132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750"/>
                                        <p:tgtEl>
                                          <p:spTgt spid="3"/>
                                        </p:tgtEl>
                                      </p:cBhvr>
                                    </p:animEffect>
                                    <p:anim calcmode="lin" valueType="num">
                                      <p:cBhvr>
                                        <p:cTn id="7" dur="750"/>
                                        <p:tgtEl>
                                          <p:spTgt spid="3"/>
                                        </p:tgtEl>
                                        <p:attrNameLst>
                                          <p:attrName>ppt_x</p:attrName>
                                        </p:attrNameLst>
                                      </p:cBhvr>
                                      <p:tavLst>
                                        <p:tav tm="0">
                                          <p:val>
                                            <p:strVal val="ppt_x"/>
                                          </p:val>
                                        </p:tav>
                                        <p:tav tm="100000">
                                          <p:val>
                                            <p:strVal val="ppt_x"/>
                                          </p:val>
                                        </p:tav>
                                      </p:tavLst>
                                    </p:anim>
                                    <p:anim calcmode="lin" valueType="num">
                                      <p:cBhvr>
                                        <p:cTn id="8" dur="750"/>
                                        <p:tgtEl>
                                          <p:spTgt spid="3"/>
                                        </p:tgtEl>
                                        <p:attrNameLst>
                                          <p:attrName>ppt_y</p:attrName>
                                        </p:attrNameLst>
                                      </p:cBhvr>
                                      <p:tavLst>
                                        <p:tav tm="0">
                                          <p:val>
                                            <p:strVal val="ppt_y"/>
                                          </p:val>
                                        </p:tav>
                                        <p:tav tm="100000">
                                          <p:val>
                                            <p:strVal val="ppt_y+.1"/>
                                          </p:val>
                                        </p:tav>
                                      </p:tavLst>
                                    </p:anim>
                                    <p:set>
                                      <p:cBhvr>
                                        <p:cTn id="9" dur="1" fill="hold">
                                          <p:stCondLst>
                                            <p:cond delay="749"/>
                                          </p:stCondLst>
                                        </p:cTn>
                                        <p:tgtEl>
                                          <p:spTgt spid="3"/>
                                        </p:tgtEl>
                                        <p:attrNameLst>
                                          <p:attrName>style.visibility</p:attrName>
                                        </p:attrNameLst>
                                      </p:cBhvr>
                                      <p:to>
                                        <p:strVal val="hidden"/>
                                      </p:to>
                                    </p:se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75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diamond(in)">
                                      <p:cBhvr>
                                        <p:cTn id="18" dur="750"/>
                                        <p:tgtEl>
                                          <p:spTgt spid="2">
                                            <p:txEl>
                                              <p:pRg st="2" end="2"/>
                                            </p:txEl>
                                          </p:spTgt>
                                        </p:tgtEl>
                                      </p:cBhvr>
                                    </p:animEffect>
                                  </p:childTnLst>
                                </p:cTn>
                              </p:par>
                            </p:childTnLst>
                          </p:cTn>
                        </p:par>
                        <p:par>
                          <p:cTn id="19" fill="hold">
                            <p:stCondLst>
                              <p:cond delay="750"/>
                            </p:stCondLst>
                            <p:childTnLst>
                              <p:par>
                                <p:cTn id="20" presetID="21" presetClass="entr" presetSubtype="4" fill="hold" nodeType="after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wheel(4)">
                                      <p:cBhvr>
                                        <p:cTn id="22" dur="75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lstStyle/>
          <a:p>
            <a:pPr marL="0" indent="0">
              <a:buNone/>
            </a:pPr>
            <a:r>
              <a:rPr lang="ru-RU" dirty="0"/>
              <a:t>	</a:t>
            </a:r>
            <a:r>
              <a:rPr lang="ru-RU" sz="3600" dirty="0"/>
              <a:t>Как зовут дочь </a:t>
            </a:r>
            <a:r>
              <a:rPr lang="ru-RU" sz="3600" dirty="0" smtClean="0"/>
              <a:t>зомби?</a:t>
            </a:r>
          </a:p>
          <a:p>
            <a:pPr marL="0" indent="0">
              <a:buNone/>
            </a:pPr>
            <a:r>
              <a:rPr lang="ru-RU"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60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Гулия</a:t>
            </a:r>
            <a:endParaRPr lang="ru-RU"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Заголовок 2"/>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r>
              <a:rPr lang="ru-RU"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Вопрос № 8</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825971"/>
            <a:ext cx="280831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905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750"/>
                                        <p:tgtEl>
                                          <p:spTgt spid="3"/>
                                        </p:tgtEl>
                                      </p:cBhvr>
                                    </p:animEffect>
                                    <p:anim calcmode="lin" valueType="num">
                                      <p:cBhvr>
                                        <p:cTn id="7" dur="750"/>
                                        <p:tgtEl>
                                          <p:spTgt spid="3"/>
                                        </p:tgtEl>
                                        <p:attrNameLst>
                                          <p:attrName>ppt_x</p:attrName>
                                        </p:attrNameLst>
                                      </p:cBhvr>
                                      <p:tavLst>
                                        <p:tav tm="0">
                                          <p:val>
                                            <p:strVal val="ppt_x"/>
                                          </p:val>
                                        </p:tav>
                                        <p:tav tm="100000">
                                          <p:val>
                                            <p:strVal val="ppt_x"/>
                                          </p:val>
                                        </p:tav>
                                      </p:tavLst>
                                    </p:anim>
                                    <p:anim calcmode="lin" valueType="num">
                                      <p:cBhvr>
                                        <p:cTn id="8" dur="750"/>
                                        <p:tgtEl>
                                          <p:spTgt spid="3"/>
                                        </p:tgtEl>
                                        <p:attrNameLst>
                                          <p:attrName>ppt_y</p:attrName>
                                        </p:attrNameLst>
                                      </p:cBhvr>
                                      <p:tavLst>
                                        <p:tav tm="0">
                                          <p:val>
                                            <p:strVal val="ppt_y"/>
                                          </p:val>
                                        </p:tav>
                                        <p:tav tm="100000">
                                          <p:val>
                                            <p:strVal val="ppt_y+.1"/>
                                          </p:val>
                                        </p:tav>
                                      </p:tavLst>
                                    </p:anim>
                                    <p:set>
                                      <p:cBhvr>
                                        <p:cTn id="9" dur="1" fill="hold">
                                          <p:stCondLst>
                                            <p:cond delay="749"/>
                                          </p:stCondLst>
                                        </p:cTn>
                                        <p:tgtEl>
                                          <p:spTgt spid="3"/>
                                        </p:tgtEl>
                                        <p:attrNameLst>
                                          <p:attrName>style.visibility</p:attrName>
                                        </p:attrNameLst>
                                      </p:cBhvr>
                                      <p:to>
                                        <p:strVal val="hidden"/>
                                      </p:to>
                                    </p:set>
                                  </p:childTnLst>
                                </p:cTn>
                              </p:par>
                            </p:childTnLst>
                          </p:cTn>
                        </p:par>
                        <p:par>
                          <p:cTn id="10" fill="hold">
                            <p:stCondLst>
                              <p:cond delay="750"/>
                            </p:stCondLst>
                            <p:childTnLst>
                              <p:par>
                                <p:cTn id="11" presetID="22" presetClass="entr" presetSubtype="2"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right)">
                                      <p:cBhvr>
                                        <p:cTn id="13" dur="75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plus(in)">
                                      <p:cBhvr>
                                        <p:cTn id="18" dur="750"/>
                                        <p:tgtEl>
                                          <p:spTgt spid="2">
                                            <p:txEl>
                                              <p:pRg st="1" end="1"/>
                                            </p:txEl>
                                          </p:spTgt>
                                        </p:tgtEl>
                                      </p:cBhvr>
                                    </p:animEffect>
                                  </p:childTnLst>
                                </p:cTn>
                              </p:par>
                            </p:childTnLst>
                          </p:cTn>
                        </p:par>
                        <p:par>
                          <p:cTn id="19" fill="hold">
                            <p:stCondLst>
                              <p:cond delay="750"/>
                            </p:stCondLst>
                            <p:childTnLst>
                              <p:par>
                                <p:cTn id="20" presetID="21" presetClass="entr" presetSubtype="2" fill="hold" nodeType="after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heel(2)">
                                      <p:cBhvr>
                                        <p:cTn id="22" dur="75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lstStyle/>
          <a:p>
            <a:pPr marL="0" indent="0">
              <a:buNone/>
            </a:pPr>
            <a:r>
              <a:rPr lang="ru-RU" dirty="0"/>
              <a:t>	</a:t>
            </a:r>
            <a:r>
              <a:rPr lang="ru-RU" sz="3200" dirty="0"/>
              <a:t>Кобра </a:t>
            </a:r>
            <a:r>
              <a:rPr lang="ru-RU" sz="3200" dirty="0" err="1"/>
              <a:t>Хизетт</a:t>
            </a:r>
            <a:r>
              <a:rPr lang="ru-RU" sz="3200" dirty="0"/>
              <a:t> является питомцем … </a:t>
            </a:r>
            <a:endParaRPr lang="ru-RU" sz="3200" dirty="0" smtClean="0"/>
          </a:p>
          <a:p>
            <a:pPr marL="0" indent="0" algn="ctr">
              <a:buNone/>
            </a:pPr>
            <a:r>
              <a:rPr lang="ru-RU" sz="5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Клео</a:t>
            </a: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де </a:t>
            </a: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Нил</a:t>
            </a:r>
          </a:p>
          <a:p>
            <a:pPr marL="0" indent="0">
              <a:buNone/>
            </a:pPr>
            <a:endParaRPr lang="ru-RU" dirty="0"/>
          </a:p>
        </p:txBody>
      </p:sp>
      <p:sp>
        <p:nvSpPr>
          <p:cNvPr id="3" name="Заголовок 2"/>
          <p:cNvSpPr>
            <a:spLocks noGrp="1"/>
          </p:cNvSpPr>
          <p:nvPr>
            <p:ph type="title"/>
          </p:nvPr>
        </p:nvSpPr>
        <p:spPr>
          <a:xfrm>
            <a:off x="523169" y="548680"/>
            <a:ext cx="7756263" cy="1054250"/>
          </a:xfrm>
        </p:spPr>
        <p:style>
          <a:lnRef idx="1">
            <a:schemeClr val="accent6"/>
          </a:lnRef>
          <a:fillRef idx="3">
            <a:schemeClr val="accent6"/>
          </a:fillRef>
          <a:effectRef idx="2">
            <a:schemeClr val="accent6"/>
          </a:effectRef>
          <a:fontRef idx="minor">
            <a:schemeClr val="lt1"/>
          </a:fontRef>
        </p:style>
        <p:txBody>
          <a:bodyPr/>
          <a:lstStyle/>
          <a:p>
            <a:r>
              <a:rPr lang="ru-RU"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Вопрос № 9</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764" r="50000"/>
          <a:stretch/>
        </p:blipFill>
        <p:spPr bwMode="auto">
          <a:xfrm>
            <a:off x="6732239" y="2826505"/>
            <a:ext cx="1583511" cy="345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97787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750"/>
                                        <p:tgtEl>
                                          <p:spTgt spid="3"/>
                                        </p:tgtEl>
                                      </p:cBhvr>
                                    </p:animEffect>
                                    <p:anim calcmode="lin" valueType="num">
                                      <p:cBhvr>
                                        <p:cTn id="7" dur="750"/>
                                        <p:tgtEl>
                                          <p:spTgt spid="3"/>
                                        </p:tgtEl>
                                        <p:attrNameLst>
                                          <p:attrName>ppt_x</p:attrName>
                                        </p:attrNameLst>
                                      </p:cBhvr>
                                      <p:tavLst>
                                        <p:tav tm="0">
                                          <p:val>
                                            <p:strVal val="ppt_x"/>
                                          </p:val>
                                        </p:tav>
                                        <p:tav tm="100000">
                                          <p:val>
                                            <p:strVal val="ppt_x"/>
                                          </p:val>
                                        </p:tav>
                                      </p:tavLst>
                                    </p:anim>
                                    <p:anim calcmode="lin" valueType="num">
                                      <p:cBhvr>
                                        <p:cTn id="8" dur="750"/>
                                        <p:tgtEl>
                                          <p:spTgt spid="3"/>
                                        </p:tgtEl>
                                        <p:attrNameLst>
                                          <p:attrName>ppt_y</p:attrName>
                                        </p:attrNameLst>
                                      </p:cBhvr>
                                      <p:tavLst>
                                        <p:tav tm="0">
                                          <p:val>
                                            <p:strVal val="ppt_y"/>
                                          </p:val>
                                        </p:tav>
                                        <p:tav tm="100000">
                                          <p:val>
                                            <p:strVal val="ppt_y+.1"/>
                                          </p:val>
                                        </p:tav>
                                      </p:tavLst>
                                    </p:anim>
                                    <p:set>
                                      <p:cBhvr>
                                        <p:cTn id="9" dur="1" fill="hold">
                                          <p:stCondLst>
                                            <p:cond delay="749"/>
                                          </p:stCondLst>
                                        </p:cTn>
                                        <p:tgtEl>
                                          <p:spTgt spid="3"/>
                                        </p:tgtEl>
                                        <p:attrNameLst>
                                          <p:attrName>style.visibility</p:attrName>
                                        </p:attrNameLst>
                                      </p:cBhvr>
                                      <p:to>
                                        <p:strVal val="hidden"/>
                                      </p:to>
                                    </p:se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75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diamond(in)">
                                      <p:cBhvr>
                                        <p:cTn id="18" dur="750"/>
                                        <p:tgtEl>
                                          <p:spTgt spid="2">
                                            <p:txEl>
                                              <p:pRg st="1" end="1"/>
                                            </p:txEl>
                                          </p:spTgt>
                                        </p:tgtEl>
                                      </p:cBhvr>
                                    </p:animEffect>
                                  </p:childTnLst>
                                </p:cTn>
                              </p:par>
                            </p:childTnLst>
                          </p:cTn>
                        </p:par>
                        <p:par>
                          <p:cTn id="19" fill="hold">
                            <p:stCondLst>
                              <p:cond delay="750"/>
                            </p:stCondLst>
                            <p:childTnLst>
                              <p:par>
                                <p:cTn id="20" presetID="21" presetClass="entr" presetSubtype="1" fill="hold" nodeType="after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wheel(1)">
                                      <p:cBhvr>
                                        <p:cTn id="22" dur="75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99247" y="2248347"/>
            <a:ext cx="7745505" cy="3987105"/>
          </a:xfrm>
        </p:spPr>
        <p:style>
          <a:lnRef idx="1">
            <a:schemeClr val="accent6"/>
          </a:lnRef>
          <a:fillRef idx="3">
            <a:schemeClr val="accent6"/>
          </a:fillRef>
          <a:effectRef idx="2">
            <a:schemeClr val="accent6"/>
          </a:effectRef>
          <a:fontRef idx="minor">
            <a:schemeClr val="lt1"/>
          </a:fontRef>
        </p:style>
        <p:txBody>
          <a:bodyPr/>
          <a:lstStyle/>
          <a:p>
            <a:pPr marL="0" indent="0">
              <a:buNone/>
            </a:pPr>
            <a:r>
              <a:rPr lang="ru-RU" dirty="0"/>
              <a:t>	</a:t>
            </a:r>
            <a:r>
              <a:rPr lang="ru-RU" sz="4000" dirty="0"/>
              <a:t>Сколько лет </a:t>
            </a:r>
            <a:r>
              <a:rPr lang="ru-RU" sz="4000" dirty="0" err="1"/>
              <a:t>Дракулауре</a:t>
            </a:r>
            <a:r>
              <a:rPr lang="ru-RU" sz="4000" dirty="0" smtClean="0"/>
              <a:t>?</a:t>
            </a:r>
          </a:p>
          <a:p>
            <a:pPr marL="0" indent="0">
              <a:buNone/>
            </a:pPr>
            <a:r>
              <a:rPr lang="ru-RU" dirty="0" smtClean="0"/>
              <a:t>      </a:t>
            </a:r>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1600 лет</a:t>
            </a:r>
            <a:endParaRPr lang="ru-RU"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Заголовок 2"/>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a:lstStyle/>
          <a:p>
            <a:r>
              <a:rPr lang="ru-RU"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Вопрос № 10</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868634"/>
            <a:ext cx="4063114" cy="332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7356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750"/>
                                        <p:tgtEl>
                                          <p:spTgt spid="3"/>
                                        </p:tgtEl>
                                      </p:cBhvr>
                                    </p:animEffect>
                                    <p:anim calcmode="lin" valueType="num">
                                      <p:cBhvr>
                                        <p:cTn id="7" dur="750"/>
                                        <p:tgtEl>
                                          <p:spTgt spid="3"/>
                                        </p:tgtEl>
                                        <p:attrNameLst>
                                          <p:attrName>ppt_x</p:attrName>
                                        </p:attrNameLst>
                                      </p:cBhvr>
                                      <p:tavLst>
                                        <p:tav tm="0">
                                          <p:val>
                                            <p:strVal val="ppt_x"/>
                                          </p:val>
                                        </p:tav>
                                        <p:tav tm="100000">
                                          <p:val>
                                            <p:strVal val="ppt_x"/>
                                          </p:val>
                                        </p:tav>
                                      </p:tavLst>
                                    </p:anim>
                                    <p:anim calcmode="lin" valueType="num">
                                      <p:cBhvr>
                                        <p:cTn id="8" dur="750"/>
                                        <p:tgtEl>
                                          <p:spTgt spid="3"/>
                                        </p:tgtEl>
                                        <p:attrNameLst>
                                          <p:attrName>ppt_y</p:attrName>
                                        </p:attrNameLst>
                                      </p:cBhvr>
                                      <p:tavLst>
                                        <p:tav tm="0">
                                          <p:val>
                                            <p:strVal val="ppt_y"/>
                                          </p:val>
                                        </p:tav>
                                        <p:tav tm="100000">
                                          <p:val>
                                            <p:strVal val="ppt_y+.1"/>
                                          </p:val>
                                        </p:tav>
                                      </p:tavLst>
                                    </p:anim>
                                    <p:set>
                                      <p:cBhvr>
                                        <p:cTn id="9" dur="1" fill="hold">
                                          <p:stCondLst>
                                            <p:cond delay="749"/>
                                          </p:stCondLst>
                                        </p:cTn>
                                        <p:tgtEl>
                                          <p:spTgt spid="3"/>
                                        </p:tgtEl>
                                        <p:attrNameLst>
                                          <p:attrName>style.visibility</p:attrName>
                                        </p:attrNameLst>
                                      </p:cBhvr>
                                      <p:to>
                                        <p:strVal val="hidden"/>
                                      </p:to>
                                    </p:se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up)">
                                      <p:cBhvr>
                                        <p:cTn id="13" dur="75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ox(in)">
                                      <p:cBhvr>
                                        <p:cTn id="18" dur="750"/>
                                        <p:tgtEl>
                                          <p:spTgt spid="2">
                                            <p:txEl>
                                              <p:pRg st="1" end="1"/>
                                            </p:txEl>
                                          </p:spTgt>
                                        </p:tgtEl>
                                      </p:cBhvr>
                                    </p:animEffect>
                                  </p:childTnLst>
                                </p:cTn>
                              </p:par>
                            </p:childTnLst>
                          </p:cTn>
                        </p:par>
                        <p:par>
                          <p:cTn id="19" fill="hold">
                            <p:stCondLst>
                              <p:cond delay="750"/>
                            </p:stCondLst>
                            <p:childTnLst>
                              <p:par>
                                <p:cTn id="20" presetID="21" presetClass="entr" presetSubtype="8" fill="hold" nodeType="afterEffect">
                                  <p:stCondLst>
                                    <p:cond delay="0"/>
                                  </p:stCondLst>
                                  <p:childTnLst>
                                    <p:set>
                                      <p:cBhvr>
                                        <p:cTn id="21" dur="1" fill="hold">
                                          <p:stCondLst>
                                            <p:cond delay="0"/>
                                          </p:stCondLst>
                                        </p:cTn>
                                        <p:tgtEl>
                                          <p:spTgt spid="9218"/>
                                        </p:tgtEl>
                                        <p:attrNameLst>
                                          <p:attrName>style.visibility</p:attrName>
                                        </p:attrNameLst>
                                      </p:cBhvr>
                                      <p:to>
                                        <p:strVal val="visible"/>
                                      </p:to>
                                    </p:set>
                                    <p:animEffect transition="in" filter="wheel(8)">
                                      <p:cBhvr>
                                        <p:cTn id="22" dur="75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707904" y="188640"/>
            <a:ext cx="4736849" cy="3168352"/>
          </a:xfrm>
        </p:spPr>
        <p:txBody>
          <a:bodyPr/>
          <a:lstStyle/>
          <a:p>
            <a:r>
              <a:rPr lang="ru-RU" sz="4000" b="1" dirty="0"/>
              <a:t>новая книга </a:t>
            </a:r>
            <a:r>
              <a:rPr lang="ru-RU" sz="4000" b="1" dirty="0" smtClean="0"/>
              <a:t/>
            </a:r>
            <a:br>
              <a:rPr lang="ru-RU" sz="4000" b="1" dirty="0" smtClean="0"/>
            </a:br>
            <a:r>
              <a:rPr lang="ru-RU" sz="4000" b="1" dirty="0" smtClean="0"/>
              <a:t>  Лиззи </a:t>
            </a:r>
            <a:r>
              <a:rPr lang="ru-RU" sz="4000" b="1" dirty="0" err="1" smtClean="0"/>
              <a:t>Харрисон</a:t>
            </a:r>
            <a:r>
              <a:rPr lang="ru-RU" sz="4000" b="1" dirty="0" smtClean="0"/>
              <a:t> </a:t>
            </a:r>
            <a:br>
              <a:rPr lang="ru-RU" sz="4000" b="1" dirty="0" smtClean="0"/>
            </a:br>
            <a:r>
              <a:rPr lang="ru-RU" sz="4000" b="1" dirty="0">
                <a:solidFill>
                  <a:srgbClr val="FF0000"/>
                </a:solidFill>
              </a:rPr>
              <a:t> </a:t>
            </a:r>
            <a:r>
              <a:rPr lang="ru-RU" sz="4000" b="1" dirty="0" smtClean="0">
                <a:solidFill>
                  <a:srgbClr val="FF0000"/>
                </a:solidFill>
              </a:rPr>
              <a:t>«Школа монстров»</a:t>
            </a:r>
            <a:endParaRPr lang="ru-RU" sz="4000" b="1" dirty="0">
              <a:solidFill>
                <a:srgbClr val="FF0000"/>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50004"/>
            <a:ext cx="3168352" cy="327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1" y="3501008"/>
            <a:ext cx="8819225" cy="3046988"/>
          </a:xfrm>
          <a:prstGeom prst="rect">
            <a:avLst/>
          </a:prstGeom>
        </p:spPr>
        <p:txBody>
          <a:bodyPr wrap="square">
            <a:spAutoFit/>
          </a:bodyPr>
          <a:lstStyle/>
          <a:p>
            <a:r>
              <a:rPr lang="ru-RU" sz="2400" b="1" dirty="0">
                <a:solidFill>
                  <a:schemeClr val="accent6">
                    <a:lumMod val="50000"/>
                  </a:schemeClr>
                </a:solidFill>
              </a:rPr>
              <a:t>Сюжет книги разворачивается в американской глубинке — городке </a:t>
            </a:r>
            <a:r>
              <a:rPr lang="ru-RU" sz="2400" b="1" dirty="0" err="1">
                <a:solidFill>
                  <a:schemeClr val="accent6">
                    <a:lumMod val="50000"/>
                  </a:schemeClr>
                </a:solidFill>
              </a:rPr>
              <a:t>Сейлем</a:t>
            </a:r>
            <a:r>
              <a:rPr lang="ru-RU" sz="2400" b="1" dirty="0">
                <a:solidFill>
                  <a:schemeClr val="accent6">
                    <a:lumMod val="50000"/>
                  </a:schemeClr>
                </a:solidFill>
              </a:rPr>
              <a:t>. Именно здесь происходит переполох: городок захвачен </a:t>
            </a:r>
            <a:r>
              <a:rPr lang="ru-RU" sz="2400" b="1" dirty="0" smtClean="0">
                <a:solidFill>
                  <a:schemeClr val="accent6">
                    <a:lumMod val="50000"/>
                  </a:schemeClr>
                </a:solidFill>
              </a:rPr>
              <a:t>монстрами. </a:t>
            </a:r>
            <a:r>
              <a:rPr lang="ru-RU" sz="2400" b="1" dirty="0">
                <a:solidFill>
                  <a:schemeClr val="accent6">
                    <a:lumMod val="50000"/>
                  </a:schemeClr>
                </a:solidFill>
              </a:rPr>
              <a:t>Начинается история с того, что в </a:t>
            </a:r>
            <a:r>
              <a:rPr lang="ru-RU" sz="2400" b="1" dirty="0" err="1">
                <a:solidFill>
                  <a:schemeClr val="accent6">
                    <a:lumMod val="50000"/>
                  </a:schemeClr>
                </a:solidFill>
              </a:rPr>
              <a:t>Сейлем</a:t>
            </a:r>
            <a:r>
              <a:rPr lang="ru-RU" sz="2400" b="1" dirty="0">
                <a:solidFill>
                  <a:schemeClr val="accent6">
                    <a:lumMod val="50000"/>
                  </a:schemeClr>
                </a:solidFill>
              </a:rPr>
              <a:t> </a:t>
            </a:r>
            <a:r>
              <a:rPr lang="ru-RU" sz="2400" b="1" dirty="0" smtClean="0">
                <a:solidFill>
                  <a:schemeClr val="accent6">
                    <a:lumMod val="50000"/>
                  </a:schemeClr>
                </a:solidFill>
              </a:rPr>
              <a:t>переезжает </a:t>
            </a:r>
            <a:r>
              <a:rPr lang="ru-RU" sz="2400" b="1" dirty="0">
                <a:solidFill>
                  <a:schemeClr val="accent6">
                    <a:lumMod val="50000"/>
                  </a:schemeClr>
                </a:solidFill>
              </a:rPr>
              <a:t>семейство </a:t>
            </a:r>
            <a:r>
              <a:rPr lang="ru-RU" sz="2400" b="1" dirty="0" err="1">
                <a:solidFill>
                  <a:schemeClr val="accent6">
                    <a:lumMod val="50000"/>
                  </a:schemeClr>
                </a:solidFill>
              </a:rPr>
              <a:t>Карверов</a:t>
            </a:r>
            <a:r>
              <a:rPr lang="ru-RU" sz="2400" b="1" dirty="0">
                <a:solidFill>
                  <a:schemeClr val="accent6">
                    <a:lumMod val="50000"/>
                  </a:schemeClr>
                </a:solidFill>
              </a:rPr>
              <a:t> с очень непростой дочуркой </a:t>
            </a:r>
            <a:r>
              <a:rPr lang="ru-RU" sz="2400" b="1" dirty="0" err="1">
                <a:solidFill>
                  <a:schemeClr val="accent6">
                    <a:lumMod val="50000"/>
                  </a:schemeClr>
                </a:solidFill>
              </a:rPr>
              <a:t>Мелоди</a:t>
            </a:r>
            <a:r>
              <a:rPr lang="ru-RU" sz="2400" b="1" dirty="0">
                <a:solidFill>
                  <a:schemeClr val="accent6">
                    <a:lumMod val="50000"/>
                  </a:schemeClr>
                </a:solidFill>
              </a:rPr>
              <a:t>, а местные старожилы ученые-биологи Штейны знакомят общество с неожиданно появившейся у них дочкой — Фрэнки. Далее по сценарию — </a:t>
            </a:r>
            <a:r>
              <a:rPr lang="ru-RU" sz="2400" b="1" dirty="0" smtClean="0">
                <a:solidFill>
                  <a:schemeClr val="accent6">
                    <a:lumMod val="50000"/>
                  </a:schemeClr>
                </a:solidFill>
              </a:rPr>
              <a:t>любовь, страсти, </a:t>
            </a:r>
            <a:r>
              <a:rPr lang="ru-RU" sz="2400" b="1" dirty="0">
                <a:solidFill>
                  <a:schemeClr val="accent6">
                    <a:lumMod val="50000"/>
                  </a:schemeClr>
                </a:solidFill>
              </a:rPr>
              <a:t>ревность и монстры, монстры, монстры...</a:t>
            </a:r>
          </a:p>
        </p:txBody>
      </p:sp>
    </p:spTree>
    <p:extLst>
      <p:ext uri="{BB962C8B-B14F-4D97-AF65-F5344CB8AC3E}">
        <p14:creationId xmlns:p14="http://schemas.microsoft.com/office/powerpoint/2010/main" val="34305991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750"/>
                                        <p:tgtEl>
                                          <p:spTgt spid="3"/>
                                        </p:tgtEl>
                                      </p:cBhvr>
                                    </p:animEffect>
                                  </p:childTnLst>
                                </p:cTn>
                              </p:par>
                            </p:childTnLst>
                          </p:cTn>
                        </p:par>
                        <p:par>
                          <p:cTn id="8" fill="hold">
                            <p:stCondLst>
                              <p:cond delay="750"/>
                            </p:stCondLst>
                            <p:childTnLst>
                              <p:par>
                                <p:cTn id="9" presetID="53" presetClass="entr" presetSubtype="528"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cBhvr>
                                        <p:cTn id="11" dur="750" fill="hold"/>
                                        <p:tgtEl>
                                          <p:spTgt spid="10242"/>
                                        </p:tgtEl>
                                        <p:attrNameLst>
                                          <p:attrName>ppt_w</p:attrName>
                                        </p:attrNameLst>
                                      </p:cBhvr>
                                      <p:tavLst>
                                        <p:tav tm="0">
                                          <p:val>
                                            <p:fltVal val="0"/>
                                          </p:val>
                                        </p:tav>
                                        <p:tav tm="100000">
                                          <p:val>
                                            <p:strVal val="#ppt_w"/>
                                          </p:val>
                                        </p:tav>
                                      </p:tavLst>
                                    </p:anim>
                                    <p:anim calcmode="lin" valueType="num">
                                      <p:cBhvr>
                                        <p:cTn id="12" dur="750" fill="hold"/>
                                        <p:tgtEl>
                                          <p:spTgt spid="10242"/>
                                        </p:tgtEl>
                                        <p:attrNameLst>
                                          <p:attrName>ppt_h</p:attrName>
                                        </p:attrNameLst>
                                      </p:cBhvr>
                                      <p:tavLst>
                                        <p:tav tm="0">
                                          <p:val>
                                            <p:fltVal val="0"/>
                                          </p:val>
                                        </p:tav>
                                        <p:tav tm="100000">
                                          <p:val>
                                            <p:strVal val="#ppt_h"/>
                                          </p:val>
                                        </p:tav>
                                      </p:tavLst>
                                    </p:anim>
                                    <p:animEffect transition="in" filter="fade">
                                      <p:cBhvr>
                                        <p:cTn id="13" dur="750"/>
                                        <p:tgtEl>
                                          <p:spTgt spid="10242"/>
                                        </p:tgtEl>
                                      </p:cBhvr>
                                    </p:animEffect>
                                    <p:anim calcmode="lin" valueType="num">
                                      <p:cBhvr>
                                        <p:cTn id="14" dur="750" fill="hold"/>
                                        <p:tgtEl>
                                          <p:spTgt spid="10242"/>
                                        </p:tgtEl>
                                        <p:attrNameLst>
                                          <p:attrName>ppt_x</p:attrName>
                                        </p:attrNameLst>
                                      </p:cBhvr>
                                      <p:tavLst>
                                        <p:tav tm="0">
                                          <p:val>
                                            <p:fltVal val="0.5"/>
                                          </p:val>
                                        </p:tav>
                                        <p:tav tm="100000">
                                          <p:val>
                                            <p:strVal val="#ppt_x"/>
                                          </p:val>
                                        </p:tav>
                                      </p:tavLst>
                                    </p:anim>
                                    <p:anim calcmode="lin" valueType="num">
                                      <p:cBhvr>
                                        <p:cTn id="15" dur="750" fill="hold"/>
                                        <p:tgtEl>
                                          <p:spTgt spid="10242"/>
                                        </p:tgtEl>
                                        <p:attrNameLst>
                                          <p:attrName>ppt_y</p:attrName>
                                        </p:attrNameLst>
                                      </p:cBhvr>
                                      <p:tavLst>
                                        <p:tav tm="0">
                                          <p:val>
                                            <p:fltVal val="0.5"/>
                                          </p:val>
                                        </p:tav>
                                        <p:tav tm="100000">
                                          <p:val>
                                            <p:strVal val="#ppt_y"/>
                                          </p:val>
                                        </p:tav>
                                      </p:tavLst>
                                    </p:anim>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204" y="3717032"/>
            <a:ext cx="190500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777" y="404664"/>
            <a:ext cx="1905000" cy="298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107504" y="1894520"/>
            <a:ext cx="7200800" cy="5278895"/>
          </a:xfrm>
        </p:spPr>
        <p:txBody>
          <a:bodyPr>
            <a:noAutofit/>
          </a:bodyPr>
          <a:lstStyle/>
          <a:p>
            <a:pPr marL="0" indent="0">
              <a:buNone/>
            </a:pPr>
            <a:r>
              <a:rPr lang="ru-RU" sz="1800" b="1" dirty="0">
                <a:solidFill>
                  <a:schemeClr val="accent6">
                    <a:lumMod val="50000"/>
                  </a:schemeClr>
                </a:solidFill>
              </a:rPr>
              <a:t>	</a:t>
            </a:r>
          </a:p>
          <a:p>
            <a:r>
              <a:rPr lang="ru-RU" sz="2000" b="1" dirty="0" err="1">
                <a:solidFill>
                  <a:srgbClr val="FF0000"/>
                </a:solidFill>
              </a:rPr>
              <a:t>Monster</a:t>
            </a:r>
            <a:r>
              <a:rPr lang="ru-RU" sz="2000" b="1" dirty="0">
                <a:solidFill>
                  <a:srgbClr val="FF0000"/>
                </a:solidFill>
              </a:rPr>
              <a:t> </a:t>
            </a:r>
            <a:r>
              <a:rPr lang="ru-RU" sz="2000" b="1" dirty="0" err="1">
                <a:solidFill>
                  <a:srgbClr val="FF0000"/>
                </a:solidFill>
              </a:rPr>
              <a:t>High</a:t>
            </a:r>
            <a:r>
              <a:rPr lang="ru-RU" sz="2000" b="1" dirty="0">
                <a:solidFill>
                  <a:srgbClr val="FF0000"/>
                </a:solidFill>
              </a:rPr>
              <a:t>. Академия моды для монстров. Развивающая книжка с наклейками</a:t>
            </a:r>
          </a:p>
          <a:p>
            <a:pPr marL="0" indent="0">
              <a:buNone/>
            </a:pPr>
            <a:r>
              <a:rPr lang="ru-RU" sz="2000" b="1" dirty="0" smtClean="0">
                <a:solidFill>
                  <a:schemeClr val="accent6">
                    <a:lumMod val="50000"/>
                  </a:schemeClr>
                </a:solidFill>
              </a:rPr>
              <a:t>Решай </a:t>
            </a:r>
            <a:r>
              <a:rPr lang="ru-RU" sz="2000" b="1" dirty="0">
                <a:solidFill>
                  <a:schemeClr val="accent6">
                    <a:lumMod val="50000"/>
                  </a:schemeClr>
                </a:solidFill>
              </a:rPr>
              <a:t>головоломки и </a:t>
            </a:r>
            <a:r>
              <a:rPr lang="ru-RU" sz="2000" b="1" dirty="0" smtClean="0">
                <a:solidFill>
                  <a:schemeClr val="accent6">
                    <a:lumMod val="50000"/>
                  </a:schemeClr>
                </a:solidFill>
              </a:rPr>
              <a:t> </a:t>
            </a:r>
            <a:r>
              <a:rPr lang="ru-RU" sz="2000" b="1" dirty="0">
                <a:solidFill>
                  <a:schemeClr val="accent6">
                    <a:lumMod val="50000"/>
                  </a:schemeClr>
                </a:solidFill>
              </a:rPr>
              <a:t>вампирские загадки, собранные в этой книге! </a:t>
            </a:r>
            <a:r>
              <a:rPr lang="ru-RU" sz="2000" b="1" dirty="0" smtClean="0">
                <a:solidFill>
                  <a:schemeClr val="accent6">
                    <a:lumMod val="50000"/>
                  </a:schemeClr>
                </a:solidFill>
              </a:rPr>
              <a:t>Подкинь </a:t>
            </a:r>
            <a:r>
              <a:rPr lang="ru-RU" sz="2000" b="1" dirty="0">
                <a:solidFill>
                  <a:schemeClr val="accent6">
                    <a:lumMod val="50000"/>
                  </a:schemeClr>
                </a:solidFill>
              </a:rPr>
              <a:t>ученицам </a:t>
            </a:r>
            <a:r>
              <a:rPr lang="ru-RU" sz="2000" b="1" dirty="0" err="1">
                <a:solidFill>
                  <a:schemeClr val="accent6">
                    <a:lumMod val="50000"/>
                  </a:schemeClr>
                </a:solidFill>
              </a:rPr>
              <a:t>Monster</a:t>
            </a:r>
            <a:r>
              <a:rPr lang="ru-RU" sz="2000" b="1" dirty="0">
                <a:solidFill>
                  <a:schemeClr val="accent6">
                    <a:lumMod val="50000"/>
                  </a:schemeClr>
                </a:solidFill>
              </a:rPr>
              <a:t> </a:t>
            </a:r>
            <a:r>
              <a:rPr lang="ru-RU" sz="2000" b="1" dirty="0" err="1">
                <a:solidFill>
                  <a:schemeClr val="accent6">
                    <a:lumMod val="50000"/>
                  </a:schemeClr>
                </a:solidFill>
              </a:rPr>
              <a:t>High</a:t>
            </a:r>
            <a:r>
              <a:rPr lang="ru-RU" sz="2000" b="1" dirty="0">
                <a:solidFill>
                  <a:schemeClr val="accent6">
                    <a:lumMod val="50000"/>
                  </a:schemeClr>
                </a:solidFill>
              </a:rPr>
              <a:t> свежих идей для жутких </a:t>
            </a:r>
            <a:r>
              <a:rPr lang="ru-RU" sz="2000" b="1" dirty="0" smtClean="0">
                <a:solidFill>
                  <a:schemeClr val="accent6">
                    <a:lumMod val="50000"/>
                  </a:schemeClr>
                </a:solidFill>
              </a:rPr>
              <a:t>нарядов. Безумно </a:t>
            </a:r>
            <a:r>
              <a:rPr lang="ru-RU" sz="2000" b="1" dirty="0">
                <a:solidFill>
                  <a:schemeClr val="accent6">
                    <a:lumMod val="50000"/>
                  </a:schemeClr>
                </a:solidFill>
              </a:rPr>
              <a:t>удачный повод развить свои потусторонние способности, которые раньше приходилось скрывать</a:t>
            </a:r>
            <a:r>
              <a:rPr lang="ru-RU" sz="2000" b="1" dirty="0" smtClean="0">
                <a:solidFill>
                  <a:schemeClr val="accent6">
                    <a:lumMod val="50000"/>
                  </a:schemeClr>
                </a:solidFill>
              </a:rPr>
              <a:t>!</a:t>
            </a:r>
            <a:r>
              <a:rPr lang="ru-RU" sz="2000" b="1" dirty="0">
                <a:solidFill>
                  <a:schemeClr val="accent6">
                    <a:lumMod val="50000"/>
                  </a:schemeClr>
                </a:solidFill>
              </a:rPr>
              <a:t>	</a:t>
            </a:r>
          </a:p>
          <a:p>
            <a:r>
              <a:rPr lang="ru-RU" sz="2000" b="1" dirty="0" err="1">
                <a:solidFill>
                  <a:srgbClr val="FF0000"/>
                </a:solidFill>
              </a:rPr>
              <a:t>Monster</a:t>
            </a:r>
            <a:r>
              <a:rPr lang="ru-RU" sz="2000" b="1" dirty="0">
                <a:solidFill>
                  <a:srgbClr val="FF0000"/>
                </a:solidFill>
              </a:rPr>
              <a:t> </a:t>
            </a:r>
            <a:r>
              <a:rPr lang="ru-RU" sz="2000" b="1" dirty="0" err="1">
                <a:solidFill>
                  <a:srgbClr val="FF0000"/>
                </a:solidFill>
              </a:rPr>
              <a:t>High</a:t>
            </a:r>
            <a:r>
              <a:rPr lang="ru-RU" sz="2000" b="1" dirty="0">
                <a:solidFill>
                  <a:srgbClr val="FF0000"/>
                </a:solidFill>
              </a:rPr>
              <a:t>. Вечеринка монстров. Как организовать убийственную </a:t>
            </a:r>
            <a:r>
              <a:rPr lang="ru-RU" sz="2000" b="1" dirty="0" smtClean="0">
                <a:solidFill>
                  <a:srgbClr val="FF0000"/>
                </a:solidFill>
              </a:rPr>
              <a:t>вечеринку</a:t>
            </a:r>
            <a:endParaRPr lang="ru-RU" sz="2000" b="1" dirty="0">
              <a:solidFill>
                <a:srgbClr val="FF0000"/>
              </a:solidFill>
            </a:endParaRPr>
          </a:p>
          <a:p>
            <a:pPr marL="0" indent="0">
              <a:buNone/>
            </a:pPr>
            <a:r>
              <a:rPr lang="ru-RU" sz="2000" b="1" dirty="0" smtClean="0">
                <a:solidFill>
                  <a:schemeClr val="accent6">
                    <a:lumMod val="50000"/>
                  </a:schemeClr>
                </a:solidFill>
              </a:rPr>
              <a:t>Придай </a:t>
            </a:r>
            <a:r>
              <a:rPr lang="ru-RU" sz="2000" b="1" dirty="0">
                <a:solidFill>
                  <a:schemeClr val="accent6">
                    <a:lumMod val="50000"/>
                  </a:schemeClr>
                </a:solidFill>
              </a:rPr>
              <a:t>своим вечеринкам акцент в стиле </a:t>
            </a:r>
            <a:r>
              <a:rPr lang="ru-RU" sz="2000" b="1" dirty="0" err="1">
                <a:solidFill>
                  <a:schemeClr val="accent6">
                    <a:lumMod val="50000"/>
                  </a:schemeClr>
                </a:solidFill>
              </a:rPr>
              <a:t>Monster</a:t>
            </a:r>
            <a:r>
              <a:rPr lang="ru-RU" sz="2000" b="1" dirty="0">
                <a:solidFill>
                  <a:schemeClr val="accent6">
                    <a:lumMod val="50000"/>
                  </a:schemeClr>
                </a:solidFill>
              </a:rPr>
              <a:t> </a:t>
            </a:r>
            <a:r>
              <a:rPr lang="ru-RU" sz="2000" b="1" dirty="0" err="1">
                <a:solidFill>
                  <a:schemeClr val="accent6">
                    <a:lumMod val="50000"/>
                  </a:schemeClr>
                </a:solidFill>
              </a:rPr>
              <a:t>High</a:t>
            </a:r>
            <a:r>
              <a:rPr lang="ru-RU" sz="2000" b="1" dirty="0">
                <a:solidFill>
                  <a:schemeClr val="accent6">
                    <a:lumMod val="50000"/>
                  </a:schemeClr>
                </a:solidFill>
              </a:rPr>
              <a:t>! Узнай про все хитроумные придумки твоих любимых </a:t>
            </a:r>
            <a:r>
              <a:rPr lang="ru-RU" sz="2000" b="1" dirty="0" err="1" smtClean="0">
                <a:solidFill>
                  <a:schemeClr val="accent6">
                    <a:lumMod val="50000"/>
                  </a:schemeClr>
                </a:solidFill>
              </a:rPr>
              <a:t>монстряшек</a:t>
            </a:r>
            <a:r>
              <a:rPr lang="ru-RU" sz="2000" b="1" dirty="0" smtClean="0">
                <a:solidFill>
                  <a:schemeClr val="accent6">
                    <a:lumMod val="50000"/>
                  </a:schemeClr>
                </a:solidFill>
              </a:rPr>
              <a:t> </a:t>
            </a:r>
            <a:r>
              <a:rPr lang="ru-RU" sz="2000" b="1" dirty="0">
                <a:solidFill>
                  <a:schemeClr val="accent6">
                    <a:lumMod val="50000"/>
                  </a:schemeClr>
                </a:solidFill>
              </a:rPr>
              <a:t>и наслаждайся самыми потрясающими вечеринками!</a:t>
            </a:r>
          </a:p>
        </p:txBody>
      </p:sp>
      <p:sp>
        <p:nvSpPr>
          <p:cNvPr id="3" name="Заголовок 2"/>
          <p:cNvSpPr>
            <a:spLocks noGrp="1"/>
          </p:cNvSpPr>
          <p:nvPr>
            <p:ph type="title"/>
          </p:nvPr>
        </p:nvSpPr>
        <p:spPr>
          <a:xfrm>
            <a:off x="251520" y="406861"/>
            <a:ext cx="6043750" cy="1365955"/>
          </a:xfrm>
        </p:spPr>
        <p:txBody>
          <a:bodyPr/>
          <a:lstStyle/>
          <a:p>
            <a:r>
              <a:rPr lang="ru-RU" sz="4000" b="1" dirty="0"/>
              <a:t>Серия </a:t>
            </a:r>
            <a:r>
              <a:rPr lang="ru-RU" sz="4000" b="1" dirty="0" smtClean="0"/>
              <a:t>книг</a:t>
            </a:r>
            <a:br>
              <a:rPr lang="ru-RU" sz="4000" b="1" dirty="0" smtClean="0"/>
            </a:br>
            <a:r>
              <a:rPr lang="ru-RU" sz="4000" b="1" dirty="0" smtClean="0"/>
              <a:t> </a:t>
            </a:r>
            <a:r>
              <a:rPr lang="ru-RU" sz="4000" b="1" dirty="0"/>
              <a:t>«</a:t>
            </a:r>
            <a:r>
              <a:rPr lang="en-US" sz="4000" b="1" dirty="0"/>
              <a:t>Monster High»</a:t>
            </a:r>
            <a:endParaRPr lang="ru-RU" sz="4000" b="1" dirty="0"/>
          </a:p>
        </p:txBody>
      </p:sp>
    </p:spTree>
    <p:extLst>
      <p:ext uri="{BB962C8B-B14F-4D97-AF65-F5344CB8AC3E}">
        <p14:creationId xmlns:p14="http://schemas.microsoft.com/office/powerpoint/2010/main" val="3567614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ppt_w</p:attrName>
                                        </p:attrNameLst>
                                      </p:cBhvr>
                                      <p:tavLst>
                                        <p:tav tm="0" fmla="#ppt_w*sin(2.5*pi*$)">
                                          <p:val>
                                            <p:fltVal val="0"/>
                                          </p:val>
                                        </p:tav>
                                        <p:tav tm="100000">
                                          <p:val>
                                            <p:fltVal val="1"/>
                                          </p:val>
                                        </p:tav>
                                      </p:tavLst>
                                    </p:anim>
                                    <p:anim calcmode="lin" valueType="num">
                                      <p:cBhvr>
                                        <p:cTn id="9" dur="75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528"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750" fill="hold"/>
                                        <p:tgtEl>
                                          <p:spTgt spid="2050"/>
                                        </p:tgtEl>
                                        <p:attrNameLst>
                                          <p:attrName>ppt_w</p:attrName>
                                        </p:attrNameLst>
                                      </p:cBhvr>
                                      <p:tavLst>
                                        <p:tav tm="0">
                                          <p:val>
                                            <p:fltVal val="0"/>
                                          </p:val>
                                        </p:tav>
                                        <p:tav tm="100000">
                                          <p:val>
                                            <p:strVal val="#ppt_w"/>
                                          </p:val>
                                        </p:tav>
                                      </p:tavLst>
                                    </p:anim>
                                    <p:anim calcmode="lin" valueType="num">
                                      <p:cBhvr>
                                        <p:cTn id="14" dur="750" fill="hold"/>
                                        <p:tgtEl>
                                          <p:spTgt spid="2050"/>
                                        </p:tgtEl>
                                        <p:attrNameLst>
                                          <p:attrName>ppt_h</p:attrName>
                                        </p:attrNameLst>
                                      </p:cBhvr>
                                      <p:tavLst>
                                        <p:tav tm="0">
                                          <p:val>
                                            <p:fltVal val="0"/>
                                          </p:val>
                                        </p:tav>
                                        <p:tav tm="100000">
                                          <p:val>
                                            <p:strVal val="#ppt_h"/>
                                          </p:val>
                                        </p:tav>
                                      </p:tavLst>
                                    </p:anim>
                                    <p:animEffect transition="in" filter="fade">
                                      <p:cBhvr>
                                        <p:cTn id="15" dur="750"/>
                                        <p:tgtEl>
                                          <p:spTgt spid="2050"/>
                                        </p:tgtEl>
                                      </p:cBhvr>
                                    </p:animEffect>
                                    <p:anim calcmode="lin" valueType="num">
                                      <p:cBhvr>
                                        <p:cTn id="16" dur="750" fill="hold"/>
                                        <p:tgtEl>
                                          <p:spTgt spid="2050"/>
                                        </p:tgtEl>
                                        <p:attrNameLst>
                                          <p:attrName>ppt_x</p:attrName>
                                        </p:attrNameLst>
                                      </p:cBhvr>
                                      <p:tavLst>
                                        <p:tav tm="0">
                                          <p:val>
                                            <p:fltVal val="0.5"/>
                                          </p:val>
                                        </p:tav>
                                        <p:tav tm="100000">
                                          <p:val>
                                            <p:strVal val="#ppt_x"/>
                                          </p:val>
                                        </p:tav>
                                      </p:tavLst>
                                    </p:anim>
                                    <p:anim calcmode="lin" valueType="num">
                                      <p:cBhvr>
                                        <p:cTn id="17" dur="750" fill="hold"/>
                                        <p:tgtEl>
                                          <p:spTgt spid="2050"/>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left)">
                                      <p:cBhvr>
                                        <p:cTn id="21" dur="750"/>
                                        <p:tgtEl>
                                          <p:spTgt spid="2">
                                            <p:txEl>
                                              <p:pRg st="1" end="1"/>
                                            </p:txEl>
                                          </p:spTgt>
                                        </p:tgtEl>
                                      </p:cBhvr>
                                    </p:animEffect>
                                  </p:childTnLst>
                                </p:cTn>
                              </p:par>
                            </p:childTnLst>
                          </p:cTn>
                        </p:par>
                        <p:par>
                          <p:cTn id="22" fill="hold">
                            <p:stCondLst>
                              <p:cond delay="2250"/>
                            </p:stCondLst>
                            <p:childTnLst>
                              <p:par>
                                <p:cTn id="23" presetID="22" presetClass="entr" presetSubtype="8"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750"/>
                                        <p:tgtEl>
                                          <p:spTgt spid="2">
                                            <p:txEl>
                                              <p:pRg st="2" end="2"/>
                                            </p:txEl>
                                          </p:spTgt>
                                        </p:tgtEl>
                                      </p:cBhvr>
                                    </p:animEffect>
                                  </p:childTnLst>
                                </p:cTn>
                              </p:par>
                            </p:childTnLst>
                          </p:cTn>
                        </p:par>
                        <p:par>
                          <p:cTn id="26" fill="hold">
                            <p:stCondLst>
                              <p:cond delay="3000"/>
                            </p:stCondLst>
                            <p:childTnLst>
                              <p:par>
                                <p:cTn id="27" presetID="53" presetClass="entr" presetSubtype="528" fill="hold" nodeType="afterEffect">
                                  <p:stCondLst>
                                    <p:cond delay="0"/>
                                  </p:stCondLst>
                                  <p:childTnLst>
                                    <p:set>
                                      <p:cBhvr>
                                        <p:cTn id="28" dur="1" fill="hold">
                                          <p:stCondLst>
                                            <p:cond delay="0"/>
                                          </p:stCondLst>
                                        </p:cTn>
                                        <p:tgtEl>
                                          <p:spTgt spid="2051"/>
                                        </p:tgtEl>
                                        <p:attrNameLst>
                                          <p:attrName>style.visibility</p:attrName>
                                        </p:attrNameLst>
                                      </p:cBhvr>
                                      <p:to>
                                        <p:strVal val="visible"/>
                                      </p:to>
                                    </p:set>
                                    <p:anim calcmode="lin" valueType="num">
                                      <p:cBhvr>
                                        <p:cTn id="29" dur="750" fill="hold"/>
                                        <p:tgtEl>
                                          <p:spTgt spid="2051"/>
                                        </p:tgtEl>
                                        <p:attrNameLst>
                                          <p:attrName>ppt_w</p:attrName>
                                        </p:attrNameLst>
                                      </p:cBhvr>
                                      <p:tavLst>
                                        <p:tav tm="0">
                                          <p:val>
                                            <p:fltVal val="0"/>
                                          </p:val>
                                        </p:tav>
                                        <p:tav tm="100000">
                                          <p:val>
                                            <p:strVal val="#ppt_w"/>
                                          </p:val>
                                        </p:tav>
                                      </p:tavLst>
                                    </p:anim>
                                    <p:anim calcmode="lin" valueType="num">
                                      <p:cBhvr>
                                        <p:cTn id="30" dur="750" fill="hold"/>
                                        <p:tgtEl>
                                          <p:spTgt spid="2051"/>
                                        </p:tgtEl>
                                        <p:attrNameLst>
                                          <p:attrName>ppt_h</p:attrName>
                                        </p:attrNameLst>
                                      </p:cBhvr>
                                      <p:tavLst>
                                        <p:tav tm="0">
                                          <p:val>
                                            <p:fltVal val="0"/>
                                          </p:val>
                                        </p:tav>
                                        <p:tav tm="100000">
                                          <p:val>
                                            <p:strVal val="#ppt_h"/>
                                          </p:val>
                                        </p:tav>
                                      </p:tavLst>
                                    </p:anim>
                                    <p:animEffect transition="in" filter="fade">
                                      <p:cBhvr>
                                        <p:cTn id="31" dur="750"/>
                                        <p:tgtEl>
                                          <p:spTgt spid="2051"/>
                                        </p:tgtEl>
                                      </p:cBhvr>
                                    </p:animEffect>
                                    <p:anim calcmode="lin" valueType="num">
                                      <p:cBhvr>
                                        <p:cTn id="32" dur="750" fill="hold"/>
                                        <p:tgtEl>
                                          <p:spTgt spid="2051"/>
                                        </p:tgtEl>
                                        <p:attrNameLst>
                                          <p:attrName>ppt_x</p:attrName>
                                        </p:attrNameLst>
                                      </p:cBhvr>
                                      <p:tavLst>
                                        <p:tav tm="0">
                                          <p:val>
                                            <p:fltVal val="0.5"/>
                                          </p:val>
                                        </p:tav>
                                        <p:tav tm="100000">
                                          <p:val>
                                            <p:strVal val="#ppt_x"/>
                                          </p:val>
                                        </p:tav>
                                      </p:tavLst>
                                    </p:anim>
                                    <p:anim calcmode="lin" valueType="num">
                                      <p:cBhvr>
                                        <p:cTn id="33" dur="750" fill="hold"/>
                                        <p:tgtEl>
                                          <p:spTgt spid="2051"/>
                                        </p:tgtEl>
                                        <p:attrNameLst>
                                          <p:attrName>ppt_y</p:attrName>
                                        </p:attrNameLst>
                                      </p:cBhvr>
                                      <p:tavLst>
                                        <p:tav tm="0">
                                          <p:val>
                                            <p:fltVal val="0.5"/>
                                          </p:val>
                                        </p:tav>
                                        <p:tav tm="100000">
                                          <p:val>
                                            <p:strVal val="#ppt_y"/>
                                          </p:val>
                                        </p:tav>
                                      </p:tavLst>
                                    </p:anim>
                                  </p:childTnLst>
                                </p:cTn>
                              </p:par>
                            </p:childTnLst>
                          </p:cTn>
                        </p:par>
                        <p:par>
                          <p:cTn id="34" fill="hold">
                            <p:stCondLst>
                              <p:cond delay="3750"/>
                            </p:stCondLst>
                            <p:childTnLst>
                              <p:par>
                                <p:cTn id="35" presetID="22" presetClass="entr" presetSubtype="4" fill="hold" nodeType="after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wipe(down)">
                                      <p:cBhvr>
                                        <p:cTn id="37" dur="750"/>
                                        <p:tgtEl>
                                          <p:spTgt spid="2">
                                            <p:txEl>
                                              <p:pRg st="3" end="3"/>
                                            </p:txEl>
                                          </p:spTgt>
                                        </p:tgtEl>
                                      </p:cBhvr>
                                    </p:animEffect>
                                  </p:childTnLst>
                                </p:cTn>
                              </p:par>
                            </p:childTnLst>
                          </p:cTn>
                        </p:par>
                        <p:par>
                          <p:cTn id="38" fill="hold">
                            <p:stCondLst>
                              <p:cond delay="4500"/>
                            </p:stCondLst>
                            <p:childTnLst>
                              <p:par>
                                <p:cTn id="39" presetID="22" presetClass="entr" presetSubtype="4" fill="hold" nodeType="after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wipe(down)">
                                      <p:cBhvr>
                                        <p:cTn id="41" dur="75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339752" y="2276872"/>
            <a:ext cx="6624736" cy="4378500"/>
          </a:xfrm>
        </p:spPr>
        <p:txBody>
          <a:bodyPr>
            <a:normAutofit fontScale="55000" lnSpcReduction="20000"/>
          </a:bodyPr>
          <a:lstStyle/>
          <a:p>
            <a:pPr marL="0" indent="0">
              <a:buNone/>
            </a:pPr>
            <a:r>
              <a:rPr lang="ru-RU" dirty="0"/>
              <a:t>	</a:t>
            </a:r>
          </a:p>
          <a:p>
            <a:r>
              <a:rPr lang="ru-RU" sz="3300" b="1" dirty="0" err="1">
                <a:solidFill>
                  <a:srgbClr val="FF0000"/>
                </a:solidFill>
              </a:rPr>
              <a:t>Monster</a:t>
            </a:r>
            <a:r>
              <a:rPr lang="ru-RU" sz="3300" b="1" dirty="0">
                <a:solidFill>
                  <a:srgbClr val="FF0000"/>
                </a:solidFill>
              </a:rPr>
              <a:t> </a:t>
            </a:r>
            <a:r>
              <a:rPr lang="ru-RU" sz="3300" b="1" dirty="0" err="1">
                <a:solidFill>
                  <a:srgbClr val="FF0000"/>
                </a:solidFill>
              </a:rPr>
              <a:t>High</a:t>
            </a:r>
            <a:r>
              <a:rPr lang="ru-RU" sz="3300" b="1" dirty="0">
                <a:solidFill>
                  <a:srgbClr val="FF0000"/>
                </a:solidFill>
              </a:rPr>
              <a:t>. Задачки для вампиров и их невероятно оригинальные </a:t>
            </a:r>
            <a:r>
              <a:rPr lang="ru-RU" sz="3300" b="1" dirty="0" smtClean="0">
                <a:solidFill>
                  <a:srgbClr val="FF0000"/>
                </a:solidFill>
              </a:rPr>
              <a:t>решения</a:t>
            </a:r>
            <a:endParaRPr lang="ru-RU" sz="3300" b="1" dirty="0">
              <a:solidFill>
                <a:srgbClr val="FF0000"/>
              </a:solidFill>
            </a:endParaRPr>
          </a:p>
          <a:p>
            <a:pPr marL="0" indent="0">
              <a:buNone/>
            </a:pPr>
            <a:r>
              <a:rPr lang="ru-RU" sz="3300" b="1" dirty="0" smtClean="0"/>
              <a:t>Задачки </a:t>
            </a:r>
            <a:r>
              <a:rPr lang="ru-RU" sz="3300" b="1" dirty="0"/>
              <a:t>на знание жизни и смерти - добро пожаловать в адски прикольный мир </a:t>
            </a:r>
            <a:r>
              <a:rPr lang="ru-RU" sz="3300" b="1" dirty="0" err="1"/>
              <a:t>Monster</a:t>
            </a:r>
            <a:r>
              <a:rPr lang="ru-RU" sz="3300" b="1" dirty="0"/>
              <a:t> </a:t>
            </a:r>
            <a:r>
              <a:rPr lang="ru-RU" sz="3300" b="1" dirty="0" err="1"/>
              <a:t>High</a:t>
            </a:r>
            <a:r>
              <a:rPr lang="ru-RU" sz="3300" b="1" dirty="0"/>
              <a:t>! Тесты на знание привычек и гардероба монстров, сценарии самых жутких театральных постановок, чудовищные головоломки и настольные </a:t>
            </a:r>
            <a:r>
              <a:rPr lang="ru-RU" sz="3300" b="1" dirty="0" smtClean="0"/>
              <a:t>игры. Реши </a:t>
            </a:r>
            <a:r>
              <a:rPr lang="ru-RU" sz="3300" b="1" dirty="0"/>
              <a:t>все задачи - и ты станешь похожа на тех, кто не дает тебе спокойно спать по ночам, - студенток </a:t>
            </a:r>
            <a:r>
              <a:rPr lang="ru-RU" sz="3300" b="1" dirty="0" err="1"/>
              <a:t>Monster</a:t>
            </a:r>
            <a:r>
              <a:rPr lang="ru-RU" sz="3300" b="1" dirty="0"/>
              <a:t> </a:t>
            </a:r>
            <a:r>
              <a:rPr lang="ru-RU" sz="3300" b="1" dirty="0" err="1"/>
              <a:t>High</a:t>
            </a:r>
            <a:r>
              <a:rPr lang="ru-RU" sz="3300" b="1" dirty="0" smtClean="0"/>
              <a:t>!</a:t>
            </a:r>
          </a:p>
          <a:p>
            <a:pPr marL="0" indent="0">
              <a:buNone/>
            </a:pPr>
            <a:r>
              <a:rPr lang="ru-RU" sz="3300" b="1" dirty="0"/>
              <a:t>	</a:t>
            </a:r>
          </a:p>
          <a:p>
            <a:r>
              <a:rPr lang="ru-RU" sz="3300" b="1" dirty="0" err="1">
                <a:solidFill>
                  <a:srgbClr val="FF0000"/>
                </a:solidFill>
              </a:rPr>
              <a:t>Monster</a:t>
            </a:r>
            <a:r>
              <a:rPr lang="ru-RU" sz="3300" b="1" dirty="0">
                <a:solidFill>
                  <a:srgbClr val="FF0000"/>
                </a:solidFill>
              </a:rPr>
              <a:t> </a:t>
            </a:r>
            <a:r>
              <a:rPr lang="ru-RU" sz="3300" b="1" dirty="0" err="1">
                <a:solidFill>
                  <a:srgbClr val="FF0000"/>
                </a:solidFill>
              </a:rPr>
              <a:t>High</a:t>
            </a:r>
            <a:r>
              <a:rPr lang="ru-RU" sz="3300" b="1" dirty="0">
                <a:solidFill>
                  <a:srgbClr val="FF0000"/>
                </a:solidFill>
              </a:rPr>
              <a:t>. Крутые загадки. Развивающая книжка (+ </a:t>
            </a:r>
            <a:r>
              <a:rPr lang="ru-RU" sz="3300" b="1" dirty="0" smtClean="0">
                <a:solidFill>
                  <a:srgbClr val="FF0000"/>
                </a:solidFill>
              </a:rPr>
              <a:t>наклейки</a:t>
            </a:r>
            <a:endParaRPr lang="ru-RU" sz="3300" b="1" dirty="0">
              <a:solidFill>
                <a:srgbClr val="FF0000"/>
              </a:solidFill>
            </a:endParaRPr>
          </a:p>
          <a:p>
            <a:pPr marL="0" indent="0">
              <a:buNone/>
            </a:pPr>
            <a:r>
              <a:rPr lang="ru-RU" sz="3300" b="1" dirty="0" smtClean="0"/>
              <a:t>Повеселись</a:t>
            </a:r>
            <a:r>
              <a:rPr lang="ru-RU" sz="3300" b="1" dirty="0"/>
              <a:t>! Зубодробительные загадки! Ужасные развлечения в компании жутко милых студенток Школы Монстров! В книге множество </a:t>
            </a:r>
            <a:r>
              <a:rPr lang="ru-RU" sz="3300" b="1" dirty="0" smtClean="0"/>
              <a:t>стильных </a:t>
            </a:r>
            <a:r>
              <a:rPr lang="ru-RU" sz="3300" b="1" dirty="0"/>
              <a:t>советов, тестов, а еще </a:t>
            </a:r>
            <a:r>
              <a:rPr lang="ru-RU" sz="3300" b="1" dirty="0" smtClean="0"/>
              <a:t>идей, </a:t>
            </a:r>
            <a:r>
              <a:rPr lang="ru-RU" sz="3300" b="1" dirty="0"/>
              <a:t>как можно фантастически здорово провести время с лучшими подружками.</a:t>
            </a:r>
          </a:p>
        </p:txBody>
      </p:sp>
      <p:sp>
        <p:nvSpPr>
          <p:cNvPr id="3" name="Заголовок 2"/>
          <p:cNvSpPr>
            <a:spLocks noGrp="1"/>
          </p:cNvSpPr>
          <p:nvPr>
            <p:ph type="title"/>
          </p:nvPr>
        </p:nvSpPr>
        <p:spPr>
          <a:xfrm>
            <a:off x="688491" y="256129"/>
            <a:ext cx="4027525" cy="1368277"/>
          </a:xfrm>
        </p:spPr>
        <p:txBody>
          <a:bodyPr/>
          <a:lstStyle/>
          <a:p>
            <a:r>
              <a:rPr lang="ru-RU" sz="4000" b="1" dirty="0"/>
              <a:t>Серия книг «</a:t>
            </a:r>
            <a:r>
              <a:rPr lang="en-US" sz="4000" b="1" dirty="0"/>
              <a:t>Monster High»</a:t>
            </a:r>
            <a:endParaRPr lang="ru-RU" sz="40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51659"/>
            <a:ext cx="2062372" cy="241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886199"/>
            <a:ext cx="19050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7782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ppt_w</p:attrName>
                                        </p:attrNameLst>
                                      </p:cBhvr>
                                      <p:tavLst>
                                        <p:tav tm="0" fmla="#ppt_w*sin(2.5*pi*$)">
                                          <p:val>
                                            <p:fltVal val="0"/>
                                          </p:val>
                                        </p:tav>
                                        <p:tav tm="100000">
                                          <p:val>
                                            <p:fltVal val="1"/>
                                          </p:val>
                                        </p:tav>
                                      </p:tavLst>
                                    </p:anim>
                                    <p:anim calcmode="lin" valueType="num">
                                      <p:cBhvr>
                                        <p:cTn id="9" dur="75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528"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750" fill="hold"/>
                                        <p:tgtEl>
                                          <p:spTgt spid="3074"/>
                                        </p:tgtEl>
                                        <p:attrNameLst>
                                          <p:attrName>ppt_w</p:attrName>
                                        </p:attrNameLst>
                                      </p:cBhvr>
                                      <p:tavLst>
                                        <p:tav tm="0">
                                          <p:val>
                                            <p:fltVal val="0"/>
                                          </p:val>
                                        </p:tav>
                                        <p:tav tm="100000">
                                          <p:val>
                                            <p:strVal val="#ppt_w"/>
                                          </p:val>
                                        </p:tav>
                                      </p:tavLst>
                                    </p:anim>
                                    <p:anim calcmode="lin" valueType="num">
                                      <p:cBhvr>
                                        <p:cTn id="14" dur="750" fill="hold"/>
                                        <p:tgtEl>
                                          <p:spTgt spid="3074"/>
                                        </p:tgtEl>
                                        <p:attrNameLst>
                                          <p:attrName>ppt_h</p:attrName>
                                        </p:attrNameLst>
                                      </p:cBhvr>
                                      <p:tavLst>
                                        <p:tav tm="0">
                                          <p:val>
                                            <p:fltVal val="0"/>
                                          </p:val>
                                        </p:tav>
                                        <p:tav tm="100000">
                                          <p:val>
                                            <p:strVal val="#ppt_h"/>
                                          </p:val>
                                        </p:tav>
                                      </p:tavLst>
                                    </p:anim>
                                    <p:animEffect transition="in" filter="fade">
                                      <p:cBhvr>
                                        <p:cTn id="15" dur="750"/>
                                        <p:tgtEl>
                                          <p:spTgt spid="3074"/>
                                        </p:tgtEl>
                                      </p:cBhvr>
                                    </p:animEffect>
                                    <p:anim calcmode="lin" valueType="num">
                                      <p:cBhvr>
                                        <p:cTn id="16" dur="750" fill="hold"/>
                                        <p:tgtEl>
                                          <p:spTgt spid="3074"/>
                                        </p:tgtEl>
                                        <p:attrNameLst>
                                          <p:attrName>ppt_x</p:attrName>
                                        </p:attrNameLst>
                                      </p:cBhvr>
                                      <p:tavLst>
                                        <p:tav tm="0">
                                          <p:val>
                                            <p:fltVal val="0.5"/>
                                          </p:val>
                                        </p:tav>
                                        <p:tav tm="100000">
                                          <p:val>
                                            <p:strVal val="#ppt_x"/>
                                          </p:val>
                                        </p:tav>
                                      </p:tavLst>
                                    </p:anim>
                                    <p:anim calcmode="lin" valueType="num">
                                      <p:cBhvr>
                                        <p:cTn id="17" dur="750" fill="hold"/>
                                        <p:tgtEl>
                                          <p:spTgt spid="3074"/>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up)">
                                      <p:cBhvr>
                                        <p:cTn id="21" dur="750"/>
                                        <p:tgtEl>
                                          <p:spTgt spid="2">
                                            <p:txEl>
                                              <p:pRg st="1" end="1"/>
                                            </p:txEl>
                                          </p:spTgt>
                                        </p:tgtEl>
                                      </p:cBhvr>
                                    </p:animEffect>
                                  </p:childTnLst>
                                </p:cTn>
                              </p:par>
                            </p:childTnLst>
                          </p:cTn>
                        </p:par>
                        <p:par>
                          <p:cTn id="22" fill="hold">
                            <p:stCondLst>
                              <p:cond delay="2250"/>
                            </p:stCondLst>
                            <p:childTnLst>
                              <p:par>
                                <p:cTn id="23" presetID="22" presetClass="entr" presetSubtype="1"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750"/>
                                        <p:tgtEl>
                                          <p:spTgt spid="2">
                                            <p:txEl>
                                              <p:pRg st="2" end="2"/>
                                            </p:txEl>
                                          </p:spTgt>
                                        </p:tgtEl>
                                      </p:cBhvr>
                                    </p:animEffect>
                                  </p:childTnLst>
                                </p:cTn>
                              </p:par>
                            </p:childTnLst>
                          </p:cTn>
                        </p:par>
                        <p:par>
                          <p:cTn id="26" fill="hold">
                            <p:stCondLst>
                              <p:cond delay="3000"/>
                            </p:stCondLst>
                            <p:childTnLst>
                              <p:par>
                                <p:cTn id="27" presetID="53" presetClass="entr" presetSubtype="528" fill="hold" nodeType="after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750" fill="hold"/>
                                        <p:tgtEl>
                                          <p:spTgt spid="3075"/>
                                        </p:tgtEl>
                                        <p:attrNameLst>
                                          <p:attrName>ppt_w</p:attrName>
                                        </p:attrNameLst>
                                      </p:cBhvr>
                                      <p:tavLst>
                                        <p:tav tm="0">
                                          <p:val>
                                            <p:fltVal val="0"/>
                                          </p:val>
                                        </p:tav>
                                        <p:tav tm="100000">
                                          <p:val>
                                            <p:strVal val="#ppt_w"/>
                                          </p:val>
                                        </p:tav>
                                      </p:tavLst>
                                    </p:anim>
                                    <p:anim calcmode="lin" valueType="num">
                                      <p:cBhvr>
                                        <p:cTn id="30" dur="750" fill="hold"/>
                                        <p:tgtEl>
                                          <p:spTgt spid="3075"/>
                                        </p:tgtEl>
                                        <p:attrNameLst>
                                          <p:attrName>ppt_h</p:attrName>
                                        </p:attrNameLst>
                                      </p:cBhvr>
                                      <p:tavLst>
                                        <p:tav tm="0">
                                          <p:val>
                                            <p:fltVal val="0"/>
                                          </p:val>
                                        </p:tav>
                                        <p:tav tm="100000">
                                          <p:val>
                                            <p:strVal val="#ppt_h"/>
                                          </p:val>
                                        </p:tav>
                                      </p:tavLst>
                                    </p:anim>
                                    <p:animEffect transition="in" filter="fade">
                                      <p:cBhvr>
                                        <p:cTn id="31" dur="750"/>
                                        <p:tgtEl>
                                          <p:spTgt spid="3075"/>
                                        </p:tgtEl>
                                      </p:cBhvr>
                                    </p:animEffect>
                                    <p:anim calcmode="lin" valueType="num">
                                      <p:cBhvr>
                                        <p:cTn id="32" dur="750" fill="hold"/>
                                        <p:tgtEl>
                                          <p:spTgt spid="3075"/>
                                        </p:tgtEl>
                                        <p:attrNameLst>
                                          <p:attrName>ppt_x</p:attrName>
                                        </p:attrNameLst>
                                      </p:cBhvr>
                                      <p:tavLst>
                                        <p:tav tm="0">
                                          <p:val>
                                            <p:fltVal val="0.5"/>
                                          </p:val>
                                        </p:tav>
                                        <p:tav tm="100000">
                                          <p:val>
                                            <p:strVal val="#ppt_x"/>
                                          </p:val>
                                        </p:tav>
                                      </p:tavLst>
                                    </p:anim>
                                    <p:anim calcmode="lin" valueType="num">
                                      <p:cBhvr>
                                        <p:cTn id="33" dur="750" fill="hold"/>
                                        <p:tgtEl>
                                          <p:spTgt spid="3075"/>
                                        </p:tgtEl>
                                        <p:attrNameLst>
                                          <p:attrName>ppt_y</p:attrName>
                                        </p:attrNameLst>
                                      </p:cBhvr>
                                      <p:tavLst>
                                        <p:tav tm="0">
                                          <p:val>
                                            <p:fltVal val="0.5"/>
                                          </p:val>
                                        </p:tav>
                                        <p:tav tm="100000">
                                          <p:val>
                                            <p:strVal val="#ppt_y"/>
                                          </p:val>
                                        </p:tav>
                                      </p:tavLst>
                                    </p:anim>
                                  </p:childTnLst>
                                </p:cTn>
                              </p:par>
                            </p:childTnLst>
                          </p:cTn>
                        </p:par>
                        <p:par>
                          <p:cTn id="34" fill="hold">
                            <p:stCondLst>
                              <p:cond delay="3750"/>
                            </p:stCondLst>
                            <p:childTnLst>
                              <p:par>
                                <p:cTn id="35" presetID="22" presetClass="entr" presetSubtype="4" fill="hold" nodeType="after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down)">
                                      <p:cBhvr>
                                        <p:cTn id="37" dur="750"/>
                                        <p:tgtEl>
                                          <p:spTgt spid="2">
                                            <p:txEl>
                                              <p:pRg st="4" end="4"/>
                                            </p:txEl>
                                          </p:spTgt>
                                        </p:tgtEl>
                                      </p:cBhvr>
                                    </p:animEffect>
                                  </p:childTnLst>
                                </p:cTn>
                              </p:par>
                            </p:childTnLst>
                          </p:cTn>
                        </p:par>
                        <p:par>
                          <p:cTn id="38" fill="hold">
                            <p:stCondLst>
                              <p:cond delay="4500"/>
                            </p:stCondLst>
                            <p:childTnLst>
                              <p:par>
                                <p:cTn id="39" presetID="22" presetClass="entr" presetSubtype="4" fill="hold" nodeType="after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wipe(down)">
                                      <p:cBhvr>
                                        <p:cTn id="41" dur="75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1" y="2028825"/>
            <a:ext cx="6552728" cy="4424511"/>
          </a:xfrm>
        </p:spPr>
        <p:txBody>
          <a:bodyPr>
            <a:normAutofit lnSpcReduction="10000"/>
          </a:bodyPr>
          <a:lstStyle/>
          <a:p>
            <a:pPr marL="0" indent="0">
              <a:buNone/>
            </a:pPr>
            <a:r>
              <a:rPr lang="ru-RU" dirty="0"/>
              <a:t>	</a:t>
            </a:r>
          </a:p>
          <a:p>
            <a:r>
              <a:rPr lang="ru-RU" b="1" dirty="0" err="1">
                <a:solidFill>
                  <a:srgbClr val="FF0000"/>
                </a:solidFill>
              </a:rPr>
              <a:t>Monster</a:t>
            </a:r>
            <a:r>
              <a:rPr lang="ru-RU" b="1" dirty="0">
                <a:solidFill>
                  <a:srgbClr val="FF0000"/>
                </a:solidFill>
              </a:rPr>
              <a:t> </a:t>
            </a:r>
            <a:r>
              <a:rPr lang="ru-RU" b="1" dirty="0" err="1">
                <a:solidFill>
                  <a:srgbClr val="FF0000"/>
                </a:solidFill>
              </a:rPr>
              <a:t>High</a:t>
            </a:r>
            <a:r>
              <a:rPr lang="ru-RU" b="1" dirty="0">
                <a:solidFill>
                  <a:srgbClr val="FF0000"/>
                </a:solidFill>
              </a:rPr>
              <a:t>. Крутые наряды. </a:t>
            </a:r>
            <a:r>
              <a:rPr lang="ru-RU" b="1" dirty="0" err="1">
                <a:solidFill>
                  <a:srgbClr val="FF0000"/>
                </a:solidFill>
              </a:rPr>
              <a:t>Дракулаура</a:t>
            </a:r>
            <a:r>
              <a:rPr lang="ru-RU" b="1" dirty="0">
                <a:solidFill>
                  <a:srgbClr val="FF0000"/>
                </a:solidFill>
              </a:rPr>
              <a:t> и Лагуна. Раскраска с </a:t>
            </a:r>
            <a:r>
              <a:rPr lang="ru-RU" b="1" dirty="0" smtClean="0">
                <a:solidFill>
                  <a:srgbClr val="FF0000"/>
                </a:solidFill>
              </a:rPr>
              <a:t>наклейками</a:t>
            </a:r>
            <a:endParaRPr lang="ru-RU" b="1" dirty="0">
              <a:solidFill>
                <a:srgbClr val="FF0000"/>
              </a:solidFill>
            </a:endParaRPr>
          </a:p>
          <a:p>
            <a:pPr marL="0" indent="0">
              <a:buNone/>
            </a:pPr>
            <a:r>
              <a:rPr lang="ru-RU" b="1" dirty="0" smtClean="0"/>
              <a:t>Раскрась </a:t>
            </a:r>
            <a:r>
              <a:rPr lang="ru-RU" b="1" dirty="0"/>
              <a:t>картинки и помоги </a:t>
            </a:r>
            <a:r>
              <a:rPr lang="ru-RU" b="1" dirty="0" err="1"/>
              <a:t>Дракулауре</a:t>
            </a:r>
            <a:r>
              <a:rPr lang="ru-RU" b="1" dirty="0"/>
              <a:t> и Лагуне подобрать крутые наряды</a:t>
            </a:r>
            <a:r>
              <a:rPr lang="ru-RU" b="1" dirty="0" smtClean="0"/>
              <a:t>!</a:t>
            </a:r>
            <a:r>
              <a:rPr lang="ru-RU" b="1" dirty="0"/>
              <a:t>	</a:t>
            </a:r>
          </a:p>
          <a:p>
            <a:r>
              <a:rPr lang="ru-RU" b="1" dirty="0" err="1">
                <a:solidFill>
                  <a:srgbClr val="FF0000"/>
                </a:solidFill>
              </a:rPr>
              <a:t>Monster</a:t>
            </a:r>
            <a:r>
              <a:rPr lang="ru-RU" b="1" dirty="0">
                <a:solidFill>
                  <a:srgbClr val="FF0000"/>
                </a:solidFill>
              </a:rPr>
              <a:t> </a:t>
            </a:r>
            <a:r>
              <a:rPr lang="ru-RU" b="1" dirty="0" err="1">
                <a:solidFill>
                  <a:srgbClr val="FF0000"/>
                </a:solidFill>
              </a:rPr>
              <a:t>High</a:t>
            </a:r>
            <a:r>
              <a:rPr lang="ru-RU" b="1" dirty="0">
                <a:solidFill>
                  <a:srgbClr val="FF0000"/>
                </a:solidFill>
              </a:rPr>
              <a:t>. Школа монстров. Мрачные </a:t>
            </a:r>
            <a:r>
              <a:rPr lang="ru-RU" b="1" dirty="0" smtClean="0">
                <a:solidFill>
                  <a:srgbClr val="FF0000"/>
                </a:solidFill>
              </a:rPr>
              <a:t>гости</a:t>
            </a:r>
            <a:endParaRPr lang="ru-RU" b="1" dirty="0">
              <a:solidFill>
                <a:srgbClr val="FF0000"/>
              </a:solidFill>
            </a:endParaRPr>
          </a:p>
          <a:p>
            <a:pPr marL="0" indent="0">
              <a:buNone/>
            </a:pPr>
            <a:r>
              <a:rPr lang="ru-RU" b="1" dirty="0" smtClean="0"/>
              <a:t>Жутко </a:t>
            </a:r>
            <a:r>
              <a:rPr lang="ru-RU" b="1" dirty="0"/>
              <a:t>оригинальное украшение для стола. </a:t>
            </a:r>
          </a:p>
          <a:p>
            <a:pPr marL="0" indent="0">
              <a:buNone/>
            </a:pPr>
            <a:r>
              <a:rPr lang="ru-RU" b="1" dirty="0"/>
              <a:t>Идеальный аксессуар для письменного стола. Благодаря ему твои страшилки всегда будут рядом! </a:t>
            </a:r>
          </a:p>
          <a:p>
            <a:pPr marL="0" indent="0">
              <a:buNone/>
            </a:pPr>
            <a:endParaRPr lang="ru-RU" dirty="0"/>
          </a:p>
        </p:txBody>
      </p:sp>
      <p:sp>
        <p:nvSpPr>
          <p:cNvPr id="3" name="Заголовок 2"/>
          <p:cNvSpPr>
            <a:spLocks noGrp="1"/>
          </p:cNvSpPr>
          <p:nvPr>
            <p:ph type="title"/>
          </p:nvPr>
        </p:nvSpPr>
        <p:spPr>
          <a:xfrm>
            <a:off x="688491" y="188640"/>
            <a:ext cx="5899734" cy="1800200"/>
          </a:xfrm>
        </p:spPr>
        <p:txBody>
          <a:bodyPr/>
          <a:lstStyle/>
          <a:p>
            <a:r>
              <a:rPr lang="ru-RU" sz="4000" b="1" dirty="0"/>
              <a:t>Серия книг </a:t>
            </a:r>
            <a:r>
              <a:rPr lang="ru-RU" sz="4000" b="1" dirty="0" smtClean="0"/>
              <a:t/>
            </a:r>
            <a:br>
              <a:rPr lang="ru-RU" sz="4000" b="1" dirty="0" smtClean="0"/>
            </a:br>
            <a:r>
              <a:rPr lang="ru-RU" sz="4000" b="1" dirty="0" smtClean="0"/>
              <a:t>«</a:t>
            </a:r>
            <a:r>
              <a:rPr lang="en-US" sz="4000" b="1" dirty="0"/>
              <a:t>Monster High»</a:t>
            </a:r>
            <a:endParaRPr lang="ru-RU" sz="40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224" y="4077072"/>
            <a:ext cx="1889001" cy="256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836712"/>
            <a:ext cx="1901825"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6090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ppt_w</p:attrName>
                                        </p:attrNameLst>
                                      </p:cBhvr>
                                      <p:tavLst>
                                        <p:tav tm="0" fmla="#ppt_w*sin(2.5*pi*$)">
                                          <p:val>
                                            <p:fltVal val="0"/>
                                          </p:val>
                                        </p:tav>
                                        <p:tav tm="100000">
                                          <p:val>
                                            <p:fltVal val="1"/>
                                          </p:val>
                                        </p:tav>
                                      </p:tavLst>
                                    </p:anim>
                                    <p:anim calcmode="lin" valueType="num">
                                      <p:cBhvr>
                                        <p:cTn id="9" dur="75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53" presetClass="entr" presetSubtype="528"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750" fill="hold"/>
                                        <p:tgtEl>
                                          <p:spTgt spid="1027"/>
                                        </p:tgtEl>
                                        <p:attrNameLst>
                                          <p:attrName>ppt_w</p:attrName>
                                        </p:attrNameLst>
                                      </p:cBhvr>
                                      <p:tavLst>
                                        <p:tav tm="0">
                                          <p:val>
                                            <p:fltVal val="0"/>
                                          </p:val>
                                        </p:tav>
                                        <p:tav tm="100000">
                                          <p:val>
                                            <p:strVal val="#ppt_w"/>
                                          </p:val>
                                        </p:tav>
                                      </p:tavLst>
                                    </p:anim>
                                    <p:anim calcmode="lin" valueType="num">
                                      <p:cBhvr>
                                        <p:cTn id="14" dur="750" fill="hold"/>
                                        <p:tgtEl>
                                          <p:spTgt spid="1027"/>
                                        </p:tgtEl>
                                        <p:attrNameLst>
                                          <p:attrName>ppt_h</p:attrName>
                                        </p:attrNameLst>
                                      </p:cBhvr>
                                      <p:tavLst>
                                        <p:tav tm="0">
                                          <p:val>
                                            <p:fltVal val="0"/>
                                          </p:val>
                                        </p:tav>
                                        <p:tav tm="100000">
                                          <p:val>
                                            <p:strVal val="#ppt_h"/>
                                          </p:val>
                                        </p:tav>
                                      </p:tavLst>
                                    </p:anim>
                                    <p:animEffect transition="in" filter="fade">
                                      <p:cBhvr>
                                        <p:cTn id="15" dur="750"/>
                                        <p:tgtEl>
                                          <p:spTgt spid="1027"/>
                                        </p:tgtEl>
                                      </p:cBhvr>
                                    </p:animEffect>
                                    <p:anim calcmode="lin" valueType="num">
                                      <p:cBhvr>
                                        <p:cTn id="16" dur="750" fill="hold"/>
                                        <p:tgtEl>
                                          <p:spTgt spid="1027"/>
                                        </p:tgtEl>
                                        <p:attrNameLst>
                                          <p:attrName>ppt_x</p:attrName>
                                        </p:attrNameLst>
                                      </p:cBhvr>
                                      <p:tavLst>
                                        <p:tav tm="0">
                                          <p:val>
                                            <p:fltVal val="0.5"/>
                                          </p:val>
                                        </p:tav>
                                        <p:tav tm="100000">
                                          <p:val>
                                            <p:strVal val="#ppt_x"/>
                                          </p:val>
                                        </p:tav>
                                      </p:tavLst>
                                    </p:anim>
                                    <p:anim calcmode="lin" valueType="num">
                                      <p:cBhvr>
                                        <p:cTn id="17" dur="750" fill="hold"/>
                                        <p:tgtEl>
                                          <p:spTgt spid="1027"/>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up)">
                                      <p:cBhvr>
                                        <p:cTn id="21" dur="750"/>
                                        <p:tgtEl>
                                          <p:spTgt spid="2">
                                            <p:txEl>
                                              <p:pRg st="1" end="1"/>
                                            </p:txEl>
                                          </p:spTgt>
                                        </p:tgtEl>
                                      </p:cBhvr>
                                    </p:animEffect>
                                  </p:childTnLst>
                                </p:cTn>
                              </p:par>
                            </p:childTnLst>
                          </p:cTn>
                        </p:par>
                        <p:par>
                          <p:cTn id="22" fill="hold">
                            <p:stCondLst>
                              <p:cond delay="2250"/>
                            </p:stCondLst>
                            <p:childTnLst>
                              <p:par>
                                <p:cTn id="23" presetID="22" presetClass="entr" presetSubtype="1"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750"/>
                                        <p:tgtEl>
                                          <p:spTgt spid="2">
                                            <p:txEl>
                                              <p:pRg st="2" end="2"/>
                                            </p:txEl>
                                          </p:spTgt>
                                        </p:tgtEl>
                                      </p:cBhvr>
                                    </p:animEffect>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p:cTn id="29" dur="750" fill="hold"/>
                                        <p:tgtEl>
                                          <p:spTgt spid="1026"/>
                                        </p:tgtEl>
                                        <p:attrNameLst>
                                          <p:attrName>ppt_w</p:attrName>
                                        </p:attrNameLst>
                                      </p:cBhvr>
                                      <p:tavLst>
                                        <p:tav tm="0">
                                          <p:val>
                                            <p:fltVal val="0"/>
                                          </p:val>
                                        </p:tav>
                                        <p:tav tm="100000">
                                          <p:val>
                                            <p:strVal val="#ppt_w"/>
                                          </p:val>
                                        </p:tav>
                                      </p:tavLst>
                                    </p:anim>
                                    <p:anim calcmode="lin" valueType="num">
                                      <p:cBhvr>
                                        <p:cTn id="30" dur="750" fill="hold"/>
                                        <p:tgtEl>
                                          <p:spTgt spid="1026"/>
                                        </p:tgtEl>
                                        <p:attrNameLst>
                                          <p:attrName>ppt_h</p:attrName>
                                        </p:attrNameLst>
                                      </p:cBhvr>
                                      <p:tavLst>
                                        <p:tav tm="0">
                                          <p:val>
                                            <p:fltVal val="0"/>
                                          </p:val>
                                        </p:tav>
                                        <p:tav tm="100000">
                                          <p:val>
                                            <p:strVal val="#ppt_h"/>
                                          </p:val>
                                        </p:tav>
                                      </p:tavLst>
                                    </p:anim>
                                    <p:animEffect transition="in" filter="fade">
                                      <p:cBhvr>
                                        <p:cTn id="31" dur="750"/>
                                        <p:tgtEl>
                                          <p:spTgt spid="1026"/>
                                        </p:tgtEl>
                                      </p:cBhvr>
                                    </p:animEffect>
                                  </p:childTnLst>
                                </p:cTn>
                              </p:par>
                            </p:childTnLst>
                          </p:cTn>
                        </p:par>
                        <p:par>
                          <p:cTn id="32" fill="hold">
                            <p:stCondLst>
                              <p:cond delay="3750"/>
                            </p:stCondLst>
                            <p:childTnLst>
                              <p:par>
                                <p:cTn id="33" presetID="22" presetClass="entr" presetSubtype="4" fill="hold" nodeType="after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750"/>
                                        <p:tgtEl>
                                          <p:spTgt spid="2">
                                            <p:txEl>
                                              <p:pRg st="3" end="3"/>
                                            </p:txEl>
                                          </p:spTgt>
                                        </p:tgtEl>
                                      </p:cBhvr>
                                    </p:animEffect>
                                  </p:childTnLst>
                                </p:cTn>
                              </p:par>
                            </p:childTnLst>
                          </p:cTn>
                        </p:par>
                        <p:par>
                          <p:cTn id="36" fill="hold">
                            <p:stCondLst>
                              <p:cond delay="4500"/>
                            </p:stCondLst>
                            <p:childTnLst>
                              <p:par>
                                <p:cTn id="37" presetID="22" presetClass="entr" presetSubtype="4" fill="hold" nodeType="after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down)">
                                      <p:cBhvr>
                                        <p:cTn id="39" dur="750"/>
                                        <p:tgtEl>
                                          <p:spTgt spid="2">
                                            <p:txEl>
                                              <p:pRg st="4" end="4"/>
                                            </p:txEl>
                                          </p:spTgt>
                                        </p:tgtEl>
                                      </p:cBhvr>
                                    </p:animEffect>
                                  </p:childTnLst>
                                </p:cTn>
                              </p:par>
                            </p:childTnLst>
                          </p:cTn>
                        </p:par>
                        <p:par>
                          <p:cTn id="40" fill="hold">
                            <p:stCondLst>
                              <p:cond delay="5250"/>
                            </p:stCondLst>
                            <p:childTnLst>
                              <p:par>
                                <p:cTn id="41" presetID="22" presetClass="entr" presetSubtype="4" fill="hold" nodeType="after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wipe(down)">
                                      <p:cBhvr>
                                        <p:cTn id="43" dur="75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988840"/>
            <a:ext cx="8424936" cy="4642566"/>
          </a:xfrm>
        </p:spPr>
        <p:txBody>
          <a:bodyPr>
            <a:normAutofit fontScale="85000" lnSpcReduction="20000"/>
          </a:bodyPr>
          <a:lstStyle/>
          <a:p>
            <a:r>
              <a:rPr lang="ru-RU" sz="2900" b="1" dirty="0" smtClean="0">
                <a:solidFill>
                  <a:schemeClr val="accent6">
                    <a:lumMod val="50000"/>
                  </a:schemeClr>
                </a:solidFill>
              </a:rPr>
              <a:t>Мы </a:t>
            </a:r>
            <a:r>
              <a:rPr lang="ru-RU" sz="2900" b="1" dirty="0">
                <a:solidFill>
                  <a:schemeClr val="accent6">
                    <a:lumMod val="50000"/>
                  </a:schemeClr>
                </a:solidFill>
              </a:rPr>
              <a:t>выяснили, что кукла появилась давно. Первобытный человек находился в растерянности и всего пугался. Дождь, гроза, молния. Человек думал, что это все делает бог.  И люди стали делать кукол идолов. </a:t>
            </a:r>
            <a:endParaRPr lang="ru-RU" sz="2900" b="1" dirty="0" smtClean="0">
              <a:solidFill>
                <a:schemeClr val="accent6">
                  <a:lumMod val="50000"/>
                </a:schemeClr>
              </a:solidFill>
            </a:endParaRPr>
          </a:p>
          <a:p>
            <a:r>
              <a:rPr lang="ru-RU" sz="2900" b="1" dirty="0" smtClean="0">
                <a:solidFill>
                  <a:schemeClr val="accent6">
                    <a:lumMod val="50000"/>
                  </a:schemeClr>
                </a:solidFill>
              </a:rPr>
              <a:t>Возраст </a:t>
            </a:r>
            <a:r>
              <a:rPr lang="ru-RU" sz="2900" b="1" dirty="0">
                <a:solidFill>
                  <a:schemeClr val="accent6">
                    <a:lumMod val="50000"/>
                  </a:schemeClr>
                </a:solidFill>
              </a:rPr>
              <a:t>самой древней найденной куклы оценивается в 30-35 тыс. лет. Сделана она из мамонтовой кости и имеет подвижные конечности. Но эти древние фигурки вовсе не были игрушками. </a:t>
            </a:r>
            <a:r>
              <a:rPr lang="ru-RU" sz="2900" b="1" dirty="0" smtClean="0">
                <a:solidFill>
                  <a:schemeClr val="accent6">
                    <a:lumMod val="50000"/>
                  </a:schemeClr>
                </a:solidFill>
              </a:rPr>
              <a:t> Они выполняли и магическую функцию. В </a:t>
            </a:r>
            <a:r>
              <a:rPr lang="ru-RU" sz="2900" b="1" dirty="0">
                <a:solidFill>
                  <a:schemeClr val="accent6">
                    <a:lumMod val="50000"/>
                  </a:schemeClr>
                </a:solidFill>
              </a:rPr>
              <a:t>глубокой древности кукла была человеку защитой от болезней, несчастий, злых духов. </a:t>
            </a:r>
            <a:r>
              <a:rPr lang="ru-RU" sz="2900" b="1" dirty="0" smtClean="0">
                <a:solidFill>
                  <a:schemeClr val="accent6">
                    <a:lumMod val="50000"/>
                  </a:schemeClr>
                </a:solidFill>
              </a:rPr>
              <a:t>Даже </a:t>
            </a:r>
            <a:r>
              <a:rPr lang="ru-RU" sz="2900" b="1" dirty="0">
                <a:solidFill>
                  <a:schemeClr val="accent6">
                    <a:lumMod val="50000"/>
                  </a:schemeClr>
                </a:solidFill>
              </a:rPr>
              <a:t>в сказке «Василиса Прекрасная», девочка делилась своими бедами и горестями своей куколке, как ей плохо живется, и та ее успокаивала. </a:t>
            </a:r>
            <a:endParaRPr lang="ru-RU" sz="2900" b="1" dirty="0" smtClean="0">
              <a:solidFill>
                <a:schemeClr val="accent6">
                  <a:lumMod val="50000"/>
                </a:schemeClr>
              </a:solidFill>
            </a:endParaRPr>
          </a:p>
          <a:p>
            <a:endParaRPr lang="ru-RU" dirty="0"/>
          </a:p>
          <a:p>
            <a:endParaRPr lang="ru-RU" dirty="0"/>
          </a:p>
        </p:txBody>
      </p:sp>
      <p:sp>
        <p:nvSpPr>
          <p:cNvPr id="3" name="Заголовок 2"/>
          <p:cNvSpPr>
            <a:spLocks noGrp="1"/>
          </p:cNvSpPr>
          <p:nvPr>
            <p:ph type="title"/>
          </p:nvPr>
        </p:nvSpPr>
        <p:spPr/>
        <p:txBody>
          <a:bodyPr/>
          <a:lstStyle/>
          <a:p>
            <a:r>
              <a:rPr lang="ru-RU" sz="4800" b="1" dirty="0" smtClean="0"/>
              <a:t>История куклы</a:t>
            </a:r>
            <a:endParaRPr lang="ru-RU" sz="48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4679"/>
            <a:ext cx="2005013"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C:\Documents and Settings\Администратор\Рабочий стол\картинки монстр хай\200px-Georges_Lemmen_Girl_with_do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0509" y="144679"/>
            <a:ext cx="1828800" cy="194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2781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1" dur="750"/>
                                        <p:tgtEl>
                                          <p:spTgt spid="2">
                                            <p:txEl>
                                              <p:pRg st="0" end="0"/>
                                            </p:txEl>
                                          </p:spTgt>
                                        </p:tgtEl>
                                      </p:cBhvr>
                                    </p:animEffect>
                                  </p:childTnLst>
                                </p:cTn>
                              </p:par>
                            </p:childTnLst>
                          </p:cTn>
                        </p:par>
                        <p:par>
                          <p:cTn id="12" fill="hold">
                            <p:stCondLst>
                              <p:cond delay="1250"/>
                            </p:stCondLst>
                            <p:childTnLst>
                              <p:par>
                                <p:cTn id="13" presetID="14" presetClass="entr" presetSubtype="10"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750"/>
                                        <p:tgtEl>
                                          <p:spTgt spid="2">
                                            <p:txEl>
                                              <p:pRg st="1" end="1"/>
                                            </p:txEl>
                                          </p:spTgt>
                                        </p:tgtEl>
                                      </p:cBhvr>
                                    </p:animEffect>
                                  </p:childTnLst>
                                </p:cTn>
                              </p:par>
                            </p:childTnLst>
                          </p:cTn>
                        </p:par>
                        <p:par>
                          <p:cTn id="16" fill="hold">
                            <p:stCondLst>
                              <p:cond delay="2000"/>
                            </p:stCondLst>
                            <p:childTnLst>
                              <p:par>
                                <p:cTn id="17" presetID="21" presetClass="entr" presetSubtype="8" fill="hold" nodeType="after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wheel(8)">
                                      <p:cBhvr>
                                        <p:cTn id="19" dur="750"/>
                                        <p:tgtEl>
                                          <p:spTgt spid="7170"/>
                                        </p:tgtEl>
                                      </p:cBhvr>
                                    </p:animEffect>
                                  </p:childTnLst>
                                </p:cTn>
                              </p:par>
                            </p:childTnLst>
                          </p:cTn>
                        </p:par>
                        <p:par>
                          <p:cTn id="20" fill="hold">
                            <p:stCondLst>
                              <p:cond delay="2750"/>
                            </p:stCondLst>
                            <p:childTnLst>
                              <p:par>
                                <p:cTn id="21" presetID="21" presetClass="entr" presetSubtype="8" fill="hold" nodeType="afterEffect">
                                  <p:stCondLst>
                                    <p:cond delay="0"/>
                                  </p:stCondLst>
                                  <p:childTnLst>
                                    <p:set>
                                      <p:cBhvr>
                                        <p:cTn id="22" dur="1" fill="hold">
                                          <p:stCondLst>
                                            <p:cond delay="0"/>
                                          </p:stCondLst>
                                        </p:cTn>
                                        <p:tgtEl>
                                          <p:spTgt spid="7171"/>
                                        </p:tgtEl>
                                        <p:attrNameLst>
                                          <p:attrName>style.visibility</p:attrName>
                                        </p:attrNameLst>
                                      </p:cBhvr>
                                      <p:to>
                                        <p:strVal val="visible"/>
                                      </p:to>
                                    </p:set>
                                    <p:animEffect transition="in" filter="wheel(8)">
                                      <p:cBhvr>
                                        <p:cTn id="23" dur="75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a:bodyPr>
          <a:lstStyle/>
          <a:p>
            <a:r>
              <a:rPr lang="ru-RU" b="1" dirty="0">
                <a:solidFill>
                  <a:schemeClr val="accent6">
                    <a:lumMod val="50000"/>
                  </a:schemeClr>
                </a:solidFill>
              </a:rPr>
              <a:t>Сегодня можно уверенно сказать, что куклы Монстр Хай находятся на пике своей популярности и сдавать позиции не собираются. Напротив, их коллекция постоянно пополняется новыми персонажами, вызывая у детей очередную волну ликования и восхищения. </a:t>
            </a:r>
            <a:endParaRPr lang="ru-RU" b="1" dirty="0" smtClean="0">
              <a:solidFill>
                <a:schemeClr val="accent6">
                  <a:lumMod val="50000"/>
                </a:schemeClr>
              </a:solidFill>
            </a:endParaRPr>
          </a:p>
          <a:p>
            <a:r>
              <a:rPr lang="ru-RU" b="1" dirty="0" smtClean="0">
                <a:solidFill>
                  <a:schemeClr val="accent6">
                    <a:lumMod val="50000"/>
                  </a:schemeClr>
                </a:solidFill>
              </a:rPr>
              <a:t>Создатели </a:t>
            </a:r>
            <a:r>
              <a:rPr lang="ru-RU" b="1" dirty="0" err="1">
                <a:solidFill>
                  <a:schemeClr val="accent6">
                    <a:lumMod val="50000"/>
                  </a:schemeClr>
                </a:solidFill>
              </a:rPr>
              <a:t>Monster</a:t>
            </a:r>
            <a:r>
              <a:rPr lang="ru-RU" b="1" dirty="0">
                <a:solidFill>
                  <a:schemeClr val="accent6">
                    <a:lumMod val="50000"/>
                  </a:schemeClr>
                </a:solidFill>
              </a:rPr>
              <a:t> </a:t>
            </a:r>
            <a:r>
              <a:rPr lang="ru-RU" b="1" dirty="0" err="1">
                <a:solidFill>
                  <a:schemeClr val="accent6">
                    <a:lumMod val="50000"/>
                  </a:schemeClr>
                </a:solidFill>
              </a:rPr>
              <a:t>High</a:t>
            </a:r>
            <a:r>
              <a:rPr lang="ru-RU" b="1" dirty="0">
                <a:solidFill>
                  <a:schemeClr val="accent6">
                    <a:lumMod val="50000"/>
                  </a:schemeClr>
                </a:solidFill>
              </a:rPr>
              <a:t> смогли сделать, казалось бы, страшные образы, очень симпатичными, что стало видно с первых же выпусков коллекции</a:t>
            </a:r>
            <a:r>
              <a:rPr lang="ru-RU" b="1" dirty="0" smtClean="0">
                <a:solidFill>
                  <a:schemeClr val="accent6">
                    <a:lumMod val="50000"/>
                  </a:schemeClr>
                </a:solidFill>
              </a:rPr>
              <a:t>.. </a:t>
            </a:r>
            <a:r>
              <a:rPr lang="ru-RU" b="1" dirty="0">
                <a:solidFill>
                  <a:schemeClr val="accent6">
                    <a:lumMod val="50000"/>
                  </a:schemeClr>
                </a:solidFill>
              </a:rPr>
              <a:t>Поэтому если вы решили сделать куклу-монстра подарком, то хотим заверить, что лучшего варианта и не может быть, ведь каждый мечтает об оригинальном, забавном презенте.</a:t>
            </a:r>
          </a:p>
        </p:txBody>
      </p:sp>
      <p:sp>
        <p:nvSpPr>
          <p:cNvPr id="3" name="Заголовок 2"/>
          <p:cNvSpPr>
            <a:spLocks noGrp="1"/>
          </p:cNvSpPr>
          <p:nvPr>
            <p:ph type="title"/>
          </p:nvPr>
        </p:nvSpPr>
        <p:spPr/>
        <p:txBody>
          <a:bodyPr/>
          <a:lstStyle/>
          <a:p>
            <a:endParaRPr lang="ru-RU"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37" y="0"/>
            <a:ext cx="238442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53741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750"/>
                                        <p:tgtEl>
                                          <p:spTgt spid="2">
                                            <p:txEl>
                                              <p:pRg st="0" end="0"/>
                                            </p:txEl>
                                          </p:spTgt>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750"/>
                                        <p:tgtEl>
                                          <p:spTgt spid="2">
                                            <p:txEl>
                                              <p:pRg st="1" end="1"/>
                                            </p:txEl>
                                          </p:spTgt>
                                        </p:tgtEl>
                                      </p:cBhvr>
                                    </p:animEffect>
                                  </p:childTnLst>
                                </p:cTn>
                              </p:par>
                            </p:childTnLst>
                          </p:cTn>
                        </p:par>
                        <p:par>
                          <p:cTn id="12" fill="hold">
                            <p:stCondLst>
                              <p:cond delay="1500"/>
                            </p:stCondLst>
                            <p:childTnLst>
                              <p:par>
                                <p:cTn id="13" presetID="26" presetClass="entr" presetSubtype="0" fill="hold" nodeType="after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wipe(down)">
                                      <p:cBhvr>
                                        <p:cTn id="15" dur="217">
                                          <p:stCondLst>
                                            <p:cond delay="0"/>
                                          </p:stCondLst>
                                        </p:cTn>
                                        <p:tgtEl>
                                          <p:spTgt spid="7171"/>
                                        </p:tgtEl>
                                      </p:cBhvr>
                                    </p:animEffect>
                                    <p:anim calcmode="lin" valueType="num">
                                      <p:cBhvr>
                                        <p:cTn id="16" dur="683" tmFilter="0,0; 0.14,0.36; 0.43,0.73; 0.71,0.91; 1.0,1.0">
                                          <p:stCondLst>
                                            <p:cond delay="0"/>
                                          </p:stCondLst>
                                        </p:cTn>
                                        <p:tgtEl>
                                          <p:spTgt spid="7171"/>
                                        </p:tgtEl>
                                        <p:attrNameLst>
                                          <p:attrName>ppt_x</p:attrName>
                                        </p:attrNameLst>
                                      </p:cBhvr>
                                      <p:tavLst>
                                        <p:tav tm="0">
                                          <p:val>
                                            <p:strVal val="#ppt_x-0.25"/>
                                          </p:val>
                                        </p:tav>
                                        <p:tav tm="100000">
                                          <p:val>
                                            <p:strVal val="#ppt_x"/>
                                          </p:val>
                                        </p:tav>
                                      </p:tavLst>
                                    </p:anim>
                                    <p:anim calcmode="lin" valueType="num">
                                      <p:cBhvr>
                                        <p:cTn id="17" dur="249" tmFilter="0.0,0.0; 0.25,0.07; 0.50,0.2; 0.75,0.467; 1.0,1.0">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p:cTn id="18" dur="249" tmFilter="0, 0; 0.125,0.2665; 0.25,0.4; 0.375,0.465; 0.5,0.5;  0.625,0.535; 0.75,0.6; 0.875,0.7335; 1,1">
                                          <p:stCondLst>
                                            <p:cond delay="249"/>
                                          </p:stCondLst>
                                        </p:cTn>
                                        <p:tgtEl>
                                          <p:spTgt spid="7171"/>
                                        </p:tgtEl>
                                        <p:attrNameLst>
                                          <p:attrName>ppt_y</p:attrName>
                                        </p:attrNameLst>
                                      </p:cBhvr>
                                      <p:tavLst>
                                        <p:tav tm="0" fmla="#ppt_y-sin(pi*$)/9">
                                          <p:val>
                                            <p:fltVal val="0"/>
                                          </p:val>
                                        </p:tav>
                                        <p:tav tm="100000">
                                          <p:val>
                                            <p:fltVal val="1"/>
                                          </p:val>
                                        </p:tav>
                                      </p:tavLst>
                                    </p:anim>
                                    <p:anim calcmode="lin" valueType="num">
                                      <p:cBhvr>
                                        <p:cTn id="19" dur="124" tmFilter="0, 0; 0.125,0.2665; 0.25,0.4; 0.375,0.465; 0.5,0.5;  0.625,0.535; 0.75,0.6; 0.875,0.7335; 1,1">
                                          <p:stCondLst>
                                            <p:cond delay="497"/>
                                          </p:stCondLst>
                                        </p:cTn>
                                        <p:tgtEl>
                                          <p:spTgt spid="7171"/>
                                        </p:tgtEl>
                                        <p:attrNameLst>
                                          <p:attrName>ppt_y</p:attrName>
                                        </p:attrNameLst>
                                      </p:cBhvr>
                                      <p:tavLst>
                                        <p:tav tm="0" fmla="#ppt_y-sin(pi*$)/27">
                                          <p:val>
                                            <p:fltVal val="0"/>
                                          </p:val>
                                        </p:tav>
                                        <p:tav tm="100000">
                                          <p:val>
                                            <p:fltVal val="1"/>
                                          </p:val>
                                        </p:tav>
                                      </p:tavLst>
                                    </p:anim>
                                    <p:anim calcmode="lin" valueType="num">
                                      <p:cBhvr>
                                        <p:cTn id="20" dur="62" tmFilter="0, 0; 0.125,0.2665; 0.25,0.4; 0.375,0.465; 0.5,0.5;  0.625,0.535; 0.75,0.6; 0.875,0.7335; 1,1">
                                          <p:stCondLst>
                                            <p:cond delay="621"/>
                                          </p:stCondLst>
                                        </p:cTn>
                                        <p:tgtEl>
                                          <p:spTgt spid="7171"/>
                                        </p:tgtEl>
                                        <p:attrNameLst>
                                          <p:attrName>ppt_y</p:attrName>
                                        </p:attrNameLst>
                                      </p:cBhvr>
                                      <p:tavLst>
                                        <p:tav tm="0" fmla="#ppt_y-sin(pi*$)/81">
                                          <p:val>
                                            <p:fltVal val="0"/>
                                          </p:val>
                                        </p:tav>
                                        <p:tav tm="100000">
                                          <p:val>
                                            <p:fltVal val="1"/>
                                          </p:val>
                                        </p:tav>
                                      </p:tavLst>
                                    </p:anim>
                                    <p:animScale>
                                      <p:cBhvr>
                                        <p:cTn id="21" dur="10">
                                          <p:stCondLst>
                                            <p:cond delay="244"/>
                                          </p:stCondLst>
                                        </p:cTn>
                                        <p:tgtEl>
                                          <p:spTgt spid="7171"/>
                                        </p:tgtEl>
                                      </p:cBhvr>
                                      <p:to x="100000" y="60000"/>
                                    </p:animScale>
                                    <p:animScale>
                                      <p:cBhvr>
                                        <p:cTn id="22" dur="62" decel="50000">
                                          <p:stCondLst>
                                            <p:cond delay="254"/>
                                          </p:stCondLst>
                                        </p:cTn>
                                        <p:tgtEl>
                                          <p:spTgt spid="7171"/>
                                        </p:tgtEl>
                                      </p:cBhvr>
                                      <p:to x="100000" y="100000"/>
                                    </p:animScale>
                                    <p:animScale>
                                      <p:cBhvr>
                                        <p:cTn id="23" dur="10">
                                          <p:stCondLst>
                                            <p:cond delay="492"/>
                                          </p:stCondLst>
                                        </p:cTn>
                                        <p:tgtEl>
                                          <p:spTgt spid="7171"/>
                                        </p:tgtEl>
                                      </p:cBhvr>
                                      <p:to x="100000" y="80000"/>
                                    </p:animScale>
                                    <p:animScale>
                                      <p:cBhvr>
                                        <p:cTn id="24" dur="62" decel="50000">
                                          <p:stCondLst>
                                            <p:cond delay="502"/>
                                          </p:stCondLst>
                                        </p:cTn>
                                        <p:tgtEl>
                                          <p:spTgt spid="7171"/>
                                        </p:tgtEl>
                                      </p:cBhvr>
                                      <p:to x="100000" y="100000"/>
                                    </p:animScale>
                                    <p:animScale>
                                      <p:cBhvr>
                                        <p:cTn id="25" dur="10">
                                          <p:stCondLst>
                                            <p:cond delay="616"/>
                                          </p:stCondLst>
                                        </p:cTn>
                                        <p:tgtEl>
                                          <p:spTgt spid="7171"/>
                                        </p:tgtEl>
                                      </p:cBhvr>
                                      <p:to x="100000" y="90000"/>
                                    </p:animScale>
                                    <p:animScale>
                                      <p:cBhvr>
                                        <p:cTn id="26" dur="62" decel="50000">
                                          <p:stCondLst>
                                            <p:cond delay="625"/>
                                          </p:stCondLst>
                                        </p:cTn>
                                        <p:tgtEl>
                                          <p:spTgt spid="7171"/>
                                        </p:tgtEl>
                                      </p:cBhvr>
                                      <p:to x="100000" y="100000"/>
                                    </p:animScale>
                                    <p:animScale>
                                      <p:cBhvr>
                                        <p:cTn id="27" dur="10">
                                          <p:stCondLst>
                                            <p:cond delay="678"/>
                                          </p:stCondLst>
                                        </p:cTn>
                                        <p:tgtEl>
                                          <p:spTgt spid="7171"/>
                                        </p:tgtEl>
                                      </p:cBhvr>
                                      <p:to x="100000" y="95000"/>
                                    </p:animScale>
                                    <p:animScale>
                                      <p:cBhvr>
                                        <p:cTn id="28" dur="62" decel="50000">
                                          <p:stCondLst>
                                            <p:cond delay="688"/>
                                          </p:stCondLst>
                                        </p:cTn>
                                        <p:tgtEl>
                                          <p:spTgt spid="717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916832"/>
            <a:ext cx="8856984" cy="4752527"/>
          </a:xfrm>
        </p:spPr>
        <p:txBody>
          <a:bodyPr>
            <a:normAutofit fontScale="55000" lnSpcReduction="20000"/>
          </a:bodyPr>
          <a:lstStyle/>
          <a:p>
            <a:r>
              <a:rPr lang="ru-RU" sz="2900" b="1" dirty="0">
                <a:solidFill>
                  <a:schemeClr val="accent6">
                    <a:lumMod val="50000"/>
                  </a:schemeClr>
                </a:solidFill>
              </a:rPr>
              <a:t>Мультсериал, книги и комиксы, одежда и аксессуары с любимыми персонажами школы Монстров и, конечно же, сами куклы – все это уже практически неотъемлемая часть жизни наших детей. Однако, особого внимания заслуживают компьютерные игры с Монстер Хай. </a:t>
            </a:r>
            <a:r>
              <a:rPr lang="ru-RU" sz="2900" b="1" dirty="0" smtClean="0">
                <a:solidFill>
                  <a:schemeClr val="accent6">
                    <a:lumMod val="50000"/>
                  </a:schemeClr>
                </a:solidFill>
              </a:rPr>
              <a:t>На </a:t>
            </a:r>
            <a:r>
              <a:rPr lang="ru-RU" sz="2900" b="1" dirty="0">
                <a:solidFill>
                  <a:schemeClr val="accent6">
                    <a:lumMod val="50000"/>
                  </a:schemeClr>
                </a:solidFill>
              </a:rPr>
              <a:t>сегодняшний день их такое количество, что найти игру по душе, будь то </a:t>
            </a:r>
            <a:r>
              <a:rPr lang="ru-RU" sz="2900" b="1" dirty="0" err="1">
                <a:solidFill>
                  <a:schemeClr val="accent6">
                    <a:lumMod val="50000"/>
                  </a:schemeClr>
                </a:solidFill>
              </a:rPr>
              <a:t>ходилка</a:t>
            </a:r>
            <a:r>
              <a:rPr lang="ru-RU" sz="2900" b="1" dirty="0">
                <a:solidFill>
                  <a:schemeClr val="accent6">
                    <a:lumMod val="50000"/>
                  </a:schemeClr>
                </a:solidFill>
              </a:rPr>
              <a:t>, логическая игра или игра для юных дизайнеров, не составит большого труда. Мы перечислим лишь основные позиции, которые точно понравятся любой девочке:</a:t>
            </a:r>
          </a:p>
          <a:p>
            <a:r>
              <a:rPr lang="ru-RU" sz="2900" b="1" dirty="0">
                <a:solidFill>
                  <a:schemeClr val="accent6">
                    <a:lumMod val="50000"/>
                  </a:schemeClr>
                </a:solidFill>
              </a:rPr>
              <a:t>Куклы Монстер Хай в Париже – игра для тех, кто любит путешествовать;</a:t>
            </a:r>
          </a:p>
          <a:p>
            <a:r>
              <a:rPr lang="ru-RU" sz="2900" b="1" dirty="0" err="1">
                <a:solidFill>
                  <a:schemeClr val="accent6">
                    <a:lumMod val="50000"/>
                  </a:schemeClr>
                </a:solidFill>
              </a:rPr>
              <a:t>Одевалки</a:t>
            </a:r>
            <a:r>
              <a:rPr lang="ru-RU" sz="2900" b="1" dirty="0">
                <a:solidFill>
                  <a:schemeClr val="accent6">
                    <a:lumMod val="50000"/>
                  </a:schemeClr>
                </a:solidFill>
              </a:rPr>
              <a:t> героев Школы Монстров – позволят юным модницам создать уникальный и неповторимый образ, для каждой представительницы этой школы;</a:t>
            </a:r>
          </a:p>
          <a:p>
            <a:r>
              <a:rPr lang="ru-RU" sz="2900" b="1" dirty="0">
                <a:solidFill>
                  <a:schemeClr val="accent6">
                    <a:lumMod val="50000"/>
                  </a:schemeClr>
                </a:solidFill>
              </a:rPr>
              <a:t>Коктейли Монстр Хай – для тех, кто желает создать свое, приворотное зелье, или любой другой «мистический» напиток»;</a:t>
            </a:r>
          </a:p>
          <a:p>
            <a:r>
              <a:rPr lang="ru-RU" sz="2900" b="1" dirty="0" err="1">
                <a:solidFill>
                  <a:schemeClr val="accent6">
                    <a:lumMod val="50000"/>
                  </a:schemeClr>
                </a:solidFill>
              </a:rPr>
              <a:t>Пазлы</a:t>
            </a:r>
            <a:r>
              <a:rPr lang="ru-RU" sz="2900" b="1" dirty="0">
                <a:solidFill>
                  <a:schemeClr val="accent6">
                    <a:lumMod val="50000"/>
                  </a:schemeClr>
                </a:solidFill>
              </a:rPr>
              <a:t> с героями мультфильмов Монстр Хай помогут развить внимание и увлечет играющего в дивный мир;</a:t>
            </a:r>
          </a:p>
          <a:p>
            <a:r>
              <a:rPr lang="ru-RU" sz="2900" b="1" dirty="0" err="1">
                <a:solidFill>
                  <a:schemeClr val="accent6">
                    <a:lumMod val="50000"/>
                  </a:schemeClr>
                </a:solidFill>
              </a:rPr>
              <a:t>Рисовалки</a:t>
            </a:r>
            <a:r>
              <a:rPr lang="ru-RU" sz="2900" b="1" dirty="0">
                <a:solidFill>
                  <a:schemeClr val="accent6">
                    <a:lumMod val="50000"/>
                  </a:schemeClr>
                </a:solidFill>
              </a:rPr>
              <a:t> и раскраски с куклами Монстр Хай – игры для юных художников.</a:t>
            </a:r>
          </a:p>
          <a:p>
            <a:r>
              <a:rPr lang="ru-RU" sz="2900" b="1" dirty="0">
                <a:solidFill>
                  <a:schemeClr val="accent6">
                    <a:lumMod val="50000"/>
                  </a:schemeClr>
                </a:solidFill>
              </a:rPr>
              <a:t>Это лишь самая малость компьютерных игр с девочками Монстрами. Отличная подборка таких игр есть на сайте </a:t>
            </a:r>
            <a:r>
              <a:rPr lang="ru-RU" sz="2900" b="1" dirty="0">
                <a:solidFill>
                  <a:srgbClr val="FF0000"/>
                </a:solidFill>
              </a:rPr>
              <a:t>mult-games.ru. </a:t>
            </a:r>
            <a:r>
              <a:rPr lang="ru-RU" sz="2900" b="1" dirty="0">
                <a:solidFill>
                  <a:schemeClr val="accent6">
                    <a:lumMod val="50000"/>
                  </a:schemeClr>
                </a:solidFill>
              </a:rPr>
              <a:t>На этом ресурсе каждая поклонница Школы Монстров, вне зависимости от возраста и особенностей характера, без труда найдет себе занятие по душе.</a:t>
            </a:r>
          </a:p>
          <a:p>
            <a:endParaRPr lang="ru-RU" dirty="0"/>
          </a:p>
        </p:txBody>
      </p:sp>
      <p:sp>
        <p:nvSpPr>
          <p:cNvPr id="3" name="Заголовок 2"/>
          <p:cNvSpPr>
            <a:spLocks noGrp="1"/>
          </p:cNvSpPr>
          <p:nvPr>
            <p:ph type="title"/>
          </p:nvPr>
        </p:nvSpPr>
        <p:spPr/>
        <p:txBody>
          <a:bodyPr/>
          <a:lstStyle/>
          <a:p>
            <a:r>
              <a:rPr lang="ru-RU" dirty="0"/>
              <a:t>Игры с </a:t>
            </a:r>
            <a:r>
              <a:rPr lang="ru-RU" dirty="0" smtClean="0"/>
              <a:t>куклами</a:t>
            </a:r>
            <a:br>
              <a:rPr lang="ru-RU" dirty="0" smtClean="0"/>
            </a:br>
            <a:r>
              <a:rPr lang="ru-RU" dirty="0" smtClean="0"/>
              <a:t> </a:t>
            </a:r>
            <a:r>
              <a:rPr lang="ru-RU" dirty="0"/>
              <a:t>Монстр Хай</a:t>
            </a:r>
          </a:p>
        </p:txBody>
      </p:sp>
      <p:pic>
        <p:nvPicPr>
          <p:cNvPr id="1026" name="Picture 2" descr="F:\картинки монстр хай\игры школы мостров\E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0"/>
            <a:ext cx="2051720" cy="18910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картинки монстр хай\игры школы мостров\monstr-high-games-room-de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 y="23695"/>
            <a:ext cx="2095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7364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750"/>
                                        <p:tgtEl>
                                          <p:spTgt spid="1027"/>
                                        </p:tgtEl>
                                      </p:cBhvr>
                                    </p:animEffect>
                                  </p:childTnLst>
                                </p:cTn>
                              </p:par>
                            </p:childTnLst>
                          </p:cTn>
                        </p:par>
                        <p:par>
                          <p:cTn id="8" fill="hold">
                            <p:stCondLst>
                              <p:cond delay="75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 calcmode="lin" valueType="num">
                                      <p:cBhvr>
                                        <p:cTn id="13" dur="750" fill="hold"/>
                                        <p:tgtEl>
                                          <p:spTgt spid="3"/>
                                        </p:tgtEl>
                                        <p:attrNameLst>
                                          <p:attrName>style.rotation</p:attrName>
                                        </p:attrNameLst>
                                      </p:cBhvr>
                                      <p:tavLst>
                                        <p:tav tm="0">
                                          <p:val>
                                            <p:fltVal val="90"/>
                                          </p:val>
                                        </p:tav>
                                        <p:tav tm="100000">
                                          <p:val>
                                            <p:fltVal val="0"/>
                                          </p:val>
                                        </p:tav>
                                      </p:tavLst>
                                    </p:anim>
                                    <p:animEffect transition="in" filter="fade">
                                      <p:cBhvr>
                                        <p:cTn id="14" dur="750"/>
                                        <p:tgtEl>
                                          <p:spTgt spid="3"/>
                                        </p:tgtEl>
                                      </p:cBhvr>
                                    </p:animEffect>
                                  </p:childTnLst>
                                </p:cTn>
                              </p:par>
                            </p:childTnLst>
                          </p:cTn>
                        </p:par>
                        <p:par>
                          <p:cTn id="15" fill="hold">
                            <p:stCondLst>
                              <p:cond delay="1500"/>
                            </p:stCondLst>
                            <p:childTnLst>
                              <p:par>
                                <p:cTn id="16" presetID="16" presetClass="entr" presetSubtype="42"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outHorizontal)">
                                      <p:cBhvr>
                                        <p:cTn id="18" dur="750"/>
                                        <p:tgtEl>
                                          <p:spTgt spid="1026"/>
                                        </p:tgtEl>
                                      </p:cBhvr>
                                    </p:animEffect>
                                  </p:childTnLst>
                                </p:cTn>
                              </p:par>
                            </p:childTnLst>
                          </p:cTn>
                        </p:par>
                        <p:par>
                          <p:cTn id="19" fill="hold">
                            <p:stCondLst>
                              <p:cond delay="2250"/>
                            </p:stCondLst>
                            <p:childTnLst>
                              <p:par>
                                <p:cTn id="20" presetID="14" presetClass="entr" presetSubtype="10" fill="hold" grpId="0" nodeType="after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750"/>
                                        <p:tgtEl>
                                          <p:spTgt spid="2">
                                            <p:txEl>
                                              <p:pRg st="0" end="0"/>
                                            </p:txEl>
                                          </p:spTgt>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6" dur="750"/>
                                        <p:tgtEl>
                                          <p:spTgt spid="2">
                                            <p:txEl>
                                              <p:pRg st="1" end="1"/>
                                            </p:txEl>
                                          </p:spTgt>
                                        </p:tgtEl>
                                      </p:cBhvr>
                                    </p:animEffect>
                                  </p:childTnLst>
                                </p:cTn>
                              </p:par>
                            </p:childTnLst>
                          </p:cTn>
                        </p:par>
                        <p:par>
                          <p:cTn id="27" fill="hold">
                            <p:stCondLst>
                              <p:cond delay="3750"/>
                            </p:stCondLst>
                            <p:childTnLst>
                              <p:par>
                                <p:cTn id="28" presetID="14" presetClass="entr" presetSubtype="10" fill="hold" grpId="0" nodeType="after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0" dur="750"/>
                                        <p:tgtEl>
                                          <p:spTgt spid="2">
                                            <p:txEl>
                                              <p:pRg st="2" end="2"/>
                                            </p:txEl>
                                          </p:spTgt>
                                        </p:tgtEl>
                                      </p:cBhvr>
                                    </p:animEffect>
                                  </p:childTnLst>
                                </p:cTn>
                              </p:par>
                            </p:childTnLst>
                          </p:cTn>
                        </p:par>
                        <p:par>
                          <p:cTn id="31" fill="hold">
                            <p:stCondLst>
                              <p:cond delay="4500"/>
                            </p:stCondLst>
                            <p:childTnLst>
                              <p:par>
                                <p:cTn id="32" presetID="14" presetClass="entr" presetSubtype="10" fill="hold" grpId="0" nodeType="after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4" dur="750"/>
                                        <p:tgtEl>
                                          <p:spTgt spid="2">
                                            <p:txEl>
                                              <p:pRg st="3" end="3"/>
                                            </p:txEl>
                                          </p:spTgt>
                                        </p:tgtEl>
                                      </p:cBhvr>
                                    </p:animEffect>
                                  </p:childTnLst>
                                </p:cTn>
                              </p:par>
                            </p:childTnLst>
                          </p:cTn>
                        </p:par>
                        <p:par>
                          <p:cTn id="35" fill="hold">
                            <p:stCondLst>
                              <p:cond delay="5250"/>
                            </p:stCondLst>
                            <p:childTnLst>
                              <p:par>
                                <p:cTn id="36" presetID="14" presetClass="entr" presetSubtype="10" fill="hold" grpId="0" nodeType="after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8" dur="750"/>
                                        <p:tgtEl>
                                          <p:spTgt spid="2">
                                            <p:txEl>
                                              <p:pRg st="4" end="4"/>
                                            </p:txEl>
                                          </p:spTgt>
                                        </p:tgtEl>
                                      </p:cBhvr>
                                    </p:animEffect>
                                  </p:childTnLst>
                                </p:cTn>
                              </p:par>
                            </p:childTnLst>
                          </p:cTn>
                        </p:par>
                        <p:par>
                          <p:cTn id="39" fill="hold">
                            <p:stCondLst>
                              <p:cond delay="6000"/>
                            </p:stCondLst>
                            <p:childTnLst>
                              <p:par>
                                <p:cTn id="40" presetID="14" presetClass="entr" presetSubtype="10" fill="hold" grpId="0" nodeType="after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2" dur="750"/>
                                        <p:tgtEl>
                                          <p:spTgt spid="2">
                                            <p:txEl>
                                              <p:pRg st="5" end="5"/>
                                            </p:txEl>
                                          </p:spTgt>
                                        </p:tgtEl>
                                      </p:cBhvr>
                                    </p:animEffect>
                                  </p:childTnLst>
                                </p:cTn>
                              </p:par>
                            </p:childTnLst>
                          </p:cTn>
                        </p:par>
                        <p:par>
                          <p:cTn id="43" fill="hold">
                            <p:stCondLst>
                              <p:cond delay="6750"/>
                            </p:stCondLst>
                            <p:childTnLst>
                              <p:par>
                                <p:cTn id="44" presetID="14" presetClass="entr" presetSubtype="10" fill="hold" grpId="0" nodeType="after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6" dur="7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Documents and Settings\Администратор\Рабочий стол\игры школы мостров\igri-shkola-monstrov-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993896"/>
            <a:ext cx="38100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Администратор\Рабочий стол\игры школы мостров\coloring_gir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175" y="2129102"/>
            <a:ext cx="2095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Администратор\Рабочий стол\игры школы мостров\game-monster-high-secrets-monster-hig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2120896"/>
            <a:ext cx="2095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Documents and Settings\Администратор\Рабочий стол\игры школы мостров\makeover-skara-skrim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3244" y="2116882"/>
            <a:ext cx="158115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Администратор\Рабочий стол\игры школы мостров\head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175" y="30413"/>
            <a:ext cx="8953500" cy="2000250"/>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a:xfrm>
            <a:off x="693868" y="1484784"/>
            <a:ext cx="7756263" cy="780128"/>
          </a:xfrm>
        </p:spPr>
        <p:txBody>
          <a:bodyPr/>
          <a:lstStyle/>
          <a:p>
            <a:r>
              <a:rPr lang="ru-RU" dirty="0"/>
              <a:t>Игры Школа Монстров</a:t>
            </a:r>
          </a:p>
        </p:txBody>
      </p:sp>
      <p:pic>
        <p:nvPicPr>
          <p:cNvPr id="1029" name="Picture 5" descr="C:\Documents and Settings\Администратор\Рабочий стол\игры школы мостров\solitair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35602"/>
            <a:ext cx="2095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Documents and Settings\Администратор\Рабочий стол\игры школы мостров\makiyazh-franki-shte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619286"/>
            <a:ext cx="158115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Documents and Settings\Администратор\Рабочий стол\игры школы мостров\igry-bouling-monsterhigh.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3861048"/>
            <a:ext cx="2095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Documents and Settings\Администратор\Рабочий стол\игры школы мостров\cafe_abbe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3204" y="3233864"/>
            <a:ext cx="2095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Documents and Settings\Администратор\Рабочий стол\игры школы мостров\game-shkolamonstrov-nyany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5320" y="4953000"/>
            <a:ext cx="2095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Documents and Settings\Администратор\Рабочий стол\игры школы мостров\tort-monster-hai.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4277" y="5640602"/>
            <a:ext cx="158115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Documents and Settings\Администратор\Рабочий стол\игры школы мостров\tri_v_rja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0" y="4953000"/>
            <a:ext cx="2095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Documents and Settings\Администратор\Рабочий стол\игры школы мостров\draculaura-u-vracha.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29500" y="5579052"/>
            <a:ext cx="1714500" cy="128587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323100" y="3244334"/>
            <a:ext cx="2497800" cy="369332"/>
          </a:xfrm>
          <a:prstGeom prst="rect">
            <a:avLst/>
          </a:prstGeom>
        </p:spPr>
        <p:txBody>
          <a:bodyPr wrap="none">
            <a:spAutoFit/>
          </a:bodyPr>
          <a:lstStyle/>
          <a:p>
            <a:r>
              <a:rPr lang="ru-RU" dirty="0"/>
              <a:t>Игры Школа Монстров</a:t>
            </a:r>
          </a:p>
        </p:txBody>
      </p:sp>
    </p:spTree>
    <p:extLst>
      <p:ext uri="{BB962C8B-B14F-4D97-AF65-F5344CB8AC3E}">
        <p14:creationId xmlns:p14="http://schemas.microsoft.com/office/powerpoint/2010/main" val="10098935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750"/>
                                        <p:tgtEl>
                                          <p:spTgt spid="1026"/>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 presetClass="entr" presetSubtype="32" fill="hold" nodeType="after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circle(out)">
                                      <p:cBhvr>
                                        <p:cTn id="17" dur="750"/>
                                        <p:tgtEl>
                                          <p:spTgt spid="1032"/>
                                        </p:tgtEl>
                                      </p:cBhvr>
                                    </p:animEffect>
                                  </p:childTnLst>
                                </p:cTn>
                              </p:par>
                            </p:childTnLst>
                          </p:cTn>
                        </p:par>
                        <p:par>
                          <p:cTn id="18" fill="hold">
                            <p:stCondLst>
                              <p:cond delay="2250"/>
                            </p:stCondLst>
                            <p:childTnLst>
                              <p:par>
                                <p:cTn id="19" presetID="6" presetClass="entr" presetSubtype="16"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circle(in)">
                                      <p:cBhvr>
                                        <p:cTn id="21" dur="750"/>
                                        <p:tgtEl>
                                          <p:spTgt spid="1027"/>
                                        </p:tgtEl>
                                      </p:cBhvr>
                                    </p:animEffect>
                                  </p:childTnLst>
                                </p:cTn>
                              </p:par>
                            </p:childTnLst>
                          </p:cTn>
                        </p:par>
                        <p:par>
                          <p:cTn id="22" fill="hold">
                            <p:stCondLst>
                              <p:cond delay="3000"/>
                            </p:stCondLst>
                            <p:childTnLst>
                              <p:par>
                                <p:cTn id="23" presetID="6" presetClass="entr" presetSubtype="16"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circle(in)">
                                      <p:cBhvr>
                                        <p:cTn id="25" dur="750"/>
                                        <p:tgtEl>
                                          <p:spTgt spid="1028"/>
                                        </p:tgtEl>
                                      </p:cBhvr>
                                    </p:animEffect>
                                  </p:childTnLst>
                                </p:cTn>
                              </p:par>
                            </p:childTnLst>
                          </p:cTn>
                        </p:par>
                        <p:par>
                          <p:cTn id="26" fill="hold">
                            <p:stCondLst>
                              <p:cond delay="3750"/>
                            </p:stCondLst>
                            <p:childTnLst>
                              <p:par>
                                <p:cTn id="27" presetID="21" presetClass="entr" presetSubtype="1" fill="hold" nodeType="after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wheel(1)">
                                      <p:cBhvr>
                                        <p:cTn id="29" dur="750"/>
                                        <p:tgtEl>
                                          <p:spTgt spid="1029"/>
                                        </p:tgtEl>
                                      </p:cBhvr>
                                    </p:animEffect>
                                  </p:childTnLst>
                                </p:cTn>
                              </p:par>
                            </p:childTnLst>
                          </p:cTn>
                        </p:par>
                        <p:par>
                          <p:cTn id="30" fill="hold">
                            <p:stCondLst>
                              <p:cond delay="4500"/>
                            </p:stCondLst>
                            <p:childTnLst>
                              <p:par>
                                <p:cTn id="31" presetID="21" presetClass="entr" presetSubtype="2" fill="hold" nodeType="afterEffect">
                                  <p:stCondLst>
                                    <p:cond delay="0"/>
                                  </p:stCondLst>
                                  <p:childTnLst>
                                    <p:set>
                                      <p:cBhvr>
                                        <p:cTn id="32" dur="1" fill="hold">
                                          <p:stCondLst>
                                            <p:cond delay="0"/>
                                          </p:stCondLst>
                                        </p:cTn>
                                        <p:tgtEl>
                                          <p:spTgt spid="1031"/>
                                        </p:tgtEl>
                                        <p:attrNameLst>
                                          <p:attrName>style.visibility</p:attrName>
                                        </p:attrNameLst>
                                      </p:cBhvr>
                                      <p:to>
                                        <p:strVal val="visible"/>
                                      </p:to>
                                    </p:set>
                                    <p:animEffect transition="in" filter="wheel(2)">
                                      <p:cBhvr>
                                        <p:cTn id="33" dur="750"/>
                                        <p:tgtEl>
                                          <p:spTgt spid="1031"/>
                                        </p:tgtEl>
                                      </p:cBhvr>
                                    </p:animEffect>
                                  </p:childTnLst>
                                </p:cTn>
                              </p:par>
                            </p:childTnLst>
                          </p:cTn>
                        </p:par>
                        <p:par>
                          <p:cTn id="34" fill="hold">
                            <p:stCondLst>
                              <p:cond delay="5250"/>
                            </p:stCondLst>
                            <p:childTnLst>
                              <p:par>
                                <p:cTn id="35" presetID="21" presetClass="entr" presetSubtype="3" fill="hold" nodeType="after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wheel(3)">
                                      <p:cBhvr>
                                        <p:cTn id="37" dur="750"/>
                                        <p:tgtEl>
                                          <p:spTgt spid="1034"/>
                                        </p:tgtEl>
                                      </p:cBhvr>
                                    </p:animEffect>
                                  </p:childTnLst>
                                </p:cTn>
                              </p:par>
                            </p:childTnLst>
                          </p:cTn>
                        </p:par>
                        <p:par>
                          <p:cTn id="38" fill="hold">
                            <p:stCondLst>
                              <p:cond delay="6000"/>
                            </p:stCondLst>
                            <p:childTnLst>
                              <p:par>
                                <p:cTn id="39" presetID="21" presetClass="entr" presetSubtype="4" fill="hold" nodeType="after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wheel(4)">
                                      <p:cBhvr>
                                        <p:cTn id="41" dur="750"/>
                                        <p:tgtEl>
                                          <p:spTgt spid="1030"/>
                                        </p:tgtEl>
                                      </p:cBhvr>
                                    </p:animEffect>
                                  </p:childTnLst>
                                </p:cTn>
                              </p:par>
                            </p:childTnLst>
                          </p:cTn>
                        </p:par>
                        <p:par>
                          <p:cTn id="42" fill="hold">
                            <p:stCondLst>
                              <p:cond delay="6750"/>
                            </p:stCondLst>
                            <p:childTnLst>
                              <p:par>
                                <p:cTn id="43" presetID="21" presetClass="entr" presetSubtype="8" fill="hold" nodeType="afterEffect">
                                  <p:stCondLst>
                                    <p:cond delay="0"/>
                                  </p:stCondLst>
                                  <p:childTnLst>
                                    <p:set>
                                      <p:cBhvr>
                                        <p:cTn id="44" dur="1" fill="hold">
                                          <p:stCondLst>
                                            <p:cond delay="0"/>
                                          </p:stCondLst>
                                        </p:cTn>
                                        <p:tgtEl>
                                          <p:spTgt spid="1036"/>
                                        </p:tgtEl>
                                        <p:attrNameLst>
                                          <p:attrName>style.visibility</p:attrName>
                                        </p:attrNameLst>
                                      </p:cBhvr>
                                      <p:to>
                                        <p:strVal val="visible"/>
                                      </p:to>
                                    </p:set>
                                    <p:animEffect transition="in" filter="wheel(8)">
                                      <p:cBhvr>
                                        <p:cTn id="45" dur="750"/>
                                        <p:tgtEl>
                                          <p:spTgt spid="1036"/>
                                        </p:tgtEl>
                                      </p:cBhvr>
                                    </p:animEffect>
                                  </p:childTnLst>
                                </p:cTn>
                              </p:par>
                            </p:childTnLst>
                          </p:cTn>
                        </p:par>
                        <p:par>
                          <p:cTn id="46" fill="hold">
                            <p:stCondLst>
                              <p:cond delay="7500"/>
                            </p:stCondLst>
                            <p:childTnLst>
                              <p:par>
                                <p:cTn id="47" presetID="21" presetClass="entr" presetSubtype="1" fill="hold" nodeType="afterEffect">
                                  <p:stCondLst>
                                    <p:cond delay="0"/>
                                  </p:stCondLst>
                                  <p:childTnLst>
                                    <p:set>
                                      <p:cBhvr>
                                        <p:cTn id="48" dur="1" fill="hold">
                                          <p:stCondLst>
                                            <p:cond delay="0"/>
                                          </p:stCondLst>
                                        </p:cTn>
                                        <p:tgtEl>
                                          <p:spTgt spid="1035"/>
                                        </p:tgtEl>
                                        <p:attrNameLst>
                                          <p:attrName>style.visibility</p:attrName>
                                        </p:attrNameLst>
                                      </p:cBhvr>
                                      <p:to>
                                        <p:strVal val="visible"/>
                                      </p:to>
                                    </p:set>
                                    <p:animEffect transition="in" filter="wheel(1)">
                                      <p:cBhvr>
                                        <p:cTn id="49" dur="750"/>
                                        <p:tgtEl>
                                          <p:spTgt spid="1035"/>
                                        </p:tgtEl>
                                      </p:cBhvr>
                                    </p:animEffect>
                                  </p:childTnLst>
                                </p:cTn>
                              </p:par>
                            </p:childTnLst>
                          </p:cTn>
                        </p:par>
                        <p:par>
                          <p:cTn id="50" fill="hold">
                            <p:stCondLst>
                              <p:cond delay="8250"/>
                            </p:stCondLst>
                            <p:childTnLst>
                              <p:par>
                                <p:cTn id="51" presetID="21" presetClass="entr" presetSubtype="2" fill="hold" nodeType="afterEffect">
                                  <p:stCondLst>
                                    <p:cond delay="0"/>
                                  </p:stCondLst>
                                  <p:childTnLst>
                                    <p:set>
                                      <p:cBhvr>
                                        <p:cTn id="52" dur="1" fill="hold">
                                          <p:stCondLst>
                                            <p:cond delay="0"/>
                                          </p:stCondLst>
                                        </p:cTn>
                                        <p:tgtEl>
                                          <p:spTgt spid="1037"/>
                                        </p:tgtEl>
                                        <p:attrNameLst>
                                          <p:attrName>style.visibility</p:attrName>
                                        </p:attrNameLst>
                                      </p:cBhvr>
                                      <p:to>
                                        <p:strVal val="visible"/>
                                      </p:to>
                                    </p:set>
                                    <p:animEffect transition="in" filter="wheel(2)">
                                      <p:cBhvr>
                                        <p:cTn id="53" dur="750"/>
                                        <p:tgtEl>
                                          <p:spTgt spid="1037"/>
                                        </p:tgtEl>
                                      </p:cBhvr>
                                    </p:animEffect>
                                  </p:childTnLst>
                                </p:cTn>
                              </p:par>
                            </p:childTnLst>
                          </p:cTn>
                        </p:par>
                        <p:par>
                          <p:cTn id="54" fill="hold">
                            <p:stCondLst>
                              <p:cond delay="9000"/>
                            </p:stCondLst>
                            <p:childTnLst>
                              <p:par>
                                <p:cTn id="55" presetID="21" presetClass="entr" presetSubtype="3" fill="hold" nodeType="afterEffect">
                                  <p:stCondLst>
                                    <p:cond delay="0"/>
                                  </p:stCondLst>
                                  <p:childTnLst>
                                    <p:set>
                                      <p:cBhvr>
                                        <p:cTn id="56" dur="1" fill="hold">
                                          <p:stCondLst>
                                            <p:cond delay="0"/>
                                          </p:stCondLst>
                                        </p:cTn>
                                        <p:tgtEl>
                                          <p:spTgt spid="1038"/>
                                        </p:tgtEl>
                                        <p:attrNameLst>
                                          <p:attrName>style.visibility</p:attrName>
                                        </p:attrNameLst>
                                      </p:cBhvr>
                                      <p:to>
                                        <p:strVal val="visible"/>
                                      </p:to>
                                    </p:set>
                                    <p:animEffect transition="in" filter="wheel(3)">
                                      <p:cBhvr>
                                        <p:cTn id="57" dur="750"/>
                                        <p:tgtEl>
                                          <p:spTgt spid="1038"/>
                                        </p:tgtEl>
                                      </p:cBhvr>
                                    </p:animEffect>
                                  </p:childTnLst>
                                </p:cTn>
                              </p:par>
                            </p:childTnLst>
                          </p:cTn>
                        </p:par>
                        <p:par>
                          <p:cTn id="58" fill="hold">
                            <p:stCondLst>
                              <p:cond delay="9750"/>
                            </p:stCondLst>
                            <p:childTnLst>
                              <p:par>
                                <p:cTn id="59" presetID="21" presetClass="entr" presetSubtype="4" fill="hold" nodeType="afterEffect">
                                  <p:stCondLst>
                                    <p:cond delay="0"/>
                                  </p:stCondLst>
                                  <p:childTnLst>
                                    <p:set>
                                      <p:cBhvr>
                                        <p:cTn id="60" dur="1" fill="hold">
                                          <p:stCondLst>
                                            <p:cond delay="0"/>
                                          </p:stCondLst>
                                        </p:cTn>
                                        <p:tgtEl>
                                          <p:spTgt spid="1033"/>
                                        </p:tgtEl>
                                        <p:attrNameLst>
                                          <p:attrName>style.visibility</p:attrName>
                                        </p:attrNameLst>
                                      </p:cBhvr>
                                      <p:to>
                                        <p:strVal val="visible"/>
                                      </p:to>
                                    </p:set>
                                    <p:animEffect transition="in" filter="wheel(4)">
                                      <p:cBhvr>
                                        <p:cTn id="61" dur="75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99247" y="2060849"/>
            <a:ext cx="7745505" cy="4065314"/>
          </a:xfrm>
        </p:spPr>
        <p:style>
          <a:lnRef idx="1">
            <a:schemeClr val="accent6"/>
          </a:lnRef>
          <a:fillRef idx="3">
            <a:schemeClr val="accent6"/>
          </a:fillRef>
          <a:effectRef idx="2">
            <a:schemeClr val="accent6"/>
          </a:effectRef>
          <a:fontRef idx="minor">
            <a:schemeClr val="lt1"/>
          </a:fontRef>
        </p:style>
        <p:txBody>
          <a:bodyPr>
            <a:normAutofit lnSpcReduction="10000"/>
          </a:bodyPr>
          <a:lstStyle/>
          <a:p>
            <a:pPr algn="ctr"/>
            <a:r>
              <a:rPr lang="ru-RU" sz="2800" b="1" dirty="0" smtClean="0">
                <a:solidFill>
                  <a:srgbClr val="FF0000"/>
                </a:solidFill>
              </a:rPr>
              <a:t>Куклы </a:t>
            </a:r>
            <a:r>
              <a:rPr lang="ru-RU" sz="2800" b="1" dirty="0">
                <a:solidFill>
                  <a:srgbClr val="FF0000"/>
                </a:solidFill>
              </a:rPr>
              <a:t>разные бывают</a:t>
            </a:r>
          </a:p>
          <a:p>
            <a:pPr algn="ctr"/>
            <a:r>
              <a:rPr lang="ru-RU" sz="2800" b="1" dirty="0">
                <a:solidFill>
                  <a:srgbClr val="FF0000"/>
                </a:solidFill>
              </a:rPr>
              <a:t>И во всём нам помогают,</a:t>
            </a:r>
          </a:p>
          <a:p>
            <a:pPr algn="ctr"/>
            <a:r>
              <a:rPr lang="ru-RU" sz="2800" b="1" dirty="0">
                <a:solidFill>
                  <a:srgbClr val="FF0000"/>
                </a:solidFill>
              </a:rPr>
              <a:t>И учиться нам не лень</a:t>
            </a:r>
          </a:p>
          <a:p>
            <a:pPr algn="ctr"/>
            <a:r>
              <a:rPr lang="ru-RU" sz="2800" b="1" dirty="0">
                <a:solidFill>
                  <a:srgbClr val="FF0000"/>
                </a:solidFill>
              </a:rPr>
              <a:t>С куклой вместе веселей.</a:t>
            </a:r>
          </a:p>
          <a:p>
            <a:pPr algn="ctr"/>
            <a:r>
              <a:rPr lang="ru-RU" sz="2800" b="1" dirty="0">
                <a:solidFill>
                  <a:srgbClr val="FF0000"/>
                </a:solidFill>
              </a:rPr>
              <a:t>Интересней умываться,</a:t>
            </a:r>
          </a:p>
          <a:p>
            <a:pPr algn="ctr"/>
            <a:r>
              <a:rPr lang="ru-RU" sz="2800" b="1" dirty="0">
                <a:solidFill>
                  <a:srgbClr val="FF0000"/>
                </a:solidFill>
              </a:rPr>
              <a:t>И плескаться, и купаться.</a:t>
            </a:r>
          </a:p>
          <a:p>
            <a:pPr algn="ctr"/>
            <a:r>
              <a:rPr lang="ru-RU" sz="2800" b="1" dirty="0">
                <a:solidFill>
                  <a:srgbClr val="FF0000"/>
                </a:solidFill>
              </a:rPr>
              <a:t>Поделиться можно с ней</a:t>
            </a:r>
          </a:p>
          <a:p>
            <a:pPr algn="ctr"/>
            <a:r>
              <a:rPr lang="ru-RU" sz="2800" b="1" dirty="0">
                <a:solidFill>
                  <a:srgbClr val="FF0000"/>
                </a:solidFill>
              </a:rPr>
              <a:t>Ведь она из всех милей.</a:t>
            </a:r>
          </a:p>
          <a:p>
            <a:endParaRPr lang="ru-RU" dirty="0">
              <a:solidFill>
                <a:srgbClr val="FF0000"/>
              </a:solidFill>
            </a:endParaRPr>
          </a:p>
        </p:txBody>
      </p:sp>
      <p:sp>
        <p:nvSpPr>
          <p:cNvPr id="3" name="Заголовок 2"/>
          <p:cNvSpPr>
            <a:spLocks noGrp="1"/>
          </p:cNvSpPr>
          <p:nvPr>
            <p:ph type="title"/>
          </p:nvPr>
        </p:nvSpPr>
        <p:spPr>
          <a:xfrm>
            <a:off x="683568" y="36846"/>
            <a:ext cx="5544616" cy="194421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a:prstTxWarp prst="textInflateBottom">
              <a:avLst/>
            </a:prstTxWarp>
          </a:bodyPr>
          <a:lstStyle/>
          <a:p>
            <a:r>
              <a:rPr lang="ru-RU" dirty="0" smtClean="0"/>
              <a:t/>
            </a:r>
            <a:br>
              <a:rPr lang="ru-RU" dirty="0" smtClean="0"/>
            </a:br>
            <a:r>
              <a:rPr lang="ru-RU" sz="13800" b="1" dirty="0" smtClean="0"/>
              <a:t/>
            </a:r>
            <a:br>
              <a:rPr lang="ru-RU" sz="13800" b="1" dirty="0" smtClean="0"/>
            </a:br>
            <a:r>
              <a:rPr lang="ru-RU" sz="9600" b="1" dirty="0" smtClean="0">
                <a:solidFill>
                  <a:srgbClr val="00B050"/>
                </a:solidFill>
              </a:rPr>
              <a:t>Куклы</a:t>
            </a:r>
            <a:r>
              <a:rPr lang="ru-RU" dirty="0"/>
              <a:t/>
            </a:r>
            <a:br>
              <a:rPr lang="ru-RU" dirty="0"/>
            </a:b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16632"/>
            <a:ext cx="23844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5409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5"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750"/>
                                        <p:tgtEl>
                                          <p:spTgt spid="3074"/>
                                        </p:tgtEl>
                                      </p:cBhvr>
                                    </p:animEffect>
                                    <p:anim calcmode="lin" valueType="num">
                                      <p:cBhvr>
                                        <p:cTn id="14" dur="750" fill="hold"/>
                                        <p:tgtEl>
                                          <p:spTgt spid="3074"/>
                                        </p:tgtEl>
                                        <p:attrNameLst>
                                          <p:attrName>ppt_w</p:attrName>
                                        </p:attrNameLst>
                                      </p:cBhvr>
                                      <p:tavLst>
                                        <p:tav tm="0" fmla="#ppt_w*sin(2.5*pi*$)">
                                          <p:val>
                                            <p:fltVal val="0"/>
                                          </p:val>
                                        </p:tav>
                                        <p:tav tm="100000">
                                          <p:val>
                                            <p:fltVal val="1"/>
                                          </p:val>
                                        </p:tav>
                                      </p:tavLst>
                                    </p:anim>
                                    <p:anim calcmode="lin" valueType="num">
                                      <p:cBhvr>
                                        <p:cTn id="15" dur="750" fill="hold"/>
                                        <p:tgtEl>
                                          <p:spTgt spid="3074"/>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
                                            <p:bg/>
                                          </p:spTgt>
                                        </p:tgtEl>
                                        <p:attrNameLst>
                                          <p:attrName>style.visibility</p:attrName>
                                        </p:attrNameLst>
                                      </p:cBhvr>
                                      <p:to>
                                        <p:strVal val="visible"/>
                                      </p:to>
                                    </p:set>
                                    <p:animEffect transition="in" filter="randombar(horizontal)">
                                      <p:cBhvr>
                                        <p:cTn id="19" dur="750"/>
                                        <p:tgtEl>
                                          <p:spTgt spid="2">
                                            <p:bg/>
                                          </p:spTgt>
                                        </p:tgtEl>
                                      </p:cBhvr>
                                    </p:animEffect>
                                  </p:childTnLst>
                                </p:cTn>
                              </p:par>
                            </p:childTnLst>
                          </p:cTn>
                        </p:par>
                        <p:par>
                          <p:cTn id="20" fill="hold">
                            <p:stCondLst>
                              <p:cond delay="2250"/>
                            </p:stCondLst>
                            <p:childTnLst>
                              <p:par>
                                <p:cTn id="21" presetID="14" presetClass="entr" presetSubtype="10" fill="hold" grpId="0" nodeType="after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3" dur="750"/>
                                        <p:tgtEl>
                                          <p:spTgt spid="2">
                                            <p:txEl>
                                              <p:pRg st="0" end="0"/>
                                            </p:txEl>
                                          </p:spTgt>
                                        </p:tgtEl>
                                      </p:cBhvr>
                                    </p:animEffect>
                                  </p:childTnLst>
                                </p:cTn>
                              </p:par>
                            </p:childTnLst>
                          </p:cTn>
                        </p:par>
                        <p:par>
                          <p:cTn id="24" fill="hold">
                            <p:stCondLst>
                              <p:cond delay="3000"/>
                            </p:stCondLst>
                            <p:childTnLst>
                              <p:par>
                                <p:cTn id="25" presetID="14" presetClass="entr" presetSubtype="10" fill="hold" grpId="0" nodeType="after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7" dur="750"/>
                                        <p:tgtEl>
                                          <p:spTgt spid="2">
                                            <p:txEl>
                                              <p:pRg st="1" end="1"/>
                                            </p:txEl>
                                          </p:spTgt>
                                        </p:tgtEl>
                                      </p:cBhvr>
                                    </p:animEffect>
                                  </p:childTnLst>
                                </p:cTn>
                              </p:par>
                            </p:childTnLst>
                          </p:cTn>
                        </p:par>
                        <p:par>
                          <p:cTn id="28" fill="hold">
                            <p:stCondLst>
                              <p:cond delay="3750"/>
                            </p:stCondLst>
                            <p:childTnLst>
                              <p:par>
                                <p:cTn id="29" presetID="14" presetClass="entr" presetSubtype="10" fill="hold" grpId="0" nodeType="after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1" dur="750"/>
                                        <p:tgtEl>
                                          <p:spTgt spid="2">
                                            <p:txEl>
                                              <p:pRg st="2" end="2"/>
                                            </p:txEl>
                                          </p:spTgt>
                                        </p:tgtEl>
                                      </p:cBhvr>
                                    </p:animEffect>
                                  </p:childTnLst>
                                </p:cTn>
                              </p:par>
                            </p:childTnLst>
                          </p:cTn>
                        </p:par>
                        <p:par>
                          <p:cTn id="32" fill="hold">
                            <p:stCondLst>
                              <p:cond delay="4500"/>
                            </p:stCondLst>
                            <p:childTnLst>
                              <p:par>
                                <p:cTn id="33" presetID="14" presetClass="entr" presetSubtype="10" fill="hold" grpId="0" nodeType="after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750"/>
                                        <p:tgtEl>
                                          <p:spTgt spid="2">
                                            <p:txEl>
                                              <p:pRg st="3" end="3"/>
                                            </p:txEl>
                                          </p:spTgt>
                                        </p:tgtEl>
                                      </p:cBhvr>
                                    </p:animEffect>
                                  </p:childTnLst>
                                </p:cTn>
                              </p:par>
                            </p:childTnLst>
                          </p:cTn>
                        </p:par>
                        <p:par>
                          <p:cTn id="36" fill="hold">
                            <p:stCondLst>
                              <p:cond delay="5250"/>
                            </p:stCondLst>
                            <p:childTnLst>
                              <p:par>
                                <p:cTn id="37" presetID="14" presetClass="entr" presetSubtype="10" fill="hold" grpId="0" nodeType="after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9" dur="750"/>
                                        <p:tgtEl>
                                          <p:spTgt spid="2">
                                            <p:txEl>
                                              <p:pRg st="4" end="4"/>
                                            </p:txEl>
                                          </p:spTgt>
                                        </p:tgtEl>
                                      </p:cBhvr>
                                    </p:animEffect>
                                  </p:childTnLst>
                                </p:cTn>
                              </p:par>
                            </p:childTnLst>
                          </p:cTn>
                        </p:par>
                        <p:par>
                          <p:cTn id="40" fill="hold">
                            <p:stCondLst>
                              <p:cond delay="6000"/>
                            </p:stCondLst>
                            <p:childTnLst>
                              <p:par>
                                <p:cTn id="41" presetID="14" presetClass="entr" presetSubtype="10" fill="hold" grpId="0" nodeType="after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3" dur="750"/>
                                        <p:tgtEl>
                                          <p:spTgt spid="2">
                                            <p:txEl>
                                              <p:pRg st="5" end="5"/>
                                            </p:txEl>
                                          </p:spTgt>
                                        </p:tgtEl>
                                      </p:cBhvr>
                                    </p:animEffect>
                                  </p:childTnLst>
                                </p:cTn>
                              </p:par>
                            </p:childTnLst>
                          </p:cTn>
                        </p:par>
                        <p:par>
                          <p:cTn id="44" fill="hold">
                            <p:stCondLst>
                              <p:cond delay="6750"/>
                            </p:stCondLst>
                            <p:childTnLst>
                              <p:par>
                                <p:cTn id="45" presetID="14" presetClass="entr" presetSubtype="10" fill="hold" grpId="0" nodeType="after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7" dur="750"/>
                                        <p:tgtEl>
                                          <p:spTgt spid="2">
                                            <p:txEl>
                                              <p:pRg st="6" end="6"/>
                                            </p:txEl>
                                          </p:spTgt>
                                        </p:tgtEl>
                                      </p:cBhvr>
                                    </p:animEffect>
                                  </p:childTnLst>
                                </p:cTn>
                              </p:par>
                            </p:childTnLst>
                          </p:cTn>
                        </p:par>
                        <p:par>
                          <p:cTn id="48" fill="hold">
                            <p:stCondLst>
                              <p:cond delay="7500"/>
                            </p:stCondLst>
                            <p:childTnLst>
                              <p:par>
                                <p:cTn id="49" presetID="14" presetClass="entr" presetSubtype="10" fill="hold" grpId="0" nodeType="after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Effect transition="in" filter="randombar(horizontal)">
                                      <p:cBhvr>
                                        <p:cTn id="51" dur="7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0" indent="0" algn="ctr">
              <a:buNone/>
            </a:pPr>
            <a:endParaRPr lang="ru-RU" b="1" dirty="0">
              <a:solidFill>
                <a:schemeClr val="tx2">
                  <a:lumMod val="50000"/>
                </a:schemeClr>
              </a:solidFill>
            </a:endParaRPr>
          </a:p>
        </p:txBody>
      </p:sp>
      <p:sp>
        <p:nvSpPr>
          <p:cNvPr id="3" name="Заголовок 2"/>
          <p:cNvSpPr>
            <a:spLocks noGrp="1"/>
          </p:cNvSpPr>
          <p:nvPr>
            <p:ph type="title"/>
          </p:nvPr>
        </p:nvSpPr>
        <p:spPr/>
        <p:txBody>
          <a:bodyPr/>
          <a:lstStyle/>
          <a:p>
            <a:endParaRPr lang="ru-RU" dirty="0"/>
          </a:p>
        </p:txBody>
      </p:sp>
      <p:pic>
        <p:nvPicPr>
          <p:cNvPr id="5122" name="Picture 2" descr="C:\Documents and Settings\Администратор\Рабочий стол\monstr-khaj-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55" y="65718"/>
            <a:ext cx="8928992" cy="667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320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750"/>
                                        <p:tgtEl>
                                          <p:spTgt spid="5122"/>
                                        </p:tgtEl>
                                      </p:cBhvr>
                                    </p:animEffect>
                                    <p:anim calcmode="lin" valueType="num">
                                      <p:cBhvr>
                                        <p:cTn id="8" dur="750" fill="hold"/>
                                        <p:tgtEl>
                                          <p:spTgt spid="5122"/>
                                        </p:tgtEl>
                                        <p:attrNameLst>
                                          <p:attrName>ppt_w</p:attrName>
                                        </p:attrNameLst>
                                      </p:cBhvr>
                                      <p:tavLst>
                                        <p:tav tm="0" fmla="#ppt_w*sin(2.5*pi*$)">
                                          <p:val>
                                            <p:fltVal val="0"/>
                                          </p:val>
                                        </p:tav>
                                        <p:tav tm="100000">
                                          <p:val>
                                            <p:fltVal val="1"/>
                                          </p:val>
                                        </p:tav>
                                      </p:tavLst>
                                    </p:anim>
                                    <p:anim calcmode="lin" valueType="num">
                                      <p:cBhvr>
                                        <p:cTn id="9" dur="750" fill="hold"/>
                                        <p:tgtEl>
                                          <p:spTgt spid="5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F:\картинки монстр хай\игры школы мостров\1361180823_dmzevr36i7ponyv.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660260"/>
            <a:ext cx="35433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251520" y="1988840"/>
            <a:ext cx="5349180" cy="4248472"/>
          </a:xfrm>
        </p:spPr>
        <p:txBody>
          <a:bodyPr>
            <a:normAutofit lnSpcReduction="10000"/>
          </a:bodyPr>
          <a:lstStyle/>
          <a:p>
            <a:pPr marL="0" indent="0">
              <a:buNone/>
            </a:pPr>
            <a:r>
              <a:rPr lang="ru-RU" b="1" dirty="0">
                <a:solidFill>
                  <a:schemeClr val="tx2">
                    <a:lumMod val="50000"/>
                  </a:schemeClr>
                </a:solidFill>
              </a:rPr>
              <a:t>Дайте волю фантазии! </a:t>
            </a:r>
          </a:p>
          <a:p>
            <a:pPr marL="0" indent="0">
              <a:buNone/>
            </a:pPr>
            <a:r>
              <a:rPr lang="ru-RU" b="1" dirty="0" smtClean="0">
                <a:solidFill>
                  <a:schemeClr val="tx2">
                    <a:lumMod val="50000"/>
                  </a:schemeClr>
                </a:solidFill>
              </a:rPr>
              <a:t>Приятно </a:t>
            </a:r>
            <a:r>
              <a:rPr lang="ru-RU" b="1" dirty="0">
                <a:solidFill>
                  <a:schemeClr val="tx2">
                    <a:lumMod val="50000"/>
                  </a:schemeClr>
                </a:solidFill>
              </a:rPr>
              <a:t>ли вам было жить </a:t>
            </a:r>
            <a:r>
              <a:rPr lang="ru-RU" b="1" dirty="0" smtClean="0">
                <a:solidFill>
                  <a:schemeClr val="tx2">
                    <a:lumMod val="50000"/>
                  </a:schemeClr>
                </a:solidFill>
              </a:rPr>
              <a:t>в</a:t>
            </a:r>
          </a:p>
          <a:p>
            <a:pPr marL="0" indent="0">
              <a:buNone/>
            </a:pPr>
            <a:r>
              <a:rPr lang="ru-RU" b="1" dirty="0" smtClean="0">
                <a:solidFill>
                  <a:schemeClr val="tx2">
                    <a:lumMod val="50000"/>
                  </a:schemeClr>
                </a:solidFill>
              </a:rPr>
              <a:t>созданном </a:t>
            </a:r>
            <a:r>
              <a:rPr lang="ru-RU" b="1" dirty="0">
                <a:solidFill>
                  <a:schemeClr val="tx2">
                    <a:lumMod val="50000"/>
                  </a:schemeClr>
                </a:solidFill>
              </a:rPr>
              <a:t>вами </a:t>
            </a:r>
            <a:r>
              <a:rPr lang="ru-RU" b="1" dirty="0" smtClean="0">
                <a:solidFill>
                  <a:schemeClr val="tx2">
                    <a:lumMod val="50000"/>
                  </a:schemeClr>
                </a:solidFill>
              </a:rPr>
              <a:t>мире</a:t>
            </a:r>
            <a:r>
              <a:rPr lang="ru-RU" b="1" dirty="0">
                <a:solidFill>
                  <a:schemeClr val="tx2">
                    <a:lumMod val="50000"/>
                  </a:schemeClr>
                </a:solidFill>
              </a:rPr>
              <a:t>? Тогда и </a:t>
            </a:r>
            <a:endParaRPr lang="ru-RU" b="1" dirty="0" smtClean="0">
              <a:solidFill>
                <a:schemeClr val="tx2">
                  <a:lumMod val="50000"/>
                </a:schemeClr>
              </a:solidFill>
            </a:endParaRPr>
          </a:p>
          <a:p>
            <a:pPr marL="0" indent="0">
              <a:buNone/>
            </a:pPr>
            <a:r>
              <a:rPr lang="ru-RU" b="1" dirty="0" smtClean="0">
                <a:solidFill>
                  <a:schemeClr val="tx2">
                    <a:lumMod val="50000"/>
                  </a:schemeClr>
                </a:solidFill>
              </a:rPr>
              <a:t>остальным </a:t>
            </a:r>
            <a:r>
              <a:rPr lang="ru-RU" b="1" dirty="0" err="1">
                <a:solidFill>
                  <a:schemeClr val="tx2">
                    <a:lumMod val="50000"/>
                  </a:schemeClr>
                </a:solidFill>
              </a:rPr>
              <a:t>монстряшкам</a:t>
            </a:r>
            <a:r>
              <a:rPr lang="ru-RU" b="1" dirty="0">
                <a:solidFill>
                  <a:schemeClr val="tx2">
                    <a:lumMod val="50000"/>
                  </a:schemeClr>
                </a:solidFill>
              </a:rPr>
              <a:t> </a:t>
            </a:r>
            <a:endParaRPr lang="ru-RU" b="1" dirty="0" smtClean="0">
              <a:solidFill>
                <a:schemeClr val="tx2">
                  <a:lumMod val="50000"/>
                </a:schemeClr>
              </a:solidFill>
            </a:endParaRPr>
          </a:p>
          <a:p>
            <a:pPr marL="0" indent="0">
              <a:buNone/>
            </a:pPr>
            <a:r>
              <a:rPr lang="ru-RU" b="1" dirty="0" smtClean="0">
                <a:solidFill>
                  <a:schemeClr val="tx2">
                    <a:lumMod val="50000"/>
                  </a:schemeClr>
                </a:solidFill>
              </a:rPr>
              <a:t>захочется </a:t>
            </a:r>
            <a:r>
              <a:rPr lang="ru-RU" b="1" dirty="0">
                <a:solidFill>
                  <a:schemeClr val="tx2">
                    <a:lumMod val="50000"/>
                  </a:schemeClr>
                </a:solidFill>
              </a:rPr>
              <a:t>прийти в гости к </a:t>
            </a:r>
            <a:r>
              <a:rPr lang="ru-RU" b="1" dirty="0" smtClean="0">
                <a:solidFill>
                  <a:schemeClr val="tx2">
                    <a:lumMod val="50000"/>
                  </a:schemeClr>
                </a:solidFill>
              </a:rPr>
              <a:t>вам</a:t>
            </a:r>
            <a:r>
              <a:rPr lang="ru-RU" b="1" dirty="0">
                <a:solidFill>
                  <a:schemeClr val="tx2">
                    <a:lumMod val="50000"/>
                  </a:schemeClr>
                </a:solidFill>
              </a:rPr>
              <a:t>!</a:t>
            </a:r>
          </a:p>
          <a:p>
            <a:pPr marL="0" indent="0" algn="ctr">
              <a:buNone/>
            </a:pPr>
            <a:endParaRPr lang="ru-RU" b="1" dirty="0" smtClean="0">
              <a:solidFill>
                <a:schemeClr val="tx2">
                  <a:lumMod val="50000"/>
                </a:schemeClr>
              </a:solidFill>
            </a:endParaRPr>
          </a:p>
          <a:p>
            <a:pPr marL="0" indent="0" algn="ctr">
              <a:buNone/>
            </a:pPr>
            <a:r>
              <a:rPr lang="ru-RU" b="1" dirty="0" smtClean="0">
                <a:solidFill>
                  <a:schemeClr val="tx2">
                    <a:lumMod val="50000"/>
                  </a:schemeClr>
                </a:solidFill>
              </a:rPr>
              <a:t> </a:t>
            </a:r>
            <a:r>
              <a:rPr lang="ru-RU" b="1" dirty="0">
                <a:solidFill>
                  <a:schemeClr val="tx2">
                    <a:lumMod val="50000"/>
                  </a:schemeClr>
                </a:solidFill>
              </a:rPr>
              <a:t>Вот настал момент прощанья,</a:t>
            </a:r>
          </a:p>
          <a:p>
            <a:pPr marL="0" indent="0" algn="ctr">
              <a:buNone/>
            </a:pPr>
            <a:r>
              <a:rPr lang="ru-RU" b="1" dirty="0">
                <a:solidFill>
                  <a:schemeClr val="tx2">
                    <a:lumMod val="50000"/>
                  </a:schemeClr>
                </a:solidFill>
              </a:rPr>
              <a:t>Будет краткой наша речь:</a:t>
            </a:r>
          </a:p>
          <a:p>
            <a:pPr marL="0" indent="0" algn="ctr">
              <a:buNone/>
            </a:pPr>
            <a:r>
              <a:rPr lang="ru-RU" b="1" dirty="0">
                <a:solidFill>
                  <a:schemeClr val="tx2">
                    <a:lumMod val="50000"/>
                  </a:schemeClr>
                </a:solidFill>
              </a:rPr>
              <a:t>Говорим вам: до свиданья!</a:t>
            </a:r>
          </a:p>
          <a:p>
            <a:pPr marL="0" indent="0" algn="ctr">
              <a:buNone/>
            </a:pPr>
            <a:r>
              <a:rPr lang="ru-RU" b="1" dirty="0">
                <a:solidFill>
                  <a:schemeClr val="tx2">
                    <a:lumMod val="50000"/>
                  </a:schemeClr>
                </a:solidFill>
              </a:rPr>
              <a:t>До счастливых новых встреч.</a:t>
            </a:r>
          </a:p>
          <a:p>
            <a:pPr marL="0" indent="0">
              <a:buNone/>
            </a:pPr>
            <a:endParaRPr lang="ru-RU" dirty="0">
              <a:solidFill>
                <a:schemeClr val="tx2">
                  <a:lumMod val="50000"/>
                </a:schemeClr>
              </a:solidFill>
            </a:endParaRPr>
          </a:p>
          <a:p>
            <a:pPr marL="0" indent="0">
              <a:buNone/>
            </a:pPr>
            <a:endParaRPr lang="ru-RU" dirty="0"/>
          </a:p>
          <a:p>
            <a:endParaRPr lang="ru-RU" b="1" dirty="0"/>
          </a:p>
          <a:p>
            <a:endParaRPr lang="ru-RU" dirty="0"/>
          </a:p>
        </p:txBody>
      </p:sp>
      <p:sp>
        <p:nvSpPr>
          <p:cNvPr id="3" name="Заголовок 2"/>
          <p:cNvSpPr>
            <a:spLocks noGrp="1"/>
          </p:cNvSpPr>
          <p:nvPr>
            <p:ph type="title"/>
          </p:nvPr>
        </p:nvSpPr>
        <p:spPr>
          <a:xfrm>
            <a:off x="395536" y="332656"/>
            <a:ext cx="4968553" cy="1800200"/>
          </a:xfrm>
        </p:spPr>
        <p:txBody>
          <a:bodyPr/>
          <a:lstStyle/>
          <a:p>
            <a:r>
              <a:rPr lang="ru-RU" sz="4000" b="1" dirty="0" smtClean="0"/>
              <a:t>Будь собой! </a:t>
            </a:r>
            <a:br>
              <a:rPr lang="ru-RU" sz="4000" b="1" dirty="0" smtClean="0"/>
            </a:br>
            <a:r>
              <a:rPr lang="ru-RU" sz="4000" b="1" dirty="0" smtClean="0"/>
              <a:t>Будь уникальным</a:t>
            </a:r>
            <a:r>
              <a:rPr lang="ru-RU" sz="4800" dirty="0"/>
              <a:t>!</a:t>
            </a:r>
            <a:endParaRPr lang="ru-RU" dirty="0"/>
          </a:p>
        </p:txBody>
      </p:sp>
    </p:spTree>
    <p:extLst>
      <p:ext uri="{BB962C8B-B14F-4D97-AF65-F5344CB8AC3E}">
        <p14:creationId xmlns:p14="http://schemas.microsoft.com/office/powerpoint/2010/main" val="23920179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ppt_w</p:attrName>
                                        </p:attrNameLst>
                                      </p:cBhvr>
                                      <p:tavLst>
                                        <p:tav tm="0" fmla="#ppt_w*sin(2.5*pi*$)">
                                          <p:val>
                                            <p:fltVal val="0"/>
                                          </p:val>
                                        </p:tav>
                                        <p:tav tm="100000">
                                          <p:val>
                                            <p:fltVal val="1"/>
                                          </p:val>
                                        </p:tav>
                                      </p:tavLst>
                                    </p:anim>
                                    <p:anim calcmode="lin" valueType="num">
                                      <p:cBhvr>
                                        <p:cTn id="9" dur="75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3" dur="750"/>
                                        <p:tgtEl>
                                          <p:spTgt spid="2">
                                            <p:txEl>
                                              <p:pRg st="0" end="0"/>
                                            </p:txEl>
                                          </p:spTgt>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750"/>
                                        <p:tgtEl>
                                          <p:spTgt spid="2">
                                            <p:txEl>
                                              <p:pRg st="1" end="1"/>
                                            </p:txEl>
                                          </p:spTgt>
                                        </p:tgtEl>
                                      </p:cBhvr>
                                    </p:animEffect>
                                  </p:childTnLst>
                                </p:cTn>
                              </p:par>
                            </p:childTnLst>
                          </p:cTn>
                        </p:par>
                        <p:par>
                          <p:cTn id="18" fill="hold">
                            <p:stCondLst>
                              <p:cond delay="2250"/>
                            </p:stCondLst>
                            <p:childTnLst>
                              <p:par>
                                <p:cTn id="19" presetID="14" presetClass="entr" presetSubtype="10"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1" dur="750"/>
                                        <p:tgtEl>
                                          <p:spTgt spid="2">
                                            <p:txEl>
                                              <p:pRg st="2" end="2"/>
                                            </p:txEl>
                                          </p:spTgt>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750"/>
                                        <p:tgtEl>
                                          <p:spTgt spid="2">
                                            <p:txEl>
                                              <p:pRg st="3" end="3"/>
                                            </p:txEl>
                                          </p:spTgt>
                                        </p:tgtEl>
                                      </p:cBhvr>
                                    </p:animEffect>
                                  </p:childTnLst>
                                </p:cTn>
                              </p:par>
                            </p:childTnLst>
                          </p:cTn>
                        </p:par>
                        <p:par>
                          <p:cTn id="26" fill="hold">
                            <p:stCondLst>
                              <p:cond delay="3750"/>
                            </p:stCondLst>
                            <p:childTnLst>
                              <p:par>
                                <p:cTn id="27" presetID="14" presetClass="entr" presetSubtype="10"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9" dur="750"/>
                                        <p:tgtEl>
                                          <p:spTgt spid="2">
                                            <p:txEl>
                                              <p:pRg st="4" end="4"/>
                                            </p:txEl>
                                          </p:spTgt>
                                        </p:tgtEl>
                                      </p:cBhvr>
                                    </p:animEffect>
                                  </p:childTnLst>
                                </p:cTn>
                              </p:par>
                            </p:childTnLst>
                          </p:cTn>
                        </p:par>
                        <p:par>
                          <p:cTn id="30" fill="hold">
                            <p:stCondLst>
                              <p:cond delay="4500"/>
                            </p:stCondLst>
                            <p:childTnLst>
                              <p:par>
                                <p:cTn id="31" presetID="16" presetClass="entr" presetSubtype="42" fill="hold" nodeType="afterEffect">
                                  <p:stCondLst>
                                    <p:cond delay="0"/>
                                  </p:stCondLst>
                                  <p:childTnLst>
                                    <p:set>
                                      <p:cBhvr>
                                        <p:cTn id="32" dur="1" fill="hold">
                                          <p:stCondLst>
                                            <p:cond delay="0"/>
                                          </p:stCondLst>
                                        </p:cTn>
                                        <p:tgtEl>
                                          <p:spTgt spid="6147"/>
                                        </p:tgtEl>
                                        <p:attrNameLst>
                                          <p:attrName>style.visibility</p:attrName>
                                        </p:attrNameLst>
                                      </p:cBhvr>
                                      <p:to>
                                        <p:strVal val="visible"/>
                                      </p:to>
                                    </p:set>
                                    <p:animEffect transition="in" filter="barn(outHorizontal)">
                                      <p:cBhvr>
                                        <p:cTn id="33" dur="750"/>
                                        <p:tgtEl>
                                          <p:spTgt spid="6147"/>
                                        </p:tgtEl>
                                      </p:cBhvr>
                                    </p:animEffect>
                                  </p:childTnLst>
                                </p:cTn>
                              </p:par>
                            </p:childTnLst>
                          </p:cTn>
                        </p:par>
                        <p:par>
                          <p:cTn id="34" fill="hold">
                            <p:stCondLst>
                              <p:cond delay="5250"/>
                            </p:stCondLst>
                            <p:childTnLst>
                              <p:par>
                                <p:cTn id="35" presetID="14" presetClass="entr" presetSubtype="5" fill="hold" nodeType="after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randombar(vertical)">
                                      <p:cBhvr>
                                        <p:cTn id="37" dur="750"/>
                                        <p:tgtEl>
                                          <p:spTgt spid="2">
                                            <p:txEl>
                                              <p:pRg st="6" end="6"/>
                                            </p:txEl>
                                          </p:spTgt>
                                        </p:tgtEl>
                                      </p:cBhvr>
                                    </p:animEffect>
                                  </p:childTnLst>
                                </p:cTn>
                              </p:par>
                            </p:childTnLst>
                          </p:cTn>
                        </p:par>
                        <p:par>
                          <p:cTn id="38" fill="hold">
                            <p:stCondLst>
                              <p:cond delay="6000"/>
                            </p:stCondLst>
                            <p:childTnLst>
                              <p:par>
                                <p:cTn id="39" presetID="14" presetClass="entr" presetSubtype="5" fill="hold" nodeType="after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randombar(vertical)">
                                      <p:cBhvr>
                                        <p:cTn id="41" dur="750"/>
                                        <p:tgtEl>
                                          <p:spTgt spid="2">
                                            <p:txEl>
                                              <p:pRg st="7" end="7"/>
                                            </p:txEl>
                                          </p:spTgt>
                                        </p:tgtEl>
                                      </p:cBhvr>
                                    </p:animEffect>
                                  </p:childTnLst>
                                </p:cTn>
                              </p:par>
                            </p:childTnLst>
                          </p:cTn>
                        </p:par>
                        <p:par>
                          <p:cTn id="42" fill="hold">
                            <p:stCondLst>
                              <p:cond delay="6750"/>
                            </p:stCondLst>
                            <p:childTnLst>
                              <p:par>
                                <p:cTn id="43" presetID="14" presetClass="entr" presetSubtype="5" fill="hold" nodeType="after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randombar(vertical)">
                                      <p:cBhvr>
                                        <p:cTn id="45" dur="750"/>
                                        <p:tgtEl>
                                          <p:spTgt spid="2">
                                            <p:txEl>
                                              <p:pRg st="8" end="8"/>
                                            </p:txEl>
                                          </p:spTgt>
                                        </p:tgtEl>
                                      </p:cBhvr>
                                    </p:animEffect>
                                  </p:childTnLst>
                                </p:cTn>
                              </p:par>
                            </p:childTnLst>
                          </p:cTn>
                        </p:par>
                        <p:par>
                          <p:cTn id="46" fill="hold">
                            <p:stCondLst>
                              <p:cond delay="7500"/>
                            </p:stCondLst>
                            <p:childTnLst>
                              <p:par>
                                <p:cTn id="47" presetID="14" presetClass="entr" presetSubtype="5" fill="hold" nodeType="after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randombar(vertical)">
                                      <p:cBhvr>
                                        <p:cTn id="49" dur="75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Ученик\Desktop\для поздравлений\280962429.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p:txBody>
          <a:bodyPr/>
          <a:lstStyle/>
          <a:p>
            <a:endParaRPr lang="ru-RU" dirty="0"/>
          </a:p>
        </p:txBody>
      </p:sp>
      <p:sp>
        <p:nvSpPr>
          <p:cNvPr id="4" name="Прямоугольник 3"/>
          <p:cNvSpPr/>
          <p:nvPr/>
        </p:nvSpPr>
        <p:spPr>
          <a:xfrm>
            <a:off x="1852898" y="4149080"/>
            <a:ext cx="6264696" cy="2554545"/>
          </a:xfrm>
          <a:prstGeom prst="rect">
            <a:avLst/>
          </a:prstGeom>
        </p:spPr>
        <p:txBody>
          <a:bodyPr wrap="square">
            <a:spAutoFit/>
          </a:bodyPr>
          <a:lstStyle/>
          <a:p>
            <a:pPr lvl="0" algn="ctr">
              <a:spcBef>
                <a:spcPct val="0"/>
              </a:spcBef>
            </a:pPr>
            <a:r>
              <a:rPr lang="ru-RU" sz="3600" b="1" dirty="0" smtClean="0">
                <a:solidFill>
                  <a:srgbClr val="002060"/>
                </a:solidFill>
                <a:ea typeface="+mj-ea"/>
                <a:cs typeface="+mj-cs"/>
              </a:rPr>
              <a:t>г. Павлодар</a:t>
            </a:r>
          </a:p>
          <a:p>
            <a:pPr lvl="0" algn="ctr">
              <a:spcBef>
                <a:spcPct val="0"/>
              </a:spcBef>
            </a:pPr>
            <a:r>
              <a:rPr lang="ru-RU" sz="3600" b="1" dirty="0" smtClean="0">
                <a:solidFill>
                  <a:srgbClr val="002060"/>
                </a:solidFill>
                <a:ea typeface="+mj-ea"/>
                <a:cs typeface="+mj-cs"/>
              </a:rPr>
              <a:t> Библиотекарь СОШ </a:t>
            </a:r>
            <a:r>
              <a:rPr lang="ru-RU" sz="3600" b="1" dirty="0">
                <a:solidFill>
                  <a:srgbClr val="002060"/>
                </a:solidFill>
                <a:ea typeface="+mj-ea"/>
                <a:cs typeface="+mj-cs"/>
              </a:rPr>
              <a:t>№ 5: </a:t>
            </a:r>
            <a:endParaRPr lang="ru-RU" sz="3600" b="1" dirty="0" smtClean="0">
              <a:solidFill>
                <a:srgbClr val="002060"/>
              </a:solidFill>
              <a:ea typeface="+mj-ea"/>
              <a:cs typeface="+mj-cs"/>
            </a:endParaRPr>
          </a:p>
          <a:p>
            <a:pPr lvl="0" algn="ctr">
              <a:spcBef>
                <a:spcPct val="0"/>
              </a:spcBef>
            </a:pPr>
            <a:r>
              <a:rPr lang="ru-RU" sz="4400" b="1" dirty="0" err="1" smtClean="0">
                <a:solidFill>
                  <a:srgbClr val="002060"/>
                </a:solidFill>
                <a:ea typeface="+mj-ea"/>
                <a:cs typeface="+mj-cs"/>
              </a:rPr>
              <a:t>Ешова</a:t>
            </a:r>
            <a:r>
              <a:rPr lang="ru-RU" sz="4400" b="1" dirty="0" smtClean="0">
                <a:solidFill>
                  <a:srgbClr val="002060"/>
                </a:solidFill>
                <a:ea typeface="+mj-ea"/>
                <a:cs typeface="+mj-cs"/>
              </a:rPr>
              <a:t> </a:t>
            </a:r>
            <a:r>
              <a:rPr lang="ru-RU" sz="4400" b="1" dirty="0" err="1">
                <a:solidFill>
                  <a:srgbClr val="002060"/>
                </a:solidFill>
                <a:ea typeface="+mj-ea"/>
                <a:cs typeface="+mj-cs"/>
              </a:rPr>
              <a:t>Гульмира</a:t>
            </a:r>
            <a:r>
              <a:rPr lang="ru-RU" sz="4400" b="1" dirty="0">
                <a:solidFill>
                  <a:srgbClr val="002060"/>
                </a:solidFill>
                <a:ea typeface="+mj-ea"/>
                <a:cs typeface="+mj-cs"/>
              </a:rPr>
              <a:t> </a:t>
            </a:r>
            <a:r>
              <a:rPr lang="ru-RU" sz="4400" b="1" dirty="0" err="1">
                <a:solidFill>
                  <a:srgbClr val="002060"/>
                </a:solidFill>
                <a:ea typeface="+mj-ea"/>
                <a:cs typeface="+mj-cs"/>
              </a:rPr>
              <a:t>Жаскайратовна</a:t>
            </a:r>
            <a:endParaRPr lang="ru-RU" sz="4400" b="1" dirty="0">
              <a:solidFill>
                <a:srgbClr val="002060"/>
              </a:solidFill>
              <a:ea typeface="+mj-ea"/>
              <a:cs typeface="+mj-cs"/>
            </a:endParaRPr>
          </a:p>
        </p:txBody>
      </p:sp>
    </p:spTree>
    <p:extLst>
      <p:ext uri="{BB962C8B-B14F-4D97-AF65-F5344CB8AC3E}">
        <p14:creationId xmlns:p14="http://schemas.microsoft.com/office/powerpoint/2010/main" val="4216835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119" y="1984300"/>
            <a:ext cx="288754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255659"/>
            <a:ext cx="3206750"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p:txBody>
          <a:bodyPr/>
          <a:lstStyle/>
          <a:p>
            <a:r>
              <a:rPr lang="ru-RU" sz="4400" b="1" dirty="0" smtClean="0"/>
              <a:t>Вот так выглядели куклы наших прапрабабушек</a:t>
            </a:r>
            <a:endParaRPr lang="ru-RU" sz="4400" b="1"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05497" y="1909751"/>
            <a:ext cx="2468309" cy="184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882" y="4841776"/>
            <a:ext cx="2697685"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3979477"/>
            <a:ext cx="2359370" cy="279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308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750"/>
                                        <p:tgtEl>
                                          <p:spTgt spid="3"/>
                                        </p:tgtEl>
                                      </p:cBhvr>
                                    </p:animEffect>
                                  </p:childTnLst>
                                </p:cTn>
                              </p:par>
                            </p:childTnLst>
                          </p:cTn>
                        </p:par>
                        <p:par>
                          <p:cTn id="8" fill="hold">
                            <p:stCondLst>
                              <p:cond delay="750"/>
                            </p:stCondLst>
                            <p:childTnLst>
                              <p:par>
                                <p:cTn id="9" presetID="21" presetClass="entr" presetSubtype="3"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heel(3)">
                                      <p:cBhvr>
                                        <p:cTn id="11" dur="750"/>
                                        <p:tgtEl>
                                          <p:spTgt spid="2051"/>
                                        </p:tgtEl>
                                      </p:cBhvr>
                                    </p:animEffect>
                                  </p:childTnLst>
                                </p:cTn>
                              </p:par>
                            </p:childTnLst>
                          </p:cTn>
                        </p:par>
                        <p:par>
                          <p:cTn id="12" fill="hold">
                            <p:stCondLst>
                              <p:cond delay="1500"/>
                            </p:stCondLst>
                            <p:childTnLst>
                              <p:par>
                                <p:cTn id="13" presetID="21" presetClass="entr" presetSubtype="2"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heel(2)">
                                      <p:cBhvr>
                                        <p:cTn id="15" dur="750"/>
                                        <p:tgtEl>
                                          <p:spTgt spid="2050"/>
                                        </p:tgtEl>
                                      </p:cBhvr>
                                    </p:animEffect>
                                  </p:childTnLst>
                                </p:cTn>
                              </p:par>
                            </p:childTnLst>
                          </p:cTn>
                        </p:par>
                        <p:par>
                          <p:cTn id="16" fill="hold">
                            <p:stCondLst>
                              <p:cond delay="2250"/>
                            </p:stCondLst>
                            <p:childTnLst>
                              <p:par>
                                <p:cTn id="17" presetID="21" presetClass="entr" presetSubtype="3"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wheel(3)">
                                      <p:cBhvr>
                                        <p:cTn id="19" dur="750"/>
                                        <p:tgtEl>
                                          <p:spTgt spid="2052"/>
                                        </p:tgtEl>
                                      </p:cBhvr>
                                    </p:animEffect>
                                  </p:childTnLst>
                                </p:cTn>
                              </p:par>
                            </p:childTnLst>
                          </p:cTn>
                        </p:par>
                        <p:par>
                          <p:cTn id="20" fill="hold">
                            <p:stCondLst>
                              <p:cond delay="3000"/>
                            </p:stCondLst>
                            <p:childTnLst>
                              <p:par>
                                <p:cTn id="21" presetID="21" presetClass="entr" presetSubtype="3"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heel(3)">
                                      <p:cBhvr>
                                        <p:cTn id="23" dur="750"/>
                                        <p:tgtEl>
                                          <p:spTgt spid="1026"/>
                                        </p:tgtEl>
                                      </p:cBhvr>
                                    </p:animEffect>
                                  </p:childTnLst>
                                </p:cTn>
                              </p:par>
                            </p:childTnLst>
                          </p:cTn>
                        </p:par>
                        <p:par>
                          <p:cTn id="24" fill="hold">
                            <p:stCondLst>
                              <p:cond delay="3750"/>
                            </p:stCondLst>
                            <p:childTnLst>
                              <p:par>
                                <p:cTn id="25" presetID="21" presetClass="entr" presetSubtype="3" fill="hold" nodeType="after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wheel(3)">
                                      <p:cBhvr>
                                        <p:cTn id="27" dur="75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60900" y="1844824"/>
            <a:ext cx="8531579" cy="4824535"/>
          </a:xfrm>
        </p:spPr>
        <p:txBody>
          <a:bodyPr>
            <a:normAutofit/>
          </a:bodyPr>
          <a:lstStyle/>
          <a:p>
            <a:r>
              <a:rPr lang="ru-RU" b="1" dirty="0">
                <a:solidFill>
                  <a:schemeClr val="accent6">
                    <a:lumMod val="50000"/>
                  </a:schemeClr>
                </a:solidFill>
              </a:rPr>
              <a:t>У наших далеких предков славян, был ужасный обычай, они приносили в жертву людей, но однажды человека заменила кукла. Березовое полено нарядили в платочек и сарафан, получилась женщина с белым лицом. Потом появились и другие куклы-чучела, которых приносили в жертву разным </a:t>
            </a:r>
            <a:r>
              <a:rPr lang="ru-RU" b="1" dirty="0" smtClean="0">
                <a:solidFill>
                  <a:schemeClr val="accent6">
                    <a:lumMod val="50000"/>
                  </a:schemeClr>
                </a:solidFill>
              </a:rPr>
              <a:t>богам. </a:t>
            </a:r>
            <a:endParaRPr lang="ru-RU" b="1" dirty="0">
              <a:solidFill>
                <a:schemeClr val="accent6">
                  <a:lumMod val="50000"/>
                </a:schemeClr>
              </a:solidFill>
            </a:endParaRPr>
          </a:p>
          <a:p>
            <a:r>
              <a:rPr lang="ru-RU" b="1" dirty="0">
                <a:solidFill>
                  <a:schemeClr val="accent6">
                    <a:lumMod val="50000"/>
                  </a:schemeClr>
                </a:solidFill>
              </a:rPr>
              <a:t>Куклы-обереги клались в колыбель младенца, чтобы не подпустить к нему злых духов. </a:t>
            </a:r>
          </a:p>
          <a:p>
            <a:r>
              <a:rPr lang="ru-RU" b="1" dirty="0">
                <a:solidFill>
                  <a:schemeClr val="accent6">
                    <a:lumMod val="50000"/>
                  </a:schemeClr>
                </a:solidFill>
              </a:rPr>
              <a:t>Свадебные куклы приносились на брачной церемонии в дар богине плодородия. </a:t>
            </a:r>
          </a:p>
          <a:p>
            <a:r>
              <a:rPr lang="ru-RU" b="1" dirty="0">
                <a:solidFill>
                  <a:schemeClr val="accent6">
                    <a:lumMod val="50000"/>
                  </a:schemeClr>
                </a:solidFill>
              </a:rPr>
              <a:t>Были куклы, сопровождавшие умерших в загробный мир. </a:t>
            </a:r>
          </a:p>
          <a:p>
            <a:endParaRPr lang="ru-RU" dirty="0"/>
          </a:p>
          <a:p>
            <a:endParaRPr lang="ru-RU" dirty="0"/>
          </a:p>
        </p:txBody>
      </p:sp>
      <p:sp>
        <p:nvSpPr>
          <p:cNvPr id="3" name="Заголовок 2"/>
          <p:cNvSpPr>
            <a:spLocks noGrp="1"/>
          </p:cNvSpPr>
          <p:nvPr>
            <p:ph type="title"/>
          </p:nvPr>
        </p:nvSpPr>
        <p:spPr/>
        <p:txBody>
          <a:bodyPr/>
          <a:lstStyle/>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9988"/>
            <a:ext cx="8566150"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252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750" fill="hold"/>
                                        <p:tgtEl>
                                          <p:spTgt spid="8194"/>
                                        </p:tgtEl>
                                        <p:attrNameLst>
                                          <p:attrName>ppt_w</p:attrName>
                                        </p:attrNameLst>
                                      </p:cBhvr>
                                      <p:tavLst>
                                        <p:tav tm="0">
                                          <p:val>
                                            <p:fltVal val="0"/>
                                          </p:val>
                                        </p:tav>
                                        <p:tav tm="100000">
                                          <p:val>
                                            <p:strVal val="#ppt_w"/>
                                          </p:val>
                                        </p:tav>
                                      </p:tavLst>
                                    </p:anim>
                                    <p:anim calcmode="lin" valueType="num">
                                      <p:cBhvr>
                                        <p:cTn id="8" dur="750" fill="hold"/>
                                        <p:tgtEl>
                                          <p:spTgt spid="8194"/>
                                        </p:tgtEl>
                                        <p:attrNameLst>
                                          <p:attrName>ppt_h</p:attrName>
                                        </p:attrNameLst>
                                      </p:cBhvr>
                                      <p:tavLst>
                                        <p:tav tm="0">
                                          <p:val>
                                            <p:fltVal val="0"/>
                                          </p:val>
                                        </p:tav>
                                        <p:tav tm="100000">
                                          <p:val>
                                            <p:strVal val="#ppt_h"/>
                                          </p:val>
                                        </p:tav>
                                      </p:tavLst>
                                    </p:anim>
                                    <p:anim calcmode="lin" valueType="num">
                                      <p:cBhvr>
                                        <p:cTn id="9" dur="750" fill="hold"/>
                                        <p:tgtEl>
                                          <p:spTgt spid="8194"/>
                                        </p:tgtEl>
                                        <p:attrNameLst>
                                          <p:attrName>style.rotation</p:attrName>
                                        </p:attrNameLst>
                                      </p:cBhvr>
                                      <p:tavLst>
                                        <p:tav tm="0">
                                          <p:val>
                                            <p:fltVal val="90"/>
                                          </p:val>
                                        </p:tav>
                                        <p:tav tm="100000">
                                          <p:val>
                                            <p:fltVal val="0"/>
                                          </p:val>
                                        </p:tav>
                                      </p:tavLst>
                                    </p:anim>
                                    <p:animEffect transition="in" filter="fade">
                                      <p:cBhvr>
                                        <p:cTn id="10" dur="750"/>
                                        <p:tgtEl>
                                          <p:spTgt spid="8194"/>
                                        </p:tgtEl>
                                      </p:cBhvr>
                                    </p:animEffect>
                                  </p:childTnLst>
                                </p:cTn>
                              </p:par>
                            </p:childTnLst>
                          </p:cTn>
                        </p:par>
                        <p:par>
                          <p:cTn id="11" fill="hold">
                            <p:stCondLst>
                              <p:cond delay="750"/>
                            </p:stCondLst>
                            <p:childTnLst>
                              <p:par>
                                <p:cTn id="12" presetID="16" presetClass="entr" presetSubtype="21"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750"/>
                                        <p:tgtEl>
                                          <p:spTgt spid="2">
                                            <p:txEl>
                                              <p:pRg st="0" end="0"/>
                                            </p:txEl>
                                          </p:spTgt>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750"/>
                                        <p:tgtEl>
                                          <p:spTgt spid="2">
                                            <p:txEl>
                                              <p:pRg st="1" end="1"/>
                                            </p:txEl>
                                          </p:spTgt>
                                        </p:tgtEl>
                                      </p:cBhvr>
                                    </p:animEffect>
                                  </p:childTnLst>
                                </p:cTn>
                              </p:par>
                            </p:childTnLst>
                          </p:cTn>
                        </p:par>
                        <p:par>
                          <p:cTn id="19" fill="hold">
                            <p:stCondLst>
                              <p:cond delay="2250"/>
                            </p:stCondLst>
                            <p:childTnLst>
                              <p:par>
                                <p:cTn id="20" presetID="16" presetClass="entr" presetSubtype="21" fill="hold" grpId="0" nodeType="after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750"/>
                                        <p:tgtEl>
                                          <p:spTgt spid="2">
                                            <p:txEl>
                                              <p:pRg st="2" end="2"/>
                                            </p:txEl>
                                          </p:spTgt>
                                        </p:tgtEl>
                                      </p:cBhvr>
                                    </p:animEffect>
                                  </p:childTnLst>
                                </p:cTn>
                              </p:par>
                            </p:childTnLst>
                          </p:cTn>
                        </p:par>
                        <p:par>
                          <p:cTn id="23" fill="hold">
                            <p:stCondLst>
                              <p:cond delay="3000"/>
                            </p:stCondLst>
                            <p:childTnLst>
                              <p:par>
                                <p:cTn id="24" presetID="16" presetClass="entr" presetSubtype="21" fill="hold" grpId="0"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barn(inVertical)">
                                      <p:cBhvr>
                                        <p:cTn id="26" dur="7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картинки монстр хай\orig_1b6e881de7c7cb9d5fe1dd6a40d481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3384376" cy="2376264"/>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p:txBody>
          <a:bodyPr/>
          <a:lstStyle/>
          <a:p>
            <a:r>
              <a:rPr lang="ru-RU" b="1" dirty="0">
                <a:solidFill>
                  <a:schemeClr val="accent6">
                    <a:lumMod val="50000"/>
                  </a:schemeClr>
                </a:solidFill>
              </a:rPr>
              <a:t>В Европе изготовление кукол начинается с XIV века. Тогда куклы преподносились в качестве дорогих подарков вельможам и придворным особам, так как стоимость их очень высока и вряд ли детям было позволено играть с ними. Гардероб куклы, подаренной английской королеве в 1396 году, оценивается в немалую по тем временам сумму — 450 франков. Материалом для европейских кукол чаще всего служила загипсованная и покрытая лаком сосна.</a:t>
            </a:r>
          </a:p>
        </p:txBody>
      </p:sp>
      <p:sp>
        <p:nvSpPr>
          <p:cNvPr id="3" name="Заголовок 2"/>
          <p:cNvSpPr>
            <a:spLocks noGrp="1"/>
          </p:cNvSpPr>
          <p:nvPr>
            <p:ph type="title"/>
          </p:nvPr>
        </p:nvSpPr>
        <p:spPr>
          <a:xfrm>
            <a:off x="3491879" y="570156"/>
            <a:ext cx="4952873" cy="1054250"/>
          </a:xfrm>
        </p:spPr>
        <p:txBody>
          <a:bodyPr/>
          <a:lstStyle/>
          <a:p>
            <a:r>
              <a:rPr lang="ru-RU" sz="4800" b="1" dirty="0" smtClean="0"/>
              <a:t>Дорогой подарок</a:t>
            </a:r>
            <a:endParaRPr lang="ru-RU" sz="4800" b="1" dirty="0"/>
          </a:p>
        </p:txBody>
      </p:sp>
      <p:pic>
        <p:nvPicPr>
          <p:cNvPr id="3074" name="Picture 2" descr="F:\картинки монстр хай\230px-Dolls_Budap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940" y="4869160"/>
            <a:ext cx="2229167"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06437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750"/>
                                        <p:tgtEl>
                                          <p:spTgt spid="3"/>
                                        </p:tgtEl>
                                      </p:cBhvr>
                                    </p:animEffect>
                                  </p:childTnLst>
                                </p:cTn>
                              </p:par>
                            </p:childTnLst>
                          </p:cTn>
                        </p:par>
                        <p:par>
                          <p:cTn id="8" fill="hold">
                            <p:stCondLst>
                              <p:cond delay="750"/>
                            </p:stCondLst>
                            <p:childTnLst>
                              <p:par>
                                <p:cTn id="9" presetID="53" presetClass="entr" presetSubtype="528"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p:cTn id="11" dur="750" fill="hold"/>
                                        <p:tgtEl>
                                          <p:spTgt spid="3075"/>
                                        </p:tgtEl>
                                        <p:attrNameLst>
                                          <p:attrName>ppt_w</p:attrName>
                                        </p:attrNameLst>
                                      </p:cBhvr>
                                      <p:tavLst>
                                        <p:tav tm="0">
                                          <p:val>
                                            <p:fltVal val="0"/>
                                          </p:val>
                                        </p:tav>
                                        <p:tav tm="100000">
                                          <p:val>
                                            <p:strVal val="#ppt_w"/>
                                          </p:val>
                                        </p:tav>
                                      </p:tavLst>
                                    </p:anim>
                                    <p:anim calcmode="lin" valueType="num">
                                      <p:cBhvr>
                                        <p:cTn id="12" dur="750" fill="hold"/>
                                        <p:tgtEl>
                                          <p:spTgt spid="3075"/>
                                        </p:tgtEl>
                                        <p:attrNameLst>
                                          <p:attrName>ppt_h</p:attrName>
                                        </p:attrNameLst>
                                      </p:cBhvr>
                                      <p:tavLst>
                                        <p:tav tm="0">
                                          <p:val>
                                            <p:fltVal val="0"/>
                                          </p:val>
                                        </p:tav>
                                        <p:tav tm="100000">
                                          <p:val>
                                            <p:strVal val="#ppt_h"/>
                                          </p:val>
                                        </p:tav>
                                      </p:tavLst>
                                    </p:anim>
                                    <p:animEffect transition="in" filter="fade">
                                      <p:cBhvr>
                                        <p:cTn id="13" dur="750"/>
                                        <p:tgtEl>
                                          <p:spTgt spid="3075"/>
                                        </p:tgtEl>
                                      </p:cBhvr>
                                    </p:animEffect>
                                    <p:anim calcmode="lin" valueType="num">
                                      <p:cBhvr>
                                        <p:cTn id="14" dur="750" fill="hold"/>
                                        <p:tgtEl>
                                          <p:spTgt spid="3075"/>
                                        </p:tgtEl>
                                        <p:attrNameLst>
                                          <p:attrName>ppt_x</p:attrName>
                                        </p:attrNameLst>
                                      </p:cBhvr>
                                      <p:tavLst>
                                        <p:tav tm="0">
                                          <p:val>
                                            <p:fltVal val="0.5"/>
                                          </p:val>
                                        </p:tav>
                                        <p:tav tm="100000">
                                          <p:val>
                                            <p:strVal val="#ppt_x"/>
                                          </p:val>
                                        </p:tav>
                                      </p:tavLst>
                                    </p:anim>
                                    <p:anim calcmode="lin" valueType="num">
                                      <p:cBhvr>
                                        <p:cTn id="15" dur="750" fill="hold"/>
                                        <p:tgtEl>
                                          <p:spTgt spid="3075"/>
                                        </p:tgtEl>
                                        <p:attrNameLst>
                                          <p:attrName>ppt_y</p:attrName>
                                        </p:attrNameLst>
                                      </p:cBhvr>
                                      <p:tavLst>
                                        <p:tav tm="0">
                                          <p:val>
                                            <p:fltVal val="0.5"/>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750"/>
                                        <p:tgtEl>
                                          <p:spTgt spid="2">
                                            <p:txEl>
                                              <p:pRg st="0" end="0"/>
                                            </p:txEl>
                                          </p:spTgt>
                                        </p:tgtEl>
                                      </p:cBhvr>
                                    </p:animEffect>
                                    <p:anim calcmode="lin" valueType="num">
                                      <p:cBhvr>
                                        <p:cTn id="20"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6" fill="hold" nodeType="after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additive="base">
                                        <p:cTn id="25" dur="750" fill="hold"/>
                                        <p:tgtEl>
                                          <p:spTgt spid="3074"/>
                                        </p:tgtEl>
                                        <p:attrNameLst>
                                          <p:attrName>ppt_x</p:attrName>
                                        </p:attrNameLst>
                                      </p:cBhvr>
                                      <p:tavLst>
                                        <p:tav tm="0">
                                          <p:val>
                                            <p:strVal val="1+#ppt_w/2"/>
                                          </p:val>
                                        </p:tav>
                                        <p:tav tm="100000">
                                          <p:val>
                                            <p:strVal val="#ppt_x"/>
                                          </p:val>
                                        </p:tav>
                                      </p:tavLst>
                                    </p:anim>
                                    <p:anim calcmode="lin" valueType="num">
                                      <p:cBhvr additive="base">
                                        <p:cTn id="26" dur="75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372"/>
            <a:ext cx="1763687" cy="224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p:txBody>
          <a:bodyPr>
            <a:normAutofit fontScale="85000" lnSpcReduction="20000"/>
          </a:bodyPr>
          <a:lstStyle/>
          <a:p>
            <a:r>
              <a:rPr lang="ru-RU" b="1" dirty="0">
                <a:solidFill>
                  <a:schemeClr val="accent6">
                    <a:lumMod val="50000"/>
                  </a:schemeClr>
                </a:solidFill>
              </a:rPr>
              <a:t>Но довольно сложные и </a:t>
            </a:r>
            <a:r>
              <a:rPr lang="ru-RU" b="1" dirty="0" smtClean="0">
                <a:solidFill>
                  <a:schemeClr val="accent6">
                    <a:lumMod val="50000"/>
                  </a:schemeClr>
                </a:solidFill>
              </a:rPr>
              <a:t>доброкачественные </a:t>
            </a:r>
            <a:r>
              <a:rPr lang="ru-RU" b="1" dirty="0">
                <a:solidFill>
                  <a:schemeClr val="accent6">
                    <a:lumMod val="50000"/>
                  </a:schemeClr>
                </a:solidFill>
              </a:rPr>
              <a:t>куклы-игрушки появились достаточно поздно. Материалом для их изготовления служили фарфор, дерево или ценные металлы, поэтому стоили они достаточно дорого. Иногда часть куклы для удешевления делалась тряпичной. Впрочем, деревенские девочки заворачивали полено в тряпицу и убаюкивали их как обычных </a:t>
            </a:r>
            <a:r>
              <a:rPr lang="ru-RU" b="1" dirty="0" smtClean="0">
                <a:solidFill>
                  <a:schemeClr val="accent6">
                    <a:lumMod val="50000"/>
                  </a:schemeClr>
                </a:solidFill>
              </a:rPr>
              <a:t>кукол-игрушек.</a:t>
            </a:r>
            <a:endParaRPr lang="ru-RU" b="1" dirty="0">
              <a:solidFill>
                <a:schemeClr val="accent6">
                  <a:lumMod val="50000"/>
                </a:schemeClr>
              </a:solidFill>
            </a:endParaRPr>
          </a:p>
          <a:p>
            <a:r>
              <a:rPr lang="ru-RU" b="1" dirty="0">
                <a:solidFill>
                  <a:schemeClr val="accent6">
                    <a:lumMod val="50000"/>
                  </a:schemeClr>
                </a:solidFill>
              </a:rPr>
              <a:t>Даже в XIX веке купить куклу могли позволить себе только очень богатые люди. Их хранили в специальных шкафах или кукольных домах. Механическая же кукла являлась раритетом и настоящей драгоценностью. С появлением папье-маше кукол стали делать из этого материала и стоимость их резко снизилась. Появились различные виды кукол: </a:t>
            </a:r>
            <a:r>
              <a:rPr lang="ru-RU" b="1" dirty="0" smtClean="0">
                <a:solidFill>
                  <a:schemeClr val="accent6">
                    <a:lumMod val="50000"/>
                  </a:schemeClr>
                </a:solidFill>
              </a:rPr>
              <a:t>говорящие, плачущие</a:t>
            </a:r>
            <a:r>
              <a:rPr lang="ru-RU" b="1" dirty="0">
                <a:solidFill>
                  <a:schemeClr val="accent6">
                    <a:lumMod val="50000"/>
                  </a:schemeClr>
                </a:solidFill>
              </a:rPr>
              <a:t>, </a:t>
            </a:r>
            <a:r>
              <a:rPr lang="ru-RU" b="1" dirty="0" smtClean="0">
                <a:solidFill>
                  <a:schemeClr val="accent6">
                    <a:lumMod val="50000"/>
                  </a:schemeClr>
                </a:solidFill>
              </a:rPr>
              <a:t>ходячие</a:t>
            </a:r>
            <a:r>
              <a:rPr lang="ru-RU" b="1" dirty="0">
                <a:solidFill>
                  <a:schemeClr val="accent6">
                    <a:lumMod val="50000"/>
                  </a:schemeClr>
                </a:solidFill>
              </a:rPr>
              <a:t>.</a:t>
            </a:r>
          </a:p>
          <a:p>
            <a:endParaRPr lang="ru-RU" dirty="0"/>
          </a:p>
        </p:txBody>
      </p:sp>
      <p:sp>
        <p:nvSpPr>
          <p:cNvPr id="3" name="Заголовок 2"/>
          <p:cNvSpPr>
            <a:spLocks noGrp="1"/>
          </p:cNvSpPr>
          <p:nvPr>
            <p:ph type="title"/>
          </p:nvPr>
        </p:nvSpPr>
        <p:spPr>
          <a:xfrm>
            <a:off x="2195736" y="260648"/>
            <a:ext cx="4536504" cy="1584176"/>
          </a:xfrm>
        </p:spPr>
        <p:txBody>
          <a:bodyPr/>
          <a:lstStyle/>
          <a:p>
            <a:r>
              <a:rPr lang="ru-RU" dirty="0" smtClean="0"/>
              <a:t>Драгоценная игрушка</a:t>
            </a:r>
            <a:endParaRPr lang="ru-R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370"/>
            <a:ext cx="200025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2750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750"/>
                                        <p:tgtEl>
                                          <p:spTgt spid="3"/>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ipe(left)">
                                      <p:cBhvr>
                                        <p:cTn id="11" dur="750"/>
                                        <p:tgtEl>
                                          <p:spTgt spid="3074"/>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750"/>
                                        <p:tgtEl>
                                          <p:spTgt spid="2">
                                            <p:txEl>
                                              <p:pRg st="0" end="0"/>
                                            </p:txEl>
                                          </p:spTgt>
                                        </p:tgtEl>
                                      </p:cBhvr>
                                    </p:animEffect>
                                  </p:childTnLst>
                                </p:cTn>
                              </p:par>
                            </p:childTnLst>
                          </p:cTn>
                        </p:par>
                        <p:par>
                          <p:cTn id="16" fill="hold">
                            <p:stCondLst>
                              <p:cond delay="2250"/>
                            </p:stCondLst>
                            <p:childTnLst>
                              <p:par>
                                <p:cTn id="17" presetID="14" presetClass="entr" presetSubtype="10"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9" dur="750"/>
                                        <p:tgtEl>
                                          <p:spTgt spid="2">
                                            <p:txEl>
                                              <p:pRg st="1" end="1"/>
                                            </p:txEl>
                                          </p:spTgt>
                                        </p:tgtEl>
                                      </p:cBhvr>
                                    </p:animEffect>
                                  </p:childTnLst>
                                </p:cTn>
                              </p:par>
                            </p:childTnLst>
                          </p:cTn>
                        </p:par>
                        <p:par>
                          <p:cTn id="20" fill="hold">
                            <p:stCondLst>
                              <p:cond delay="3000"/>
                            </p:stCondLst>
                            <p:childTnLst>
                              <p:par>
                                <p:cTn id="21" presetID="22" presetClass="entr" presetSubtype="2"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wipe(right)">
                                      <p:cBhvr>
                                        <p:cTn id="23" dur="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064" y="3950390"/>
            <a:ext cx="2517775"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6632"/>
            <a:ext cx="2808312" cy="29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395536" y="3068960"/>
            <a:ext cx="6105001" cy="3589783"/>
          </a:xfrm>
        </p:spPr>
        <p:txBody>
          <a:bodyPr>
            <a:normAutofit fontScale="92500"/>
          </a:bodyPr>
          <a:lstStyle/>
          <a:p>
            <a:r>
              <a:rPr lang="ru-RU" b="1" dirty="0">
                <a:solidFill>
                  <a:schemeClr val="accent6">
                    <a:lumMod val="50000"/>
                  </a:schemeClr>
                </a:solidFill>
              </a:rPr>
              <a:t>После того, как развилась химическая и полимерная промышленность, кукол стали изготовлять и из полимерных материалов, ассортимент их резко увеличился, их производство было пущено на поток. </a:t>
            </a:r>
            <a:endParaRPr lang="ru-RU" b="1" dirty="0" smtClean="0">
              <a:solidFill>
                <a:schemeClr val="accent6">
                  <a:lumMod val="50000"/>
                </a:schemeClr>
              </a:solidFill>
            </a:endParaRPr>
          </a:p>
          <a:p>
            <a:r>
              <a:rPr lang="ru-RU" b="1" dirty="0" smtClean="0">
                <a:solidFill>
                  <a:schemeClr val="accent6">
                    <a:lumMod val="50000"/>
                  </a:schemeClr>
                </a:solidFill>
              </a:rPr>
              <a:t>Среди </a:t>
            </a:r>
            <a:r>
              <a:rPr lang="ru-RU" b="1" dirty="0">
                <a:solidFill>
                  <a:schemeClr val="accent6">
                    <a:lumMod val="50000"/>
                  </a:schemeClr>
                </a:solidFill>
              </a:rPr>
              <a:t>современных кукол широко известны пупсы, Барби и ее свита. Многие современные куклы, как и прочие игрушки, являются электронными устройствами.</a:t>
            </a:r>
          </a:p>
          <a:p>
            <a:endParaRPr lang="ru-RU" dirty="0"/>
          </a:p>
        </p:txBody>
      </p:sp>
      <p:sp>
        <p:nvSpPr>
          <p:cNvPr id="3" name="Заголовок 2"/>
          <p:cNvSpPr>
            <a:spLocks noGrp="1"/>
          </p:cNvSpPr>
          <p:nvPr>
            <p:ph type="title"/>
          </p:nvPr>
        </p:nvSpPr>
        <p:spPr>
          <a:xfrm>
            <a:off x="3779912" y="188640"/>
            <a:ext cx="4664841" cy="1656184"/>
          </a:xfrm>
        </p:spPr>
        <p:txBody>
          <a:bodyPr/>
          <a:lstStyle/>
          <a:p>
            <a:r>
              <a:rPr lang="ru-RU" dirty="0"/>
              <a:t>Барби и ее свита</a:t>
            </a:r>
          </a:p>
        </p:txBody>
      </p:sp>
    </p:spTree>
    <p:extLst>
      <p:ext uri="{BB962C8B-B14F-4D97-AF65-F5344CB8AC3E}">
        <p14:creationId xmlns:p14="http://schemas.microsoft.com/office/powerpoint/2010/main" val="3775556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anim calcmode="lin" valueType="num">
                                      <p:cBhvr>
                                        <p:cTn id="10" dur="750" fill="hold"/>
                                        <p:tgtEl>
                                          <p:spTgt spid="3"/>
                                        </p:tgtEl>
                                        <p:attrNameLst>
                                          <p:attrName>ppt_x</p:attrName>
                                        </p:attrNameLst>
                                      </p:cBhvr>
                                      <p:tavLst>
                                        <p:tav tm="0">
                                          <p:val>
                                            <p:fltVal val="0.5"/>
                                          </p:val>
                                        </p:tav>
                                        <p:tav tm="100000">
                                          <p:val>
                                            <p:strVal val="#ppt_x"/>
                                          </p:val>
                                        </p:tav>
                                      </p:tavLst>
                                    </p:anim>
                                    <p:anim calcmode="lin" valueType="num">
                                      <p:cBhvr>
                                        <p:cTn id="11" dur="75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750"/>
                            </p:stCondLst>
                            <p:childTnLst>
                              <p:par>
                                <p:cTn id="13" presetID="45" presetClass="entr" presetSubtype="0"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750"/>
                                        <p:tgtEl>
                                          <p:spTgt spid="4098"/>
                                        </p:tgtEl>
                                      </p:cBhvr>
                                    </p:animEffect>
                                    <p:anim calcmode="lin" valueType="num">
                                      <p:cBhvr>
                                        <p:cTn id="16" dur="750" fill="hold"/>
                                        <p:tgtEl>
                                          <p:spTgt spid="4098"/>
                                        </p:tgtEl>
                                        <p:attrNameLst>
                                          <p:attrName>ppt_w</p:attrName>
                                        </p:attrNameLst>
                                      </p:cBhvr>
                                      <p:tavLst>
                                        <p:tav tm="0" fmla="#ppt_w*sin(2.5*pi*$)">
                                          <p:val>
                                            <p:fltVal val="0"/>
                                          </p:val>
                                        </p:tav>
                                        <p:tav tm="100000">
                                          <p:val>
                                            <p:fltVal val="1"/>
                                          </p:val>
                                        </p:tav>
                                      </p:tavLst>
                                    </p:anim>
                                    <p:anim calcmode="lin" valueType="num">
                                      <p:cBhvr>
                                        <p:cTn id="17" dur="750" fill="hold"/>
                                        <p:tgtEl>
                                          <p:spTgt spid="4098"/>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1" dur="750"/>
                                        <p:tgtEl>
                                          <p:spTgt spid="2">
                                            <p:txEl>
                                              <p:pRg st="0" end="0"/>
                                            </p:txEl>
                                          </p:spTgt>
                                        </p:tgtEl>
                                      </p:cBhvr>
                                    </p:animEffect>
                                  </p:childTnLst>
                                </p:cTn>
                              </p:par>
                            </p:childTnLst>
                          </p:cTn>
                        </p:par>
                        <p:par>
                          <p:cTn id="22" fill="hold">
                            <p:stCondLst>
                              <p:cond delay="2250"/>
                            </p:stCondLst>
                            <p:childTnLst>
                              <p:par>
                                <p:cTn id="23" presetID="14" presetClass="entr" presetSubtype="10" fill="hold" grpId="0"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750"/>
                                        <p:tgtEl>
                                          <p:spTgt spid="2">
                                            <p:txEl>
                                              <p:pRg st="1" end="1"/>
                                            </p:txEl>
                                          </p:spTgt>
                                        </p:tgtEl>
                                      </p:cBhvr>
                                    </p:animEffect>
                                  </p:childTnLst>
                                </p:cTn>
                              </p:par>
                            </p:childTnLst>
                          </p:cTn>
                        </p:par>
                        <p:par>
                          <p:cTn id="26" fill="hold">
                            <p:stCondLst>
                              <p:cond delay="3000"/>
                            </p:stCondLst>
                            <p:childTnLst>
                              <p:par>
                                <p:cTn id="27" presetID="45" presetClass="entr" presetSubtype="0" fill="hold" nodeType="afterEffect">
                                  <p:stCondLst>
                                    <p:cond delay="0"/>
                                  </p:stCondLst>
                                  <p:childTnLst>
                                    <p:set>
                                      <p:cBhvr>
                                        <p:cTn id="28" dur="1" fill="hold">
                                          <p:stCondLst>
                                            <p:cond delay="0"/>
                                          </p:stCondLst>
                                        </p:cTn>
                                        <p:tgtEl>
                                          <p:spTgt spid="4099"/>
                                        </p:tgtEl>
                                        <p:attrNameLst>
                                          <p:attrName>style.visibility</p:attrName>
                                        </p:attrNameLst>
                                      </p:cBhvr>
                                      <p:to>
                                        <p:strVal val="visible"/>
                                      </p:to>
                                    </p:set>
                                    <p:animEffect transition="in" filter="fade">
                                      <p:cBhvr>
                                        <p:cTn id="29" dur="750"/>
                                        <p:tgtEl>
                                          <p:spTgt spid="4099"/>
                                        </p:tgtEl>
                                      </p:cBhvr>
                                    </p:animEffect>
                                    <p:anim calcmode="lin" valueType="num">
                                      <p:cBhvr>
                                        <p:cTn id="30" dur="750" fill="hold"/>
                                        <p:tgtEl>
                                          <p:spTgt spid="4099"/>
                                        </p:tgtEl>
                                        <p:attrNameLst>
                                          <p:attrName>ppt_w</p:attrName>
                                        </p:attrNameLst>
                                      </p:cBhvr>
                                      <p:tavLst>
                                        <p:tav tm="0" fmla="#ppt_w*sin(2.5*pi*$)">
                                          <p:val>
                                            <p:fltVal val="0"/>
                                          </p:val>
                                        </p:tav>
                                        <p:tav tm="100000">
                                          <p:val>
                                            <p:fltVal val="1"/>
                                          </p:val>
                                        </p:tav>
                                      </p:tavLst>
                                    </p:anim>
                                    <p:anim calcmode="lin" valueType="num">
                                      <p:cBhvr>
                                        <p:cTn id="31" dur="750" fill="hold"/>
                                        <p:tgtEl>
                                          <p:spTgt spid="40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3279</TotalTime>
  <Words>2596</Words>
  <Application>Microsoft Office PowerPoint</Application>
  <PresentationFormat>Экран (4:3)</PresentationFormat>
  <Paragraphs>245</Paragraphs>
  <Slides>46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Твердый переплет</vt:lpstr>
      <vt:lpstr>Популярные куклы  Monster High </vt:lpstr>
      <vt:lpstr> Кукла как детская игрушка </vt:lpstr>
      <vt:lpstr>Подарили куклу</vt:lpstr>
      <vt:lpstr>История куклы</vt:lpstr>
      <vt:lpstr>Вот так выглядели куклы наших прапрабабушек</vt:lpstr>
      <vt:lpstr>Презентация PowerPoint</vt:lpstr>
      <vt:lpstr>Дорогой подарок</vt:lpstr>
      <vt:lpstr>Драгоценная игрушка</vt:lpstr>
      <vt:lpstr>Барби и ее свита</vt:lpstr>
      <vt:lpstr>Исторические  данные…</vt:lpstr>
      <vt:lpstr>Школа Монстров</vt:lpstr>
      <vt:lpstr>Откуда появилось это чудо? Девчонки просто сходят все  с ума. Об этой кукле говорят повсюду. Ну что, смотрите: вот она сама!</vt:lpstr>
      <vt:lpstr>Эксцентричные  героини</vt:lpstr>
      <vt:lpstr>Главные герои. Отличительные  особенности. </vt:lpstr>
      <vt:lpstr>Фрэнки Штейн  (англ. Frankie Stein) </vt:lpstr>
      <vt:lpstr>Дракулаура  (англ. Draculaura) </vt:lpstr>
      <vt:lpstr>Клодин Вульф  (англ. Clawdeen Wolf) </vt:lpstr>
      <vt:lpstr>Лагуна Блю  (англ. Lagoona Blue) </vt:lpstr>
      <vt:lpstr>Клео-Де-Нил  (англ. Cleo de Nile) </vt:lpstr>
      <vt:lpstr>Гулия Йелпс  (англ. Ghoulia Yelps) </vt:lpstr>
      <vt:lpstr>Джиджи Грант (англ. Gigi Grant) </vt:lpstr>
      <vt:lpstr>Дьюс Горгон  (англ. Deuce Gorgon) </vt:lpstr>
      <vt:lpstr>Спектра Монстр  Хай (Spectra Vondergeist)</vt:lpstr>
      <vt:lpstr>Эбби Боминейбл  (Abbey Bominable)</vt:lpstr>
      <vt:lpstr>Викторина  Монстер Хай</vt:lpstr>
      <vt:lpstr>Вопрос № 1</vt:lpstr>
      <vt:lpstr>Вопрос № 2</vt:lpstr>
      <vt:lpstr>Вопрос № 3</vt:lpstr>
      <vt:lpstr>Вопрос № 4</vt:lpstr>
      <vt:lpstr>Вопрос № 5</vt:lpstr>
      <vt:lpstr>Вопрос № 6</vt:lpstr>
      <vt:lpstr>Вопрос № 7</vt:lpstr>
      <vt:lpstr>Вопрос № 8</vt:lpstr>
      <vt:lpstr>Вопрос № 9</vt:lpstr>
      <vt:lpstr>Вопрос № 10</vt:lpstr>
      <vt:lpstr>новая книга    Лиззи Харрисон   «Школа монстров»</vt:lpstr>
      <vt:lpstr>Серия книг  «Monster High»</vt:lpstr>
      <vt:lpstr>Серия книг «Monster High»</vt:lpstr>
      <vt:lpstr>Серия книг  «Monster High»</vt:lpstr>
      <vt:lpstr>Презентация PowerPoint</vt:lpstr>
      <vt:lpstr>Игры с куклами  Монстр Хай</vt:lpstr>
      <vt:lpstr>Игры Школа Монстров</vt:lpstr>
      <vt:lpstr>  Куклы </vt:lpstr>
      <vt:lpstr>Презентация PowerPoint</vt:lpstr>
      <vt:lpstr>Будь собой!  Будь уникальным!</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Популярные куклы  Monster High </dc:title>
  <dc:creator>Пользователь</dc:creator>
  <cp:lastModifiedBy>Ученик</cp:lastModifiedBy>
  <cp:revision>103</cp:revision>
  <dcterms:created xsi:type="dcterms:W3CDTF">2014-11-12T09:08:34Z</dcterms:created>
  <dcterms:modified xsi:type="dcterms:W3CDTF">2015-03-17T04:54:56Z</dcterms:modified>
</cp:coreProperties>
</file>