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81" r:id="rId2"/>
    <p:sldId id="257" r:id="rId3"/>
    <p:sldId id="258" r:id="rId4"/>
    <p:sldId id="282" r:id="rId5"/>
    <p:sldId id="259" r:id="rId6"/>
    <p:sldId id="283" r:id="rId7"/>
    <p:sldId id="268" r:id="rId8"/>
    <p:sldId id="270" r:id="rId9"/>
    <p:sldId id="269" r:id="rId10"/>
    <p:sldId id="284" r:id="rId11"/>
    <p:sldId id="271" r:id="rId12"/>
    <p:sldId id="285" r:id="rId13"/>
    <p:sldId id="264" r:id="rId14"/>
    <p:sldId id="265" r:id="rId15"/>
    <p:sldId id="260" r:id="rId16"/>
    <p:sldId id="286" r:id="rId17"/>
    <p:sldId id="267" r:id="rId18"/>
    <p:sldId id="262" r:id="rId19"/>
    <p:sldId id="263" r:id="rId20"/>
    <p:sldId id="280" r:id="rId21"/>
    <p:sldId id="275" r:id="rId22"/>
    <p:sldId id="277" r:id="rId23"/>
    <p:sldId id="272" r:id="rId24"/>
    <p:sldId id="274" r:id="rId25"/>
    <p:sldId id="278" r:id="rId26"/>
    <p:sldId id="276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2443" autoAdjust="0"/>
  </p:normalViewPr>
  <p:slideViewPr>
    <p:cSldViewPr>
      <p:cViewPr varScale="1">
        <p:scale>
          <a:sx n="79" d="100"/>
          <a:sy n="79" d="100"/>
        </p:scale>
        <p:origin x="115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A7E4E-3182-4A33-A7BF-0BAB3B87E8FE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88BC7-D8B8-417E-9249-B08EC8DCB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890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88BC7-D8B8-417E-9249-B08EC8DCBD7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29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F10D-7F61-407C-ADBC-39AF8695D340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7A08D-C295-4393-89B7-5856BC169A0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F10D-7F61-407C-ADBC-39AF8695D340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A08D-C295-4393-89B7-5856BC169A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F10D-7F61-407C-ADBC-39AF8695D340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A08D-C295-4393-89B7-5856BC169A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5DF10D-7F61-407C-ADBC-39AF8695D340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707A08D-C295-4393-89B7-5856BC169A0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F10D-7F61-407C-ADBC-39AF8695D340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A08D-C295-4393-89B7-5856BC169A0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F10D-7F61-407C-ADBC-39AF8695D340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A08D-C295-4393-89B7-5856BC169A0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A08D-C295-4393-89B7-5856BC169A0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F10D-7F61-407C-ADBC-39AF8695D340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F10D-7F61-407C-ADBC-39AF8695D340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A08D-C295-4393-89B7-5856BC169A0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F10D-7F61-407C-ADBC-39AF8695D340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A08D-C295-4393-89B7-5856BC169A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5DF10D-7F61-407C-ADBC-39AF8695D340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07A08D-C295-4393-89B7-5856BC169A0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F10D-7F61-407C-ADBC-39AF8695D340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7A08D-C295-4393-89B7-5856BC169A0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35DF10D-7F61-407C-ADBC-39AF8695D340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707A08D-C295-4393-89B7-5856BC169A0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70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576064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prstTxWarp prst="textWave2">
              <a:avLst/>
            </a:prstTxWarp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</a:rPr>
              <a:t>Путешествие в </a:t>
            </a:r>
            <a:r>
              <a:rPr lang="ru-RU" sz="4400" b="1" dirty="0">
                <a:solidFill>
                  <a:srgbClr val="00B050"/>
                </a:solidFill>
              </a:rPr>
              <a:t>сравнении писателей-краеведов и </a:t>
            </a:r>
            <a:r>
              <a:rPr lang="ru-RU" sz="4400" b="1" dirty="0" err="1">
                <a:solidFill>
                  <a:srgbClr val="00B050"/>
                </a:solidFill>
              </a:rPr>
              <a:t>природолюбов</a:t>
            </a:r>
            <a:r>
              <a:rPr lang="ru-RU" sz="44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 flipH="1">
            <a:off x="31231" y="1484784"/>
            <a:ext cx="277688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H="1">
            <a:off x="8708136" y="1524000"/>
            <a:ext cx="184344" cy="4572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9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615" y="1052736"/>
            <a:ext cx="2088232" cy="3062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60" y="3838089"/>
            <a:ext cx="2208893" cy="3012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52400"/>
            <a:ext cx="6984776" cy="7563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Писательская стезя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742" y="3806101"/>
            <a:ext cx="4394242" cy="28626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Соколов-Микитов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посещает литературные кружки, знакомится со многими известными писателями Алексеем Ремизовым, Александром Грином, Вячеславом Шишковым, Михаилом Пришвиным, Александром Куприным.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95946" y="980728"/>
            <a:ext cx="4848054" cy="33254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Паустовский несколько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лет работает редактором РОСТА и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затем начинает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печататься. Первой книгой был сборник рассказов "Встречные корабли", затем повесть "Кара-Бугаз".  После выхода в свет этой повести навсегда оставляет службу, и писательство становится его единственной любимой работой.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01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206" y="-171400"/>
            <a:ext cx="4330824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Служба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2864849"/>
            <a:ext cx="3995936" cy="38164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bg2">
                    <a:lumMod val="50000"/>
                  </a:schemeClr>
                </a:solidFill>
              </a:rPr>
              <a:t>Во время Великой Отечественной войны был военным корреспондентом и тоже изъездил много мест. После войны впервые был на Западе: Чехословакия, Италия, Турция, Греция, Швеция и т.д. Встреча с Парижем была для него особенно дорогой и близкой.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788024" cy="580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915"/>
            <a:ext cx="3779912" cy="283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7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11088"/>
            <a:ext cx="4752528" cy="12192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Творчество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517" y="2996952"/>
            <a:ext cx="4059936" cy="3537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Для Соколова-Микитова началась вынужденная эмиграция. Год он живёт в Англии, а затем в 1921 году перебирается в Германию. В 1922 Соколов-Микитов встретился в Берлине с Максимом Горьким, который помог ему получить документы, необходимые для возвращения на Родину.</a:t>
            </a:r>
          </a:p>
          <a:p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3744416" cy="24516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1" y="260647"/>
            <a:ext cx="3378405" cy="25832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5936" y="1196752"/>
            <a:ext cx="489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Паустовский в русской литературе – это художник слова, который мастерски умел рисовать картины природы.</a:t>
            </a: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Паустовский ценится как детский писатель, который развивает в детях чувство ответственности за родную природу, любовь к красотам родного края.</a:t>
            </a:r>
          </a:p>
        </p:txBody>
      </p:sp>
    </p:spTree>
    <p:extLst>
      <p:ext uri="{BB962C8B-B14F-4D97-AF65-F5344CB8AC3E}">
        <p14:creationId xmlns:p14="http://schemas.microsoft.com/office/powerpoint/2010/main" val="22894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6"/>
          <a:stretch/>
        </p:blipFill>
        <p:spPr bwMode="auto">
          <a:xfrm>
            <a:off x="431417" y="908719"/>
            <a:ext cx="3276487" cy="2564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578488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Творчество писателей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3749478"/>
            <a:ext cx="4789728" cy="28711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900" b="1" dirty="0">
                <a:solidFill>
                  <a:schemeClr val="bg2">
                    <a:lumMod val="50000"/>
                  </a:schemeClr>
                </a:solidFill>
              </a:rPr>
              <a:t>С 1912 года Соколов-Микитов работал в </a:t>
            </a:r>
            <a:r>
              <a:rPr lang="ru-RU" sz="2900" b="1" dirty="0" err="1">
                <a:solidFill>
                  <a:schemeClr val="bg2">
                    <a:lumMod val="50000"/>
                  </a:schemeClr>
                </a:solidFill>
              </a:rPr>
              <a:t>Ревеле</a:t>
            </a:r>
            <a:r>
              <a:rPr lang="ru-RU" sz="2900" b="1" dirty="0">
                <a:solidFill>
                  <a:schemeClr val="bg2">
                    <a:lumMod val="50000"/>
                  </a:schemeClr>
                </a:solidFill>
              </a:rPr>
              <a:t> секретарём газеты «Ревельский листок». Вскоре он устроился работать на торговое судно, побывал во многих портовых городах Европы и </a:t>
            </a:r>
            <a:r>
              <a:rPr lang="ru-RU" sz="2900" b="1" dirty="0" smtClean="0">
                <a:solidFill>
                  <a:schemeClr val="bg2">
                    <a:lumMod val="50000"/>
                  </a:schemeClr>
                </a:solidFill>
              </a:rPr>
              <a:t>Африки. Однако </a:t>
            </a:r>
            <a:r>
              <a:rPr lang="ru-RU" sz="2900" b="1" dirty="0">
                <a:solidFill>
                  <a:schemeClr val="bg2">
                    <a:lumMod val="50000"/>
                  </a:schemeClr>
                </a:solidFill>
              </a:rPr>
              <a:t>в 1920 году в Англии судно арестовывается и за долги продаётся с аукциона. </a:t>
            </a:r>
            <a:endParaRPr lang="ru-RU" sz="29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2900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936" y="764705"/>
            <a:ext cx="4896544" cy="2880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bg2">
                    <a:lumMod val="50000"/>
                  </a:schemeClr>
                </a:solidFill>
              </a:rPr>
              <a:t>Паустовский открывает для себя заповедную землю - Мещеру, которой обязан многими своими рассказами. Он по-прежнему много ездит, и каждая поездка - это книга. За годы своей писательской жизни он объездил весь Советский Союз.</a:t>
            </a:r>
          </a:p>
          <a:p>
            <a:pPr marL="0" indent="0">
              <a:buNone/>
            </a:pP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64" y="3861048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8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" r="12481" b="16477"/>
          <a:stretch/>
        </p:blipFill>
        <p:spPr bwMode="auto">
          <a:xfrm>
            <a:off x="4499992" y="4005064"/>
            <a:ext cx="4543420" cy="254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408005"/>
            <a:ext cx="8229600" cy="12192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Творчество писателей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4059936" cy="4572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0625" y="764705"/>
            <a:ext cx="4553863" cy="3168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Первый сборник рассказов «Встречные корабли» вышел в свет в 1928 году.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Популярность писателю приносит повесть «Кара-Бугаз», напечатанная в 1932 году в издательстве «Молодая гвардия». </a:t>
            </a:r>
            <a:endParaRPr lang="ru-RU" sz="1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Особое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место в творчестве писателя занимают рассказы и сказки о природе и животных для детей. Среди них: «Теплый хлеб», «Стальное колечко», «Заячьи лапы», «Барсучий нос», «Кот Ворюга» и многие другие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176464" cy="5923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132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4"/>
          <a:stretch/>
        </p:blipFill>
        <p:spPr bwMode="auto">
          <a:xfrm>
            <a:off x="683568" y="3861048"/>
            <a:ext cx="2952328" cy="28926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332" y="116632"/>
            <a:ext cx="6546441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Писательский труд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182" y="889103"/>
            <a:ext cx="5928862" cy="26469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После возвращения в Россию Соколов-Микитов много путешествует, участвует в арктических экспедициях на ледоколе «Георгий Седов», возглавляемых Отто Шмидтом. За экспедициями в Северный Ледовитый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океан последовала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экспедиция по спасению ледокола «Малыгин», в которой он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участвовал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как корреспондент «Известий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».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93375" y="2512422"/>
            <a:ext cx="4316288" cy="3612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3536065"/>
            <a:ext cx="50885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Паустовский написал серию книг о творчестве и о людях искусства: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"Исаак Левитан",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"Тарас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Шевченко«, 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"Повесть о лесах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",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"Золотая роза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"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- повесть о литературе, о "прекрасной сущности писательского труда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".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044" y="889104"/>
            <a:ext cx="3021396" cy="23042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3189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01756"/>
            <a:ext cx="2384429" cy="1937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ContrastingRightFacing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94" y="4920523"/>
            <a:ext cx="2232248" cy="1786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isometricOffAxis2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Последние годы жизни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054709"/>
            <a:ext cx="4536504" cy="38864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 последние годы жизни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писатель работал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над большой автобиографической эпопеей "Повесть о жизни". В 1965 был номинирован на Нобелевскую премию по литературе, но ее не получил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Мировое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признание писатель получил в середине 1950-х годов. Константин Георгиевич Паустовский длительное время болел астмой, пережил несколько инфарктов. Скончался писатель 4 июля 1968 года в Москве и был похоронен на кладбище Тарусы. </a:t>
            </a:r>
          </a:p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5436" y="1030434"/>
            <a:ext cx="42630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Начиная с лета 1952 года Соколов-Микитов начинает жить в собственноручно построенном им доме в селе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Карачарово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Конаковского района. Здесь он пишет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бо́льшую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часть своих произведений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В последние годы жизни у писателя пропало зрение, но он не сдавался – наговаривал свои слова на диктофон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Умер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Соколов-Микитов 20 февраля 1975 года в Москве. По завещанию, урна с его прахом была захоронена на Новом кладбище в Гатчине.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251520" y="6093296"/>
            <a:ext cx="1584176" cy="506760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20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1" y="150750"/>
            <a:ext cx="2088232" cy="2486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21" y="150750"/>
            <a:ext cx="2855093" cy="2486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248" y="714644"/>
            <a:ext cx="3990751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</a:t>
            </a:r>
            <a:r>
              <a:rPr lang="ru-RU" dirty="0" smtClean="0">
                <a:solidFill>
                  <a:srgbClr val="FF0000"/>
                </a:solidFill>
              </a:rPr>
              <a:t>Основные достижения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2708921"/>
            <a:ext cx="4680520" cy="41490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Книги И. С. Соколова-Микитова - это богатый источник сведений об окружающем нас мире, от которого мы порой бываем так далеки!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Основной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темой в творчестве писателя была природа. </a:t>
            </a:r>
            <a:endParaRPr lang="ru-RU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Восход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и заход солнца, лес,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пороша, -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обо всем этом он писал с такой любовью, что, читая его книги, нельзя не проникнуться его чувством восхищения миром живой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природы.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2" y="2780928"/>
            <a:ext cx="4170665" cy="35283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Награждён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орденом Трудового Красного знамени, орденом Ленина и Георгиевским крестом IV степени.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Творчество Константина Георгиевича Паустовского оказало значительное влияние на писателей «школы лирической прозы» — Ю. П. Казакова, В. А. Солоухина, С. Антонова, В. В. </a:t>
            </a:r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</a:rPr>
              <a:t>Конецкого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64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" y="0"/>
            <a:ext cx="3757450" cy="249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92" y="53474"/>
            <a:ext cx="3153408" cy="2234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52400"/>
            <a:ext cx="468052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Память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1884" y="2294231"/>
            <a:ext cx="4059936" cy="4572000"/>
          </a:xfrm>
        </p:spPr>
        <p:txBody>
          <a:bodyPr>
            <a:normAutofit lnSpcReduction="10000"/>
          </a:bodyPr>
          <a:lstStyle/>
          <a:p>
            <a:endParaRPr lang="ru-RU" sz="1200" dirty="0" smtClean="0"/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1981 года в Карачарове в доме, где жил Соколов-Микитов, была установлена мемориальная доска.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2007 году в Санкт-Петербурге в доме,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где тоже 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жил Соколов-Микитов, открыта мемориальная доска.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2008 году в селе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Полднево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Угранского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 района Смоленской области открыт дом-музей Ивана Сергеевича Соколова-Микитова, перевезённый из деревни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Кислово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Смоленске — мемориальная доска на здании картиной галереи .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Москве, по улице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Староалексеевская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установлена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мемориальная доска, где он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жил.</a:t>
            </a:r>
          </a:p>
          <a:p>
            <a:pPr marL="0" indent="0">
              <a:buNone/>
            </a:pPr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02170" y="2170779"/>
            <a:ext cx="5148064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Первым увековечиванием памяти К. Г. Паустовского в СССР стало присвоение его имени одесской массовой библиотеке № 2 — одной из старейших библиотек города.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Первый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памятник К. Г. Паустовскому был открыт 1 апреля 2010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г также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в Одессе, на территории Сада скульптур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увековечен в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образе загадочного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сфинкса</a:t>
            </a:r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24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августа 2012 года был торжественно открыт памятник Константину Паустовскому на берегу Оки в Тарусе,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на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которых писатель изображён со своей собакой Грозным.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Малая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планета, открытая Н. С. Черных 8 сентября 1978 года в Крымской Астрофизической Обсерватории и зарегистрированная под номером 5269, названа в честь К. Г. Паустовского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Именем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писателя названы: Улица Паустовского в Москве, улицы в Петрозаводске, Одессе, Киеве, Днепропетровске, Тарусе, Таганроге, Ростове-на-Дону, Библиотека № 5 в Севастополе, Теплоход проекта 1430 в Крыму.</a:t>
            </a:r>
          </a:p>
        </p:txBody>
      </p:sp>
    </p:spTree>
    <p:extLst>
      <p:ext uri="{BB962C8B-B14F-4D97-AF65-F5344CB8AC3E}">
        <p14:creationId xmlns:p14="http://schemas.microsoft.com/office/powerpoint/2010/main" val="363230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707088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Сочинения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3851920" cy="6093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Кузовок </a:t>
            </a:r>
            <a:r>
              <a:rPr lang="ru-RU" sz="1600" b="1" dirty="0">
                <a:solidFill>
                  <a:srgbClr val="7030A0"/>
                </a:solidFill>
              </a:rPr>
              <a:t>(1922)</a:t>
            </a:r>
          </a:p>
          <a:p>
            <a:pPr marL="0" indent="0">
              <a:buNone/>
            </a:pPr>
            <a:r>
              <a:rPr lang="ru-RU" sz="1600" b="1" dirty="0" err="1">
                <a:solidFill>
                  <a:srgbClr val="7030A0"/>
                </a:solidFill>
              </a:rPr>
              <a:t>Былицы</a:t>
            </a:r>
            <a:r>
              <a:rPr lang="ru-RU" sz="1600" b="1" dirty="0">
                <a:solidFill>
                  <a:srgbClr val="7030A0"/>
                </a:solidFill>
              </a:rPr>
              <a:t>. </a:t>
            </a:r>
            <a:r>
              <a:rPr lang="ru-RU" sz="1600" b="1" dirty="0" err="1" smtClean="0">
                <a:solidFill>
                  <a:srgbClr val="7030A0"/>
                </a:solidFill>
              </a:rPr>
              <a:t>Чижикова</a:t>
            </a:r>
            <a:r>
              <a:rPr lang="ru-RU" sz="1600" b="1" dirty="0" smtClean="0">
                <a:solidFill>
                  <a:srgbClr val="7030A0"/>
                </a:solidFill>
              </a:rPr>
              <a:t> </a:t>
            </a:r>
            <a:r>
              <a:rPr lang="ru-RU" sz="1600" b="1" dirty="0">
                <a:solidFill>
                  <a:srgbClr val="7030A0"/>
                </a:solidFill>
              </a:rPr>
              <a:t>лавра (1926)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7030A0"/>
                </a:solidFill>
              </a:rPr>
              <a:t>Морской ветер. Рассказы. </a:t>
            </a:r>
            <a:r>
              <a:rPr lang="ru-RU" sz="1600" b="1" dirty="0" err="1" smtClean="0">
                <a:solidFill>
                  <a:srgbClr val="7030A0"/>
                </a:solidFill>
              </a:rPr>
              <a:t>Елень</a:t>
            </a:r>
            <a:r>
              <a:rPr lang="ru-RU" sz="1600" b="1" dirty="0" smtClean="0">
                <a:solidFill>
                  <a:srgbClr val="7030A0"/>
                </a:solidFill>
              </a:rPr>
              <a:t> </a:t>
            </a:r>
            <a:r>
              <a:rPr lang="ru-RU" sz="1600" b="1" dirty="0">
                <a:solidFill>
                  <a:srgbClr val="7030A0"/>
                </a:solidFill>
              </a:rPr>
              <a:t>(1929)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7030A0"/>
                </a:solidFill>
              </a:rPr>
              <a:t>Голубые дни (1926–28)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7030A0"/>
                </a:solidFill>
              </a:rPr>
              <a:t>На речке </a:t>
            </a:r>
            <a:r>
              <a:rPr lang="ru-RU" sz="1600" b="1" dirty="0" err="1">
                <a:solidFill>
                  <a:srgbClr val="7030A0"/>
                </a:solidFill>
              </a:rPr>
              <a:t>Невестнице</a:t>
            </a:r>
            <a:r>
              <a:rPr lang="ru-RU" sz="1600" b="1" dirty="0">
                <a:solidFill>
                  <a:srgbClr val="7030A0"/>
                </a:solidFill>
              </a:rPr>
              <a:t> (1923–28)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7030A0"/>
                </a:solidFill>
              </a:rPr>
              <a:t>Ленкорань (1934)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7030A0"/>
                </a:solidFill>
              </a:rPr>
              <a:t>Пути кораблей (1934)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7030A0"/>
                </a:solidFill>
              </a:rPr>
              <a:t>Летят лебеди (1936)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7030A0"/>
                </a:solidFill>
              </a:rPr>
              <a:t>Северные рассказы (1939)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7030A0"/>
                </a:solidFill>
              </a:rPr>
              <a:t>На пробужденной земле (</a:t>
            </a:r>
            <a:r>
              <a:rPr lang="ru-RU" sz="1600" b="1" dirty="0" smtClean="0">
                <a:solidFill>
                  <a:srgbClr val="7030A0"/>
                </a:solidFill>
              </a:rPr>
              <a:t>1941)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Рассказы о Родине (1947)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Детство (1953)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Первая </a:t>
            </a:r>
            <a:r>
              <a:rPr lang="ru-RU" sz="1600" b="1" dirty="0">
                <a:solidFill>
                  <a:srgbClr val="7030A0"/>
                </a:solidFill>
              </a:rPr>
              <a:t>охота (1953)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7030A0"/>
                </a:solidFill>
              </a:rPr>
              <a:t>На теплой земле (1954)</a:t>
            </a:r>
          </a:p>
          <a:p>
            <a:pPr marL="0" indent="0">
              <a:buNone/>
            </a:pPr>
            <a:r>
              <a:rPr lang="ru-RU" sz="1600" b="1" dirty="0" err="1">
                <a:solidFill>
                  <a:srgbClr val="7030A0"/>
                </a:solidFill>
              </a:rPr>
              <a:t>Листопадничек</a:t>
            </a:r>
            <a:r>
              <a:rPr lang="ru-RU" sz="1600" b="1" dirty="0">
                <a:solidFill>
                  <a:srgbClr val="7030A0"/>
                </a:solidFill>
              </a:rPr>
              <a:t> (1955)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7030A0"/>
                </a:solidFill>
              </a:rPr>
              <a:t>Звуки земли (1962)</a:t>
            </a:r>
          </a:p>
          <a:p>
            <a:pPr marL="0" indent="0">
              <a:buNone/>
            </a:pPr>
            <a:r>
              <a:rPr lang="ru-RU" sz="1600" b="1" dirty="0" err="1">
                <a:solidFill>
                  <a:srgbClr val="7030A0"/>
                </a:solidFill>
              </a:rPr>
              <a:t>Карачаровские</a:t>
            </a:r>
            <a:r>
              <a:rPr lang="ru-RU" sz="1600" b="1" dirty="0">
                <a:solidFill>
                  <a:srgbClr val="7030A0"/>
                </a:solidFill>
              </a:rPr>
              <a:t> записи (1968)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7030A0"/>
                </a:solidFill>
              </a:rPr>
              <a:t>У святых источников (1969)</a:t>
            </a:r>
            <a:endParaRPr lang="ru-RU" sz="1200" b="1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47864" y="692696"/>
            <a:ext cx="5904656" cy="60486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Драматургия: </a:t>
            </a:r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Наш </a:t>
            </a:r>
            <a:r>
              <a:rPr lang="ru-RU" b="1" dirty="0">
                <a:solidFill>
                  <a:srgbClr val="7030A0"/>
                </a:solidFill>
              </a:rPr>
              <a:t>современник (Пушкин) Поручик Лермонтов (1962) Перстенек Проза: •&gt; Повесть о жизни (в 6 книгах) - 1. Далекие годы (1945) - 2. Беспокойная юность (1955) - 3. Начало неведомого века (1957) - 4. Время больших ожиданий (1959) - 5. Бросок на юг (1960) - 6. Книга скитаний (1963) Дым отечества Повесть о лесах Блистающие облака (1928) Золотая роза (1955) Мещерская сторона Кара-Бугаз (1932) Колхида (1933) Черное море (1935—1936 гг.) Романтики (1923) Судьба Шарля </a:t>
            </a:r>
            <a:r>
              <a:rPr lang="ru-RU" b="1" dirty="0" err="1">
                <a:solidFill>
                  <a:srgbClr val="7030A0"/>
                </a:solidFill>
              </a:rPr>
              <a:t>Лонсевиля</a:t>
            </a:r>
            <a:r>
              <a:rPr lang="ru-RU" b="1" dirty="0">
                <a:solidFill>
                  <a:srgbClr val="7030A0"/>
                </a:solidFill>
              </a:rPr>
              <a:t> Северная повесть (1937) Орест Кипренский (1937) Озерный фронт Созвездие Гончих Псов (1936) Тарас Шевченко (1939) 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Романы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Блистающие </a:t>
            </a:r>
            <a:r>
              <a:rPr lang="ru-RU" b="1" dirty="0">
                <a:solidFill>
                  <a:srgbClr val="7030A0"/>
                </a:solidFill>
              </a:rPr>
              <a:t>облака (1928) Дым Отечества Романтики (1923) •&gt; Сказки Артельные мужички Дремучий медведь Заботливый цветок Квакша Похождения жука-носорога Растрепанный воробей Стальное колечко Теплый хлеб </a:t>
            </a:r>
            <a:endParaRPr lang="ru-RU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Рассказы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Австралиец </a:t>
            </a:r>
            <a:r>
              <a:rPr lang="ru-RU" b="1" dirty="0">
                <a:solidFill>
                  <a:srgbClr val="7030A0"/>
                </a:solidFill>
              </a:rPr>
              <a:t>со станции </a:t>
            </a:r>
            <a:r>
              <a:rPr lang="ru-RU" b="1" dirty="0" err="1">
                <a:solidFill>
                  <a:srgbClr val="7030A0"/>
                </a:solidFill>
              </a:rPr>
              <a:t>Пилево</a:t>
            </a:r>
            <a:r>
              <a:rPr lang="ru-RU" b="1" dirty="0">
                <a:solidFill>
                  <a:srgbClr val="7030A0"/>
                </a:solidFill>
              </a:rPr>
              <a:t> Акварельные краски Алмазный язык Английская бритва Аннушка </a:t>
            </a:r>
            <a:r>
              <a:rPr lang="ru-RU" b="1" dirty="0" err="1">
                <a:solidFill>
                  <a:srgbClr val="7030A0"/>
                </a:solidFill>
              </a:rPr>
              <a:t>Астаповские</a:t>
            </a:r>
            <a:r>
              <a:rPr lang="ru-RU" b="1" dirty="0">
                <a:solidFill>
                  <a:srgbClr val="7030A0"/>
                </a:solidFill>
              </a:rPr>
              <a:t> пруды Бабушкин сад Бакенщик Барсучий нос Бег времени Беглые встречи Белая ночь Белая радуга Белая церковь Белые кролики Беспокойство Бессмертное имя Бриз Бунт героев В кузове грузовой машины Вешние воды Вилла </a:t>
            </a:r>
            <a:r>
              <a:rPr lang="ru-RU" b="1" dirty="0" err="1">
                <a:solidFill>
                  <a:srgbClr val="7030A0"/>
                </a:solidFill>
              </a:rPr>
              <a:t>Боргезе</a:t>
            </a:r>
            <a:r>
              <a:rPr lang="ru-RU" b="1" dirty="0">
                <a:solidFill>
                  <a:srgbClr val="7030A0"/>
                </a:solidFill>
              </a:rPr>
              <a:t> Во глубине России </a:t>
            </a:r>
          </a:p>
        </p:txBody>
      </p:sp>
    </p:spTree>
    <p:extLst>
      <p:ext uri="{BB962C8B-B14F-4D97-AF65-F5344CB8AC3E}">
        <p14:creationId xmlns:p14="http://schemas.microsoft.com/office/powerpoint/2010/main" val="250566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7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2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56992"/>
            <a:ext cx="2543175" cy="32480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isometricOffAxis2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3576"/>
            <a:ext cx="8784976" cy="157924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«Путешествие на поезде в мир природы» </a:t>
            </a:r>
            <a:br>
              <a:rPr lang="ru-RU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по произведениям </a:t>
            </a:r>
            <a:br>
              <a:rPr lang="ru-RU" sz="2700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И.С. Соколова–Микитова  и К. Г. Паустовского</a:t>
            </a:r>
            <a:endParaRPr lang="ru-RU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1479" y="2051761"/>
            <a:ext cx="4104456" cy="830997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lectron.kz" panose="02000803000000020004" pitchFamily="2" charset="0"/>
              </a:rPr>
              <a:t>Паустовский Константин Георгиевич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Electron.kz" panose="02000803000000020004" pitchFamily="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330"/>
            <a:ext cx="2412268" cy="33129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051761"/>
            <a:ext cx="38884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lectron.kz" panose="02000803000000020004" pitchFamily="2" charset="0"/>
              </a:rPr>
              <a:t>Соколов-Микитов</a:t>
            </a:r>
            <a:b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lectron.kz" panose="02000803000000020004" pitchFamily="2" charset="0"/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lectron.kz" panose="02000803000000020004" pitchFamily="2" charset="0"/>
              </a:rPr>
              <a:t> Иван Сергеевич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Electron.kz" panose="02000803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28184" y="2889581"/>
            <a:ext cx="1906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(1892 - 1968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2955779"/>
            <a:ext cx="1721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1892 - 1975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30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74" y="620688"/>
            <a:ext cx="8229600" cy="5475312"/>
          </a:xfrm>
        </p:spPr>
        <p:txBody>
          <a:bodyPr>
            <a:prstTxWarp prst="textWave2">
              <a:avLst>
                <a:gd name="adj1" fmla="val 12500"/>
                <a:gd name="adj2" fmla="val 1065"/>
              </a:avLst>
            </a:prstTxWarp>
            <a:normAutofit/>
          </a:bodyPr>
          <a:lstStyle/>
          <a:p>
            <a:r>
              <a:rPr lang="ru-RU" sz="7200" dirty="0" smtClean="0">
                <a:solidFill>
                  <a:srgbClr val="7030A0"/>
                </a:solidFill>
                <a:cs typeface="Shruti" panose="020B0502040204020203" pitchFamily="34" charset="0"/>
              </a:rPr>
              <a:t>Викторина </a:t>
            </a:r>
            <a:endParaRPr lang="ru-RU" sz="7200" dirty="0">
              <a:solidFill>
                <a:srgbClr val="7030A0"/>
              </a:solidFill>
              <a:cs typeface="Shrut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65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5" y="0"/>
            <a:ext cx="1401946" cy="1759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07" y="4523140"/>
            <a:ext cx="3108338" cy="2327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383464" y="1670187"/>
            <a:ext cx="4536504" cy="481243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3. Сколько зайчат родилось у старой зайчихи?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А) один;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Б) два;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В) три;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г) четыре.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4. За какими птицами побежал </a:t>
            </a:r>
            <a:r>
              <a:rPr lang="ru-RU" sz="3800" b="1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Листопадничек</a:t>
            </a: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в теплые страны?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А) гусей;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Б) журавлей;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В) уток;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Г) цаплю</a:t>
            </a:r>
            <a:r>
              <a:rPr lang="ru-RU" sz="2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9503" y="0"/>
            <a:ext cx="4856873" cy="1676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Викторина: </a:t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Попробуем ответить…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772816"/>
            <a:ext cx="4059936" cy="471601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1. Как охотники называют зайчат, родившихся осенью?</a:t>
            </a:r>
          </a:p>
          <a:p>
            <a:pPr marL="0" indent="0">
              <a:buNone/>
            </a:pPr>
            <a:r>
              <a:rPr lang="ru-RU" sz="3800" b="1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А</a:t>
            </a: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) русачками;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Б) белянками;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В) </a:t>
            </a:r>
            <a:r>
              <a:rPr lang="ru-RU" sz="3800" b="1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листопадничками</a:t>
            </a: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Г) </a:t>
            </a:r>
            <a:r>
              <a:rPr lang="ru-RU" sz="3800" b="1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осенничками</a:t>
            </a: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2. Где родились зайчата?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А) в лесу;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Б) на болоте;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В) на лугу;</a:t>
            </a:r>
          </a:p>
          <a:p>
            <a:pPr marL="0" indent="0">
              <a:buNone/>
            </a:pPr>
            <a:r>
              <a:rPr lang="ru-RU" sz="38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Г) у реки.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289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8880"/>
            <a:ext cx="18478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52400"/>
            <a:ext cx="5976664" cy="1219200"/>
          </a:xfrm>
        </p:spPr>
        <p:txBody>
          <a:bodyPr>
            <a:normAutofit fontScale="90000"/>
          </a:bodyPr>
          <a:lstStyle/>
          <a:p>
            <a:r>
              <a:rPr lang="ru-RU" dirty="0"/>
              <a:t>Викторина: </a:t>
            </a:r>
            <a:br>
              <a:rPr lang="ru-RU" dirty="0"/>
            </a:br>
            <a:r>
              <a:rPr lang="ru-RU" dirty="0">
                <a:solidFill>
                  <a:srgbClr val="C00000"/>
                </a:solidFill>
              </a:rPr>
              <a:t>Попробуем ответить…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0591" y="1518291"/>
            <a:ext cx="4059936" cy="4572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5. С кем встретился зайчонок, когда бежал в теплые страны?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А</a:t>
            </a: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) с лисой;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Б) с зайцами;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В) с бобрами;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Г) с журавлями.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6. Что делали бобры на реке?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А) купались;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Б) разбирали крышу хатки;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В) строили плотину;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Г) запасали корм на зиму</a:t>
            </a:r>
            <a:r>
              <a:rPr lang="ru-RU" b="1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</a:t>
            </a:r>
            <a:endParaRPr lang="ru-RU" b="1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316288" cy="4572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7. Как </a:t>
            </a:r>
            <a:r>
              <a:rPr lang="ru-RU" b="1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Листопадничек</a:t>
            </a: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попал в хатку бобров?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А) залез в окно;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Б) прошел через вход;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В) запрыгнул в хатку;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Г) влез в трубу.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8. Чем питаются маленькие бобрята?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А) молоком;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Б) травкой;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В) ивовыми ветками;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Г) берёзовыми вениками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05" y="5440240"/>
            <a:ext cx="2051495" cy="141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7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0890" y="1414589"/>
            <a:ext cx="4059936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" y="-45975"/>
            <a:ext cx="1304815" cy="187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83" y="1785677"/>
            <a:ext cx="1350286" cy="171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038" y="-12616"/>
            <a:ext cx="1257603" cy="196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36" y="-55080"/>
            <a:ext cx="1437328" cy="190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2" y="-21202"/>
            <a:ext cx="1296144" cy="189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" y="1794719"/>
            <a:ext cx="1304814" cy="171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57" y="-29520"/>
            <a:ext cx="1403339" cy="185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5" b="12355"/>
          <a:stretch/>
        </p:blipFill>
        <p:spPr bwMode="auto">
          <a:xfrm>
            <a:off x="6718417" y="-40857"/>
            <a:ext cx="1220660" cy="18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" y="3509143"/>
            <a:ext cx="1333515" cy="17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72" y="3360539"/>
            <a:ext cx="1344355" cy="171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r="11685"/>
          <a:stretch/>
        </p:blipFill>
        <p:spPr bwMode="auto">
          <a:xfrm>
            <a:off x="1264883" y="3336987"/>
            <a:ext cx="1330489" cy="175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57" y="3547063"/>
            <a:ext cx="1294910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57" y="1900986"/>
            <a:ext cx="1291442" cy="180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23854"/>
            <a:ext cx="1416312" cy="179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51" y="1795685"/>
            <a:ext cx="1226035" cy="176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727" y="3564066"/>
            <a:ext cx="1352354" cy="149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76" y="5094903"/>
            <a:ext cx="1204924" cy="179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56" y="5071351"/>
            <a:ext cx="1380679" cy="176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83" y="5009909"/>
            <a:ext cx="1407368" cy="185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169" y="5071352"/>
            <a:ext cx="1324558" cy="181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726" y="5054780"/>
            <a:ext cx="1352355" cy="179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57" y="1815701"/>
            <a:ext cx="1231119" cy="180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589" y="4861956"/>
            <a:ext cx="1269488" cy="20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32" y="1806298"/>
            <a:ext cx="143732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692" y="3421980"/>
            <a:ext cx="1211668" cy="158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4" name="Picture 18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664" y="-29519"/>
            <a:ext cx="1350578" cy="185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2" y="3484649"/>
            <a:ext cx="1480085" cy="169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6" name="Picture 20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2" y="5094903"/>
            <a:ext cx="1377508" cy="179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09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02" y="4704716"/>
            <a:ext cx="1752600" cy="2153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01" y="35843"/>
            <a:ext cx="1752600" cy="260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29497"/>
            <a:ext cx="8229600" cy="1802313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Тест </a:t>
            </a:r>
            <a:r>
              <a:rPr lang="ru-RU" sz="3600" dirty="0"/>
              <a:t>по сказке К.Г. Паустовского </a:t>
            </a:r>
            <a:r>
              <a:rPr lang="ru-RU" sz="3600" dirty="0" smtClean="0">
                <a:solidFill>
                  <a:srgbClr val="C00000"/>
                </a:solidFill>
              </a:rPr>
              <a:t>«</a:t>
            </a:r>
            <a:r>
              <a:rPr lang="ru-RU" sz="3600" dirty="0">
                <a:solidFill>
                  <a:srgbClr val="C00000"/>
                </a:solidFill>
              </a:rPr>
              <a:t>Стальное колечко</a:t>
            </a:r>
            <a:r>
              <a:rPr lang="ru-RU" sz="3600" dirty="0" smtClean="0">
                <a:solidFill>
                  <a:srgbClr val="C00000"/>
                </a:solidFill>
              </a:rPr>
              <a:t>»</a:t>
            </a: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4680520" cy="5661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1. Кто написал сказку «Стальное колечко»?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- </a:t>
            </a:r>
            <a:r>
              <a:rPr lang="ru-RU" sz="2000" b="1" dirty="0" err="1" smtClean="0">
                <a:solidFill>
                  <a:srgbClr val="7030A0"/>
                </a:solidFill>
              </a:rPr>
              <a:t>А.Пушкин</a:t>
            </a:r>
            <a:endParaRPr lang="ru-RU" sz="18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-  </a:t>
            </a:r>
            <a:r>
              <a:rPr lang="ru-RU" sz="2000" b="1" dirty="0" err="1" smtClean="0">
                <a:solidFill>
                  <a:srgbClr val="7030A0"/>
                </a:solidFill>
              </a:rPr>
              <a:t>Г.Скребицкий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-  </a:t>
            </a:r>
            <a:r>
              <a:rPr lang="ru-RU" sz="2000" b="1" dirty="0" err="1">
                <a:solidFill>
                  <a:srgbClr val="7030A0"/>
                </a:solidFill>
              </a:rPr>
              <a:t>К.Паустовский</a:t>
            </a:r>
            <a:endParaRPr lang="ru-RU" sz="2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  </a:t>
            </a:r>
            <a:r>
              <a:rPr lang="ru-RU" sz="2000" b="1" dirty="0" smtClean="0">
                <a:solidFill>
                  <a:srgbClr val="7030A0"/>
                </a:solidFill>
              </a:rPr>
              <a:t>-  </a:t>
            </a:r>
            <a:r>
              <a:rPr lang="ru-RU" sz="2000" b="1" dirty="0" err="1">
                <a:solidFill>
                  <a:srgbClr val="7030A0"/>
                </a:solidFill>
              </a:rPr>
              <a:t>С.Маршак</a:t>
            </a:r>
            <a:endParaRPr lang="ru-RU" sz="2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2</a:t>
            </a:r>
            <a:r>
              <a:rPr lang="ru-RU" sz="2000" b="1" dirty="0">
                <a:solidFill>
                  <a:srgbClr val="7030A0"/>
                </a:solidFill>
              </a:rPr>
              <a:t>. Где жил дед Кузьма </a:t>
            </a:r>
            <a:r>
              <a:rPr lang="ru-RU" sz="2000" b="1" dirty="0" smtClean="0">
                <a:solidFill>
                  <a:srgbClr val="7030A0"/>
                </a:solidFill>
              </a:rPr>
              <a:t>со         своей </a:t>
            </a:r>
            <a:r>
              <a:rPr lang="ru-RU" sz="2000" b="1" dirty="0">
                <a:solidFill>
                  <a:srgbClr val="7030A0"/>
                </a:solidFill>
              </a:rPr>
              <a:t>внучкой Варюшей?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   </a:t>
            </a:r>
            <a:r>
              <a:rPr lang="ru-RU" sz="2000" b="1" dirty="0" smtClean="0">
                <a:solidFill>
                  <a:srgbClr val="7030A0"/>
                </a:solidFill>
              </a:rPr>
              <a:t>- в </a:t>
            </a:r>
            <a:r>
              <a:rPr lang="ru-RU" sz="2000" b="1" dirty="0">
                <a:solidFill>
                  <a:srgbClr val="7030A0"/>
                </a:solidFill>
              </a:rPr>
              <a:t>лесу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   </a:t>
            </a:r>
            <a:r>
              <a:rPr lang="ru-RU" sz="2000" b="1" dirty="0" smtClean="0">
                <a:solidFill>
                  <a:srgbClr val="7030A0"/>
                </a:solidFill>
              </a:rPr>
              <a:t>- в </a:t>
            </a:r>
            <a:r>
              <a:rPr lang="ru-RU" sz="2000" b="1" dirty="0">
                <a:solidFill>
                  <a:srgbClr val="7030A0"/>
                </a:solidFill>
              </a:rPr>
              <a:t>селе Переборы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- в </a:t>
            </a:r>
            <a:r>
              <a:rPr lang="ru-RU" sz="2000" b="1" dirty="0">
                <a:solidFill>
                  <a:srgbClr val="7030A0"/>
                </a:solidFill>
              </a:rPr>
              <a:t>деревне Моховое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   </a:t>
            </a:r>
            <a:r>
              <a:rPr lang="ru-RU" sz="2000" b="1" dirty="0" smtClean="0">
                <a:solidFill>
                  <a:srgbClr val="7030A0"/>
                </a:solidFill>
              </a:rPr>
              <a:t>- в </a:t>
            </a:r>
            <a:r>
              <a:rPr lang="ru-RU" sz="2000" b="1" dirty="0">
                <a:solidFill>
                  <a:srgbClr val="7030A0"/>
                </a:solidFill>
              </a:rPr>
              <a:t>деревне Кузьминки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3</a:t>
            </a:r>
            <a:r>
              <a:rPr lang="ru-RU" sz="2000" b="1" dirty="0">
                <a:solidFill>
                  <a:srgbClr val="7030A0"/>
                </a:solidFill>
              </a:rPr>
              <a:t>. Что нужно было купить Варюше в соседнем селе для деда?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  </a:t>
            </a:r>
            <a:r>
              <a:rPr lang="ru-RU" sz="1200" dirty="0" smtClean="0"/>
              <a:t> </a:t>
            </a:r>
            <a:endParaRPr lang="ru-RU" sz="1200" dirty="0"/>
          </a:p>
          <a:p>
            <a:endParaRPr lang="ru-RU" sz="1000" dirty="0"/>
          </a:p>
          <a:p>
            <a:pPr marL="0" indent="0">
              <a:buNone/>
            </a:pPr>
            <a:r>
              <a:rPr lang="ru-RU" sz="1000" dirty="0"/>
              <a:t>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35488" y="1316199"/>
            <a:ext cx="4608512" cy="537321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7030A0"/>
                </a:solidFill>
              </a:rPr>
              <a:t>   -  хлеб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 </a:t>
            </a:r>
            <a:r>
              <a:rPr lang="ru-RU" sz="3600" b="1" dirty="0" smtClean="0">
                <a:solidFill>
                  <a:srgbClr val="7030A0"/>
                </a:solidFill>
              </a:rPr>
              <a:t>- лекарство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</a:rPr>
              <a:t> -  </a:t>
            </a:r>
            <a:r>
              <a:rPr lang="ru-RU" sz="3600" b="1" dirty="0">
                <a:solidFill>
                  <a:srgbClr val="7030A0"/>
                </a:solidFill>
              </a:rPr>
              <a:t>махорку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 </a:t>
            </a:r>
            <a:r>
              <a:rPr lang="ru-RU" sz="3600" b="1" dirty="0" smtClean="0">
                <a:solidFill>
                  <a:srgbClr val="7030A0"/>
                </a:solidFill>
              </a:rPr>
              <a:t>- подарок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 4. Кого встретила Варюша на железнодорожной платформе?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 </a:t>
            </a:r>
            <a:r>
              <a:rPr lang="ru-RU" sz="3600" b="1" dirty="0" smtClean="0">
                <a:solidFill>
                  <a:srgbClr val="7030A0"/>
                </a:solidFill>
              </a:rPr>
              <a:t>- знакомых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</a:t>
            </a:r>
            <a:r>
              <a:rPr lang="ru-RU" sz="3600" b="1" dirty="0" smtClean="0">
                <a:solidFill>
                  <a:srgbClr val="7030A0"/>
                </a:solidFill>
              </a:rPr>
              <a:t> -  </a:t>
            </a:r>
            <a:r>
              <a:rPr lang="ru-RU" sz="3600" b="1" dirty="0">
                <a:solidFill>
                  <a:srgbClr val="7030A0"/>
                </a:solidFill>
              </a:rPr>
              <a:t>деда Кузьму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 </a:t>
            </a:r>
            <a:r>
              <a:rPr lang="ru-RU" sz="3600" b="1" dirty="0" smtClean="0">
                <a:solidFill>
                  <a:srgbClr val="7030A0"/>
                </a:solidFill>
              </a:rPr>
              <a:t>- двух </a:t>
            </a:r>
            <a:r>
              <a:rPr lang="ru-RU" sz="3600" b="1" dirty="0">
                <a:solidFill>
                  <a:srgbClr val="7030A0"/>
                </a:solidFill>
              </a:rPr>
              <a:t>матросов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7030A0"/>
                </a:solidFill>
              </a:rPr>
              <a:t>-  </a:t>
            </a:r>
            <a:r>
              <a:rPr lang="ru-RU" sz="3600" b="1" dirty="0">
                <a:solidFill>
                  <a:srgbClr val="7030A0"/>
                </a:solidFill>
              </a:rPr>
              <a:t>двух солдат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5. Что получила Варя в подарок от солдата?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7030A0"/>
                </a:solidFill>
              </a:rPr>
              <a:t>   - конфеты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 </a:t>
            </a:r>
            <a:r>
              <a:rPr lang="ru-RU" sz="3600" b="1" dirty="0" smtClean="0">
                <a:solidFill>
                  <a:srgbClr val="7030A0"/>
                </a:solidFill>
              </a:rPr>
              <a:t>- платье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 </a:t>
            </a:r>
            <a:r>
              <a:rPr lang="ru-RU" sz="3600" b="1" dirty="0" smtClean="0">
                <a:solidFill>
                  <a:srgbClr val="7030A0"/>
                </a:solidFill>
              </a:rPr>
              <a:t>- бусы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</a:rPr>
              <a:t>  - </a:t>
            </a:r>
            <a:r>
              <a:rPr lang="ru-RU" sz="3600" b="1" dirty="0">
                <a:solidFill>
                  <a:srgbClr val="7030A0"/>
                </a:solidFill>
              </a:rPr>
              <a:t>колечко</a:t>
            </a:r>
          </a:p>
          <a:p>
            <a:endParaRPr lang="ru-RU" sz="4000" dirty="0"/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1524000" cy="1638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17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576"/>
            <a:ext cx="2286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Тест по сказке К.Г. Паустовского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«</a:t>
            </a:r>
            <a:r>
              <a:rPr lang="ru-RU" sz="3600" dirty="0">
                <a:solidFill>
                  <a:srgbClr val="C00000"/>
                </a:solidFill>
              </a:rPr>
              <a:t>Стальное колечко»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772816"/>
            <a:ext cx="4203952" cy="4572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6. Что стало со стальным колечком?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</a:t>
            </a:r>
            <a:r>
              <a:rPr lang="ru-RU" sz="3600" b="1" dirty="0" smtClean="0">
                <a:solidFill>
                  <a:srgbClr val="7030A0"/>
                </a:solidFill>
              </a:rPr>
              <a:t>-Варя </a:t>
            </a:r>
            <a:r>
              <a:rPr lang="ru-RU" sz="3600" b="1" dirty="0">
                <a:solidFill>
                  <a:srgbClr val="7030A0"/>
                </a:solidFill>
              </a:rPr>
              <a:t>отдала кольцо деду. 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</a:t>
            </a:r>
            <a:r>
              <a:rPr lang="ru-RU" sz="3600" b="1" dirty="0" smtClean="0">
                <a:solidFill>
                  <a:srgbClr val="7030A0"/>
                </a:solidFill>
              </a:rPr>
              <a:t>- </a:t>
            </a:r>
            <a:r>
              <a:rPr lang="ru-RU" sz="3600" b="1" dirty="0">
                <a:solidFill>
                  <a:srgbClr val="7030A0"/>
                </a:solidFill>
              </a:rPr>
              <a:t>Кольцо пропало.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7030A0"/>
                </a:solidFill>
              </a:rPr>
              <a:t>- </a:t>
            </a:r>
            <a:r>
              <a:rPr lang="ru-RU" sz="3600" b="1" dirty="0">
                <a:solidFill>
                  <a:srgbClr val="7030A0"/>
                </a:solidFill>
              </a:rPr>
              <a:t>Кольцо упало в снег.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 </a:t>
            </a:r>
            <a:r>
              <a:rPr lang="ru-RU" sz="3600" b="1" dirty="0" smtClean="0">
                <a:solidFill>
                  <a:srgbClr val="7030A0"/>
                </a:solidFill>
              </a:rPr>
              <a:t>-Кольцо </a:t>
            </a:r>
            <a:r>
              <a:rPr lang="ru-RU" sz="3600" b="1" dirty="0">
                <a:solidFill>
                  <a:srgbClr val="7030A0"/>
                </a:solidFill>
              </a:rPr>
              <a:t>Варя спрятала.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7. Что оставила Варя в том месте, </a:t>
            </a:r>
            <a:r>
              <a:rPr lang="ru-RU" sz="3600" b="1" dirty="0" smtClean="0">
                <a:solidFill>
                  <a:srgbClr val="7030A0"/>
                </a:solidFill>
              </a:rPr>
              <a:t>где потеряла </a:t>
            </a:r>
            <a:r>
              <a:rPr lang="ru-RU" sz="3600" b="1" dirty="0">
                <a:solidFill>
                  <a:srgbClr val="7030A0"/>
                </a:solidFill>
              </a:rPr>
              <a:t>колечко?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</a:rPr>
              <a:t>- </a:t>
            </a:r>
            <a:r>
              <a:rPr lang="ru-RU" sz="3600" b="1" dirty="0">
                <a:solidFill>
                  <a:srgbClr val="7030A0"/>
                </a:solidFill>
              </a:rPr>
              <a:t>табличку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</a:t>
            </a:r>
            <a:r>
              <a:rPr lang="ru-RU" sz="3600" b="1" dirty="0" smtClean="0">
                <a:solidFill>
                  <a:srgbClr val="7030A0"/>
                </a:solidFill>
              </a:rPr>
              <a:t>- </a:t>
            </a:r>
            <a:r>
              <a:rPr lang="ru-RU" sz="3600" b="1" dirty="0">
                <a:solidFill>
                  <a:srgbClr val="7030A0"/>
                </a:solidFill>
              </a:rPr>
              <a:t>флажок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</a:t>
            </a:r>
            <a:r>
              <a:rPr lang="ru-RU" sz="3600" b="1" dirty="0" smtClean="0">
                <a:solidFill>
                  <a:srgbClr val="7030A0"/>
                </a:solidFill>
              </a:rPr>
              <a:t>- </a:t>
            </a:r>
            <a:r>
              <a:rPr lang="ru-RU" sz="3600" b="1" dirty="0">
                <a:solidFill>
                  <a:srgbClr val="7030A0"/>
                </a:solidFill>
              </a:rPr>
              <a:t>палку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7030A0"/>
                </a:solidFill>
              </a:rPr>
              <a:t>-еловую </a:t>
            </a:r>
            <a:r>
              <a:rPr lang="ru-RU" sz="3600" b="1" dirty="0">
                <a:solidFill>
                  <a:srgbClr val="7030A0"/>
                </a:solidFill>
              </a:rPr>
              <a:t>ветку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 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1772816"/>
            <a:ext cx="4464496" cy="4572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300" b="1" dirty="0">
                <a:solidFill>
                  <a:srgbClr val="7030A0"/>
                </a:solidFill>
              </a:rPr>
              <a:t>8. Кто такой Сидор?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 - </a:t>
            </a:r>
            <a:r>
              <a:rPr lang="ru-RU" sz="3300" b="1" dirty="0">
                <a:solidFill>
                  <a:srgbClr val="7030A0"/>
                </a:solidFill>
              </a:rPr>
              <a:t>кот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- </a:t>
            </a:r>
            <a:r>
              <a:rPr lang="ru-RU" sz="3300" b="1" dirty="0">
                <a:solidFill>
                  <a:srgbClr val="7030A0"/>
                </a:solidFill>
              </a:rPr>
              <a:t>солдат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 - </a:t>
            </a:r>
            <a:r>
              <a:rPr lang="ru-RU" sz="3300" b="1" dirty="0">
                <a:solidFill>
                  <a:srgbClr val="7030A0"/>
                </a:solidFill>
              </a:rPr>
              <a:t>петух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- </a:t>
            </a:r>
            <a:r>
              <a:rPr lang="ru-RU" sz="3300" b="1" dirty="0">
                <a:solidFill>
                  <a:srgbClr val="7030A0"/>
                </a:solidFill>
              </a:rPr>
              <a:t>воробей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9</a:t>
            </a:r>
            <a:r>
              <a:rPr lang="ru-RU" sz="3300" b="1" dirty="0">
                <a:solidFill>
                  <a:srgbClr val="7030A0"/>
                </a:solidFill>
              </a:rPr>
              <a:t>. На какой палец надела колечко Варя, когда нашла его?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- </a:t>
            </a:r>
            <a:r>
              <a:rPr lang="ru-RU" sz="3300" b="1" dirty="0">
                <a:solidFill>
                  <a:srgbClr val="7030A0"/>
                </a:solidFill>
              </a:rPr>
              <a:t>на средний</a:t>
            </a:r>
          </a:p>
          <a:p>
            <a:pPr marL="0" indent="0">
              <a:buNone/>
            </a:pPr>
            <a:r>
              <a:rPr lang="ru-RU" sz="3300" b="1" dirty="0">
                <a:solidFill>
                  <a:srgbClr val="7030A0"/>
                </a:solidFill>
              </a:rPr>
              <a:t>  </a:t>
            </a:r>
            <a:r>
              <a:rPr lang="ru-RU" sz="3300" b="1" dirty="0" smtClean="0">
                <a:solidFill>
                  <a:srgbClr val="7030A0"/>
                </a:solidFill>
              </a:rPr>
              <a:t>- </a:t>
            </a:r>
            <a:r>
              <a:rPr lang="ru-RU" sz="3300" b="1" dirty="0">
                <a:solidFill>
                  <a:srgbClr val="7030A0"/>
                </a:solidFill>
              </a:rPr>
              <a:t>на мизинец</a:t>
            </a:r>
          </a:p>
          <a:p>
            <a:pPr marL="0" indent="0">
              <a:buNone/>
            </a:pPr>
            <a:r>
              <a:rPr lang="ru-RU" sz="3300" b="1" dirty="0">
                <a:solidFill>
                  <a:srgbClr val="7030A0"/>
                </a:solidFill>
              </a:rPr>
              <a:t>  </a:t>
            </a:r>
            <a:r>
              <a:rPr lang="ru-RU" sz="3300" b="1" dirty="0" smtClean="0">
                <a:solidFill>
                  <a:srgbClr val="7030A0"/>
                </a:solidFill>
              </a:rPr>
              <a:t>- </a:t>
            </a:r>
            <a:r>
              <a:rPr lang="ru-RU" sz="3300" b="1" dirty="0">
                <a:solidFill>
                  <a:srgbClr val="7030A0"/>
                </a:solidFill>
              </a:rPr>
              <a:t>на указательный</a:t>
            </a:r>
          </a:p>
          <a:p>
            <a:pPr marL="0" indent="0">
              <a:buNone/>
            </a:pPr>
            <a:r>
              <a:rPr lang="ru-RU" sz="3300" b="1" dirty="0">
                <a:solidFill>
                  <a:srgbClr val="7030A0"/>
                </a:solidFill>
              </a:rPr>
              <a:t>  </a:t>
            </a:r>
            <a:r>
              <a:rPr lang="ru-RU" sz="3300" b="1" dirty="0" smtClean="0">
                <a:solidFill>
                  <a:srgbClr val="7030A0"/>
                </a:solidFill>
              </a:rPr>
              <a:t>- </a:t>
            </a:r>
            <a:r>
              <a:rPr lang="ru-RU" sz="3300" b="1" dirty="0">
                <a:solidFill>
                  <a:srgbClr val="7030A0"/>
                </a:solidFill>
              </a:rPr>
              <a:t>на безымянный</a:t>
            </a:r>
          </a:p>
          <a:p>
            <a:pPr marL="0" indent="0">
              <a:buNone/>
            </a:pPr>
            <a:r>
              <a:rPr lang="ru-RU" sz="3300" b="1" dirty="0">
                <a:solidFill>
                  <a:srgbClr val="7030A0"/>
                </a:solidFill>
              </a:rPr>
              <a:t>10. Какие цветы увидела Варюша на заре в лесу?</a:t>
            </a:r>
          </a:p>
          <a:p>
            <a:pPr marL="0" indent="0">
              <a:buNone/>
            </a:pPr>
            <a:r>
              <a:rPr lang="ru-RU" sz="3300" b="1" dirty="0">
                <a:solidFill>
                  <a:srgbClr val="7030A0"/>
                </a:solidFill>
              </a:rPr>
              <a:t>  </a:t>
            </a:r>
            <a:r>
              <a:rPr lang="ru-RU" sz="3300" b="1" dirty="0" smtClean="0">
                <a:solidFill>
                  <a:srgbClr val="7030A0"/>
                </a:solidFill>
              </a:rPr>
              <a:t>- </a:t>
            </a:r>
            <a:r>
              <a:rPr lang="ru-RU" sz="3300" b="1" dirty="0">
                <a:solidFill>
                  <a:srgbClr val="7030A0"/>
                </a:solidFill>
              </a:rPr>
              <a:t>ромашки</a:t>
            </a:r>
          </a:p>
          <a:p>
            <a:pPr marL="0" indent="0">
              <a:buNone/>
            </a:pPr>
            <a:r>
              <a:rPr lang="ru-RU" sz="3300" b="1" dirty="0">
                <a:solidFill>
                  <a:srgbClr val="7030A0"/>
                </a:solidFill>
              </a:rPr>
              <a:t>  -</a:t>
            </a:r>
            <a:r>
              <a:rPr lang="ru-RU" sz="3300" b="1" dirty="0" smtClean="0">
                <a:solidFill>
                  <a:srgbClr val="7030A0"/>
                </a:solidFill>
              </a:rPr>
              <a:t> </a:t>
            </a:r>
            <a:r>
              <a:rPr lang="ru-RU" sz="3300" b="1" dirty="0">
                <a:solidFill>
                  <a:srgbClr val="7030A0"/>
                </a:solidFill>
              </a:rPr>
              <a:t>колокольчики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- </a:t>
            </a:r>
            <a:r>
              <a:rPr lang="ru-RU" sz="3300" b="1" dirty="0">
                <a:solidFill>
                  <a:srgbClr val="7030A0"/>
                </a:solidFill>
              </a:rPr>
              <a:t>подснежники</a:t>
            </a:r>
          </a:p>
          <a:p>
            <a:pPr marL="0" indent="0">
              <a:buNone/>
            </a:pPr>
            <a:r>
              <a:rPr lang="ru-RU" sz="3300" b="1" dirty="0">
                <a:solidFill>
                  <a:srgbClr val="7030A0"/>
                </a:solidFill>
              </a:rPr>
              <a:t>   </a:t>
            </a:r>
            <a:r>
              <a:rPr lang="ru-RU" sz="3300" b="1" dirty="0" smtClean="0">
                <a:solidFill>
                  <a:srgbClr val="7030A0"/>
                </a:solidFill>
              </a:rPr>
              <a:t>-ландыши</a:t>
            </a:r>
            <a:endParaRPr lang="ru-RU" sz="3300" b="1" dirty="0">
              <a:solidFill>
                <a:srgbClr val="7030A0"/>
              </a:solidFill>
            </a:endParaRPr>
          </a:p>
          <a:p>
            <a:endParaRPr lang="ru-RU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56941"/>
            <a:ext cx="2045965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90" y="4972877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17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36" y="-43450"/>
            <a:ext cx="1547379" cy="216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06" y="1877457"/>
            <a:ext cx="1610225" cy="225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653" y="-43450"/>
            <a:ext cx="1639353" cy="217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66" y="3567275"/>
            <a:ext cx="1914525" cy="200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448"/>
            <a:ext cx="4883653" cy="531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80" y="4827602"/>
            <a:ext cx="1914525" cy="203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11" y="4921828"/>
            <a:ext cx="1809750" cy="193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19" y="-43449"/>
            <a:ext cx="1446496" cy="217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82" y="2011218"/>
            <a:ext cx="1394233" cy="224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1510"/>
            <a:ext cx="2004656" cy="190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805" y="4125661"/>
            <a:ext cx="1790700" cy="273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 t="13367" r="8319" b="3977"/>
          <a:stretch/>
        </p:blipFill>
        <p:spPr bwMode="auto">
          <a:xfrm>
            <a:off x="6216319" y="4005064"/>
            <a:ext cx="142200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4953964"/>
            <a:ext cx="1868768" cy="190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358" y="1772816"/>
            <a:ext cx="1353961" cy="210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45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352" y="593304"/>
            <a:ext cx="8455968" cy="6264696"/>
          </a:xfrm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txBody>
          <a:bodyPr>
            <a:prstTxWarp prst="textDeflate">
              <a:avLst>
                <a:gd name="adj" fmla="val 15265"/>
              </a:avLst>
            </a:prstTxWarp>
            <a:normAutofit/>
          </a:bodyPr>
          <a:lstStyle/>
          <a:p>
            <a:pPr algn="ctr"/>
            <a:r>
              <a:rPr lang="ru-RU" sz="8000" b="1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Спасибо</a:t>
            </a:r>
            <a:br>
              <a:rPr lang="ru-RU" sz="8000" b="1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</a:br>
            <a:r>
              <a:rPr lang="ru-RU" sz="8000" b="1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 </a:t>
            </a:r>
            <a:r>
              <a:rPr lang="ru-RU" sz="8000" b="1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 </a:t>
            </a:r>
            <a:r>
              <a:rPr lang="ru-RU" sz="8000" b="1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/>
            </a:r>
            <a:br>
              <a:rPr lang="ru-RU" sz="8000" b="1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</a:br>
            <a:r>
              <a:rPr lang="ru-RU" sz="8000" b="1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просмотр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подготовила:</a:t>
            </a:r>
            <a:br>
              <a:rPr lang="ru-RU" sz="2000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Ешова</a:t>
            </a:r>
            <a:r>
              <a:rPr lang="ru-RU" sz="20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Гульмира</a:t>
            </a:r>
            <a:r>
              <a:rPr lang="ru-RU" sz="20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Жаскайратовна</a:t>
            </a:r>
            <a:endParaRPr lang="ru-RU" sz="3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2352" cy="4572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25320" y="1340768"/>
            <a:ext cx="175696" cy="4572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842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8" presetClass="exit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0050"/>
            <a:ext cx="2515636" cy="30289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2736304" cy="30669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94052"/>
            <a:ext cx="5688632" cy="7327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Писатели-краеведы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5646" y="3429000"/>
            <a:ext cx="4032448" cy="31942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Имя Ивана Сергеевича Соколова-Микитова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кажется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сейчас незаслуженно забытым.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Его книги не издаются, а имя фигурирует лишь в школьной программе. Между тем он был крупной фигурой своего времени - прозаиком, публицистом, мемуаристом.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39952" y="3543654"/>
            <a:ext cx="4752527" cy="31257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</a:rPr>
              <a:t>Константи́н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</a:rPr>
              <a:t>Гео́ргиевич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</a:rPr>
              <a:t>Паусто́вский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 -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русский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советский писатель, классик русской литературы.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  Член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Союза писателей СССР. </a:t>
            </a:r>
            <a:endParaRPr lang="ru-RU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Современные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читатели в большей степени знают такую грань его творчества, как повести и рассказы о природе для детской аудитории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3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97152"/>
            <a:ext cx="5004048" cy="2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139952" cy="234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Писатели-краеведы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2420888"/>
            <a:ext cx="3744416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Иван Сергеевич Соколов-Микитов - самобытный русский писатель, талантливый художник, график, известный путешественник и охотник. Замечательный мастер слова,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безусловно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, принадлежащий к группе писателей-</a:t>
            </a:r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</a:rPr>
              <a:t>природолюбов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 и краеведов, чье имя неразрыв­но связано с историей Калужского края.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1340768"/>
            <a:ext cx="4824536" cy="4281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   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Книги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К. Паустовского неоднократно переводились на многие языки мира. Его повести и рассказы вошли в школах в программу по русской литературе как один из сюжетных образцов пейзажной и лирической прозы.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Имея большой жизненный опыт, писатель всегда оставался верен идеям ответственной свободы человека, художника.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186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39716" r="9504" b="10577"/>
          <a:stretch/>
        </p:blipFill>
        <p:spPr bwMode="auto">
          <a:xfrm>
            <a:off x="355336" y="4100064"/>
            <a:ext cx="3978041" cy="2391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1803"/>
            <a:ext cx="3630488" cy="2257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914" y="147681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Ранние годы. Образование</a:t>
            </a:r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92696"/>
            <a:ext cx="4139952" cy="41044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Иван Сергеевич Соколов-Микитов родился в урочище Осеки Калужской губернии в семье Сергея Никитича Соколова — управляющего лесными угодьями богатых купцов Коншиных. Ивановна Соколова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Отец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— приказчик, управляющий лесными угодьями Сергей Никитич Соколов.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1895 годы семья переехала на родину отца в село </a:t>
            </a:r>
            <a:r>
              <a:rPr lang="ru-RU" sz="1800" b="1" dirty="0" err="1">
                <a:solidFill>
                  <a:schemeClr val="bg2">
                    <a:lumMod val="50000"/>
                  </a:schemeClr>
                </a:solidFill>
              </a:rPr>
              <a:t>Кислово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 Дорогобужского района.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3317" y="772593"/>
            <a:ext cx="4806935" cy="32324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Родился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Константин Георгиевич 19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мая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1892 года в Москве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семье железнодорожного статистика, но, несмотря на профессию, неисправимого мечтателя. В семье любили театр, много пели, играли на рояле. </a:t>
            </a:r>
            <a:endParaRPr lang="ru-RU" sz="1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Учился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в Киеве в классической гимназии, где были хорошие учителя русской словесности, истории, психологии. Много читал, писал стихи. </a:t>
            </a:r>
            <a:endParaRPr lang="ru-RU" sz="20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52400"/>
            <a:ext cx="6624736" cy="75632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Становление пути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836712"/>
            <a:ext cx="4059936" cy="35611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bg2">
                    <a:lumMod val="50000"/>
                  </a:schemeClr>
                </a:solidFill>
              </a:rPr>
              <a:t>В 1894 г. семья Соколовых переезжает на родину отца в село </a:t>
            </a:r>
            <a:r>
              <a:rPr lang="ru-RU" sz="2200" b="1" dirty="0" err="1">
                <a:solidFill>
                  <a:schemeClr val="bg2">
                    <a:lumMod val="50000"/>
                  </a:schemeClr>
                </a:solidFill>
              </a:rPr>
              <a:t>Кислово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</a:rPr>
              <a:t> Смоленской губернии. Всего 3 года прожил на калужской земле Соколов-Микитов. Но эти годы бы­ли очень памятны. Во многих произведениях Иван Сергеевич описывал ее калужскую природу, ее леса и реки.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836232"/>
            <a:ext cx="4392488" cy="42484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bg2">
                    <a:lumMod val="50000"/>
                  </a:schemeClr>
                </a:solidFill>
              </a:rPr>
              <a:t>После развода родителей должен был сам зарабатывать себе на жизнь и ученье, перебивался репетиторством. В 1912 закончил гимназию и поступил на естественно-исторический факультет Киевского университета. Через два года перевелся в Московский на юридический факультет.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70" y="4115996"/>
            <a:ext cx="4087894" cy="26489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77349"/>
            <a:ext cx="2376264" cy="28370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9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27600" r="28478"/>
          <a:stretch/>
        </p:blipFill>
        <p:spPr bwMode="auto">
          <a:xfrm>
            <a:off x="6601338" y="55076"/>
            <a:ext cx="2317251" cy="2382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404664"/>
            <a:ext cx="4104456" cy="145138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Становление пути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966" y="2492896"/>
            <a:ext cx="4693050" cy="41044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автобиографической повести «Детство»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писатель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красочно описал свое раннее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детство. «Смутно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, точно сквозь слой воды, помнится мне дом, в котором я родился...», - рассказывал Соколов-Микитов.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Когда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ему исполнилось десять лет отец отвез его в Смоленск где определил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в Александровское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реальное училище. В училище Соколов-Микитов увлёкся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 уже идеями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революции.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2501899"/>
            <a:ext cx="4352986" cy="41674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bg2">
                    <a:lumMod val="50000"/>
                  </a:schemeClr>
                </a:solidFill>
              </a:rPr>
              <a:t>Паустовский решает стать писателем, но считает, что для этого надо "уйти в жизнь", чтобы "все знать, все почувствовать и все понять" - "без этого жизненного опыта пути к писательству не было". Поступает вожатым на московский трамвай, затем санитаром на тыловой санитарный поезд. Тогда он узнал и навсегда полюбил среднюю полосу России, ее города. </a:t>
            </a:r>
            <a:endParaRPr lang="ru-RU" sz="22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894"/>
            <a:ext cx="2100402" cy="2365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7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t="24142" r="12320" b="5550"/>
          <a:stretch/>
        </p:blipFill>
        <p:spPr bwMode="auto">
          <a:xfrm>
            <a:off x="6913146" y="5320500"/>
            <a:ext cx="2051222" cy="1477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 r="1244" b="10646"/>
          <a:stretch/>
        </p:blipFill>
        <p:spPr bwMode="auto">
          <a:xfrm>
            <a:off x="6013342" y="85392"/>
            <a:ext cx="2920035" cy="1886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493" y="116632"/>
            <a:ext cx="5590965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Ручеек творческой жизни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3" y="1268760"/>
            <a:ext cx="4536504" cy="5472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1958350"/>
            <a:ext cx="44279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Паустовский пишет свой первый рассказ «На воде» и публикует в киевском журнале «Огни». </a:t>
            </a: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Затем же, в 1912 году, поступил в Киевский университет, но вскоре продолжил обучение в университете Москвы. Там Паустовский учился на юридическом факультете. Однако завершить образование ему не удалось: из-за войны он покинул университет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7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075978" cy="2987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915" y="3212976"/>
            <a:ext cx="4531086" cy="35283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В 1910 Соколов-Микитов уехал в Санкт-Петербург, где стал посещать сельскохозяйственные курсы. В том же году он написал своё первое произведение — сказку «Соль земли». Вскоре Соколов-Микитов понимает, что не имеет склонности к сельскохозяйственной работе, и всё больше начинает увлекаться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литературой.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41060" y="2584435"/>
            <a:ext cx="4602940" cy="42735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После революции много ездил по стране, бывал в Киеве, служил в Красной Армии, сражаясь "со всякими отпетыми атаманами", уехал в Одессу, где работал в газете "Моряк". Здесь попал в среду молодых писателей, среди которых были Катаев, Ильф, Бабель, Багрицкий и др. Вскоре им снова овладела "муза дальних странствий":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жил в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Сухуми, Тбилиси, Ереване, пока наконец не возвращается в Москву.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632"/>
            <a:ext cx="3961277" cy="2325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22725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2392</TotalTime>
  <Words>2434</Words>
  <Application>Microsoft Office PowerPoint</Application>
  <PresentationFormat>Экран (4:3)</PresentationFormat>
  <Paragraphs>205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Calibri</vt:lpstr>
      <vt:lpstr>Electron.kz</vt:lpstr>
      <vt:lpstr>Shruti</vt:lpstr>
      <vt:lpstr>Times New Roman</vt:lpstr>
      <vt:lpstr>Wingdings 2</vt:lpstr>
      <vt:lpstr>Бумажная</vt:lpstr>
      <vt:lpstr>Путешествие в сравнении писателей-краеведов и природолюбов </vt:lpstr>
      <vt:lpstr>«Путешествие на поезде в мир природы»  по произведениям  И.С. Соколова–Микитова  и К. Г. Паустовского</vt:lpstr>
      <vt:lpstr>Писатели-краеведы</vt:lpstr>
      <vt:lpstr>Писатели-краеведы</vt:lpstr>
      <vt:lpstr>Ранние годы. Образование </vt:lpstr>
      <vt:lpstr>Становление пути</vt:lpstr>
      <vt:lpstr>Становление пути</vt:lpstr>
      <vt:lpstr>Ручеек творческой жизни</vt:lpstr>
      <vt:lpstr>Презентация PowerPoint</vt:lpstr>
      <vt:lpstr>Писательская стезя</vt:lpstr>
      <vt:lpstr>Служба </vt:lpstr>
      <vt:lpstr>Творчество</vt:lpstr>
      <vt:lpstr>Творчество писателей </vt:lpstr>
      <vt:lpstr>Творчество писателей</vt:lpstr>
      <vt:lpstr>Писательский труд</vt:lpstr>
      <vt:lpstr>Последние годы жизни</vt:lpstr>
      <vt:lpstr>            Основные достижения</vt:lpstr>
      <vt:lpstr>Память </vt:lpstr>
      <vt:lpstr>Сочинения </vt:lpstr>
      <vt:lpstr>Викторина </vt:lpstr>
      <vt:lpstr>Викторина:  Попробуем ответить…</vt:lpstr>
      <vt:lpstr>Викторина:  Попробуем ответить…</vt:lpstr>
      <vt:lpstr>Презентация PowerPoint</vt:lpstr>
      <vt:lpstr>Тест по сказке К.Г. Паустовского «Стальное колечко» </vt:lpstr>
      <vt:lpstr> Тест по сказке К.Г. Паустовского  «Стальное колечко»</vt:lpstr>
      <vt:lpstr>Презентация PowerPoint</vt:lpstr>
      <vt:lpstr>Спасибо  за  просмотр подготовила:  Ешова Гульмира Жаскайратовна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Соколов-Микитов,  Иван Сергеевич</dc:title>
  <dc:creator>Ученик</dc:creator>
  <cp:lastModifiedBy>Пользователь Windows</cp:lastModifiedBy>
  <cp:revision>102</cp:revision>
  <dcterms:created xsi:type="dcterms:W3CDTF">2016-10-11T07:41:03Z</dcterms:created>
  <dcterms:modified xsi:type="dcterms:W3CDTF">2020-04-18T12:47:12Z</dcterms:modified>
</cp:coreProperties>
</file>