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0" r:id="rId8"/>
    <p:sldId id="261" r:id="rId9"/>
    <p:sldId id="262" r:id="rId10"/>
    <p:sldId id="272" r:id="rId11"/>
    <p:sldId id="263" r:id="rId12"/>
    <p:sldId id="266" r:id="rId13"/>
    <p:sldId id="267" r:id="rId14"/>
    <p:sldId id="271" r:id="rId15"/>
    <p:sldId id="268" r:id="rId16"/>
    <p:sldId id="269" r:id="rId17"/>
    <p:sldId id="270" r:id="rId18"/>
    <p:sldId id="273" r:id="rId19"/>
    <p:sldId id="280" r:id="rId20"/>
    <p:sldId id="274" r:id="rId21"/>
    <p:sldId id="275" r:id="rId22"/>
    <p:sldId id="276" r:id="rId23"/>
    <p:sldId id="277" r:id="rId24"/>
    <p:sldId id="278" r:id="rId25"/>
    <p:sldId id="279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270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F6B26FD-453E-40D7-B2EB-BCA08B8A2B3F}" type="datetimeFigureOut">
              <a:rPr lang="ru-RU" smtClean="0"/>
              <a:t>20.12.2013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3694E13-A469-484B-90AE-0F35ED61346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14.jpeg"/><Relationship Id="rId17" Type="http://schemas.openxmlformats.org/officeDocument/2006/relationships/image" Target="../media/image49.jpeg"/><Relationship Id="rId2" Type="http://schemas.openxmlformats.org/officeDocument/2006/relationships/image" Target="../media/image35.jpeg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7.jpeg"/><Relationship Id="rId10" Type="http://schemas.openxmlformats.org/officeDocument/2006/relationships/image" Target="../media/image43.jpeg"/><Relationship Id="rId19" Type="http://schemas.openxmlformats.org/officeDocument/2006/relationships/image" Target="../media/image51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Администратор\Рабочий стол\в. Бианки\images (2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90028"/>
            <a:ext cx="1943100" cy="2352675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84976" cy="5328591"/>
          </a:xfrm>
        </p:spPr>
        <p:txBody>
          <a:bodyPr>
            <a:prstTxWarp prst="textDeflateInflate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</a:rPr>
              <a:t>Календарь </a:t>
            </a:r>
            <a:br>
              <a:rPr lang="ru-RU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</a:rPr>
            </a:br>
            <a:r>
              <a:rPr lang="ru-RU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</a:rPr>
              <a:t>лесной жизни </a:t>
            </a:r>
            <a:br>
              <a:rPr lang="ru-RU" b="1" dirty="0" smtClean="0">
                <a:solidFill>
                  <a:srgbClr val="00B05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</a:rPr>
            </a:br>
            <a:r>
              <a:rPr lang="ru-RU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</a:rPr>
              <a:t>Вита́лия</a:t>
            </a: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</a:rPr>
              <a:t>Биа́нки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3573016"/>
            <a:ext cx="9036496" cy="273630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86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248805"/>
            <a:ext cx="2357540" cy="29263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146">
            <a:off x="6403637" y="1388372"/>
            <a:ext cx="2579969" cy="3022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0419">
            <a:off x="2173730" y="-84793"/>
            <a:ext cx="2182732" cy="26723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0959">
            <a:off x="6981622" y="4026414"/>
            <a:ext cx="1901825" cy="26701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733" y="-210803"/>
            <a:ext cx="2490114" cy="32747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629">
            <a:off x="117604" y="-12207"/>
            <a:ext cx="2261605" cy="28775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2491">
            <a:off x="4595789" y="1739565"/>
            <a:ext cx="1876769" cy="271077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8825">
            <a:off x="4627612" y="3899835"/>
            <a:ext cx="2391992" cy="31020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3360">
            <a:off x="61139" y="1552653"/>
            <a:ext cx="2374532" cy="30225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405">
            <a:off x="2394873" y="1857873"/>
            <a:ext cx="1887980" cy="24741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043">
            <a:off x="278237" y="3970860"/>
            <a:ext cx="2455550" cy="31844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483">
            <a:off x="2411760" y="4000277"/>
            <a:ext cx="2347712" cy="28577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87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75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750"/>
                            </p:stCondLst>
                            <p:childTnLst>
                              <p:par>
                                <p:cTn id="48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0" dur="75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75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в. Бианки\images (1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236094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-171400"/>
            <a:ext cx="7164288" cy="26779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Книги Бианки раскрывают мир </a:t>
            </a:r>
            <a:r>
              <a:rPr lang="ru-RU" sz="2400" b="1" dirty="0" smtClean="0">
                <a:solidFill>
                  <a:srgbClr val="FFFF00"/>
                </a:solidFill>
              </a:rPr>
              <a:t>природы, учат </a:t>
            </a:r>
            <a:r>
              <a:rPr lang="ru-RU" sz="2400" b="1" dirty="0">
                <a:solidFill>
                  <a:srgbClr val="FFFF00"/>
                </a:solidFill>
              </a:rPr>
              <a:t>проникать в её </a:t>
            </a:r>
            <a:r>
              <a:rPr lang="ru-RU" sz="2400" b="1" dirty="0" smtClean="0">
                <a:solidFill>
                  <a:srgbClr val="FFFF00"/>
                </a:solidFill>
              </a:rPr>
              <a:t>тайны.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Язык </a:t>
            </a:r>
            <a:r>
              <a:rPr lang="ru-RU" sz="2400" b="1" dirty="0">
                <a:solidFill>
                  <a:srgbClr val="FFFF00"/>
                </a:solidFill>
              </a:rPr>
              <a:t>лёгкий и красочный, обращён непосредственно к воображению ребёнка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013176"/>
          </a:xfrm>
        </p:spPr>
        <p:txBody>
          <a:bodyPr>
            <a:normAutofit fontScale="70000" lnSpcReduction="20000"/>
          </a:bodyPr>
          <a:lstStyle/>
          <a:p>
            <a:pPr marL="64008" indent="0">
              <a:buNone/>
            </a:pPr>
            <a:endParaRPr lang="ru-RU" dirty="0"/>
          </a:p>
          <a:p>
            <a:pPr marL="64008" indent="0" algn="ctr">
              <a:buNone/>
            </a:pPr>
            <a:r>
              <a:rPr lang="ru-RU" sz="3500" b="1" dirty="0">
                <a:solidFill>
                  <a:srgbClr val="00B050"/>
                </a:solidFill>
              </a:rPr>
              <a:t>«Лесная газета на каждый год» (1-е изд., 1928) имеет оригинальную литературную форму: </a:t>
            </a:r>
            <a:r>
              <a:rPr lang="ru-RU" sz="3500" b="1" dirty="0" smtClean="0">
                <a:solidFill>
                  <a:srgbClr val="00B050"/>
                </a:solidFill>
              </a:rPr>
              <a:t> с </a:t>
            </a:r>
            <a:r>
              <a:rPr lang="ru-RU" sz="3500" b="1" dirty="0">
                <a:solidFill>
                  <a:srgbClr val="00B050"/>
                </a:solidFill>
              </a:rPr>
              <a:t>помощью газетных приёмов — телеграмма, хроника, объявление, фельетон, — дан календарь лесной жизни на каждый месяц. В ней двенадцать глав-номеров — по номеру на каждый месяц</a:t>
            </a:r>
            <a:r>
              <a:rPr lang="ru-RU" sz="3500" b="1" dirty="0" smtClean="0">
                <a:solidFill>
                  <a:srgbClr val="00B050"/>
                </a:solidFill>
              </a:rPr>
              <a:t>.</a:t>
            </a:r>
          </a:p>
          <a:p>
            <a:pPr marL="64008" indent="0" algn="ctr">
              <a:buNone/>
            </a:pPr>
            <a:r>
              <a:rPr lang="ru-RU" sz="3500" b="1" dirty="0" smtClean="0">
                <a:solidFill>
                  <a:srgbClr val="00B050"/>
                </a:solidFill>
              </a:rPr>
              <a:t> </a:t>
            </a:r>
            <a:r>
              <a:rPr lang="ru-RU" sz="3500" b="1" dirty="0">
                <a:solidFill>
                  <a:srgbClr val="00B050"/>
                </a:solidFill>
              </a:rPr>
              <a:t>Год начинается с весеннего равноденствия</a:t>
            </a:r>
            <a:r>
              <a:rPr lang="ru-RU" sz="3500" b="1" dirty="0" smtClean="0">
                <a:solidFill>
                  <a:srgbClr val="00B050"/>
                </a:solidFill>
              </a:rPr>
              <a:t>, 1-й </a:t>
            </a:r>
            <a:r>
              <a:rPr lang="ru-RU" sz="3500" b="1" dirty="0">
                <a:solidFill>
                  <a:srgbClr val="00B050"/>
                </a:solidFill>
              </a:rPr>
              <a:t>месяц — с 21 марта по 20 апреля и так далее. «Лесная газета» выросла из «газетного отдела» журнала «Новый Робинзон», где Бианки из номера в номер вел </a:t>
            </a:r>
            <a:r>
              <a:rPr lang="ru-RU" sz="3500" b="1" dirty="0" smtClean="0">
                <a:solidFill>
                  <a:srgbClr val="00B050"/>
                </a:solidFill>
              </a:rPr>
              <a:t> </a:t>
            </a:r>
            <a:r>
              <a:rPr lang="ru-RU" sz="3500" b="1" dirty="0">
                <a:solidFill>
                  <a:srgbClr val="00B050"/>
                </a:solidFill>
              </a:rPr>
              <a:t>календарь природы. При жизни автора «Лесная газета» многократно дополнялась и </a:t>
            </a:r>
            <a:r>
              <a:rPr lang="ru-RU" sz="3500" b="1" dirty="0" smtClean="0">
                <a:solidFill>
                  <a:srgbClr val="00B050"/>
                </a:solidFill>
              </a:rPr>
              <a:t>переиздавалась. В </a:t>
            </a:r>
            <a:r>
              <a:rPr lang="ru-RU" sz="3500" b="1" dirty="0">
                <a:solidFill>
                  <a:srgbClr val="00B050"/>
                </a:solidFill>
              </a:rPr>
              <a:t>настоящее </a:t>
            </a:r>
            <a:r>
              <a:rPr lang="ru-RU" sz="3500" b="1" dirty="0" smtClean="0">
                <a:solidFill>
                  <a:srgbClr val="00B050"/>
                </a:solidFill>
              </a:rPr>
              <a:t>время обычно </a:t>
            </a:r>
            <a:r>
              <a:rPr lang="ru-RU" sz="3500" b="1" dirty="0">
                <a:solidFill>
                  <a:srgbClr val="00B050"/>
                </a:solidFill>
              </a:rPr>
              <a:t>издаётся в сокращении.</a:t>
            </a:r>
          </a:p>
        </p:txBody>
      </p:sp>
    </p:spTree>
    <p:extLst>
      <p:ext uri="{BB962C8B-B14F-4D97-AF65-F5344CB8AC3E}">
        <p14:creationId xmlns:p14="http://schemas.microsoft.com/office/powerpoint/2010/main" val="20525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67544" y="-1035496"/>
            <a:ext cx="8229600" cy="7269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" y="44624"/>
            <a:ext cx="8373616" cy="4680520"/>
          </a:xfrm>
        </p:spPr>
        <p:txBody>
          <a:bodyPr>
            <a:normAutofit fontScale="85000" lnSpcReduction="10000"/>
          </a:bodyPr>
          <a:lstStyle/>
          <a:p>
            <a:pPr marL="64008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В основном Бианки открывал для себя родную природу на своей даче в Лебяжьем. На даче часто собирались представители научной общественности Петербурга.</a:t>
            </a:r>
          </a:p>
          <a:p>
            <a:pPr marL="64008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Бианки написал более трёхсот рассказов, сказок, повестей и статей, выпустил 120 книг, которые были напечатаны общим тиражом в 40 миллионов экземпляров. В советское время книги Бианки широко использовались в детских садах и в начальной школе.</a:t>
            </a:r>
          </a:p>
          <a:p>
            <a:pPr marL="64008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Учеником </a:t>
            </a:r>
            <a:r>
              <a:rPr lang="ru-RU" b="1" dirty="0">
                <a:solidFill>
                  <a:srgbClr val="00B050"/>
                </a:solidFill>
              </a:rPr>
              <a:t>и последователем Бианки является также Н. И. Сладков.</a:t>
            </a:r>
          </a:p>
          <a:p>
            <a:pPr algn="ctr"/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4581128"/>
            <a:ext cx="6552728" cy="22768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0000" endPos="30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9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7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в. Бианки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130"/>
            <a:ext cx="3259063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19473"/>
            <a:ext cx="5770984" cy="16665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Произведения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для детей.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1882808"/>
            <a:ext cx="8803678" cy="4858560"/>
          </a:xfrm>
        </p:spPr>
        <p:txBody>
          <a:bodyPr numCol="2">
            <a:normAutofit fontScale="62500" lnSpcReduction="20000"/>
          </a:bodyPr>
          <a:lstStyle/>
          <a:p>
            <a:r>
              <a:rPr lang="ru-RU" b="1" dirty="0" err="1" smtClean="0">
                <a:solidFill>
                  <a:schemeClr val="accent6"/>
                </a:solidFill>
              </a:rPr>
              <a:t>Анюткина</a:t>
            </a:r>
            <a:r>
              <a:rPr lang="ru-RU" b="1" dirty="0" smtClean="0">
                <a:solidFill>
                  <a:schemeClr val="accent6"/>
                </a:solidFill>
              </a:rPr>
              <a:t> </a:t>
            </a:r>
            <a:r>
              <a:rPr lang="ru-RU" b="1" dirty="0">
                <a:solidFill>
                  <a:schemeClr val="accent6"/>
                </a:solidFill>
              </a:rPr>
              <a:t>утка</a:t>
            </a:r>
          </a:p>
          <a:p>
            <a:r>
              <a:rPr lang="ru-RU" b="1" dirty="0">
                <a:solidFill>
                  <a:schemeClr val="accent6"/>
                </a:solidFill>
              </a:rPr>
              <a:t>Водяной конь</a:t>
            </a:r>
          </a:p>
          <a:p>
            <a:r>
              <a:rPr lang="ru-RU" b="1" dirty="0">
                <a:solidFill>
                  <a:schemeClr val="accent6"/>
                </a:solidFill>
              </a:rPr>
              <a:t>Где раки зимуют</a:t>
            </a:r>
          </a:p>
          <a:p>
            <a:r>
              <a:rPr lang="ru-RU" b="1" dirty="0">
                <a:solidFill>
                  <a:schemeClr val="accent6"/>
                </a:solidFill>
              </a:rPr>
              <a:t>Глаза и уши</a:t>
            </a:r>
          </a:p>
          <a:p>
            <a:r>
              <a:rPr lang="ru-RU" b="1" dirty="0">
                <a:solidFill>
                  <a:schemeClr val="accent6"/>
                </a:solidFill>
              </a:rPr>
              <a:t>Зеленый пруд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Как </a:t>
            </a:r>
            <a:r>
              <a:rPr lang="ru-RU" b="1" dirty="0" err="1">
                <a:solidFill>
                  <a:schemeClr val="accent6"/>
                </a:solidFill>
              </a:rPr>
              <a:t>муравьишка</a:t>
            </a:r>
            <a:r>
              <a:rPr lang="ru-RU" b="1" dirty="0">
                <a:solidFill>
                  <a:schemeClr val="accent6"/>
                </a:solidFill>
              </a:rPr>
              <a:t> домой спешил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Как я хотел зайцу соли на хвост насыпать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Красная горка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Кто чем поёт?</a:t>
            </a:r>
          </a:p>
          <a:p>
            <a:r>
              <a:rPr lang="ru-RU" b="1" dirty="0" err="1">
                <a:solidFill>
                  <a:schemeClr val="accent6"/>
                </a:solidFill>
              </a:rPr>
              <a:t>Кузяр</a:t>
            </a:r>
            <a:r>
              <a:rPr lang="ru-RU" b="1" dirty="0">
                <a:solidFill>
                  <a:schemeClr val="accent6"/>
                </a:solidFill>
              </a:rPr>
              <a:t>-бурундук и </a:t>
            </a:r>
            <a:r>
              <a:rPr lang="ru-RU" b="1" dirty="0" err="1">
                <a:solidFill>
                  <a:schemeClr val="accent6"/>
                </a:solidFill>
              </a:rPr>
              <a:t>Инойка</a:t>
            </a:r>
            <a:r>
              <a:rPr lang="ru-RU" b="1" dirty="0">
                <a:solidFill>
                  <a:schemeClr val="accent6"/>
                </a:solidFill>
              </a:rPr>
              <a:t>-медведь</a:t>
            </a:r>
          </a:p>
          <a:p>
            <a:r>
              <a:rPr lang="ru-RU" b="1" dirty="0">
                <a:solidFill>
                  <a:schemeClr val="accent6"/>
                </a:solidFill>
              </a:rPr>
              <a:t>Кукушонок</a:t>
            </a:r>
          </a:p>
          <a:p>
            <a:r>
              <a:rPr lang="ru-RU" b="1" dirty="0">
                <a:solidFill>
                  <a:schemeClr val="accent6"/>
                </a:solidFill>
              </a:rPr>
              <a:t>Лесные домишки</a:t>
            </a:r>
          </a:p>
          <a:p>
            <a:r>
              <a:rPr lang="ru-RU" b="1" dirty="0">
                <a:solidFill>
                  <a:schemeClr val="accent6"/>
                </a:solidFill>
              </a:rPr>
              <a:t>Лесные разведчики</a:t>
            </a:r>
          </a:p>
          <a:p>
            <a:r>
              <a:rPr lang="ru-RU" b="1" dirty="0" err="1">
                <a:solidFill>
                  <a:schemeClr val="accent6"/>
                </a:solidFill>
              </a:rPr>
              <a:t>Люля</a:t>
            </a:r>
            <a:endParaRPr lang="ru-RU" b="1" dirty="0">
              <a:solidFill>
                <a:schemeClr val="accent6"/>
              </a:solidFill>
            </a:endParaRPr>
          </a:p>
          <a:p>
            <a:r>
              <a:rPr lang="ru-RU" b="1" dirty="0">
                <a:solidFill>
                  <a:schemeClr val="accent6"/>
                </a:solidFill>
              </a:rPr>
              <a:t>Макс</a:t>
            </a:r>
          </a:p>
          <a:p>
            <a:r>
              <a:rPr lang="ru-RU" b="1" dirty="0">
                <a:solidFill>
                  <a:schemeClr val="accent6"/>
                </a:solidFill>
              </a:rPr>
              <a:t>Мышонок Пик</a:t>
            </a:r>
          </a:p>
          <a:p>
            <a:r>
              <a:rPr lang="ru-RU" b="1" dirty="0">
                <a:solidFill>
                  <a:schemeClr val="accent6"/>
                </a:solidFill>
              </a:rPr>
              <a:t>Небесный слон</a:t>
            </a:r>
          </a:p>
          <a:p>
            <a:r>
              <a:rPr lang="ru-RU" b="1" dirty="0">
                <a:solidFill>
                  <a:schemeClr val="accent6"/>
                </a:solidFill>
              </a:rPr>
              <a:t>Оранжевое горлышко</a:t>
            </a:r>
          </a:p>
          <a:p>
            <a:r>
              <a:rPr lang="ru-RU" b="1" dirty="0">
                <a:solidFill>
                  <a:schemeClr val="accent6"/>
                </a:solidFill>
              </a:rPr>
              <a:t>Первая охота</a:t>
            </a:r>
          </a:p>
          <a:p>
            <a:r>
              <a:rPr lang="ru-RU" b="1" dirty="0">
                <a:solidFill>
                  <a:schemeClr val="accent6"/>
                </a:solidFill>
              </a:rPr>
              <a:t>Росянка — комариная смерть</a:t>
            </a:r>
          </a:p>
          <a:p>
            <a:r>
              <a:rPr lang="ru-RU" b="1" dirty="0">
                <a:solidFill>
                  <a:schemeClr val="accent6"/>
                </a:solidFill>
              </a:rPr>
              <a:t>Рыбий дом (Общий рассказ с Анной Акимкиной)</a:t>
            </a:r>
          </a:p>
          <a:p>
            <a:r>
              <a:rPr lang="ru-RU" b="1" dirty="0">
                <a:solidFill>
                  <a:schemeClr val="accent6"/>
                </a:solidFill>
              </a:rPr>
              <a:t>Снежная книга</a:t>
            </a:r>
          </a:p>
          <a:p>
            <a:r>
              <a:rPr lang="ru-RU" b="1" dirty="0">
                <a:solidFill>
                  <a:schemeClr val="accent6"/>
                </a:solidFill>
              </a:rPr>
              <a:t>Сова</a:t>
            </a:r>
          </a:p>
          <a:p>
            <a:r>
              <a:rPr lang="ru-RU" b="1" dirty="0">
                <a:solidFill>
                  <a:schemeClr val="accent6"/>
                </a:solidFill>
              </a:rPr>
              <a:t>Теремок</a:t>
            </a:r>
          </a:p>
          <a:p>
            <a:r>
              <a:rPr lang="ru-RU" b="1" dirty="0">
                <a:solidFill>
                  <a:schemeClr val="accent6"/>
                </a:solidFill>
              </a:rPr>
              <a:t>Терентий-тетерев</a:t>
            </a:r>
          </a:p>
          <a:p>
            <a:r>
              <a:rPr lang="ru-RU" b="1" dirty="0">
                <a:solidFill>
                  <a:schemeClr val="accent6"/>
                </a:solidFill>
              </a:rPr>
              <a:t>Хвосты</a:t>
            </a:r>
          </a:p>
          <a:p>
            <a:r>
              <a:rPr lang="ru-RU" b="1" dirty="0">
                <a:solidFill>
                  <a:schemeClr val="accent6"/>
                </a:solidFill>
              </a:rPr>
              <a:t>Чей нос лучше? - 1923 год</a:t>
            </a:r>
          </a:p>
          <a:p>
            <a:r>
              <a:rPr lang="ru-RU" b="1" dirty="0">
                <a:solidFill>
                  <a:schemeClr val="accent6"/>
                </a:solidFill>
              </a:rPr>
              <a:t>Чьи это ноги?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7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9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500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Администратор\Рабочий стол\в. Бианки\images (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43" y="2472930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Администратор\Рабочий стол\в. Бианки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85" y="1744330"/>
            <a:ext cx="180022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Администратор\Рабочий стол\в. Бианки\images (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368" y="2902498"/>
            <a:ext cx="189663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Администратор\Рабочий стол\в. Бианки\images (9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23" y="18565"/>
            <a:ext cx="1947122" cy="195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Администратор\Рабочий стол\в. Бианки\images (1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6" y="4267200"/>
            <a:ext cx="1676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Documents and Settings\Администратор\Рабочий стол\в. Бианки\images (1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21" y="2103832"/>
            <a:ext cx="1669822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Documents and Settings\Администратор\Рабочий стол\в. Бианки\images (14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198" y="4588908"/>
            <a:ext cx="1595863" cy="232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Documents and Settings\Администратор\Рабочий стол\в. Бианки\images (1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80" y="4267400"/>
            <a:ext cx="1676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Documents and Settings\Администратор\Рабочий стол\в. Бианки\images (1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20" y="5099810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Documents and Settings\Администратор\Рабочий стол\в. Бианки\images (19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08" y="-29674"/>
            <a:ext cx="1793060" cy="22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Documents and Settings\Администратор\Рабочий стол\в. Бианки\images (21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8" y="46432"/>
            <a:ext cx="1524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Documents and Settings\Администратор\Рабочий стол\в. Бианки\images (24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18" y="46432"/>
            <a:ext cx="18478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Documents and Settings\Администратор\Рабочий стол\в. Бианки\images (25)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87" y="46432"/>
            <a:ext cx="178218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Documents and Settings\Администратор\Рабочий стол\в. Бианки\images (27)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27" y="3778798"/>
            <a:ext cx="1098054" cy="15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Documents and Settings\Администратор\Рабочий стол\в. Бианки\images (29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993" y="2153843"/>
            <a:ext cx="18573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Documents and Settings\Администратор\Рабочий стол\в. Бианки\images (30)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60" y="4471160"/>
            <a:ext cx="15716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Documents and Settings\Администратор\Рабочий стол\в. Бианки\images (33)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80" y="370259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Documents and Settings\Администратор\Рабочий стол\в. Бианки\images (34)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26" y="5103240"/>
            <a:ext cx="12192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Documents and Settings\Администратор\Рабочий стол\в. Бианки\images (41)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34" y="1284682"/>
            <a:ext cx="2059987" cy="198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2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1" dur="75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75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9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250"/>
                            </p:stCondLst>
                            <p:childTnLst>
                              <p:par>
                                <p:cTn id="7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75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750"/>
                            </p:stCondLst>
                            <p:childTnLst>
                              <p:par>
                                <p:cTn id="7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75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250"/>
                            </p:stCondLst>
                            <p:childTnLst>
                              <p:par>
                                <p:cTn id="9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750"/>
                            </p:stCondLst>
                            <p:childTnLst>
                              <p:par>
                                <p:cTn id="1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27" y="3068960"/>
            <a:ext cx="3374058" cy="3486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57976"/>
            <a:ext cx="3236650" cy="2943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65" y="-57976"/>
            <a:ext cx="3509437" cy="28986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3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60396"/>
            <a:ext cx="3816424" cy="237192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Некоторые экранизации произведений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9565" y="2512880"/>
            <a:ext cx="6565130" cy="4249944"/>
          </a:xfrm>
        </p:spPr>
        <p:txBody>
          <a:bodyPr>
            <a:normAutofit fontScale="92500"/>
          </a:bodyPr>
          <a:lstStyle/>
          <a:p>
            <a:r>
              <a:rPr lang="ru-RU" sz="2600" b="1" dirty="0" smtClean="0">
                <a:solidFill>
                  <a:schemeClr val="accent6"/>
                </a:solidFill>
              </a:rPr>
              <a:t>Высокая </a:t>
            </a:r>
            <a:r>
              <a:rPr lang="ru-RU" sz="2600" b="1" dirty="0">
                <a:solidFill>
                  <a:schemeClr val="accent6"/>
                </a:solidFill>
              </a:rPr>
              <a:t>горка (1951)</a:t>
            </a:r>
          </a:p>
          <a:p>
            <a:r>
              <a:rPr lang="ru-RU" sz="2600" b="1" dirty="0">
                <a:solidFill>
                  <a:schemeClr val="accent6"/>
                </a:solidFill>
              </a:rPr>
              <a:t>Оранжевое горлышко (1954)</a:t>
            </a:r>
          </a:p>
          <a:p>
            <a:r>
              <a:rPr lang="ru-RU" sz="2600" b="1" dirty="0" err="1" smtClean="0">
                <a:solidFill>
                  <a:schemeClr val="accent6"/>
                </a:solidFill>
              </a:rPr>
              <a:t>Муравьишка</a:t>
            </a:r>
            <a:r>
              <a:rPr lang="ru-RU" sz="2600" b="1" dirty="0" smtClean="0">
                <a:solidFill>
                  <a:schemeClr val="accent6"/>
                </a:solidFill>
              </a:rPr>
              <a:t>-хвастунишка </a:t>
            </a:r>
            <a:r>
              <a:rPr lang="ru-RU" sz="2600" b="1" dirty="0">
                <a:solidFill>
                  <a:schemeClr val="accent6"/>
                </a:solidFill>
              </a:rPr>
              <a:t>(1961)</a:t>
            </a:r>
          </a:p>
          <a:p>
            <a:r>
              <a:rPr lang="ru-RU" sz="2600" b="1" dirty="0">
                <a:solidFill>
                  <a:schemeClr val="accent6"/>
                </a:solidFill>
              </a:rPr>
              <a:t>Мышонок Пик (1978)</a:t>
            </a:r>
          </a:p>
          <a:p>
            <a:r>
              <a:rPr lang="ru-RU" sz="2600" b="1" dirty="0">
                <a:solidFill>
                  <a:schemeClr val="accent6"/>
                </a:solidFill>
              </a:rPr>
              <a:t>Путешествие муравья (1983)</a:t>
            </a:r>
          </a:p>
          <a:p>
            <a:r>
              <a:rPr lang="ru-RU" sz="2600" b="1" dirty="0">
                <a:solidFill>
                  <a:schemeClr val="accent6"/>
                </a:solidFill>
              </a:rPr>
              <a:t>Тропой бескорыстной любви (1971)</a:t>
            </a:r>
          </a:p>
          <a:p>
            <a:r>
              <a:rPr lang="ru-RU" sz="2600" b="1" dirty="0">
                <a:solidFill>
                  <a:schemeClr val="accent6"/>
                </a:solidFill>
              </a:rPr>
              <a:t>Рысь выходит на тропу (1982)</a:t>
            </a:r>
          </a:p>
          <a:p>
            <a:r>
              <a:rPr lang="ru-RU" sz="2600" b="1" dirty="0">
                <a:solidFill>
                  <a:schemeClr val="accent6"/>
                </a:solidFill>
              </a:rPr>
              <a:t>Рысь возвращается (1986)</a:t>
            </a:r>
          </a:p>
          <a:p>
            <a:r>
              <a:rPr lang="ru-RU" sz="2600" b="1" dirty="0">
                <a:solidFill>
                  <a:schemeClr val="accent6"/>
                </a:solidFill>
              </a:rPr>
              <a:t>Рысь идет по следу (1994</a:t>
            </a:r>
            <a:r>
              <a:rPr lang="ru-RU" b="1" dirty="0">
                <a:solidFill>
                  <a:schemeClr val="accent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70223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7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7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Сочинения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/>
                </a:solidFill>
              </a:rPr>
              <a:t>Лесные </a:t>
            </a:r>
            <a:r>
              <a:rPr lang="ru-RU" b="1" dirty="0">
                <a:solidFill>
                  <a:schemeClr val="accent6"/>
                </a:solidFill>
              </a:rPr>
              <a:t>были и небылицы. Первое издание — 1932 год.</a:t>
            </a:r>
          </a:p>
          <a:p>
            <a:r>
              <a:rPr lang="ru-RU" b="1" dirty="0">
                <a:solidFill>
                  <a:schemeClr val="accent6"/>
                </a:solidFill>
              </a:rPr>
              <a:t>Повести и рассказы, Л., 1959;</a:t>
            </a:r>
          </a:p>
          <a:p>
            <a:r>
              <a:rPr lang="ru-RU" b="1" dirty="0">
                <a:solidFill>
                  <a:schemeClr val="accent6"/>
                </a:solidFill>
              </a:rPr>
              <a:t>Рассказы и сказки, Л., 1960;</a:t>
            </a:r>
          </a:p>
          <a:p>
            <a:r>
              <a:rPr lang="ru-RU" b="1" dirty="0">
                <a:solidFill>
                  <a:schemeClr val="accent6"/>
                </a:solidFill>
              </a:rPr>
              <a:t>Лесная газета на каждый год. Первое издание — 1928 год.</a:t>
            </a:r>
          </a:p>
          <a:p>
            <a:r>
              <a:rPr lang="ru-RU" b="1" dirty="0">
                <a:solidFill>
                  <a:schemeClr val="accent6"/>
                </a:solidFill>
              </a:rPr>
              <a:t>Морской чертёнок</a:t>
            </a:r>
          </a:p>
        </p:txBody>
      </p:sp>
    </p:spTree>
    <p:extLst>
      <p:ext uri="{BB962C8B-B14F-4D97-AF65-F5344CB8AC3E}">
        <p14:creationId xmlns:p14="http://schemas.microsoft.com/office/powerpoint/2010/main" val="138628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4704"/>
            <a:ext cx="3365500" cy="508476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7494"/>
            <a:ext cx="4752528" cy="1399032"/>
          </a:xfrm>
        </p:spPr>
        <p:txBody>
          <a:bodyPr/>
          <a:lstStyle/>
          <a:p>
            <a:pPr algn="ctr"/>
            <a:r>
              <a:rPr lang="ru-RU" b="1" dirty="0"/>
              <a:t>Память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2050" y="980728"/>
            <a:ext cx="6372200" cy="5661248"/>
          </a:xfrm>
        </p:spPr>
        <p:txBody>
          <a:bodyPr>
            <a:noAutofit/>
          </a:bodyPr>
          <a:lstStyle/>
          <a:p>
            <a:pPr marL="64008" indent="0" algn="ctr">
              <a:buNone/>
            </a:pPr>
            <a:r>
              <a:rPr lang="ru-RU" sz="2000" b="1" dirty="0">
                <a:solidFill>
                  <a:srgbClr val="00B050"/>
                </a:solidFill>
              </a:rPr>
              <a:t>Незадолго до смерти Бианки писал в предисловии к одной из своих книг: «Я всегда старался писать свои сказки и рассказы так, чтобы они были доступны и взрослым. А теперь понял, что всю жизнь писал и для взрослых, сохранивших в душе ребенка». </a:t>
            </a:r>
          </a:p>
          <a:p>
            <a:pPr marL="64008" indent="0" algn="ctr">
              <a:buNone/>
            </a:pPr>
            <a:r>
              <a:rPr lang="ru-RU" sz="2000" b="1" dirty="0">
                <a:solidFill>
                  <a:srgbClr val="00B050"/>
                </a:solidFill>
              </a:rPr>
              <a:t>Умер в Ленинграде 10 июня 1959 г.</a:t>
            </a:r>
          </a:p>
          <a:p>
            <a:pPr marL="64008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Имя </a:t>
            </a:r>
            <a:r>
              <a:rPr lang="ru-RU" sz="2000" b="1" dirty="0">
                <a:solidFill>
                  <a:srgbClr val="00B050"/>
                </a:solidFill>
              </a:rPr>
              <a:t>В. В. Бианки присвоено </a:t>
            </a:r>
            <a:r>
              <a:rPr lang="ru-RU" sz="2000" b="1" dirty="0" err="1">
                <a:solidFill>
                  <a:srgbClr val="00B050"/>
                </a:solidFill>
              </a:rPr>
              <a:t>Бийскому</a:t>
            </a:r>
            <a:r>
              <a:rPr lang="ru-RU" sz="2000" b="1" dirty="0">
                <a:solidFill>
                  <a:srgbClr val="00B050"/>
                </a:solidFill>
              </a:rPr>
              <a:t> краеведческому музею.</a:t>
            </a:r>
          </a:p>
          <a:p>
            <a:pPr marL="64008" indent="0" algn="ctr">
              <a:buNone/>
            </a:pPr>
            <a:r>
              <a:rPr lang="ru-RU" sz="2000" b="1" dirty="0">
                <a:solidFill>
                  <a:srgbClr val="00B050"/>
                </a:solidFill>
              </a:rPr>
              <a:t>В его честь названы улицы в городах Великий Новгород, Ростов-на-Дону, Оса, Боровичи, селе Чарышском.</a:t>
            </a:r>
          </a:p>
          <a:p>
            <a:pPr marL="64008" indent="0" algn="ctr">
              <a:buNone/>
            </a:pPr>
            <a:r>
              <a:rPr lang="ru-RU" sz="2000" b="1" dirty="0">
                <a:solidFill>
                  <a:srgbClr val="00B050"/>
                </a:solidFill>
              </a:rPr>
              <a:t>Многие общественные </a:t>
            </a:r>
            <a:r>
              <a:rPr lang="ru-RU" sz="2000" b="1" dirty="0" smtClean="0">
                <a:solidFill>
                  <a:srgbClr val="00B050"/>
                </a:solidFill>
              </a:rPr>
              <a:t>детские библиотеки </a:t>
            </a:r>
            <a:r>
              <a:rPr lang="ru-RU" sz="2000" b="1" dirty="0">
                <a:solidFill>
                  <a:srgbClr val="00B050"/>
                </a:solidFill>
              </a:rPr>
              <a:t>носят имя В. В. Бианки (в Новосибирске, Москве, Нижнем Новгороде, Великом Новгороде, Перми).</a:t>
            </a:r>
          </a:p>
        </p:txBody>
      </p:sp>
    </p:spTree>
    <p:extLst>
      <p:ext uri="{BB962C8B-B14F-4D97-AF65-F5344CB8AC3E}">
        <p14:creationId xmlns:p14="http://schemas.microsoft.com/office/powerpoint/2010/main" val="183384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Рабочий стол\в. Бианки\images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>
                <a:solidFill>
                  <a:srgbClr val="FF0000"/>
                </a:solidFill>
              </a:rPr>
              <a:t/>
            </a:r>
            <a:br>
              <a:rPr lang="ru-RU" sz="6000" b="1" dirty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Викторина</a:t>
            </a:r>
            <a:r>
              <a:rPr lang="ru-RU" sz="4000" b="1" dirty="0" smtClean="0">
                <a:solidFill>
                  <a:srgbClr val="FF0000"/>
                </a:solidFill>
              </a:rPr>
              <a:t>  </a:t>
            </a:r>
            <a:r>
              <a:rPr lang="ru-RU" sz="6600" b="1" dirty="0">
                <a:solidFill>
                  <a:srgbClr val="FFFF00"/>
                </a:solidFill>
              </a:rPr>
              <a:t/>
            </a:r>
            <a:br>
              <a:rPr lang="ru-RU" sz="6600" b="1" dirty="0">
                <a:solidFill>
                  <a:srgbClr val="FFFF00"/>
                </a:solidFill>
              </a:rPr>
            </a:br>
            <a:r>
              <a:rPr lang="ru-RU" sz="6600" b="1" dirty="0" smtClean="0">
                <a:solidFill>
                  <a:srgbClr val="FFFF00"/>
                </a:solidFill>
              </a:rPr>
              <a:t/>
            </a:r>
            <a:br>
              <a:rPr lang="ru-RU" sz="66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«</a:t>
            </a:r>
            <a:r>
              <a:rPr lang="ru-RU" sz="6000" b="1" dirty="0">
                <a:solidFill>
                  <a:srgbClr val="FFFF00"/>
                </a:solidFill>
              </a:rPr>
              <a:t>Угадай </a:t>
            </a:r>
            <a:r>
              <a:rPr lang="ru-RU" sz="6000" b="1" dirty="0" smtClean="0">
                <a:solidFill>
                  <a:srgbClr val="FFFF00"/>
                </a:solidFill>
              </a:rPr>
              <a:t>из </a:t>
            </a:r>
            <a:r>
              <a:rPr lang="ru-RU" sz="6000" b="1" dirty="0" smtClean="0">
                <a:solidFill>
                  <a:srgbClr val="FFFF00"/>
                </a:solidFill>
              </a:rPr>
              <a:t>какого</a:t>
            </a:r>
            <a:br>
              <a:rPr lang="ru-RU" sz="6000" b="1" dirty="0" smtClean="0">
                <a:solidFill>
                  <a:srgbClr val="FFFF00"/>
                </a:solidFill>
              </a:rPr>
            </a:br>
            <a:r>
              <a:rPr lang="ru-RU" sz="6000" b="1" dirty="0" smtClean="0">
                <a:solidFill>
                  <a:srgbClr val="FFFF00"/>
                </a:solidFill>
              </a:rPr>
              <a:t> </a:t>
            </a:r>
            <a:r>
              <a:rPr lang="ru-RU" sz="6000" b="1" dirty="0" smtClean="0">
                <a:solidFill>
                  <a:srgbClr val="FFFF00"/>
                </a:solidFill>
              </a:rPr>
              <a:t>произведения  </a:t>
            </a:r>
            <a:r>
              <a:rPr lang="ru-RU" sz="6000" b="1" dirty="0" smtClean="0">
                <a:solidFill>
                  <a:srgbClr val="FFFF00"/>
                </a:solidFill>
              </a:rPr>
              <a:t> </a:t>
            </a:r>
            <a:r>
              <a:rPr lang="ru-RU" sz="6000" b="1" dirty="0" smtClean="0">
                <a:solidFill>
                  <a:srgbClr val="FFFF00"/>
                </a:solidFill>
              </a:rPr>
              <a:t>отрывок»</a:t>
            </a:r>
            <a:endParaRPr lang="ru-RU" sz="6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79512" y="7677470"/>
            <a:ext cx="8352928" cy="288034"/>
          </a:xfrm>
        </p:spPr>
        <p:txBody>
          <a:bodyPr>
            <a:noAutofit/>
          </a:bodyPr>
          <a:lstStyle/>
          <a:p>
            <a:pPr marL="64008" indent="0"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. </a:t>
            </a:r>
            <a:endParaRPr lang="ru-RU" sz="2400" b="1" dirty="0">
              <a:solidFill>
                <a:srgbClr val="00B050"/>
              </a:solidFill>
            </a:endParaRPr>
          </a:p>
          <a:p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8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399032"/>
            <a:ext cx="8229600" cy="7955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996952"/>
            <a:ext cx="8229600" cy="4246928"/>
          </a:xfrm>
        </p:spPr>
        <p:txBody>
          <a:bodyPr>
            <a:normAutofit lnSpcReduction="10000"/>
          </a:bodyPr>
          <a:lstStyle/>
          <a:p>
            <a:pPr marL="64008" indent="0" algn="ctr">
              <a:buNone/>
            </a:pPr>
            <a:r>
              <a:rPr lang="ru-RU" sz="2800" b="1" dirty="0">
                <a:solidFill>
                  <a:srgbClr val="00B050"/>
                </a:solidFill>
              </a:rPr>
              <a:t>У него была очень толстая голова, большущий рот, покрытые кожицей глаза навыкате. И весь он был какой-то жилистый, нескладный. </a:t>
            </a:r>
          </a:p>
          <a:p>
            <a:pPr marL="64008" indent="0" algn="ctr">
              <a:buNone/>
            </a:pPr>
            <a:r>
              <a:rPr lang="ru-RU" sz="2800" b="1" dirty="0">
                <a:solidFill>
                  <a:srgbClr val="00B050"/>
                </a:solidFill>
              </a:rPr>
              <a:t>Мухолов сказал: </a:t>
            </a:r>
          </a:p>
          <a:p>
            <a:pPr marL="64008" indent="0" algn="ctr">
              <a:buNone/>
            </a:pPr>
            <a:r>
              <a:rPr lang="ru-RU" sz="2800" b="1" dirty="0">
                <a:solidFill>
                  <a:srgbClr val="00B050"/>
                </a:solidFill>
              </a:rPr>
              <a:t>Не нравится мне что-то этот уродец. Давай выкинем его из гнезда! </a:t>
            </a:r>
          </a:p>
          <a:p>
            <a:pPr marL="64008" indent="0" algn="ctr">
              <a:buNone/>
            </a:pPr>
            <a:r>
              <a:rPr lang="ru-RU" sz="2800" b="1" dirty="0">
                <a:solidFill>
                  <a:srgbClr val="00B050"/>
                </a:solidFill>
              </a:rPr>
              <a:t>Что ты! Что ты! - испугалась Пеструшка. </a:t>
            </a:r>
          </a:p>
          <a:p>
            <a:pPr marL="64008" indent="0" algn="ctr">
              <a:buNone/>
            </a:pPr>
            <a:r>
              <a:rPr lang="ru-RU" sz="2800" b="1" dirty="0">
                <a:solidFill>
                  <a:srgbClr val="00B050"/>
                </a:solidFill>
              </a:rPr>
              <a:t>- Не виноват же он, что таким родился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77959"/>
            <a:ext cx="2511425" cy="323056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3001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6652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solidFill>
                  <a:srgbClr val="FFC000"/>
                </a:solidFill>
              </a:rPr>
              <a:t>Вита́лий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Валенти́нович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Биа́нки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smtClean="0">
                <a:solidFill>
                  <a:srgbClr val="FFC000"/>
                </a:solidFill>
              </a:rPr>
              <a:t>—</a:t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> </a:t>
            </a:r>
            <a:r>
              <a:rPr lang="ru-RU" sz="2400" b="1" dirty="0">
                <a:solidFill>
                  <a:srgbClr val="FFC000"/>
                </a:solidFill>
              </a:rPr>
              <a:t>русский писатель, </a:t>
            </a:r>
            <a:r>
              <a:rPr lang="ru-RU" sz="2400" b="1" dirty="0" smtClean="0">
                <a:solidFill>
                  <a:srgbClr val="FFC000"/>
                </a:solidFill>
              </a:rPr>
              <a:t/>
            </a:r>
            <a:br>
              <a:rPr lang="ru-RU" sz="2400" b="1" dirty="0" smtClean="0">
                <a:solidFill>
                  <a:srgbClr val="FFC000"/>
                </a:solidFill>
              </a:rPr>
            </a:br>
            <a:r>
              <a:rPr lang="ru-RU" sz="2400" b="1" dirty="0" smtClean="0">
                <a:solidFill>
                  <a:srgbClr val="FFC000"/>
                </a:solidFill>
              </a:rPr>
              <a:t>автор </a:t>
            </a:r>
            <a:r>
              <a:rPr lang="ru-RU" sz="2400" b="1" dirty="0">
                <a:solidFill>
                  <a:srgbClr val="FFC000"/>
                </a:solidFill>
              </a:rPr>
              <a:t>многих произведений для детей.</a:t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> (30 января (11 февраля) 1894 — 10 июня 1959</a:t>
            </a:r>
            <a:r>
              <a:rPr lang="ru-RU" sz="2400" b="1" dirty="0">
                <a:solidFill>
                  <a:schemeClr val="accent2"/>
                </a:solidFill>
              </a:rPr>
              <a:t/>
            </a:r>
            <a:br>
              <a:rPr lang="ru-RU" sz="2400" b="1" dirty="0">
                <a:solidFill>
                  <a:schemeClr val="accent2"/>
                </a:solidFill>
              </a:rPr>
            </a:b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Users\Ученик\Desktop\в. Бианки\images (10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9" y="1772816"/>
            <a:ext cx="2350311" cy="4320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1595021"/>
            <a:ext cx="69482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Немного истории жизни писателя.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Его </a:t>
            </a:r>
            <a:r>
              <a:rPr lang="ru-RU" sz="2400" b="1" dirty="0">
                <a:solidFill>
                  <a:srgbClr val="00B050"/>
                </a:solidFill>
              </a:rPr>
              <a:t>отец — Валентин Львович Бианки </a:t>
            </a:r>
            <a:r>
              <a:rPr lang="ru-RU" sz="2400" b="1" dirty="0" smtClean="0">
                <a:solidFill>
                  <a:srgbClr val="00B050"/>
                </a:solidFill>
              </a:rPr>
              <a:t>был </a:t>
            </a:r>
            <a:r>
              <a:rPr lang="ru-RU" sz="2400" b="1" dirty="0">
                <a:solidFill>
                  <a:srgbClr val="00B050"/>
                </a:solidFill>
              </a:rPr>
              <a:t>учёным и работал в энтомологическом отделении Зоологического музея Академии наук. Известно, что род Бианки в России появился в начале XIX века. Одна ветвь рода имела швейцарские корни, другая — немецкие. Прадед Виталия был известным оперным певцом. Перед турне по Италии по просьбе своего импресарио поменял немецкую фамилию </a:t>
            </a:r>
            <a:r>
              <a:rPr lang="ru-RU" sz="2400" b="1" dirty="0" err="1">
                <a:solidFill>
                  <a:srgbClr val="00B050"/>
                </a:solidFill>
              </a:rPr>
              <a:t>Вайс</a:t>
            </a:r>
            <a:r>
              <a:rPr lang="ru-RU" sz="2400" b="1" dirty="0">
                <a:solidFill>
                  <a:srgbClr val="00B050"/>
                </a:solidFill>
              </a:rPr>
              <a:t> (нем. </a:t>
            </a:r>
            <a:r>
              <a:rPr lang="ru-RU" sz="2400" b="1" dirty="0" err="1">
                <a:solidFill>
                  <a:srgbClr val="00B050"/>
                </a:solidFill>
              </a:rPr>
              <a:t>weiß</a:t>
            </a:r>
            <a:r>
              <a:rPr lang="ru-RU" sz="2400" b="1" dirty="0">
                <a:solidFill>
                  <a:srgbClr val="00B050"/>
                </a:solidFill>
              </a:rPr>
              <a:t> означает белый) на Бианки (итальянское </a:t>
            </a:r>
            <a:r>
              <a:rPr lang="ru-RU" sz="2400" b="1" dirty="0" err="1">
                <a:solidFill>
                  <a:srgbClr val="00B050"/>
                </a:solidFill>
              </a:rPr>
              <a:t>bianco</a:t>
            </a:r>
            <a:r>
              <a:rPr lang="ru-RU" sz="2400" b="1" dirty="0">
                <a:solidFill>
                  <a:srgbClr val="00B050"/>
                </a:solidFill>
              </a:rPr>
              <a:t> тоже означает белый).</a:t>
            </a:r>
          </a:p>
        </p:txBody>
      </p:sp>
    </p:spTree>
    <p:extLst>
      <p:ext uri="{BB962C8B-B14F-4D97-AF65-F5344CB8AC3E}">
        <p14:creationId xmlns:p14="http://schemas.microsoft.com/office/powerpoint/2010/main" val="149528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825" y="-1827584"/>
            <a:ext cx="8229600" cy="13990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50144"/>
          </a:xfrm>
        </p:spPr>
        <p:txBody>
          <a:bodyPr/>
          <a:lstStyle/>
          <a:p>
            <a:pPr marL="64008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Взвизгнул Щенок, хвост поджал, повернулся - да через луг, да в подворотню. </a:t>
            </a:r>
          </a:p>
          <a:p>
            <a:pPr marL="64008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Забился в конуру и нос высунуть боится. </a:t>
            </a:r>
          </a:p>
          <a:p>
            <a:pPr marL="64008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А звери, птицы и насекомые - все опять за свои дела принялись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85" y="3789040"/>
            <a:ext cx="2511425" cy="32258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31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19472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90104"/>
          </a:xfrm>
        </p:spPr>
        <p:txBody>
          <a:bodyPr/>
          <a:lstStyle/>
          <a:p>
            <a:pPr marL="64008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Теперь он отправился на смотрины - выбирать себе жену. Он был очень красив тогда в своем праздничном весеннем наряде. Каждая чешуйка на нем отливала серебром, спина была синяя, живот и щеки - ярко-красные, глаза - голубые.</a:t>
            </a: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26623"/>
            <a:ext cx="2511425" cy="32258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56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1035496"/>
            <a:ext cx="82296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784" y="260648"/>
            <a:ext cx="8229600" cy="4572000"/>
          </a:xfrm>
        </p:spPr>
        <p:txBody>
          <a:bodyPr/>
          <a:lstStyle/>
          <a:p>
            <a:pPr marL="64008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- Очень уж мне утомительно, - говорит, - пропитание себе добывать. Целый день трудишься-трудишься, ни отдыха ни покоя не знаешь, а все впроголодь живешь. Сам подумай: сколько мошек надо поймать, чтобы сытым быть. А зернышки клевать я не могу: нос у меня слишком тонок.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174" y="3861048"/>
            <a:ext cx="2511425" cy="32258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88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144016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72000"/>
          </a:xfrm>
        </p:spPr>
        <p:txBody>
          <a:bodyPr/>
          <a:lstStyle/>
          <a:p>
            <a:pPr marL="64008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Поднял длинный клюв, застучал, затрещал одной его половинкой о другую, - то тише, то громче, то реже, то чаще: трещотка трещит деревянная, да и только! Так разошелся, что и про завтрак свой забыл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32200"/>
            <a:ext cx="2511425" cy="3225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43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1107504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708920"/>
            <a:ext cx="8229600" cy="4283968"/>
          </a:xfrm>
        </p:spPr>
        <p:txBody>
          <a:bodyPr>
            <a:normAutofit fontScale="92500"/>
          </a:bodyPr>
          <a:lstStyle/>
          <a:p>
            <a:pPr marL="64008" indent="0" algn="ctr">
              <a:buNone/>
            </a:pPr>
            <a:r>
              <a:rPr lang="ru-RU" sz="2800" b="1" dirty="0">
                <a:solidFill>
                  <a:srgbClr val="00B050"/>
                </a:solidFill>
              </a:rPr>
              <a:t>- Фу, какая ты еще маленькая! - возмутились воробьи. - Календарь - это расписание работы солнышка на весь год. Год состоит из месяцев, и январь - его первый месяц, носик года. За ним идет еще десять месяцев - столько, сколько у людей пальцев на передних лапах: февраль, март, апрель, май, июнь, июль, август, сентябрь, октябрь, ноябрь. А самый последний месяц, двенадцатый, хвостик года - декабрь. Запомнила?</a:t>
            </a:r>
          </a:p>
          <a:p>
            <a:endParaRPr lang="ru-RU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-32102"/>
            <a:ext cx="2511425" cy="3225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76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747464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140968"/>
            <a:ext cx="8229600" cy="3240360"/>
          </a:xfrm>
        </p:spPr>
        <p:txBody>
          <a:bodyPr/>
          <a:lstStyle/>
          <a:p>
            <a:pPr marL="64008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Наладили парус, посадили мышонка в долбленое суденышко и пустили по течению. Ветер подхватил кораблик и погнал его от берега. Мышонок крепко вцепился в сухую кору и не шевелился.</a:t>
            </a:r>
          </a:p>
          <a:p>
            <a:pPr algn="ctr"/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866"/>
            <a:ext cx="2511425" cy="3225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651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9040"/>
            <a:ext cx="8229600" cy="280831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>
                <a:solidFill>
                  <a:schemeClr val="accent5"/>
                </a:solidFill>
              </a:rPr>
              <a:t>Ешова</a:t>
            </a:r>
            <a:r>
              <a:rPr lang="ru-RU" sz="5400" b="1" dirty="0">
                <a:solidFill>
                  <a:schemeClr val="accent5"/>
                </a:solidFill>
              </a:rPr>
              <a:t> </a:t>
            </a:r>
            <a:r>
              <a:rPr lang="ru-RU" sz="5400" b="1" dirty="0" err="1">
                <a:solidFill>
                  <a:schemeClr val="accent5"/>
                </a:solidFill>
              </a:rPr>
              <a:t>Гульмира</a:t>
            </a:r>
            <a:r>
              <a:rPr lang="ru-RU" sz="5400" b="1" dirty="0">
                <a:solidFill>
                  <a:schemeClr val="accent5"/>
                </a:solidFill>
              </a:rPr>
              <a:t> </a:t>
            </a:r>
            <a:r>
              <a:rPr lang="ru-RU" sz="5400" b="1" dirty="0" err="1">
                <a:solidFill>
                  <a:schemeClr val="accent5"/>
                </a:solidFill>
              </a:rPr>
              <a:t>Жаскайратовна</a:t>
            </a:r>
            <a:r>
              <a:rPr lang="ru-RU" sz="5400" b="1" dirty="0"/>
              <a:t/>
            </a:r>
            <a:br>
              <a:rPr lang="ru-RU" sz="5400" b="1" dirty="0"/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2880320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ru-RU" sz="4400" b="1" dirty="0" smtClean="0">
                <a:solidFill>
                  <a:srgbClr val="00B0F0"/>
                </a:solidFill>
              </a:rPr>
              <a:t>Спасибо за внимание!</a:t>
            </a:r>
          </a:p>
          <a:p>
            <a:pPr marL="64008" indent="0" algn="ctr">
              <a:buNone/>
            </a:pPr>
            <a:endParaRPr lang="ru-RU" sz="3200" b="1" dirty="0" smtClean="0">
              <a:solidFill>
                <a:srgbClr val="92D050"/>
              </a:solidFill>
            </a:endParaRPr>
          </a:p>
          <a:p>
            <a:pPr marL="64008" indent="0" algn="ctr">
              <a:buNone/>
            </a:pPr>
            <a:r>
              <a:rPr lang="ru-RU" sz="3200" b="1" dirty="0" smtClean="0">
                <a:solidFill>
                  <a:srgbClr val="92D050"/>
                </a:solidFill>
              </a:rPr>
              <a:t>Презентацию подготовила  библиотекарь СОШ № 5: </a:t>
            </a:r>
          </a:p>
        </p:txBody>
      </p:sp>
    </p:spTree>
    <p:extLst>
      <p:ext uri="{BB962C8B-B14F-4D97-AF65-F5344CB8AC3E}">
        <p14:creationId xmlns:p14="http://schemas.microsoft.com/office/powerpoint/2010/main" val="165003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343" y="-7132"/>
            <a:ext cx="4433193" cy="3196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4954179" cy="244827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Виталий Бианки родился в Петербурге. Певучая фамилия досталась ему от предков-итальянцев. </a:t>
            </a:r>
            <a:br>
              <a:rPr lang="ru-RU" sz="2800" b="1" dirty="0">
                <a:solidFill>
                  <a:srgbClr val="00B050"/>
                </a:solidFill>
              </a:rPr>
            </a:br>
            <a:endParaRPr lang="ru-RU" sz="2800" dirty="0"/>
          </a:p>
        </p:txBody>
      </p:sp>
      <p:pic>
        <p:nvPicPr>
          <p:cNvPr id="2051" name="Picture 3" descr="C:\Users\Ученик\Desktop\в. Бианки\images (31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07" y="3789040"/>
            <a:ext cx="1847850" cy="246697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24" y="2780928"/>
            <a:ext cx="675049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От </a:t>
            </a:r>
            <a:r>
              <a:rPr lang="ru-RU" sz="2400" b="1" dirty="0">
                <a:solidFill>
                  <a:srgbClr val="00B050"/>
                </a:solidFill>
              </a:rPr>
              <a:t>отца — ученого-орнитолога — талант исследователя и интерес ко всему, «что дышит, цветет и растет</a:t>
            </a:r>
            <a:r>
              <a:rPr lang="ru-RU" sz="2400" b="1" dirty="0" smtClean="0">
                <a:solidFill>
                  <a:srgbClr val="00B050"/>
                </a:solidFill>
              </a:rPr>
              <a:t>».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</a:rPr>
              <a:t>Летом семья Бианки уезжала в деревню Лебяжье. Здесь Витя впервые отправился в настоящее лесное путешествие. Было ему тогда лет пять-шесть. С тех пор лес стал для него волшебной страной, раем</a:t>
            </a:r>
            <a:r>
              <a:rPr lang="ru-RU" sz="2400" b="1" dirty="0" smtClean="0">
                <a:solidFill>
                  <a:srgbClr val="00B050"/>
                </a:solidFill>
              </a:rPr>
              <a:t>.</a:t>
            </a:r>
          </a:p>
          <a:p>
            <a:endParaRPr lang="ru-RU" sz="2000" b="1" dirty="0">
              <a:solidFill>
                <a:srgbClr val="00B050"/>
              </a:solidFill>
            </a:endParaRPr>
          </a:p>
          <a:p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89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20888"/>
            <a:ext cx="9144000" cy="4975192"/>
          </a:xfrm>
        </p:spPr>
        <p:txBody>
          <a:bodyPr>
            <a:normAutofit fontScale="92500" lnSpcReduction="20000"/>
          </a:bodyPr>
          <a:lstStyle/>
          <a:p>
            <a:pPr marL="64008" indent="0" algn="ctr">
              <a:buNone/>
            </a:pPr>
            <a:r>
              <a:rPr lang="ru-RU" sz="2600" b="1" dirty="0">
                <a:solidFill>
                  <a:srgbClr val="00B050"/>
                </a:solidFill>
              </a:rPr>
              <a:t>Отец работал в Зоологическом музее. И дети — трое сыновей — часто бывали в его залах. Там за стеклянными витринами замерли животные, привезенные со всего земного шара. Как хотелось найти волшебное слово, которое «оживило» бы музейных зверей. Настоящие были дома: в квартире хранителя расположился небольшой зоопарк. Интерес к лесной жизни сделал его страстным охотником. Недаром первое ружье ему подарили в 13 лет. А еще он очень любил поэзию. </a:t>
            </a:r>
          </a:p>
          <a:p>
            <a:pPr marL="64008" indent="0" algn="ctr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А </a:t>
            </a:r>
            <a:r>
              <a:rPr lang="ru-RU" sz="2600" b="1" dirty="0">
                <a:solidFill>
                  <a:srgbClr val="00B050"/>
                </a:solidFill>
              </a:rPr>
              <a:t>своим главным лесным учителем Бианки считал отца. Именно он приучил сына записывать все наблюдения. Через много лет они преобразились в увлекательные рассказы и сказки.</a:t>
            </a:r>
            <a:br>
              <a:rPr lang="ru-RU" sz="2600" b="1" dirty="0">
                <a:solidFill>
                  <a:srgbClr val="00B050"/>
                </a:solidFill>
              </a:rPr>
            </a:br>
            <a:endParaRPr lang="ru-RU" sz="2600" b="1" dirty="0">
              <a:solidFill>
                <a:srgbClr val="00B050"/>
              </a:solidFill>
            </a:endParaRPr>
          </a:p>
          <a:p>
            <a:endParaRPr lang="ru-RU" sz="2000" b="1" dirty="0">
              <a:solidFill>
                <a:srgbClr val="00B050"/>
              </a:solidFill>
            </a:endParaRPr>
          </a:p>
          <a:p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Documents and Settings\Администратор\Рабочий стол\в. Бианки\images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28" y="93145"/>
            <a:ext cx="3876833" cy="23228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Администратор\Рабочий стол\в. Бианки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145"/>
            <a:ext cx="4176464" cy="232280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1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00" y="291988"/>
            <a:ext cx="4289993" cy="32924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3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099"/>
            <a:ext cx="5148064" cy="3402347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B050"/>
                </a:solidFill>
              </a:rPr>
              <a:t>В молодости играл в футбольных командах Санкт-Петербурга в играх чемпионата города. Выступал за клубы «Петровский» , «Нева» , «</a:t>
            </a:r>
            <a:r>
              <a:rPr lang="ru-RU" sz="3100" b="1" dirty="0" err="1">
                <a:solidFill>
                  <a:srgbClr val="00B050"/>
                </a:solidFill>
              </a:rPr>
              <a:t>Унитас</a:t>
            </a:r>
            <a:r>
              <a:rPr lang="ru-RU" sz="3100" b="1" dirty="0">
                <a:solidFill>
                  <a:srgbClr val="00B050"/>
                </a:solidFill>
              </a:rPr>
              <a:t>» . </a:t>
            </a:r>
            <a:br>
              <a:rPr lang="ru-RU" sz="3100" b="1" dirty="0">
                <a:solidFill>
                  <a:srgbClr val="00B050"/>
                </a:solidFill>
              </a:rPr>
            </a:b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284984"/>
            <a:ext cx="8229600" cy="3457856"/>
          </a:xfrm>
        </p:spPr>
        <p:txBody>
          <a:bodyPr>
            <a:normAutofit fontScale="92500" lnSpcReduction="20000"/>
          </a:bodyPr>
          <a:lstStyle/>
          <a:p>
            <a:pPr marL="64008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В </a:t>
            </a:r>
            <a:r>
              <a:rPr lang="ru-RU" b="1" dirty="0">
                <a:solidFill>
                  <a:srgbClr val="00B050"/>
                </a:solidFill>
              </a:rPr>
              <a:t>1916 году Виталия призвали в армию. Окончил ускоренные курсы Владимирского военного училища и в чине прапорщика был направлен в артиллерийскую бригаду.</a:t>
            </a:r>
          </a:p>
          <a:p>
            <a:pPr marL="64008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В феврале 1917 года солдаты избрали его в Совет солдатских и рабочих депутатов. Летом 1918 года Бианки стал работать в самарской газете «Народ</a:t>
            </a:r>
            <a:r>
              <a:rPr lang="ru-RU" b="1" dirty="0" smtClean="0">
                <a:solidFill>
                  <a:srgbClr val="00B050"/>
                </a:solidFill>
              </a:rPr>
              <a:t>».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136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5796136" cy="26711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effectLst/>
              </a:rPr>
              <a:t>Дом</a:t>
            </a:r>
            <a:r>
              <a:rPr lang="ru-RU" sz="4400" b="1" dirty="0">
                <a:solidFill>
                  <a:srgbClr val="00B050"/>
                </a:solidFill>
              </a:rPr>
              <a:t> </a:t>
            </a:r>
            <a:r>
              <a:rPr lang="ru-RU" sz="2800" b="1" dirty="0">
                <a:solidFill>
                  <a:srgbClr val="00B050"/>
                </a:solidFill>
              </a:rPr>
              <a:t>в Бийске, в котором Бианки жил в </a:t>
            </a:r>
            <a:r>
              <a:rPr lang="ru-RU" sz="2800" b="1" dirty="0" smtClean="0">
                <a:solidFill>
                  <a:srgbClr val="00B050"/>
                </a:solidFill>
              </a:rPr>
              <a:t>1921-1922 г.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>
                <a:solidFill>
                  <a:srgbClr val="00B050"/>
                </a:solidFill>
              </a:rPr>
              <a:t>В этом доме </a:t>
            </a:r>
            <a:r>
              <a:rPr lang="ru-RU" sz="2800" b="1" dirty="0" smtClean="0">
                <a:solidFill>
                  <a:srgbClr val="00B050"/>
                </a:solidFill>
              </a:rPr>
              <a:t> он написал </a:t>
            </a:r>
            <a:r>
              <a:rPr lang="ru-RU" sz="2800" b="1" dirty="0">
                <a:solidFill>
                  <a:srgbClr val="FFFF00"/>
                </a:solidFill>
              </a:rPr>
              <a:t>свою "Лесную Газету</a:t>
            </a:r>
            <a:r>
              <a:rPr lang="ru-RU" sz="2800" b="1" dirty="0" smtClean="0">
                <a:solidFill>
                  <a:srgbClr val="FFFF00"/>
                </a:solidFill>
              </a:rPr>
              <a:t>"</a:t>
            </a:r>
            <a:r>
              <a:rPr lang="ru-RU" sz="4400" b="1" dirty="0" smtClean="0">
                <a:solidFill>
                  <a:srgbClr val="FFFF00"/>
                </a:solidFill>
              </a:rPr>
              <a:t>.</a:t>
            </a:r>
            <a:r>
              <a:rPr lang="ru-RU" sz="4400" b="1" dirty="0">
                <a:solidFill>
                  <a:srgbClr val="FFFF00"/>
                </a:solidFill>
              </a:rPr>
              <a:t/>
            </a:r>
            <a:br>
              <a:rPr lang="ru-RU" sz="4400" b="1" dirty="0">
                <a:solidFill>
                  <a:srgbClr val="FFFF00"/>
                </a:solidFill>
              </a:rPr>
            </a:b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20888"/>
            <a:ext cx="8496944" cy="4437112"/>
          </a:xfrm>
        </p:spPr>
        <p:txBody>
          <a:bodyPr>
            <a:normAutofit fontScale="92500" lnSpcReduction="20000"/>
          </a:bodyPr>
          <a:lstStyle/>
          <a:p>
            <a:pPr marL="64008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После установления советской власти в Бийске Бианки стал работать в отделе народного образования по музейной части. </a:t>
            </a:r>
            <a:r>
              <a:rPr lang="ru-RU" b="1" dirty="0" smtClean="0">
                <a:solidFill>
                  <a:srgbClr val="00B050"/>
                </a:solidFill>
              </a:rPr>
              <a:t>А дополнительно </a:t>
            </a:r>
            <a:r>
              <a:rPr lang="ru-RU" b="1" dirty="0">
                <a:solidFill>
                  <a:srgbClr val="00B050"/>
                </a:solidFill>
              </a:rPr>
              <a:t>был назначен заведующим музеем. Позднее стал также и преподавателем школы имени III Коминтерна. Бианки был активным участником </a:t>
            </a:r>
            <a:r>
              <a:rPr lang="ru-RU" b="1" dirty="0" err="1">
                <a:solidFill>
                  <a:srgbClr val="00B050"/>
                </a:solidFill>
              </a:rPr>
              <a:t>Бийского</a:t>
            </a:r>
            <a:r>
              <a:rPr lang="ru-RU" b="1" dirty="0">
                <a:solidFill>
                  <a:srgbClr val="00B050"/>
                </a:solidFill>
              </a:rPr>
              <a:t> общества любителей природы, читал в Алтайском народном университете лекции по орнитологии. </a:t>
            </a:r>
            <a:endParaRPr lang="ru-RU" b="1" dirty="0">
              <a:solidFill>
                <a:srgbClr val="00B050"/>
              </a:solidFill>
            </a:endParaRPr>
          </a:p>
          <a:p>
            <a:pPr marL="64008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Живя </a:t>
            </a:r>
            <a:r>
              <a:rPr lang="ru-RU" b="1" dirty="0">
                <a:solidFill>
                  <a:srgbClr val="00B050"/>
                </a:solidFill>
              </a:rPr>
              <a:t>в Бийске организовал две научные экспедиции на Телецкое озеро.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"/>
            <a:ext cx="3563888" cy="23488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2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6090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2600172"/>
            <a:ext cx="6552728" cy="4249944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ru-RU" sz="2800" b="1" dirty="0">
                <a:solidFill>
                  <a:srgbClr val="00B050"/>
                </a:solidFill>
              </a:rPr>
              <a:t>Растения и животные, леса и горы, моря, ветры, дожди, зори - весь мир вокруг нас говорит с нами всеми голосами…. </a:t>
            </a:r>
            <a:endParaRPr lang="ru-RU" sz="2800" b="1" dirty="0" smtClean="0">
              <a:solidFill>
                <a:srgbClr val="00B050"/>
              </a:solidFill>
            </a:endParaRPr>
          </a:p>
          <a:p>
            <a:pPr marL="64008" indent="0" algn="ctr">
              <a:buNone/>
            </a:pPr>
            <a:r>
              <a:rPr lang="ru-RU" sz="2800" b="1" dirty="0" smtClean="0">
                <a:solidFill>
                  <a:srgbClr val="00B050"/>
                </a:solidFill>
              </a:rPr>
              <a:t>Есть </a:t>
            </a:r>
            <a:r>
              <a:rPr lang="ru-RU" sz="2800" b="1" dirty="0">
                <a:solidFill>
                  <a:srgbClr val="00B050"/>
                </a:solidFill>
              </a:rPr>
              <a:t>люди, которые переводят на наш человеческий язык - язык любви к полной красоты и чудес нашей вселенной эти голоса. </a:t>
            </a:r>
          </a:p>
          <a:p>
            <a:pPr marL="64008" indent="0" algn="ctr">
              <a:buNone/>
            </a:pPr>
            <a:r>
              <a:rPr lang="ru-RU" sz="2800" b="1" dirty="0">
                <a:solidFill>
                  <a:srgbClr val="FFFF00"/>
                </a:solidFill>
              </a:rPr>
              <a:t>Виталий Бианки</a:t>
            </a:r>
          </a:p>
          <a:p>
            <a:endParaRPr lang="ru-RU" dirty="0"/>
          </a:p>
        </p:txBody>
      </p:sp>
      <p:pic>
        <p:nvPicPr>
          <p:cNvPr id="4098" name="Picture 2" descr="C:\Documents and Settings\Администратор\Рабочий стол\в. Бианки\images (2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9260"/>
            <a:ext cx="4121574" cy="23702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Администратор\Рабочий стол\в. Бианки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89"/>
            <a:ext cx="4932040" cy="2387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Администратор\Рабочий стол\в. Бианки\220px-Виталий_Биан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479" y="2564904"/>
            <a:ext cx="2393382" cy="41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Администратор\Рабочий стол\в. Бианки\images (2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74581"/>
            <a:ext cx="1732237" cy="235153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19472"/>
            <a:ext cx="8229600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92042"/>
            <a:ext cx="5618646" cy="4810521"/>
          </a:xfrm>
        </p:spPr>
        <p:txBody>
          <a:bodyPr>
            <a:normAutofit lnSpcReduction="10000"/>
          </a:bodyPr>
          <a:lstStyle/>
          <a:p>
            <a:pPr marL="64008" indent="0" algn="ctr">
              <a:buNone/>
            </a:pPr>
            <a:r>
              <a:rPr lang="ru-RU" sz="2000" b="1" dirty="0">
                <a:solidFill>
                  <a:srgbClr val="00B050"/>
                </a:solidFill>
              </a:rPr>
              <a:t>Тридцать пять лет писал </a:t>
            </a:r>
            <a:r>
              <a:rPr lang="ru-RU" sz="2000" b="1" dirty="0" smtClean="0">
                <a:solidFill>
                  <a:srgbClr val="00B050"/>
                </a:solidFill>
              </a:rPr>
              <a:t> Бианки </a:t>
            </a:r>
            <a:r>
              <a:rPr lang="ru-RU" sz="2000" b="1" dirty="0">
                <a:solidFill>
                  <a:srgbClr val="00B050"/>
                </a:solidFill>
              </a:rPr>
              <a:t>о лесе. Это </a:t>
            </a:r>
            <a:r>
              <a:rPr lang="ru-RU" sz="2000" b="1" dirty="0" smtClean="0">
                <a:solidFill>
                  <a:srgbClr val="00B050"/>
                </a:solidFill>
              </a:rPr>
              <a:t>слово часто звучало в названиях его книг: «Лесные домишки», «Лесные разведчики». </a:t>
            </a:r>
            <a:r>
              <a:rPr lang="ru-RU" sz="2000" b="1" dirty="0">
                <a:solidFill>
                  <a:srgbClr val="00B050"/>
                </a:solidFill>
              </a:rPr>
              <a:t>Повести, рассказы, сказки Бианки своеобразно соединили в себе поэзию и точное знание. Последние он даже называл по-особенному: </a:t>
            </a:r>
            <a:r>
              <a:rPr lang="ru-RU" sz="2000" b="1" dirty="0">
                <a:solidFill>
                  <a:srgbClr val="FFFF00"/>
                </a:solidFill>
              </a:rPr>
              <a:t>сказки-</a:t>
            </a:r>
            <a:r>
              <a:rPr lang="ru-RU" sz="2000" b="1" dirty="0" err="1">
                <a:solidFill>
                  <a:srgbClr val="FFFF00"/>
                </a:solidFill>
              </a:rPr>
              <a:t>несказки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  <a:r>
              <a:rPr lang="ru-RU" sz="2000" b="1" dirty="0">
                <a:solidFill>
                  <a:srgbClr val="00B050"/>
                </a:solidFill>
              </a:rPr>
              <a:t> В них нет волшебных палочек или сапог-скороходов, но чудес там не меньше. О самом неказистом воробье Бианки мог так рассказать, что мы только удивляемся: оказывается, тот совсем не прост. Удалось-таки писателю найти волшебные слова, которые «расколдовали» таинственный лесной мир.</a:t>
            </a:r>
          </a:p>
        </p:txBody>
      </p:sp>
      <p:pic>
        <p:nvPicPr>
          <p:cNvPr id="6146" name="Picture 2" descr="C:\Documents and Settings\Администратор\Рабочий стол\в. Бианки\images (2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06" y="192042"/>
            <a:ext cx="1597657" cy="21568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12700" stA="33000" endPos="28000" dist="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Администратор\Рабочий стол\в. Бианки\images (3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25144"/>
            <a:ext cx="3960440" cy="2132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947" y="2967927"/>
            <a:ext cx="1762816" cy="2420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0" y="293325"/>
            <a:ext cx="1754461" cy="388503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6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Осенью 1922-го Бианки с семьей вернулся в Петроград. Стал посещать литературный кружок, где собирались детские писатели. Сюда приходили Чуковский, Житков, Маршак. Вскоре в журнале «Воробей» был опубликован его рассказ «Путешествие красноголового воробья».  В том же, 1923 году, вышла первая книжка («Чей нос лучше»).</a:t>
            </a:r>
          </a:p>
          <a:p>
            <a:endParaRPr lang="ru-RU" sz="2800" dirty="0"/>
          </a:p>
        </p:txBody>
      </p:sp>
      <p:pic>
        <p:nvPicPr>
          <p:cNvPr id="5122" name="Picture 2" descr="C:\Documents and Settings\Администратор\Рабочий стол\в. Бианки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2560"/>
            <a:ext cx="8424936" cy="2011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Администратор\Рабочий стол\в. Бианки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59"/>
            <a:ext cx="8136904" cy="196334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9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939</TotalTime>
  <Words>1491</Words>
  <Application>Microsoft Office PowerPoint</Application>
  <PresentationFormat>Экран (4:3)</PresentationFormat>
  <Paragraphs>97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Яркая</vt:lpstr>
      <vt:lpstr>Календарь  лесной жизни  Вита́лия Биа́нки</vt:lpstr>
      <vt:lpstr>Вита́лий Валенти́нович Биа́нки —  русский писатель,  автор многих произведений для детей.  (30 января (11 февраля) 1894 — 10 июня 1959 </vt:lpstr>
      <vt:lpstr>Виталий Бианки родился в Петербурге. Певучая фамилия досталась ему от предков-итальянцев.  </vt:lpstr>
      <vt:lpstr>Презентация PowerPoint</vt:lpstr>
      <vt:lpstr>В молодости играл в футбольных командах Санкт-Петербурга в играх чемпионата города. Выступал за клубы «Петровский» , «Нева» , «Унитас» .  </vt:lpstr>
      <vt:lpstr>Дом в Бийске, в котором Бианки жил в 1921-1922 г.  В этом доме  он написал свою "Лесную Газету". </vt:lpstr>
      <vt:lpstr>Презентация PowerPoint</vt:lpstr>
      <vt:lpstr>Презентация PowerPoint</vt:lpstr>
      <vt:lpstr>Презентация PowerPoint</vt:lpstr>
      <vt:lpstr>Презентация PowerPoint</vt:lpstr>
      <vt:lpstr>Книги Бианки раскрывают мир природы, учат проникать в её тайны. Язык лёгкий и красочный, обращён непосредственно к воображению ребёнка</vt:lpstr>
      <vt:lpstr>Презентация PowerPoint</vt:lpstr>
      <vt:lpstr>Произведения  для детей. </vt:lpstr>
      <vt:lpstr>Презентация PowerPoint</vt:lpstr>
      <vt:lpstr>Некоторые экранизации произведений </vt:lpstr>
      <vt:lpstr>Сочинения </vt:lpstr>
      <vt:lpstr>Память </vt:lpstr>
      <vt:lpstr>   Викторина    «Угадай из какого  произведения   отрывок»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Ешова Гульмира Жаскайратовна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Календарь лесной жизни Вита́лия Биа́нки</dc:title>
  <dc:creator>Ученик</dc:creator>
  <cp:lastModifiedBy>Пользователь</cp:lastModifiedBy>
  <cp:revision>53</cp:revision>
  <dcterms:created xsi:type="dcterms:W3CDTF">2013-12-03T07:28:53Z</dcterms:created>
  <dcterms:modified xsi:type="dcterms:W3CDTF">2013-12-20T10:39:29Z</dcterms:modified>
</cp:coreProperties>
</file>