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78" r:id="rId7"/>
    <p:sldId id="279" r:id="rId8"/>
    <p:sldId id="261" r:id="rId9"/>
    <p:sldId id="262" r:id="rId10"/>
    <p:sldId id="263" r:id="rId11"/>
    <p:sldId id="285" r:id="rId12"/>
    <p:sldId id="264" r:id="rId13"/>
    <p:sldId id="265" r:id="rId14"/>
    <p:sldId id="280" r:id="rId15"/>
    <p:sldId id="266" r:id="rId16"/>
    <p:sldId id="267" r:id="rId17"/>
    <p:sldId id="276" r:id="rId18"/>
    <p:sldId id="277" r:id="rId19"/>
    <p:sldId id="268" r:id="rId20"/>
    <p:sldId id="272" r:id="rId21"/>
    <p:sldId id="274" r:id="rId22"/>
    <p:sldId id="273" r:id="rId23"/>
    <p:sldId id="269" r:id="rId24"/>
    <p:sldId id="270" r:id="rId25"/>
    <p:sldId id="283" r:id="rId26"/>
    <p:sldId id="284" r:id="rId27"/>
    <p:sldId id="281" r:id="rId28"/>
    <p:sldId id="275" r:id="rId29"/>
    <p:sldId id="282" r:id="rId30"/>
    <p:sldId id="28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9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30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561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3590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376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66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869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909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09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697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968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88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3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79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24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88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9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267D-C3D7-486D-B418-90D34E4961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50EBA-5AAF-49AE-ACAA-877B01A5D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2103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63367" y="419100"/>
            <a:ext cx="7581900" cy="4694239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spcAft>
                <a:spcPts val="0"/>
              </a:spcAft>
              <a:tabLst>
                <a:tab pos="4994275" algn="l"/>
              </a:tabLst>
            </a:pPr>
            <a:r>
              <a:rPr lang="ru-RU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5300" b="1" dirty="0" smtClean="0">
                <a:ln/>
                <a:solidFill>
                  <a:schemeClr val="accent4"/>
                </a:solidFill>
                <a:latin typeface="Gabriola" panose="04040605051002020D02" pitchFamily="82" charset="0"/>
                <a:ea typeface="Times New Roman" panose="02020603050405020304" pitchFamily="18" charset="0"/>
              </a:rPr>
              <a:t/>
            </a:r>
            <a:br>
              <a:rPr lang="ru-RU" sz="5300" b="1" dirty="0" smtClean="0">
                <a:ln/>
                <a:solidFill>
                  <a:schemeClr val="accent4"/>
                </a:solidFill>
                <a:latin typeface="Gabriola" panose="04040605051002020D02" pitchFamily="82" charset="0"/>
                <a:ea typeface="Times New Roman" panose="02020603050405020304" pitchFamily="18" charset="0"/>
              </a:rPr>
            </a:br>
            <a:r>
              <a:rPr lang="ru-RU" sz="5300" b="1" dirty="0" smtClean="0">
                <a:ln/>
                <a:solidFill>
                  <a:schemeClr val="accent4"/>
                </a:solidFill>
                <a:latin typeface="Gabriola" panose="04040605051002020D02" pitchFamily="82" charset="0"/>
                <a:ea typeface="Times New Roman" panose="02020603050405020304" pitchFamily="18" charset="0"/>
              </a:rPr>
              <a:t/>
            </a:r>
            <a:br>
              <a:rPr lang="ru-RU" sz="5300" b="1" dirty="0" smtClean="0">
                <a:ln/>
                <a:solidFill>
                  <a:schemeClr val="accent4"/>
                </a:solidFill>
                <a:latin typeface="Gabriola" panose="04040605051002020D02" pitchFamily="82" charset="0"/>
                <a:ea typeface="Times New Roman" panose="02020603050405020304" pitchFamily="18" charset="0"/>
              </a:rPr>
            </a:br>
            <a:r>
              <a:rPr lang="ru-RU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Разрешите представить - </a:t>
            </a:r>
            <a:r>
              <a:rPr lang="ru-RU" sz="5300" b="1" cap="none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Segoe Script" panose="020B0504020000000003" pitchFamily="34" charset="0"/>
                <a:ea typeface="Times New Roman" panose="02020603050405020304" pitchFamily="18" charset="0"/>
              </a:rPr>
              <a:t>Капитан животного мира –</a:t>
            </a:r>
            <a:r>
              <a:rPr lang="ru-RU" sz="5300" b="1" dirty="0" smtClean="0">
                <a:ln/>
                <a:solidFill>
                  <a:schemeClr val="accent4"/>
                </a:solidFill>
                <a:latin typeface="Segoe Script" panose="020B0504020000000003" pitchFamily="34" charset="0"/>
                <a:ea typeface="Times New Roman" panose="02020603050405020304" pitchFamily="18" charset="0"/>
              </a:rPr>
              <a:t> </a:t>
            </a:r>
            <a:r>
              <a:rPr lang="ru-RU" sz="8000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Максим Зверев</a:t>
            </a:r>
            <a:r>
              <a:rPr lang="ru-RU" sz="80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14367" y="6092187"/>
            <a:ext cx="3835400" cy="62492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/125 лет М. Д. Звереву</a:t>
            </a:r>
            <a:endParaRPr lang="ru-RU" sz="2800" b="1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43684" y="4604390"/>
            <a:ext cx="6221265" cy="12464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ln/>
                <a:solidFill>
                  <a:srgbClr val="4A9BDC">
                    <a:lumMod val="50000"/>
                  </a:srgbClr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+mj-cs"/>
              </a:rPr>
              <a:t>Всемирный день животных:</a:t>
            </a:r>
            <a:br>
              <a:rPr lang="ru-RU" sz="3200" b="1" cap="all" dirty="0">
                <a:ln/>
                <a:solidFill>
                  <a:srgbClr val="4A9BDC">
                    <a:lumMod val="50000"/>
                  </a:srgbClr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+mj-cs"/>
              </a:rPr>
            </a:br>
            <a:r>
              <a:rPr lang="ru-RU" sz="3200" b="1" cap="all" dirty="0" err="1">
                <a:ln/>
                <a:solidFill>
                  <a:srgbClr val="4A9BDC">
                    <a:lumMod val="50000"/>
                  </a:srgbClr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+mj-cs"/>
              </a:rPr>
              <a:t>Буктрейлер</a:t>
            </a:r>
            <a:r>
              <a:rPr lang="ru-RU" sz="3200" b="1" cap="all" dirty="0">
                <a:ln/>
                <a:solidFill>
                  <a:srgbClr val="4A9BDC">
                    <a:lumMod val="50000"/>
                  </a:srgbClr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+mj-cs"/>
              </a:rPr>
              <a:t>:</a:t>
            </a:r>
            <a:r>
              <a:rPr lang="ru-RU" sz="3200" b="1" cap="all" dirty="0">
                <a:ln/>
                <a:solidFill>
                  <a:srgbClr val="81BB42"/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+mj-cs"/>
              </a:rPr>
              <a:t/>
            </a:r>
            <a:br>
              <a:rPr lang="ru-RU" sz="3200" b="1" cap="all" dirty="0">
                <a:ln/>
                <a:solidFill>
                  <a:srgbClr val="81BB42"/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+mj-cs"/>
              </a:rPr>
            </a:br>
            <a:endParaRPr lang="ru-RU" sz="105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04801"/>
            <a:ext cx="4686300" cy="6235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64072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611973"/>
            <a:ext cx="8610600" cy="1293028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accent1"/>
                </a:solidFill>
              </a:rPr>
              <a:t/>
            </a:r>
            <a:br>
              <a:rPr lang="ru-RU" sz="6000" b="1" dirty="0" smtClean="0">
                <a:solidFill>
                  <a:schemeClr val="accent1"/>
                </a:solidFill>
              </a:rPr>
            </a:br>
            <a:r>
              <a:rPr lang="ru-RU" sz="6000" b="1" dirty="0" smtClean="0">
                <a:solidFill>
                  <a:schemeClr val="accent1"/>
                </a:solidFill>
              </a:rPr>
              <a:t>ГУЛАГ</a:t>
            </a:r>
            <a:r>
              <a:rPr lang="ru-RU" sz="6000" b="1" dirty="0">
                <a:solidFill>
                  <a:schemeClr val="accent1"/>
                </a:solidFill>
              </a:rPr>
              <a:t/>
            </a:r>
            <a:br>
              <a:rPr lang="ru-RU" sz="6000" b="1" dirty="0">
                <a:solidFill>
                  <a:schemeClr val="accent1"/>
                </a:solidFill>
              </a:rPr>
            </a:br>
            <a:endParaRPr lang="ru-RU" sz="60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300" y="2194560"/>
            <a:ext cx="116840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Как </a:t>
            </a:r>
            <a:r>
              <a:rPr lang="ru-RU" sz="2400" b="1" dirty="0">
                <a:solidFill>
                  <a:srgbClr val="7030A0"/>
                </a:solidFill>
              </a:rPr>
              <a:t>бывшего прапорщика царской армии в 1933 году Зверева должны были арестовать, но по заступничеству своего </a:t>
            </a:r>
            <a:r>
              <a:rPr lang="ru-RU" sz="2400" b="1" dirty="0" smtClean="0">
                <a:solidFill>
                  <a:srgbClr val="7030A0"/>
                </a:solidFill>
              </a:rPr>
              <a:t>начальника, </a:t>
            </a:r>
            <a:r>
              <a:rPr lang="ru-RU" sz="2400" b="1" dirty="0">
                <a:solidFill>
                  <a:srgbClr val="7030A0"/>
                </a:solidFill>
              </a:rPr>
              <a:t>сказавшего, что Зверев является единственным наличным специалистом-зоологом этого направления и без него работа с зоосадом полностью развалится, писатель «числился» в ГУЛАГе, но работал в зоосаде и жил дома, отдавая всю зарплату государству. По официальной справке, Зверев был арестован 20 января 1933 года и осужден Коллегией ОГПУ </a:t>
            </a:r>
            <a:r>
              <a:rPr lang="ru-RU" sz="2400" b="1" dirty="0" smtClean="0">
                <a:solidFill>
                  <a:srgbClr val="7030A0"/>
                </a:solidFill>
              </a:rPr>
              <a:t>на </a:t>
            </a:r>
            <a:r>
              <a:rPr lang="ru-RU" sz="2400" b="1" dirty="0">
                <a:solidFill>
                  <a:srgbClr val="7030A0"/>
                </a:solidFill>
              </a:rPr>
              <a:t>10 лет лишения свободы. </a:t>
            </a:r>
            <a:r>
              <a:rPr lang="ru-RU" sz="2400" b="1" dirty="0" smtClean="0">
                <a:solidFill>
                  <a:srgbClr val="7030A0"/>
                </a:solidFill>
              </a:rPr>
              <a:t>Судимость </a:t>
            </a:r>
            <a:r>
              <a:rPr lang="ru-RU" sz="2400" b="1" dirty="0">
                <a:solidFill>
                  <a:srgbClr val="7030A0"/>
                </a:solidFill>
              </a:rPr>
              <a:t>была снята Определением Военной Коллегии Верховного суда СССР от 29 июля 1958 года, за отсутствием состава преступления.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4441" t="44724" r="13793"/>
          <a:stretch/>
        </p:blipFill>
        <p:spPr>
          <a:xfrm>
            <a:off x="1714500" y="195504"/>
            <a:ext cx="1549400" cy="1593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939" t="6347" r="53083" b="54501"/>
          <a:stretch/>
        </p:blipFill>
        <p:spPr>
          <a:xfrm>
            <a:off x="9499600" y="109711"/>
            <a:ext cx="2006600" cy="19975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8877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1"/>
                </a:solidFill>
              </a:rPr>
              <a:t>Простое везение и удача</a:t>
            </a:r>
            <a:endParaRPr lang="ru-RU" sz="44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2194560"/>
            <a:ext cx="11087100" cy="4024125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Всю долгую и трудную жизнь М.Д. Звереву необыкновенно везло. Из многих сложных ситуаций он выходил целым и невредимым. То ему пришлось загонять в клетку вырвавшегося льва, то, схватив прыгнувшую с дерева дикую рысь, держать ее, пока не подоспела помощь. Два раза тонул, в третий раз чуть не погиб в бурю на </a:t>
            </a:r>
            <a:r>
              <a:rPr lang="ru-RU" b="1" dirty="0" err="1">
                <a:solidFill>
                  <a:srgbClr val="7030A0"/>
                </a:solidFill>
              </a:rPr>
              <a:t>Капчагайском</a:t>
            </a:r>
            <a:r>
              <a:rPr lang="ru-RU" b="1" dirty="0">
                <a:solidFill>
                  <a:srgbClr val="7030A0"/>
                </a:solidFill>
              </a:rPr>
              <a:t> море. Падал вместе с лошадью в пропасть. Даже Гулаг он прошел с наименьшими для себя неприятностями</a:t>
            </a:r>
            <a:r>
              <a:rPr lang="ru-RU" b="1" dirty="0" smtClean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Нет возможности перечислить все природоохранные статьи Зверева — их более тысячи. Они посвящены проблеме Арала, Балхаша, заповедному делу, защите редких видов животных. Только в защиту горных ельников он написал около 80 </a:t>
            </a:r>
            <a:r>
              <a:rPr lang="ru-RU" b="1" dirty="0" smtClean="0">
                <a:solidFill>
                  <a:srgbClr val="7030A0"/>
                </a:solidFill>
              </a:rPr>
              <a:t>статей.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0"/>
            <a:ext cx="1719221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32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734" y="294473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1"/>
                </a:solidFill>
              </a:rPr>
              <a:t>25 лет в науке</a:t>
            </a:r>
            <a:endParaRPr lang="ru-RU" sz="44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87501"/>
            <a:ext cx="8509000" cy="43052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Зверев </a:t>
            </a:r>
            <a:r>
              <a:rPr lang="ru-RU" sz="2400" b="1" dirty="0">
                <a:solidFill>
                  <a:srgbClr val="7030A0"/>
                </a:solidFill>
              </a:rPr>
              <a:t>посвятил науке 25 лет: участвовал в многочисленных экспедициях, вел самостоятельные наблюдения в поле. Опубликовал более ста научных работ, три монографии и более 20 научно-популярных книг, он создал основы териологии (наука о млекопитающих) в Западной Сибири.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Максим </a:t>
            </a:r>
            <a:r>
              <a:rPr lang="ru-RU" sz="2400" b="1" dirty="0">
                <a:solidFill>
                  <a:srgbClr val="7030A0"/>
                </a:solidFill>
              </a:rPr>
              <a:t>Дмитриевич был признан основоположником сельскохозяйственной зоологии в Сибири. Под его руководством проходили практику будущие видные ученые: И. А. </a:t>
            </a:r>
            <a:r>
              <a:rPr lang="ru-RU" sz="2400" b="1" dirty="0" err="1">
                <a:solidFill>
                  <a:srgbClr val="7030A0"/>
                </a:solidFill>
              </a:rPr>
              <a:t>Долгушин</a:t>
            </a:r>
            <a:r>
              <a:rPr lang="ru-RU" sz="2400" b="1" dirty="0">
                <a:solidFill>
                  <a:srgbClr val="7030A0"/>
                </a:solidFill>
              </a:rPr>
              <a:t>, В. Н. </a:t>
            </a:r>
            <a:r>
              <a:rPr lang="ru-RU" sz="2400" b="1" dirty="0" err="1">
                <a:solidFill>
                  <a:srgbClr val="7030A0"/>
                </a:solidFill>
              </a:rPr>
              <a:t>Скалон</a:t>
            </a:r>
            <a:r>
              <a:rPr lang="ru-RU" sz="2400" b="1" dirty="0">
                <a:solidFill>
                  <a:srgbClr val="7030A0"/>
                </a:solidFill>
              </a:rPr>
              <a:t>, А. А. </a:t>
            </a:r>
            <a:r>
              <a:rPr lang="ru-RU" sz="2400" b="1" dirty="0" err="1">
                <a:solidFill>
                  <a:srgbClr val="7030A0"/>
                </a:solidFill>
              </a:rPr>
              <a:t>Слудский</a:t>
            </a:r>
            <a:r>
              <a:rPr lang="ru-RU" sz="2400" b="1" dirty="0">
                <a:solidFill>
                  <a:srgbClr val="7030A0"/>
                </a:solidFill>
              </a:rPr>
              <a:t>, ставшие основателями зоологической науки в Казахстане</a:t>
            </a:r>
            <a:r>
              <a:rPr lang="ru-RU" sz="2400" b="1" dirty="0" smtClean="0">
                <a:solidFill>
                  <a:srgbClr val="7030A0"/>
                </a:solidFill>
              </a:rPr>
              <a:t>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468" y="940987"/>
            <a:ext cx="2972481" cy="45507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68303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Великая Отечественная война</a:t>
            </a:r>
            <a:br>
              <a:rPr lang="ru-RU" b="1" dirty="0">
                <a:solidFill>
                  <a:schemeClr val="accent1"/>
                </a:solidFill>
              </a:rPr>
            </a:b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4300" y="2194560"/>
            <a:ext cx="8851900" cy="4024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7030A0"/>
                </a:solidFill>
              </a:rPr>
              <a:t>В 1941 году Зверев был призван в ряды Красной Армии. Некоторое время он служит военным диспетчером на Восточносибирской дороге, а затем, по ходатайству Комитета по заповедникам и </a:t>
            </a:r>
            <a:r>
              <a:rPr lang="ru-RU" sz="2800" b="1" dirty="0" smtClean="0">
                <a:solidFill>
                  <a:srgbClr val="7030A0"/>
                </a:solidFill>
              </a:rPr>
              <a:t>зоосадам, </a:t>
            </a:r>
            <a:r>
              <a:rPr lang="ru-RU" sz="2800" b="1" dirty="0">
                <a:solidFill>
                  <a:srgbClr val="7030A0"/>
                </a:solidFill>
              </a:rPr>
              <a:t>ему выдали «бронь» и направили руководить зоопарком в Алматы и </a:t>
            </a:r>
            <a:r>
              <a:rPr lang="ru-RU" sz="2800" b="1" dirty="0" err="1">
                <a:solidFill>
                  <a:srgbClr val="7030A0"/>
                </a:solidFill>
              </a:rPr>
              <a:t>Алматинским</a:t>
            </a:r>
            <a:r>
              <a:rPr lang="ru-RU" sz="2800" b="1" dirty="0">
                <a:solidFill>
                  <a:srgbClr val="7030A0"/>
                </a:solidFill>
              </a:rPr>
              <a:t> заповедником. В 1943 году Зверев создал малую академию юннатов, в том же году его приняли в Союз писателей Казахстана.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7" y="2617787"/>
            <a:ext cx="18383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69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450766"/>
            <a:ext cx="7150100" cy="1293028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chemeClr val="accent1"/>
                </a:solidFill>
              </a:rPr>
              <a:t>родовое гнездо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76" y="2594277"/>
            <a:ext cx="8276924" cy="40241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7030A0"/>
                </a:solidFill>
              </a:rPr>
              <a:t>Их будущее родовое гнездо обозначилось в 44 году после возвращения Максима Зверева с фронта. Это был </a:t>
            </a:r>
            <a:r>
              <a:rPr lang="ru-RU" sz="2800" b="1" dirty="0" err="1">
                <a:solidFill>
                  <a:srgbClr val="7030A0"/>
                </a:solidFill>
              </a:rPr>
              <a:t>недостроенныи</a:t>
            </a:r>
            <a:r>
              <a:rPr lang="ru-RU" sz="2800" b="1" dirty="0">
                <a:solidFill>
                  <a:srgbClr val="7030A0"/>
                </a:solidFill>
              </a:rPr>
              <a:t>̆ дом на улице </a:t>
            </a:r>
            <a:r>
              <a:rPr lang="ru-RU" sz="2800" b="1" dirty="0" err="1">
                <a:solidFill>
                  <a:srgbClr val="7030A0"/>
                </a:solidFill>
              </a:rPr>
              <a:t>Грушевои</a:t>
            </a:r>
            <a:r>
              <a:rPr lang="ru-RU" sz="2800" b="1" dirty="0">
                <a:solidFill>
                  <a:srgbClr val="7030A0"/>
                </a:solidFill>
              </a:rPr>
              <a:t>̆. Потребовался не один год, чтобы привести его в </a:t>
            </a:r>
            <a:r>
              <a:rPr lang="ru-RU" sz="2800" b="1" dirty="0" err="1">
                <a:solidFill>
                  <a:srgbClr val="7030A0"/>
                </a:solidFill>
              </a:rPr>
              <a:t>надлежащии</a:t>
            </a:r>
            <a:r>
              <a:rPr lang="ru-RU" sz="2800" b="1" dirty="0">
                <a:solidFill>
                  <a:srgbClr val="7030A0"/>
                </a:solidFill>
              </a:rPr>
              <a:t>̆ вид. Но у них получилось. Ольга Николаевна была первым читателем и мягким критиком его произведений. Читали вслух, по вечерам. Много позже писателю-натуралисту присвоили звание народного, отрывки из его рассказов вошли в школьную программу, его книги стали выходить миллионными </a:t>
            </a:r>
            <a:r>
              <a:rPr lang="ru-RU" sz="2800" b="1" dirty="0" smtClean="0">
                <a:solidFill>
                  <a:srgbClr val="7030A0"/>
                </a:solidFill>
              </a:rPr>
              <a:t>тиражами.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76" y="1"/>
            <a:ext cx="1799924" cy="24117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0" y="2411781"/>
            <a:ext cx="3959464" cy="281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49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0800" y="687832"/>
            <a:ext cx="6616700" cy="12930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Критерии должностей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800" y="2541693"/>
            <a:ext cx="11544300" cy="40877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Зверев боролся с браконьерами, добивался прекращения вырубки леса в </a:t>
            </a:r>
            <a:r>
              <a:rPr lang="ru-RU" sz="2400" b="1" dirty="0" err="1">
                <a:solidFill>
                  <a:srgbClr val="7030A0"/>
                </a:solidFill>
              </a:rPr>
              <a:t>Заилийском</a:t>
            </a:r>
            <a:r>
              <a:rPr lang="ru-RU" sz="2400" b="1" dirty="0">
                <a:solidFill>
                  <a:srgbClr val="7030A0"/>
                </a:solidFill>
              </a:rPr>
              <a:t> Алатау. Для пропаганды защиты природы написал и обнародовал более тысячи статей и заметок в прессе. Итог: в 1968 году горные ельники из III группы их перевели в охраняемую I группу.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>
                <a:solidFill>
                  <a:srgbClr val="7030A0"/>
                </a:solidFill>
              </a:rPr>
              <a:t>Он избирался депутатом </a:t>
            </a:r>
            <a:r>
              <a:rPr lang="ru-RU" sz="2400" b="1" dirty="0" err="1">
                <a:solidFill>
                  <a:srgbClr val="7030A0"/>
                </a:solidFill>
              </a:rPr>
              <a:t>Алматинского</a:t>
            </a:r>
            <a:r>
              <a:rPr lang="ru-RU" sz="2400" b="1" dirty="0">
                <a:solidFill>
                  <a:srgbClr val="7030A0"/>
                </a:solidFill>
              </a:rPr>
              <a:t> горсовета, членом правления Союза писателей Казахстана, заместителем председателя Совета по русской литературе, почетным членом республиканского общества охраны природы и почетным членом Союза охотников и рыболовов республики, член научно-производственных советов Главного управления заповедников и охотничьих хозяйств и Научного совета по проблеме «Охрана природы» при Президиуме Академии наук Казахстана.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39700"/>
            <a:ext cx="2174129" cy="223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9164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accent1"/>
                </a:solidFill>
              </a:rPr>
              <a:t>Лик земли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537" y="2931161"/>
            <a:ext cx="12082463" cy="3571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7030A0"/>
                </a:solidFill>
              </a:rPr>
              <a:t>Максим Дмитриевич руководил Комиссией по охране природы Союза писателей Казахстана, более 10 лет на общественных началах издавал природоведческий сборник «Лик земли». Как ученый, он пришел к выводу, что бережное отношение к природе надо воспитывать с детства, начал писать для детей рассказы, сказки, повести о животных. В 1952 году Максим Дмитриевич оставляет работу в научных учреждениях и всецело отдается литературному творчеству.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0"/>
            <a:ext cx="4048125" cy="2695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587" y="384493"/>
            <a:ext cx="1876425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851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6344" y="603119"/>
            <a:ext cx="5805855" cy="141808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accent1"/>
                </a:solidFill>
              </a:rPr>
              <a:t>Жизнь в Алма-Ате</a:t>
            </a:r>
            <a:endParaRPr lang="ru-RU" sz="44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0" y="2588260"/>
            <a:ext cx="10998200" cy="4024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Биография этого человека удивительна и с жизнью Алматы переплетена крепкими узлами. Ему был не просто люб этот город. </a:t>
            </a:r>
            <a:endParaRPr lang="ru-RU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Он </a:t>
            </a:r>
            <a:r>
              <a:rPr lang="ru-RU" b="1" dirty="0">
                <a:solidFill>
                  <a:srgbClr val="7030A0"/>
                </a:solidFill>
              </a:rPr>
              <a:t>его оберегал, спасая тянь-шаньские ели от вырубки, не позволяя браконьерам творить беспредел, способствовал развитию </a:t>
            </a:r>
            <a:r>
              <a:rPr lang="ru-RU" b="1" dirty="0" err="1">
                <a:solidFill>
                  <a:srgbClr val="7030A0"/>
                </a:solidFill>
              </a:rPr>
              <a:t>алматинского</a:t>
            </a:r>
            <a:r>
              <a:rPr lang="ru-RU" b="1" dirty="0">
                <a:solidFill>
                  <a:srgbClr val="7030A0"/>
                </a:solidFill>
              </a:rPr>
              <a:t> зоопарка и природного заказника, выступал против строительства плотины на Или, </a:t>
            </a:r>
            <a:r>
              <a:rPr lang="ru-RU" b="1" dirty="0" err="1">
                <a:solidFill>
                  <a:srgbClr val="7030A0"/>
                </a:solidFill>
              </a:rPr>
              <a:t>впадающеи</a:t>
            </a:r>
            <a:r>
              <a:rPr lang="ru-RU" b="1" dirty="0">
                <a:solidFill>
                  <a:srgbClr val="7030A0"/>
                </a:solidFill>
              </a:rPr>
              <a:t>̆ в Балхаш, которая могла погубить уникальную экосистему, помогал сохранить куланов в </a:t>
            </a:r>
            <a:r>
              <a:rPr lang="ru-RU" b="1" dirty="0" err="1">
                <a:solidFill>
                  <a:srgbClr val="7030A0"/>
                </a:solidFill>
              </a:rPr>
              <a:t>Барсакельмесе</a:t>
            </a:r>
            <a:r>
              <a:rPr lang="ru-RU" b="1" dirty="0">
                <a:solidFill>
                  <a:srgbClr val="7030A0"/>
                </a:solidFill>
              </a:rPr>
              <a:t>. Он основал станцию юных натуралистов и организовал </a:t>
            </a:r>
            <a:r>
              <a:rPr lang="ru-RU" b="1" dirty="0" err="1">
                <a:solidFill>
                  <a:srgbClr val="7030A0"/>
                </a:solidFill>
              </a:rPr>
              <a:t>мощнейшее</a:t>
            </a:r>
            <a:r>
              <a:rPr lang="ru-RU" b="1" dirty="0">
                <a:solidFill>
                  <a:srgbClr val="7030A0"/>
                </a:solidFill>
              </a:rPr>
              <a:t> движение юннатов по </a:t>
            </a:r>
            <a:r>
              <a:rPr lang="ru-RU" b="1" dirty="0" err="1">
                <a:solidFill>
                  <a:srgbClr val="7030A0"/>
                </a:solidFill>
              </a:rPr>
              <a:t>всеи</a:t>
            </a:r>
            <a:r>
              <a:rPr lang="ru-RU" b="1" dirty="0">
                <a:solidFill>
                  <a:srgbClr val="7030A0"/>
                </a:solidFill>
              </a:rPr>
              <a:t>̆ республике. Занимался </a:t>
            </a:r>
            <a:r>
              <a:rPr lang="ru-RU" b="1" dirty="0" err="1">
                <a:solidFill>
                  <a:srgbClr val="7030A0"/>
                </a:solidFill>
              </a:rPr>
              <a:t>наукои</a:t>
            </a:r>
            <a:r>
              <a:rPr lang="ru-RU" b="1" dirty="0">
                <a:solidFill>
                  <a:srgbClr val="7030A0"/>
                </a:solidFill>
              </a:rPr>
              <a:t>̆, издал множество научных трудов, успешно примененных в зоологии, биологии, сельском </a:t>
            </a:r>
            <a:r>
              <a:rPr lang="ru-RU" b="1" dirty="0" err="1">
                <a:solidFill>
                  <a:srgbClr val="7030A0"/>
                </a:solidFill>
              </a:rPr>
              <a:t>хозяйстве</a:t>
            </a:r>
            <a:r>
              <a:rPr lang="ru-RU" b="1" dirty="0" smtClean="0">
                <a:solidFill>
                  <a:srgbClr val="7030A0"/>
                </a:solidFill>
              </a:rPr>
              <a:t>.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endParaRPr lang="ru-RU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В </a:t>
            </a:r>
            <a:r>
              <a:rPr lang="ru-RU" b="1" dirty="0">
                <a:solidFill>
                  <a:srgbClr val="7030A0"/>
                </a:solidFill>
              </a:rPr>
              <a:t>1937 году он приехал в Казахстан для организации </a:t>
            </a:r>
            <a:r>
              <a:rPr lang="ru-RU" b="1" dirty="0" err="1">
                <a:solidFill>
                  <a:srgbClr val="7030A0"/>
                </a:solidFill>
              </a:rPr>
              <a:t>Алматинского</a:t>
            </a:r>
            <a:r>
              <a:rPr lang="ru-RU" b="1" dirty="0">
                <a:solidFill>
                  <a:srgbClr val="7030A0"/>
                </a:solidFill>
              </a:rPr>
              <a:t> зоопарка.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5" y="0"/>
            <a:ext cx="1774090" cy="23166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050" y="234415"/>
            <a:ext cx="2476500" cy="1847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06241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0" y="346566"/>
            <a:ext cx="8610600" cy="1293028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Максим Зверев – личность легендарная для Казахстана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80" y="2194560"/>
            <a:ext cx="11508320" cy="4024125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Написал 157 художественных книг, ставших бестселлерами в свое время и переведенных на многие языки мира. Воспитал плеяду молодых </a:t>
            </a:r>
            <a:r>
              <a:rPr lang="ru-RU" b="1" dirty="0" err="1">
                <a:solidFill>
                  <a:srgbClr val="7030A0"/>
                </a:solidFill>
              </a:rPr>
              <a:t>писателеи</a:t>
            </a:r>
            <a:r>
              <a:rPr lang="ru-RU" b="1" dirty="0">
                <a:solidFill>
                  <a:srgbClr val="7030A0"/>
                </a:solidFill>
              </a:rPr>
              <a:t>̆-натуралистов. Его произведения открыли многим читателям природу Сибири и Казахстана. Вместе с автором они шли по степным и горным дорогам, ночевали у костра в </a:t>
            </a:r>
            <a:r>
              <a:rPr lang="ru-RU" b="1" dirty="0" err="1">
                <a:solidFill>
                  <a:srgbClr val="7030A0"/>
                </a:solidFill>
              </a:rPr>
              <a:t>тайге</a:t>
            </a:r>
            <a:r>
              <a:rPr lang="ru-RU" b="1" dirty="0">
                <a:solidFill>
                  <a:srgbClr val="7030A0"/>
                </a:solidFill>
              </a:rPr>
              <a:t>, встречали рассветы, наблюдали за поведением диких животных и открывали </a:t>
            </a:r>
            <a:r>
              <a:rPr lang="ru-RU" b="1" dirty="0" err="1">
                <a:solidFill>
                  <a:srgbClr val="7030A0"/>
                </a:solidFill>
              </a:rPr>
              <a:t>тайны</a:t>
            </a:r>
            <a:r>
              <a:rPr lang="ru-RU" b="1" dirty="0">
                <a:solidFill>
                  <a:srgbClr val="7030A0"/>
                </a:solidFill>
              </a:rPr>
              <a:t> природы. М. Пришвин отметил эту особенность рассказов писателя-натуралиста: «Вот тем и хороши рассказы М. Зверева, что читаются они легко, с интересом и в то же время располагают к полному доверию, ибо достоверны в научном отношении».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80" y="1"/>
            <a:ext cx="2036240" cy="20446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875" y="5060527"/>
            <a:ext cx="2664183" cy="1713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200" y="5144876"/>
            <a:ext cx="2819400" cy="1628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17" y="5144876"/>
            <a:ext cx="2621507" cy="1628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454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317501"/>
            <a:ext cx="8610600" cy="12573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Произведения: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0" y="1574801"/>
            <a:ext cx="7023100" cy="5105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«</a:t>
            </a:r>
            <a:r>
              <a:rPr lang="ru-RU" sz="2400" b="1" dirty="0">
                <a:solidFill>
                  <a:srgbClr val="7030A0"/>
                </a:solidFill>
              </a:rPr>
              <a:t>Белый Марал», «Приключения моих диких друзей», «Снежная книга», «Там, где белеют палатки юннатов», «Охотники за барсами», «Следы на снегу», «За кулисами зоопарка» и другие.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Максим </a:t>
            </a:r>
            <a:r>
              <a:rPr lang="ru-RU" sz="2400" b="1" dirty="0">
                <a:solidFill>
                  <a:srgbClr val="7030A0"/>
                </a:solidFill>
              </a:rPr>
              <a:t>Зверев — автор сценария художественного фильма для детей «Крылатый подарок» </a:t>
            </a:r>
            <a:r>
              <a:rPr lang="ru-RU" sz="2400" b="1" dirty="0" smtClean="0">
                <a:solidFill>
                  <a:srgbClr val="7030A0"/>
                </a:solidFill>
              </a:rPr>
              <a:t>и </a:t>
            </a:r>
            <a:r>
              <a:rPr lang="ru-RU" sz="2400" b="1" dirty="0">
                <a:solidFill>
                  <a:srgbClr val="7030A0"/>
                </a:solidFill>
              </a:rPr>
              <a:t>научно-популярных кинофильмов.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Имя </a:t>
            </a:r>
            <a:r>
              <a:rPr lang="ru-RU" sz="2400" b="1" dirty="0">
                <a:solidFill>
                  <a:srgbClr val="7030A0"/>
                </a:solidFill>
              </a:rPr>
              <a:t>писателя известно не только читателям Казахстана и стран СНГ. Его произведения печатаются во Франции, Англии, Испании, Польше, Германии, на Кубе и в других странах мира.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6" y="1321987"/>
            <a:ext cx="4581524" cy="45862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13966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Зверев Максим Дмитриевич (1896 – </a:t>
            </a:r>
            <a:r>
              <a:rPr lang="ru-RU" b="1" dirty="0" smtClean="0">
                <a:solidFill>
                  <a:schemeClr val="accent1"/>
                </a:solidFill>
              </a:rPr>
              <a:t>1996)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200" y="2702560"/>
            <a:ext cx="11595100" cy="3698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Максим Дмитриевич Зверев — советский учёный и писатель-натуралист, автор книг о природе, животных</a:t>
            </a:r>
            <a:r>
              <a:rPr lang="ru-RU" sz="2400" b="1" dirty="0" smtClean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Максим Зверев как советский </a:t>
            </a:r>
            <a:r>
              <a:rPr lang="ru-RU" sz="2400" b="1" dirty="0">
                <a:solidFill>
                  <a:srgbClr val="7030A0"/>
                </a:solidFill>
              </a:rPr>
              <a:t>учёный, </a:t>
            </a:r>
            <a:r>
              <a:rPr lang="ru-RU" sz="2400" b="1" dirty="0" smtClean="0">
                <a:solidFill>
                  <a:srgbClr val="7030A0"/>
                </a:solidFill>
              </a:rPr>
              <a:t>заложил основы </a:t>
            </a:r>
            <a:r>
              <a:rPr lang="ru-RU" sz="2400" b="1" dirty="0">
                <a:solidFill>
                  <a:srgbClr val="7030A0"/>
                </a:solidFill>
              </a:rPr>
              <a:t>териологии в Западной Сибири, позже </a:t>
            </a:r>
            <a:r>
              <a:rPr lang="ru-RU" sz="2400" b="1" dirty="0" smtClean="0">
                <a:solidFill>
                  <a:srgbClr val="7030A0"/>
                </a:solidFill>
              </a:rPr>
              <a:t>– он становится писателем-натуралистом, а также автором известных  </a:t>
            </a:r>
            <a:r>
              <a:rPr lang="ru-RU" sz="2400" b="1" dirty="0">
                <a:solidFill>
                  <a:srgbClr val="7030A0"/>
                </a:solidFill>
              </a:rPr>
              <a:t>книг о природе, животных, изданных в странах СНГ, а также во Франции, Англии, Испании, Польше, Германии, на Кубе и в других странах мира. Народный писатель Казахстана, лауреат Государственной премии Казахстана (дважды), кавалер четырёх орденов, член бюро Совета старейшин и член Правления Союза писателей Казахстана</a:t>
            </a:r>
            <a:r>
              <a:rPr lang="ru-RU" sz="2400" b="1" dirty="0" smtClean="0">
                <a:solidFill>
                  <a:srgbClr val="7030A0"/>
                </a:solidFill>
              </a:rPr>
              <a:t>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2032000" cy="25025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45636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499" y="2245094"/>
            <a:ext cx="1784845" cy="2265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2998"/>
            <a:ext cx="1685925" cy="2357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494" y="3444014"/>
            <a:ext cx="3414506" cy="19015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/>
          <a:srcRect l="28082" t="15225" r="11501" b="16841"/>
          <a:stretch/>
        </p:blipFill>
        <p:spPr>
          <a:xfrm>
            <a:off x="3474245" y="16271"/>
            <a:ext cx="1652787" cy="2299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2973" y="23493"/>
            <a:ext cx="3435454" cy="1703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3367" y="2315343"/>
            <a:ext cx="1643665" cy="2268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4953"/>
          <a:stretch/>
        </p:blipFill>
        <p:spPr>
          <a:xfrm>
            <a:off x="-26895" y="-665"/>
            <a:ext cx="1728689" cy="2195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3920" y="1715940"/>
            <a:ext cx="3414507" cy="17280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8372" y="2287316"/>
            <a:ext cx="1851110" cy="2296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7195" y="4522363"/>
            <a:ext cx="1751215" cy="2261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/>
          <a:srcRect l="12287" r="10677"/>
          <a:stretch/>
        </p:blipFill>
        <p:spPr>
          <a:xfrm>
            <a:off x="1676061" y="4526313"/>
            <a:ext cx="1784747" cy="23069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9488" y="4526313"/>
            <a:ext cx="1894474" cy="2296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0430" y="5285663"/>
            <a:ext cx="3377997" cy="15366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/>
          <a:srcRect l="8657"/>
          <a:stretch/>
        </p:blipFill>
        <p:spPr>
          <a:xfrm>
            <a:off x="5055195" y="-665"/>
            <a:ext cx="1775232" cy="2354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62595" y="4536749"/>
            <a:ext cx="1742771" cy="2292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00516" y="2172998"/>
            <a:ext cx="1790393" cy="2242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22780" y="42569"/>
            <a:ext cx="1951140" cy="2168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0472" y="16271"/>
            <a:ext cx="1793773" cy="2299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765" y="4472070"/>
            <a:ext cx="1698222" cy="2327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17912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50"/>
                            </p:stCondLst>
                            <p:childTnLst>
                              <p:par>
                                <p:cTn id="5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50"/>
                            </p:stCondLst>
                            <p:childTnLst>
                              <p:par>
                                <p:cTn id="7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750"/>
                            </p:stCondLst>
                            <p:childTnLst>
                              <p:par>
                                <p:cTn id="8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250"/>
                            </p:stCondLst>
                            <p:childTnLst>
                              <p:par>
                                <p:cTn id="9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750"/>
                            </p:stCondLst>
                            <p:childTnLst>
                              <p:par>
                                <p:cTn id="10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339" y="0"/>
            <a:ext cx="1847850" cy="2500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3" y="177800"/>
            <a:ext cx="1790700" cy="2374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587" y="125445"/>
            <a:ext cx="1743075" cy="2249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056" y="4151612"/>
            <a:ext cx="1731414" cy="2496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636" y="177799"/>
            <a:ext cx="1877731" cy="2304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6048" t="1361" r="5637" b="4249"/>
          <a:stretch/>
        </p:blipFill>
        <p:spPr>
          <a:xfrm>
            <a:off x="10251885" y="4159573"/>
            <a:ext cx="1569867" cy="2599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l="6815" t="-676" r="11133" b="18514"/>
          <a:stretch/>
        </p:blipFill>
        <p:spPr>
          <a:xfrm>
            <a:off x="4957390" y="4229100"/>
            <a:ext cx="3046043" cy="269400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266" y="4151612"/>
            <a:ext cx="1876425" cy="2504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1831" y="4172054"/>
            <a:ext cx="1897005" cy="2491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/>
          <a:srcRect l="9364" t="2863" r="11598" b="10650"/>
          <a:stretch/>
        </p:blipFill>
        <p:spPr>
          <a:xfrm>
            <a:off x="9116161" y="177798"/>
            <a:ext cx="2948669" cy="2325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/>
          <a:srcRect l="26094" t="7174" r="26544" b="10353"/>
          <a:stretch/>
        </p:blipFill>
        <p:spPr>
          <a:xfrm>
            <a:off x="4504470" y="2320839"/>
            <a:ext cx="1610034" cy="243782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/>
          <a:srcRect l="11414" t="7463" r="8444" b="12437"/>
          <a:stretch/>
        </p:blipFill>
        <p:spPr>
          <a:xfrm>
            <a:off x="2290301" y="2455845"/>
            <a:ext cx="1593610" cy="1958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3386" y="2057401"/>
            <a:ext cx="1695450" cy="2164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5"/>
          <a:srcRect l="13532" t="7414" r="13453" b="11475"/>
          <a:stretch/>
        </p:blipFill>
        <p:spPr>
          <a:xfrm>
            <a:off x="10354577" y="2193622"/>
            <a:ext cx="1566749" cy="2167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3839" y="2246377"/>
            <a:ext cx="1790700" cy="2167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33226" y="2246377"/>
            <a:ext cx="1733550" cy="24378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622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50"/>
                            </p:stCondLst>
                            <p:childTnLst>
                              <p:par>
                                <p:cTn id="6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75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250"/>
                            </p:stCondLst>
                            <p:childTnLst>
                              <p:par>
                                <p:cTn id="8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763" y="4550966"/>
            <a:ext cx="2169594" cy="2226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702" y="4520415"/>
            <a:ext cx="1640953" cy="2296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003" y="38083"/>
            <a:ext cx="1897910" cy="2374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4269" y="2301577"/>
            <a:ext cx="1877731" cy="2173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799" y="2387148"/>
            <a:ext cx="1829920" cy="21252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6120" y="2379107"/>
            <a:ext cx="1825139" cy="2194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5992" y="2379106"/>
            <a:ext cx="1651202" cy="22104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0891" y="2379105"/>
            <a:ext cx="1741768" cy="2141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3500" y="4512367"/>
            <a:ext cx="1667757" cy="23041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8671" y="2379104"/>
            <a:ext cx="1671766" cy="2207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7194" y="2340900"/>
            <a:ext cx="1885950" cy="22071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06050" y="4474859"/>
            <a:ext cx="1885950" cy="2291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06050" y="0"/>
            <a:ext cx="1885950" cy="2448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6765" y="38084"/>
            <a:ext cx="1781175" cy="24106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33446" y="38083"/>
            <a:ext cx="1724123" cy="2278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7"/>
          <a:srcRect l="6432" t="4644" r="6611" b="4360"/>
          <a:stretch/>
        </p:blipFill>
        <p:spPr>
          <a:xfrm>
            <a:off x="6694677" y="38083"/>
            <a:ext cx="1891733" cy="2374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48766" y="4548059"/>
            <a:ext cx="3001886" cy="2315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68533" y="1"/>
            <a:ext cx="3226143" cy="24129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" y="4553840"/>
            <a:ext cx="1779581" cy="23041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447800" y="7573651"/>
            <a:ext cx="50800" cy="77024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129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5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5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75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25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75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9500" y="635000"/>
            <a:ext cx="4889500" cy="13809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700" b="1" dirty="0" smtClean="0">
                <a:solidFill>
                  <a:schemeClr val="accent1"/>
                </a:solidFill>
              </a:rPr>
              <a:t/>
            </a:r>
            <a:br>
              <a:rPr lang="ru-RU" sz="6700" b="1" dirty="0" smtClean="0">
                <a:solidFill>
                  <a:schemeClr val="accent1"/>
                </a:solidFill>
              </a:rPr>
            </a:br>
            <a:r>
              <a:rPr lang="ru-RU" sz="6700" b="1" dirty="0" smtClean="0">
                <a:solidFill>
                  <a:schemeClr val="accent1"/>
                </a:solidFill>
              </a:rPr>
              <a:t>Награды, медали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600" y="2105660"/>
            <a:ext cx="7874000" cy="46634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- народный </a:t>
            </a:r>
            <a:r>
              <a:rPr lang="ru-RU" sz="2800" b="1" dirty="0">
                <a:solidFill>
                  <a:srgbClr val="7030A0"/>
                </a:solidFill>
              </a:rPr>
              <a:t>писатель Казахской ССР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- лауреат </a:t>
            </a:r>
            <a:r>
              <a:rPr lang="ru-RU" sz="2800" b="1" dirty="0">
                <a:solidFill>
                  <a:srgbClr val="7030A0"/>
                </a:solidFill>
              </a:rPr>
              <a:t>двух Государственных премий Казахской ССР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7030A0"/>
                </a:solidFill>
              </a:rPr>
              <a:t>премия </a:t>
            </a:r>
            <a:r>
              <a:rPr lang="ru-RU" sz="2800" b="1" dirty="0">
                <a:solidFill>
                  <a:srgbClr val="7030A0"/>
                </a:solidFill>
              </a:rPr>
              <a:t>Министерства образования РСФСР 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7030A0"/>
                </a:solidFill>
              </a:rPr>
              <a:t>премия </a:t>
            </a:r>
            <a:r>
              <a:rPr lang="ru-RU" sz="2800" b="1" dirty="0">
                <a:solidFill>
                  <a:srgbClr val="7030A0"/>
                </a:solidFill>
              </a:rPr>
              <a:t>«</a:t>
            </a:r>
            <a:r>
              <a:rPr lang="ru-RU" sz="2800" b="1" dirty="0" err="1">
                <a:solidFill>
                  <a:srgbClr val="7030A0"/>
                </a:solidFill>
              </a:rPr>
              <a:t>Бестлисте</a:t>
            </a:r>
            <a:r>
              <a:rPr lang="ru-RU" sz="2800" b="1" dirty="0">
                <a:solidFill>
                  <a:srgbClr val="7030A0"/>
                </a:solidFill>
              </a:rPr>
              <a:t>» Федеративной Республики Германии в номинации «Лучшая книга года» 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- Орден </a:t>
            </a:r>
            <a:r>
              <a:rPr lang="ru-RU" sz="2800" b="1" dirty="0">
                <a:solidFill>
                  <a:srgbClr val="7030A0"/>
                </a:solidFill>
              </a:rPr>
              <a:t>Трудового Красного Знамени 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- Орден </a:t>
            </a:r>
            <a:r>
              <a:rPr lang="ru-RU" sz="2800" b="1" dirty="0">
                <a:solidFill>
                  <a:srgbClr val="7030A0"/>
                </a:solidFill>
              </a:rPr>
              <a:t>Дружбы народов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- 2 </a:t>
            </a:r>
            <a:r>
              <a:rPr lang="ru-RU" sz="2800" b="1" dirty="0">
                <a:solidFill>
                  <a:srgbClr val="7030A0"/>
                </a:solidFill>
              </a:rPr>
              <a:t>ордена «Знак Почета</a:t>
            </a:r>
            <a:r>
              <a:rPr lang="ru-RU" sz="2800" b="1" dirty="0" smtClean="0">
                <a:solidFill>
                  <a:srgbClr val="7030A0"/>
                </a:solidFill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600" y="914400"/>
            <a:ext cx="4025900" cy="543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788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600" y="660232"/>
            <a:ext cx="7454900" cy="12930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Не дожив до 100 лет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400" y="1953260"/>
            <a:ext cx="8610600" cy="45110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7030A0"/>
                </a:solidFill>
              </a:rPr>
              <a:t>Максим Зверев умер в возрасте 99 лет 23 января 1996 года в Алматы. До конца своей жизни Максим Дмитриевич оставался творчески активным, полным энергии и новых литературных идей. Даже на пороге своего столетия он самостоятельно печатал для редакторов свой последний двухтомник и с нетерпением ждал его выхода в свет.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После </a:t>
            </a:r>
            <a:r>
              <a:rPr lang="ru-RU" sz="2800" b="1" dirty="0">
                <a:solidFill>
                  <a:srgbClr val="7030A0"/>
                </a:solidFill>
              </a:rPr>
              <a:t>смерти улица Грушевая в Алматы, где прошла вся литературная деятельность писателя, была названа его именем.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1" y="863600"/>
            <a:ext cx="2931296" cy="5295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55045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992" y="1294531"/>
            <a:ext cx="2132108" cy="1800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523073"/>
            <a:ext cx="8610600" cy="1293028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Ольга Демченко — внучка Максима Зверева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650" y="2194560"/>
            <a:ext cx="1196975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В доме деда всегда было много животных. Были собаки, много птиц, белки, сурки и даже волк. </a:t>
            </a:r>
            <a:r>
              <a:rPr lang="ru-RU" b="1" dirty="0" err="1">
                <a:solidFill>
                  <a:srgbClr val="7030A0"/>
                </a:solidFill>
              </a:rPr>
              <a:t>Последнии</a:t>
            </a:r>
            <a:r>
              <a:rPr lang="ru-RU" b="1" dirty="0">
                <a:solidFill>
                  <a:srgbClr val="7030A0"/>
                </a:solidFill>
              </a:rPr>
              <a:t>̆ волк затем попал на киностудию, потому что вырос </a:t>
            </a:r>
            <a:r>
              <a:rPr lang="ru-RU" b="1" dirty="0" smtClean="0">
                <a:solidFill>
                  <a:srgbClr val="7030A0"/>
                </a:solidFill>
              </a:rPr>
              <a:t>огромным. Каким- то образом </a:t>
            </a:r>
            <a:r>
              <a:rPr lang="ru-RU" b="1" dirty="0">
                <a:solidFill>
                  <a:srgbClr val="7030A0"/>
                </a:solidFill>
              </a:rPr>
              <a:t>к </a:t>
            </a:r>
            <a:r>
              <a:rPr lang="ru-RU" b="1" dirty="0" smtClean="0">
                <a:solidFill>
                  <a:srgbClr val="7030A0"/>
                </a:solidFill>
              </a:rPr>
              <a:t>ним </a:t>
            </a:r>
            <a:r>
              <a:rPr lang="ru-RU" b="1" dirty="0">
                <a:solidFill>
                  <a:srgbClr val="7030A0"/>
                </a:solidFill>
              </a:rPr>
              <a:t>попал ворон </a:t>
            </a:r>
            <a:r>
              <a:rPr lang="ru-RU" b="1" dirty="0" err="1" smtClean="0">
                <a:solidFill>
                  <a:srgbClr val="7030A0"/>
                </a:solidFill>
              </a:rPr>
              <a:t>Реша</a:t>
            </a:r>
            <a:r>
              <a:rPr lang="ru-RU" b="1" dirty="0" smtClean="0">
                <a:solidFill>
                  <a:srgbClr val="7030A0"/>
                </a:solidFill>
              </a:rPr>
              <a:t>. Он </a:t>
            </a:r>
            <a:r>
              <a:rPr lang="ru-RU" b="1" dirty="0">
                <a:solidFill>
                  <a:srgbClr val="7030A0"/>
                </a:solidFill>
              </a:rPr>
              <a:t>все время сидел с широко распахнутым клювом, </a:t>
            </a:r>
            <a:r>
              <a:rPr lang="ru-RU" b="1" dirty="0" smtClean="0">
                <a:solidFill>
                  <a:srgbClr val="7030A0"/>
                </a:solidFill>
              </a:rPr>
              <a:t>ожидая еды</a:t>
            </a:r>
            <a:r>
              <a:rPr lang="ru-RU" b="1" dirty="0">
                <a:solidFill>
                  <a:srgbClr val="7030A0"/>
                </a:solidFill>
              </a:rPr>
              <a:t>. Птичью маму заменили домочадцы. Кормили по часам, наблюдая, как птенец превращается в огромную черную птицу с самобытным характером. Позже ему выделили часть двора, огородив территорию </a:t>
            </a:r>
            <a:r>
              <a:rPr lang="ru-RU" b="1" dirty="0" err="1">
                <a:solidFill>
                  <a:srgbClr val="7030A0"/>
                </a:solidFill>
              </a:rPr>
              <a:t>сеткои</a:t>
            </a:r>
            <a:r>
              <a:rPr lang="ru-RU" b="1" dirty="0">
                <a:solidFill>
                  <a:srgbClr val="7030A0"/>
                </a:solidFill>
              </a:rPr>
              <a:t>̆ под вольер. Это было его личное царство. Там </a:t>
            </a:r>
            <a:r>
              <a:rPr lang="ru-RU" b="1" dirty="0" err="1">
                <a:solidFill>
                  <a:srgbClr val="7030A0"/>
                </a:solidFill>
              </a:rPr>
              <a:t>Реша</a:t>
            </a:r>
            <a:r>
              <a:rPr lang="ru-RU" b="1" dirty="0">
                <a:solidFill>
                  <a:srgbClr val="7030A0"/>
                </a:solidFill>
              </a:rPr>
              <a:t> делал заначки на </a:t>
            </a:r>
            <a:r>
              <a:rPr lang="ru-RU" b="1" dirty="0" err="1">
                <a:solidFill>
                  <a:srgbClr val="7030A0"/>
                </a:solidFill>
              </a:rPr>
              <a:t>черныи</a:t>
            </a:r>
            <a:r>
              <a:rPr lang="ru-RU" b="1" dirty="0">
                <a:solidFill>
                  <a:srgbClr val="7030A0"/>
                </a:solidFill>
              </a:rPr>
              <a:t>̆ день, нападал на зазевавшихся </a:t>
            </a:r>
            <a:r>
              <a:rPr lang="ru-RU" b="1" dirty="0" err="1">
                <a:solidFill>
                  <a:srgbClr val="7030A0"/>
                </a:solidFill>
              </a:rPr>
              <a:t>голубеи</a:t>
            </a:r>
            <a:r>
              <a:rPr lang="ru-RU" b="1" dirty="0" smtClean="0">
                <a:solidFill>
                  <a:srgbClr val="7030A0"/>
                </a:solidFill>
              </a:rPr>
              <a:t>̆. </a:t>
            </a:r>
            <a:r>
              <a:rPr lang="ru-RU" b="1" dirty="0">
                <a:solidFill>
                  <a:srgbClr val="7030A0"/>
                </a:solidFill>
              </a:rPr>
              <a:t>Но самое главное — он начал говорить. В его арсенале было десять слов — от безобидных до ругательных. </a:t>
            </a:r>
            <a:r>
              <a:rPr lang="ru-RU" b="1" dirty="0" smtClean="0">
                <a:solidFill>
                  <a:srgbClr val="7030A0"/>
                </a:solidFill>
              </a:rPr>
              <a:t>Ворон </a:t>
            </a:r>
            <a:r>
              <a:rPr lang="ru-RU" b="1" dirty="0">
                <a:solidFill>
                  <a:srgbClr val="7030A0"/>
                </a:solidFill>
              </a:rPr>
              <a:t>знал свое имя, говорил, </a:t>
            </a:r>
            <a:r>
              <a:rPr lang="ru-RU" b="1" dirty="0" err="1">
                <a:solidFill>
                  <a:srgbClr val="7030A0"/>
                </a:solidFill>
              </a:rPr>
              <a:t>какои</a:t>
            </a:r>
            <a:r>
              <a:rPr lang="ru-RU" b="1" dirty="0">
                <a:solidFill>
                  <a:srgbClr val="7030A0"/>
                </a:solidFill>
              </a:rPr>
              <a:t>̆ он </a:t>
            </a:r>
            <a:r>
              <a:rPr lang="ru-RU" b="1" dirty="0" err="1">
                <a:solidFill>
                  <a:srgbClr val="7030A0"/>
                </a:solidFill>
              </a:rPr>
              <a:t>хорошии</a:t>
            </a:r>
            <a:r>
              <a:rPr lang="ru-RU" b="1" dirty="0">
                <a:solidFill>
                  <a:srgbClr val="7030A0"/>
                </a:solidFill>
              </a:rPr>
              <a:t>̆, звал по имени сына хозяина и </a:t>
            </a:r>
            <a:r>
              <a:rPr lang="ru-RU" b="1" dirty="0" smtClean="0">
                <a:solidFill>
                  <a:srgbClr val="7030A0"/>
                </a:solidFill>
              </a:rPr>
              <a:t>собаку. </a:t>
            </a:r>
            <a:r>
              <a:rPr lang="ru-RU" b="1" dirty="0" err="1">
                <a:solidFill>
                  <a:srgbClr val="7030A0"/>
                </a:solidFill>
              </a:rPr>
              <a:t>Реша</a:t>
            </a:r>
            <a:r>
              <a:rPr lang="ru-RU" b="1" dirty="0">
                <a:solidFill>
                  <a:srgbClr val="7030A0"/>
                </a:solidFill>
              </a:rPr>
              <a:t> очень любил </a:t>
            </a:r>
            <a:r>
              <a:rPr lang="ru-RU" b="1" dirty="0" smtClean="0">
                <a:solidFill>
                  <a:srgbClr val="7030A0"/>
                </a:solidFill>
              </a:rPr>
              <a:t>Максима Зверева и </a:t>
            </a:r>
            <a:r>
              <a:rPr lang="ru-RU" b="1" dirty="0">
                <a:solidFill>
                  <a:srgbClr val="7030A0"/>
                </a:solidFill>
              </a:rPr>
              <a:t>умер от тоски спустя три месяца после его смерти, а ведь такие птицы обычно живут очень долго.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232410"/>
            <a:ext cx="1924050" cy="19240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2372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8300" y="218273"/>
            <a:ext cx="8610600" cy="129302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Природа — наше спасение и главная медитация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5032" y="1676401"/>
            <a:ext cx="9460768" cy="50317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«</a:t>
            </a:r>
            <a:r>
              <a:rPr lang="ru-RU" b="1" dirty="0" err="1">
                <a:solidFill>
                  <a:srgbClr val="7030A0"/>
                </a:solidFill>
              </a:rPr>
              <a:t>Понаблюдаи</a:t>
            </a:r>
            <a:r>
              <a:rPr lang="ru-RU" b="1" dirty="0">
                <a:solidFill>
                  <a:srgbClr val="7030A0"/>
                </a:solidFill>
              </a:rPr>
              <a:t>̆-ка за </a:t>
            </a:r>
            <a:r>
              <a:rPr lang="ru-RU" b="1" dirty="0" err="1">
                <a:solidFill>
                  <a:srgbClr val="7030A0"/>
                </a:solidFill>
              </a:rPr>
              <a:t>птичкои</a:t>
            </a:r>
            <a:r>
              <a:rPr lang="ru-RU" b="1" dirty="0">
                <a:solidFill>
                  <a:srgbClr val="7030A0"/>
                </a:solidFill>
              </a:rPr>
              <a:t>̆, сколько раз она приносит в гнездо корм. Бывает, и 200 раз за день, а птенцам все мало». </a:t>
            </a:r>
            <a:r>
              <a:rPr lang="ru-RU" b="1" dirty="0" smtClean="0">
                <a:solidFill>
                  <a:srgbClr val="7030A0"/>
                </a:solidFill>
              </a:rPr>
              <a:t>Зверев отмечал</a:t>
            </a:r>
            <a:r>
              <a:rPr lang="ru-RU" b="1" dirty="0">
                <a:solidFill>
                  <a:srgbClr val="7030A0"/>
                </a:solidFill>
              </a:rPr>
              <a:t>, что у животных есть зачатки сознания и </a:t>
            </a:r>
            <a:r>
              <a:rPr lang="ru-RU" b="1" dirty="0" err="1">
                <a:solidFill>
                  <a:srgbClr val="7030A0"/>
                </a:solidFill>
              </a:rPr>
              <a:t>собственныи</a:t>
            </a:r>
            <a:r>
              <a:rPr lang="ru-RU" b="1" dirty="0">
                <a:solidFill>
                  <a:srgbClr val="7030A0"/>
                </a:solidFill>
              </a:rPr>
              <a:t>̆ темперамент — они бывают злыми, добрыми, забывчивыми, задумчивыми. </a:t>
            </a:r>
            <a:endParaRPr lang="ru-RU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М</a:t>
            </a:r>
            <a:r>
              <a:rPr lang="ru-RU" b="1" dirty="0" smtClean="0">
                <a:solidFill>
                  <a:srgbClr val="7030A0"/>
                </a:solidFill>
              </a:rPr>
              <a:t>. Зверев </a:t>
            </a:r>
            <a:r>
              <a:rPr lang="ru-RU" b="1" dirty="0">
                <a:solidFill>
                  <a:srgbClr val="7030A0"/>
                </a:solidFill>
              </a:rPr>
              <a:t>писал, что биоэнергетические поля животного и растительного мира очень благоприятно </a:t>
            </a:r>
            <a:r>
              <a:rPr lang="ru-RU" b="1" dirty="0" err="1">
                <a:solidFill>
                  <a:srgbClr val="7030A0"/>
                </a:solidFill>
              </a:rPr>
              <a:t>воздействуют</a:t>
            </a:r>
            <a:r>
              <a:rPr lang="ru-RU" b="1" dirty="0">
                <a:solidFill>
                  <a:srgbClr val="7030A0"/>
                </a:solidFill>
              </a:rPr>
              <a:t> на человека. Он сам до последних </a:t>
            </a:r>
            <a:r>
              <a:rPr lang="ru-RU" b="1" dirty="0" err="1">
                <a:solidFill>
                  <a:srgbClr val="7030A0"/>
                </a:solidFill>
              </a:rPr>
              <a:t>днеи</a:t>
            </a:r>
            <a:r>
              <a:rPr lang="ru-RU" b="1" dirty="0">
                <a:solidFill>
                  <a:srgbClr val="7030A0"/>
                </a:solidFill>
              </a:rPr>
              <a:t>̆ просил вывозить его в горы, чтобы подзарядить свои жизненные «</a:t>
            </a:r>
            <a:r>
              <a:rPr lang="ru-RU" b="1" dirty="0" err="1">
                <a:solidFill>
                  <a:srgbClr val="7030A0"/>
                </a:solidFill>
              </a:rPr>
              <a:t>батарейки</a:t>
            </a:r>
            <a:r>
              <a:rPr lang="ru-RU" b="1" dirty="0">
                <a:solidFill>
                  <a:srgbClr val="7030A0"/>
                </a:solidFill>
              </a:rPr>
              <a:t>», и всегда утверждал, что в этом </a:t>
            </a:r>
            <a:r>
              <a:rPr lang="ru-RU" b="1" dirty="0" err="1">
                <a:solidFill>
                  <a:srgbClr val="7030A0"/>
                </a:solidFill>
              </a:rPr>
              <a:t>взаимодействии</a:t>
            </a:r>
            <a:r>
              <a:rPr lang="ru-RU" b="1" dirty="0">
                <a:solidFill>
                  <a:srgbClr val="7030A0"/>
                </a:solidFill>
              </a:rPr>
              <a:t> с </a:t>
            </a:r>
            <a:r>
              <a:rPr lang="ru-RU" b="1" dirty="0" err="1">
                <a:solidFill>
                  <a:srgbClr val="7030A0"/>
                </a:solidFill>
              </a:rPr>
              <a:t>природои</a:t>
            </a:r>
            <a:r>
              <a:rPr lang="ru-RU" b="1" dirty="0">
                <a:solidFill>
                  <a:srgbClr val="7030A0"/>
                </a:solidFill>
              </a:rPr>
              <a:t>̆ состоит его секрет долголетия. </a:t>
            </a:r>
            <a:endParaRPr lang="ru-RU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Он </a:t>
            </a:r>
            <a:r>
              <a:rPr lang="ru-RU" b="1" dirty="0" smtClean="0">
                <a:solidFill>
                  <a:srgbClr val="7030A0"/>
                </a:solidFill>
              </a:rPr>
              <a:t>родился </a:t>
            </a:r>
            <a:r>
              <a:rPr lang="ru-RU" b="1" dirty="0">
                <a:solidFill>
                  <a:srgbClr val="7030A0"/>
                </a:solidFill>
              </a:rPr>
              <a:t>и вырос рядом с </a:t>
            </a:r>
            <a:r>
              <a:rPr lang="ru-RU" b="1" dirty="0" err="1">
                <a:solidFill>
                  <a:srgbClr val="7030A0"/>
                </a:solidFill>
              </a:rPr>
              <a:t>природои</a:t>
            </a:r>
            <a:r>
              <a:rPr lang="ru-RU" b="1" dirty="0">
                <a:solidFill>
                  <a:srgbClr val="7030A0"/>
                </a:solidFill>
              </a:rPr>
              <a:t>̆ и в отличие от других ученых всегда находился не в замкнутом пространстве кабинета, а внутри нее.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1360"/>
            <a:ext cx="2578832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84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600" y="215901"/>
            <a:ext cx="8636000" cy="1409699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accent1"/>
                </a:solidFill>
              </a:rPr>
              <a:t>Жизнь со смыслом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2507981"/>
            <a:ext cx="8750299" cy="37150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Нам, его детям и внукам, и всем своим читателям он завещал такие советы долголетия: «Надо быть оптимистом, считать </a:t>
            </a:r>
            <a:r>
              <a:rPr lang="ru-RU" sz="2400" b="1" dirty="0" err="1">
                <a:solidFill>
                  <a:srgbClr val="7030A0"/>
                </a:solidFill>
              </a:rPr>
              <a:t>каждыи</a:t>
            </a:r>
            <a:r>
              <a:rPr lang="ru-RU" sz="2400" b="1" dirty="0">
                <a:solidFill>
                  <a:srgbClr val="7030A0"/>
                </a:solidFill>
              </a:rPr>
              <a:t>̆ </a:t>
            </a:r>
            <a:r>
              <a:rPr lang="ru-RU" sz="2400" b="1" dirty="0" err="1">
                <a:solidFill>
                  <a:srgbClr val="7030A0"/>
                </a:solidFill>
              </a:rPr>
              <a:t>прожитыи</a:t>
            </a:r>
            <a:r>
              <a:rPr lang="ru-RU" sz="2400" b="1" dirty="0">
                <a:solidFill>
                  <a:srgbClr val="7030A0"/>
                </a:solidFill>
              </a:rPr>
              <a:t>̆ день подарком судьбы. На любую беду отзываться: «Могло быть и хуже». Злость приближает старость, а улыбка — радость и здоровье. Общение с людьми — </a:t>
            </a:r>
            <a:r>
              <a:rPr lang="ru-RU" sz="2400" b="1" dirty="0" err="1">
                <a:solidFill>
                  <a:srgbClr val="7030A0"/>
                </a:solidFill>
              </a:rPr>
              <a:t>великии</a:t>
            </a:r>
            <a:r>
              <a:rPr lang="ru-RU" sz="2400" b="1" dirty="0">
                <a:solidFill>
                  <a:srgbClr val="7030A0"/>
                </a:solidFill>
              </a:rPr>
              <a:t>̆ дар, не дает замкнуться в себе. Надо трудиться физически и умственно, чтобы суток не хватало. Делать все увлеченно, с огоньком — это украшает и удлиняет жизнь. Ежедневная утренняя гимнастика, среди дня и вечером. Научиться расслабляться. </a:t>
            </a:r>
            <a:r>
              <a:rPr lang="ru-RU" sz="2400" b="1" dirty="0" err="1">
                <a:solidFill>
                  <a:srgbClr val="7030A0"/>
                </a:solidFill>
              </a:rPr>
              <a:t>Обязательныи</a:t>
            </a:r>
            <a:r>
              <a:rPr lang="ru-RU" sz="2400" b="1" dirty="0">
                <a:solidFill>
                  <a:srgbClr val="7030A0"/>
                </a:solidFill>
              </a:rPr>
              <a:t>̆ сон 20-30 минут днем».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700" y="2507980"/>
            <a:ext cx="2665704" cy="3194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4300"/>
            <a:ext cx="3412206" cy="22695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72062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495300"/>
            <a:ext cx="5664200" cy="1562101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1"/>
                </a:solidFill>
              </a:rPr>
              <a:t>память</a:t>
            </a:r>
            <a:endParaRPr lang="ru-RU" sz="6000" b="1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706" y="4905676"/>
            <a:ext cx="2469094" cy="1847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100" y="2203966"/>
            <a:ext cx="11125200" cy="4024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7030A0"/>
                </a:solidFill>
              </a:rPr>
              <a:t>В следующем — 2021-м — году известному ученому, писателю-натуралисту Максиму Звереву исполнится 125 лет со дня рождения. Сегодня одна из улиц Алматы носит его </a:t>
            </a:r>
            <a:r>
              <a:rPr lang="ru-RU" sz="2800" b="1" dirty="0" smtClean="0">
                <a:solidFill>
                  <a:srgbClr val="7030A0"/>
                </a:solidFill>
              </a:rPr>
              <a:t>имя, после </a:t>
            </a:r>
            <a:r>
              <a:rPr lang="ru-RU" sz="2800" b="1" dirty="0">
                <a:solidFill>
                  <a:srgbClr val="7030A0"/>
                </a:solidFill>
              </a:rPr>
              <a:t>смерти улица Грушевая в Алматы, где прошла вся литературная деятельность писателя, была названа его именем.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В </a:t>
            </a:r>
            <a:r>
              <a:rPr lang="ru-RU" sz="2800" b="1" dirty="0">
                <a:solidFill>
                  <a:srgbClr val="7030A0"/>
                </a:solidFill>
              </a:rPr>
              <a:t>городском зоопарке установили барельеф, память о нем хранят написанные им книги, научные труды и, конечно же, люди, запомнившие его отважные поступки и акции, связанные с </a:t>
            </a:r>
            <a:r>
              <a:rPr lang="ru-RU" sz="2800" b="1" dirty="0" err="1">
                <a:solidFill>
                  <a:srgbClr val="7030A0"/>
                </a:solidFill>
              </a:rPr>
              <a:t>защитои</a:t>
            </a:r>
            <a:r>
              <a:rPr lang="ru-RU" sz="2800" b="1" dirty="0">
                <a:solidFill>
                  <a:srgbClr val="7030A0"/>
                </a:solidFill>
              </a:rPr>
              <a:t>̆ природы Казахстана.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325" y="70084"/>
            <a:ext cx="1971675" cy="2412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7143" t="6091" r="18068"/>
          <a:stretch/>
        </p:blipFill>
        <p:spPr>
          <a:xfrm>
            <a:off x="100644" y="25868"/>
            <a:ext cx="2540956" cy="20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04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459573"/>
            <a:ext cx="8610600" cy="129302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К 125-летию Максима Дмитриевича Зверева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603" y="2194560"/>
            <a:ext cx="11073597" cy="45237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7030A0"/>
                </a:solidFill>
              </a:rPr>
              <a:t>Сегодня наследие Максима Зверева, его мировоззрение в мир несут его дети, внуки и уже правнуки, которые пишут сочинения о родном прадедушке как о </a:t>
            </a:r>
            <a:r>
              <a:rPr lang="ru-RU" sz="2800" b="1" dirty="0" err="1">
                <a:solidFill>
                  <a:srgbClr val="7030A0"/>
                </a:solidFill>
              </a:rPr>
              <a:t>величайшеи</a:t>
            </a:r>
            <a:r>
              <a:rPr lang="ru-RU" sz="2800" b="1" dirty="0">
                <a:solidFill>
                  <a:srgbClr val="7030A0"/>
                </a:solidFill>
              </a:rPr>
              <a:t>̆ личности в истории </a:t>
            </a:r>
            <a:r>
              <a:rPr lang="ru-RU" sz="2800" b="1" dirty="0" err="1">
                <a:solidFill>
                  <a:srgbClr val="7030A0"/>
                </a:solidFill>
              </a:rPr>
              <a:t>нашеи</a:t>
            </a:r>
            <a:r>
              <a:rPr lang="ru-RU" sz="2800" b="1" dirty="0">
                <a:solidFill>
                  <a:srgbClr val="7030A0"/>
                </a:solidFill>
              </a:rPr>
              <a:t>̆ страны</a:t>
            </a:r>
            <a:r>
              <a:rPr lang="ru-RU" sz="2800" b="1" dirty="0" smtClean="0">
                <a:solidFill>
                  <a:srgbClr val="7030A0"/>
                </a:solidFill>
              </a:rPr>
              <a:t>.</a:t>
            </a:r>
            <a:endParaRPr lang="ru-RU" sz="28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7030A0"/>
                </a:solidFill>
              </a:rPr>
              <a:t>К 125-летию Максима Дмитриевича Зверева Ольга Демченко и Натали Зверева готовят выпуск аудиокниг, планируют адаптацию к современности его бестселлеров, в том числе «Сказки бабушки Черепахи» и «</a:t>
            </a:r>
            <a:r>
              <a:rPr lang="ru-RU" sz="2800" b="1" dirty="0" err="1">
                <a:solidFill>
                  <a:srgbClr val="7030A0"/>
                </a:solidFill>
              </a:rPr>
              <a:t>Тайны</a:t>
            </a:r>
            <a:r>
              <a:rPr lang="ru-RU" sz="2800" b="1" dirty="0">
                <a:solidFill>
                  <a:srgbClr val="7030A0"/>
                </a:solidFill>
              </a:rPr>
              <a:t> двухэтажного города». 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Сегодня </a:t>
            </a:r>
            <a:r>
              <a:rPr lang="ru-RU" sz="2800" b="1" dirty="0">
                <a:solidFill>
                  <a:srgbClr val="7030A0"/>
                </a:solidFill>
              </a:rPr>
              <a:t>сестры в поиске меценатов для их издания, и, надеемся, такие </a:t>
            </a:r>
            <a:r>
              <a:rPr lang="ru-RU" sz="2800" b="1" dirty="0" err="1">
                <a:solidFill>
                  <a:srgbClr val="7030A0"/>
                </a:solidFill>
              </a:rPr>
              <a:t>найдутся</a:t>
            </a:r>
            <a:r>
              <a:rPr lang="ru-RU" sz="28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95601" cy="21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20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00" y="177800"/>
            <a:ext cx="5613400" cy="2055315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прозаик, публицист, </a:t>
            </a:r>
            <a:r>
              <a:rPr lang="ru-RU" b="1" dirty="0" smtClean="0">
                <a:solidFill>
                  <a:schemeClr val="accent1"/>
                </a:solidFill>
              </a:rPr>
              <a:t/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ученый-зоолог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094" y="1942192"/>
            <a:ext cx="2590256" cy="4552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022600" y="2233116"/>
            <a:ext cx="5613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Слова народного писателя Казахстана и натуралиста звучат как завещание: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</a:rPr>
              <a:t>«Потомки не простят нам, если мы не протянем руку природе. Ведь теперь не мы просим милости у нее, а природа просит эту милость у нас</a:t>
            </a:r>
            <a:r>
              <a:rPr lang="ru-RU" sz="2800" b="1" dirty="0" smtClean="0">
                <a:solidFill>
                  <a:srgbClr val="7030A0"/>
                </a:solidFill>
              </a:rPr>
              <a:t>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00900" y="6148316"/>
            <a:ext cx="2231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М. Зверев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0" y="363648"/>
            <a:ext cx="3221551" cy="43734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2531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-1257300"/>
            <a:ext cx="8610600" cy="787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381000"/>
            <a:ext cx="10820400" cy="5461000"/>
          </a:xfrm>
          <a:scene3d>
            <a:camera prst="orthographicFront">
              <a:rot lat="0" lon="21299999" rev="0"/>
            </a:camera>
            <a:lightRig rig="threePt" dir="t"/>
          </a:scene3d>
        </p:spPr>
        <p:txBody>
          <a:bodyPr>
            <a:prstTxWarp prst="textDeflate">
              <a:avLst>
                <a:gd name="adj" fmla="val 19152"/>
              </a:avLst>
            </a:prstTxWarp>
            <a:normAutofit/>
          </a:bodyPr>
          <a:lstStyle/>
          <a:p>
            <a:pPr marL="0" indent="0" algn="ctr">
              <a:buNone/>
            </a:pPr>
            <a:endParaRPr lang="ru-RU" sz="9600" b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ru-RU" sz="9600" b="1" dirty="0" smtClean="0">
                <a:solidFill>
                  <a:schemeClr val="accent1"/>
                </a:solidFill>
              </a:rPr>
              <a:t>Благодарим </a:t>
            </a:r>
          </a:p>
          <a:p>
            <a:pPr marL="0" indent="0" algn="ctr">
              <a:buNone/>
            </a:pPr>
            <a:r>
              <a:rPr lang="ru-RU" sz="9600" b="1" dirty="0" smtClean="0">
                <a:solidFill>
                  <a:schemeClr val="accent1"/>
                </a:solidFill>
              </a:rPr>
              <a:t>за просмотр</a:t>
            </a:r>
            <a:endParaRPr lang="ru-RU" sz="9600" b="1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1" y="88900"/>
            <a:ext cx="3656012" cy="27431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809765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814" y="901532"/>
            <a:ext cx="8610600" cy="12930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Юность будущего писателя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00" y="2194560"/>
            <a:ext cx="11823700" cy="4447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7030A0"/>
                </a:solidFill>
              </a:rPr>
              <a:t>Детство и юность будущего писателя прошли на берегу реки Оби, среди живописной алтайской природы. Мать, Мария Федоровна, трудилась фельдшером, отец, Дмитрий Иванович, служил в земстве статистом. Летом семья жила на заимке в лесу. И первое знакомство маленького Максима с жизнью было и первым знакомством с природой. Вся обстановка способствовала сближению мальчика с природой, ее таинственным и прекрасным миром. И это сыграло немалую роль в выборе будущей профессии. После окончания реального училища в 1916 году, военной службы сначала в царской, а затем в Красной Армии, он поступает в Томский</a:t>
            </a:r>
            <a:r>
              <a:rPr lang="ru-RU" sz="2800" b="1" dirty="0" smtClean="0">
                <a:solidFill>
                  <a:srgbClr val="7030A0"/>
                </a:solidFill>
              </a:rPr>
              <a:t>…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0" y="-154940"/>
            <a:ext cx="1879600" cy="2349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4065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Образование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400" y="2194560"/>
            <a:ext cx="11391900" cy="42697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800" b="1" dirty="0">
                <a:solidFill>
                  <a:srgbClr val="7030A0"/>
                </a:solidFill>
              </a:rPr>
              <a:t>Окончил реальное училище в 1916 году (среднее учебное заведение без преподавания древних языков, с преобладанием в учебном плане математики и естественных наук).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7030A0"/>
                </a:solidFill>
              </a:rPr>
              <a:t>Поступил в Московский политехнический институт, но проучился там только несколько месяцев — был призван на военную службу в период Первой мировой войны и зачислен в Московское военное училище.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7030A0"/>
                </a:solidFill>
              </a:rPr>
              <a:t>В 1920 году направлен на учебу в Томский университет на естественное отделение физико-математического факультета (биофак).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59" y="189540"/>
            <a:ext cx="1963082" cy="23349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09922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1"/>
                </a:solidFill>
              </a:rPr>
              <a:t>Семья </a:t>
            </a:r>
            <a:r>
              <a:rPr lang="ru-RU" sz="4400" b="1" dirty="0" err="1" smtClean="0">
                <a:solidFill>
                  <a:schemeClr val="accent1"/>
                </a:solidFill>
              </a:rPr>
              <a:t>зверевых</a:t>
            </a:r>
            <a:endParaRPr lang="ru-RU" sz="44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0000" y="2057401"/>
            <a:ext cx="8966200" cy="416128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С чего обычно все начинается? Со </a:t>
            </a:r>
            <a:r>
              <a:rPr lang="ru-RU" b="1" dirty="0" smtClean="0">
                <a:solidFill>
                  <a:srgbClr val="7030A0"/>
                </a:solidFill>
              </a:rPr>
              <a:t>знаковой встречи </a:t>
            </a:r>
            <a:r>
              <a:rPr lang="ru-RU" b="1" dirty="0">
                <a:solidFill>
                  <a:srgbClr val="7030A0"/>
                </a:solidFill>
              </a:rPr>
              <a:t>двух близких по духу </a:t>
            </a:r>
            <a:r>
              <a:rPr lang="ru-RU" b="1" dirty="0" smtClean="0">
                <a:solidFill>
                  <a:srgbClr val="7030A0"/>
                </a:solidFill>
              </a:rPr>
              <a:t>людей̆. </a:t>
            </a:r>
            <a:r>
              <a:rPr lang="ru-RU" b="1" dirty="0">
                <a:solidFill>
                  <a:srgbClr val="7030A0"/>
                </a:solidFill>
              </a:rPr>
              <a:t>Ольга Николаевна и Максим Дмитриевич поженились в 1924 году в Томске. Он — зоолог, она — геоботаник. Общие интересы, схожие взгляды на жизнь, которая обещала быть </a:t>
            </a:r>
            <a:r>
              <a:rPr lang="ru-RU" b="1" dirty="0" smtClean="0">
                <a:solidFill>
                  <a:srgbClr val="7030A0"/>
                </a:solidFill>
              </a:rPr>
              <a:t>такой̆ интересной̆</a:t>
            </a:r>
            <a:r>
              <a:rPr lang="ru-RU" b="1" dirty="0">
                <a:solidFill>
                  <a:srgbClr val="7030A0"/>
                </a:solidFill>
              </a:rPr>
              <a:t>... Молодые жили сначала в Томске, потом — в Новосибирске. Ольга работала в краеведческом музее, Максим был поглощен </a:t>
            </a:r>
            <a:r>
              <a:rPr lang="ru-RU" b="1" dirty="0" smtClean="0">
                <a:solidFill>
                  <a:srgbClr val="7030A0"/>
                </a:solidFill>
              </a:rPr>
              <a:t>организацией̆ </a:t>
            </a:r>
            <a:r>
              <a:rPr lang="ru-RU" b="1" dirty="0">
                <a:solidFill>
                  <a:srgbClr val="7030A0"/>
                </a:solidFill>
              </a:rPr>
              <a:t>первого зоосада. Вечера за </a:t>
            </a:r>
            <a:r>
              <a:rPr lang="ru-RU" b="1" dirty="0" smtClean="0">
                <a:solidFill>
                  <a:srgbClr val="7030A0"/>
                </a:solidFill>
              </a:rPr>
              <a:t>чашкой̆ </a:t>
            </a:r>
            <a:r>
              <a:rPr lang="ru-RU" b="1" dirty="0">
                <a:solidFill>
                  <a:srgbClr val="7030A0"/>
                </a:solidFill>
              </a:rPr>
              <a:t>чая, иногда шумные гости, посиделки до утра. Интересное дело у каждого, время бежит так незаметно, и вот уже 10 лет </a:t>
            </a:r>
            <a:r>
              <a:rPr lang="ru-RU" b="1" dirty="0" smtClean="0">
                <a:solidFill>
                  <a:srgbClr val="7030A0"/>
                </a:solidFill>
              </a:rPr>
              <a:t>вместе и двое детей: дочка и сын.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4173"/>
            <a:ext cx="2286731" cy="36519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05615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6388100" cy="1293028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1"/>
                </a:solidFill>
              </a:rPr>
              <a:t>Очарован </a:t>
            </a:r>
            <a:r>
              <a:rPr lang="ru-RU" sz="4400" b="1" dirty="0" err="1" smtClean="0">
                <a:solidFill>
                  <a:schemeClr val="accent1"/>
                </a:solidFill>
              </a:rPr>
              <a:t>Алматой</a:t>
            </a:r>
            <a:endParaRPr lang="ru-RU" sz="44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100" y="2057401"/>
            <a:ext cx="11747500" cy="4457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В начале 1937 года </a:t>
            </a:r>
            <a:r>
              <a:rPr lang="ru-RU" sz="2400" b="1" dirty="0" err="1">
                <a:solidFill>
                  <a:srgbClr val="7030A0"/>
                </a:solidFill>
              </a:rPr>
              <a:t>московскии</a:t>
            </a:r>
            <a:r>
              <a:rPr lang="ru-RU" sz="2400" b="1" dirty="0">
                <a:solidFill>
                  <a:srgbClr val="7030A0"/>
                </a:solidFill>
              </a:rPr>
              <a:t>̆ профессор зоологии Петр Александрович </a:t>
            </a:r>
            <a:r>
              <a:rPr lang="ru-RU" sz="2400" b="1" dirty="0" err="1">
                <a:solidFill>
                  <a:srgbClr val="7030A0"/>
                </a:solidFill>
              </a:rPr>
              <a:t>Мантейфель</a:t>
            </a:r>
            <a:r>
              <a:rPr lang="ru-RU" sz="2400" b="1" dirty="0">
                <a:solidFill>
                  <a:srgbClr val="7030A0"/>
                </a:solidFill>
              </a:rPr>
              <a:t> вызвал Зверева в Москву с предложением работы в зоопарке. </a:t>
            </a:r>
            <a:r>
              <a:rPr lang="ru-RU" sz="2400" b="1" dirty="0" smtClean="0">
                <a:solidFill>
                  <a:srgbClr val="7030A0"/>
                </a:solidFill>
              </a:rPr>
              <a:t>В </a:t>
            </a:r>
            <a:r>
              <a:rPr lang="ru-RU" sz="2400" b="1" dirty="0">
                <a:solidFill>
                  <a:srgbClr val="7030A0"/>
                </a:solidFill>
              </a:rPr>
              <a:t>кабинете профессора Зверев познакомился с молодым охотником из Казахстана </a:t>
            </a:r>
            <a:r>
              <a:rPr lang="ru-RU" sz="2400" b="1" dirty="0" err="1">
                <a:solidFill>
                  <a:srgbClr val="7030A0"/>
                </a:solidFill>
              </a:rPr>
              <a:t>Мурзаханом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Толебаевым</a:t>
            </a:r>
            <a:r>
              <a:rPr lang="ru-RU" sz="2400" b="1" dirty="0">
                <a:solidFill>
                  <a:srgbClr val="7030A0"/>
                </a:solidFill>
              </a:rPr>
              <a:t>, назначенным директором </a:t>
            </a:r>
            <a:r>
              <a:rPr lang="ru-RU" sz="2400" b="1" dirty="0" smtClean="0">
                <a:solidFill>
                  <a:srgbClr val="7030A0"/>
                </a:solidFill>
              </a:rPr>
              <a:t>зоопарка </a:t>
            </a:r>
            <a:r>
              <a:rPr lang="ru-RU" sz="2400" b="1" dirty="0">
                <a:solidFill>
                  <a:srgbClr val="7030A0"/>
                </a:solidFill>
              </a:rPr>
              <a:t>в Алма-Ате. Ему был нужен зоолог. Профессор порекомендовал Зверева. Максим Дмитриевич в этом деле был ас. Знал, какие вольеры нужны для тех или иных животных, где их лучше разместить, как правильно адаптировать к </a:t>
            </a:r>
            <a:r>
              <a:rPr lang="ru-RU" sz="2400" b="1" dirty="0" smtClean="0">
                <a:solidFill>
                  <a:srgbClr val="7030A0"/>
                </a:solidFill>
              </a:rPr>
              <a:t>климату </a:t>
            </a:r>
            <a:r>
              <a:rPr lang="ru-RU" sz="2400" b="1" dirty="0">
                <a:solidFill>
                  <a:srgbClr val="7030A0"/>
                </a:solidFill>
              </a:rPr>
              <a:t>и многое другое. Он увлекся </a:t>
            </a:r>
            <a:r>
              <a:rPr lang="ru-RU" sz="2400" b="1" dirty="0" err="1">
                <a:solidFill>
                  <a:srgbClr val="7030A0"/>
                </a:solidFill>
              </a:rPr>
              <a:t>любимои</a:t>
            </a:r>
            <a:r>
              <a:rPr lang="ru-RU" sz="2400" b="1" dirty="0">
                <a:solidFill>
                  <a:srgbClr val="7030A0"/>
                </a:solidFill>
              </a:rPr>
              <a:t>̆ </a:t>
            </a:r>
            <a:r>
              <a:rPr lang="ru-RU" sz="2400" b="1" dirty="0" err="1">
                <a:solidFill>
                  <a:srgbClr val="7030A0"/>
                </a:solidFill>
              </a:rPr>
              <a:t>работои</a:t>
            </a:r>
            <a:r>
              <a:rPr lang="ru-RU" sz="2400" b="1" dirty="0">
                <a:solidFill>
                  <a:srgbClr val="7030A0"/>
                </a:solidFill>
              </a:rPr>
              <a:t>̆, разработал </a:t>
            </a:r>
            <a:r>
              <a:rPr lang="ru-RU" sz="2400" b="1" dirty="0" err="1">
                <a:solidFill>
                  <a:srgbClr val="7030A0"/>
                </a:solidFill>
              </a:rPr>
              <a:t>первыи</a:t>
            </a:r>
            <a:r>
              <a:rPr lang="ru-RU" sz="2400" b="1" dirty="0">
                <a:solidFill>
                  <a:srgbClr val="7030A0"/>
                </a:solidFill>
              </a:rPr>
              <a:t>̆ </a:t>
            </a:r>
            <a:r>
              <a:rPr lang="ru-RU" sz="2400" b="1" dirty="0" err="1">
                <a:solidFill>
                  <a:srgbClr val="7030A0"/>
                </a:solidFill>
              </a:rPr>
              <a:t>генеральныи</a:t>
            </a:r>
            <a:r>
              <a:rPr lang="ru-RU" sz="2400" b="1" dirty="0">
                <a:solidFill>
                  <a:srgbClr val="7030A0"/>
                </a:solidFill>
              </a:rPr>
              <a:t>̆ план организации Алма-Атинского зоопарка. Командировка на 2-3 месяца продлилась на всю жизнь. Оглядевшись, он прислал Ольге Николаевне короткую телеграмму: «Очарован Алма-</a:t>
            </a:r>
            <a:r>
              <a:rPr lang="ru-RU" sz="2400" b="1" dirty="0" err="1">
                <a:solidFill>
                  <a:srgbClr val="7030A0"/>
                </a:solidFill>
              </a:rPr>
              <a:t>Атои</a:t>
            </a:r>
            <a:r>
              <a:rPr lang="ru-RU" sz="2400" b="1" dirty="0">
                <a:solidFill>
                  <a:srgbClr val="7030A0"/>
                </a:solidFill>
              </a:rPr>
              <a:t>̆. Жду. Твой Макс».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300" y="209551"/>
            <a:ext cx="2260600" cy="18478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3" y="0"/>
            <a:ext cx="2466975" cy="18478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94170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600" y="764373"/>
            <a:ext cx="8610600" cy="129302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Трудовой стаж</a:t>
            </a:r>
            <a:br>
              <a:rPr lang="ru-RU" b="1" dirty="0">
                <a:solidFill>
                  <a:schemeClr val="accent1"/>
                </a:solidFill>
              </a:rPr>
            </a:b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300" y="1587501"/>
            <a:ext cx="11849100" cy="49149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600" b="1" dirty="0">
                <a:solidFill>
                  <a:srgbClr val="7030A0"/>
                </a:solidFill>
              </a:rPr>
              <a:t>В 1917 году в чине прапорщика заведовал станцией Барнаул.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7030A0"/>
                </a:solidFill>
              </a:rPr>
              <a:t>После демобилизации работал лесным техником в селе Ребриха Алтайского края. Во время наступления Колчака вновь был мобилизован и работал помощником коменданта станций Алтайская и Томск.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7030A0"/>
                </a:solidFill>
              </a:rPr>
              <a:t>В 1919 году перешел на сторону Красной Армии и был назначен военным диспетчером всей Томской железной дороги.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7030A0"/>
                </a:solidFill>
              </a:rPr>
              <a:t>В 1925 году направлен в Новосибирск губернским инструктором Станции защиты растений. После ее преобразования в Сибирской институт защиты растений Зверева назначили старшим научным сотрудником, потом – заведующим отделом зоологии в институте, где он проработал около 25 лет.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7030A0"/>
                </a:solidFill>
              </a:rPr>
              <a:t>В 1937-1952 годах преподавал в Казахском государственном университете им. Кирова и работал заместителем директора по научной части </a:t>
            </a:r>
            <a:r>
              <a:rPr lang="ru-RU" sz="2600" b="1" dirty="0" err="1" smtClean="0">
                <a:solidFill>
                  <a:srgbClr val="7030A0"/>
                </a:solidFill>
              </a:rPr>
              <a:t>Алматинского</a:t>
            </a:r>
            <a:r>
              <a:rPr lang="ru-RU" sz="2600" b="1" dirty="0" smtClean="0">
                <a:solidFill>
                  <a:srgbClr val="7030A0"/>
                </a:solidFill>
              </a:rPr>
              <a:t> </a:t>
            </a:r>
            <a:r>
              <a:rPr lang="ru-RU" sz="2600" b="1" dirty="0">
                <a:solidFill>
                  <a:srgbClr val="7030A0"/>
                </a:solidFill>
              </a:rPr>
              <a:t>зоопарка, потом — </a:t>
            </a:r>
            <a:r>
              <a:rPr lang="ru-RU" sz="2600" b="1" dirty="0" smtClean="0">
                <a:solidFill>
                  <a:srgbClr val="7030A0"/>
                </a:solidFill>
              </a:rPr>
              <a:t> уже </a:t>
            </a:r>
            <a:r>
              <a:rPr lang="ru-RU" sz="2600" b="1" dirty="0" err="1" smtClean="0">
                <a:solidFill>
                  <a:srgbClr val="7030A0"/>
                </a:solidFill>
              </a:rPr>
              <a:t>Алматинского</a:t>
            </a:r>
            <a:r>
              <a:rPr lang="ru-RU" sz="2600" b="1" dirty="0" smtClean="0">
                <a:solidFill>
                  <a:srgbClr val="7030A0"/>
                </a:solidFill>
              </a:rPr>
              <a:t> </a:t>
            </a:r>
            <a:r>
              <a:rPr lang="ru-RU" sz="2600" b="1" dirty="0">
                <a:solidFill>
                  <a:srgbClr val="7030A0"/>
                </a:solidFill>
              </a:rPr>
              <a:t>заповедника.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191" y="137579"/>
            <a:ext cx="2097206" cy="207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9905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0" y="535773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1"/>
                </a:solidFill>
              </a:rPr>
              <a:t>Первые пробы</a:t>
            </a:r>
            <a:endParaRPr lang="ru-RU" sz="60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2194560"/>
            <a:ext cx="11874500" cy="4485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В 1917 году в газете «Алтайский край» опубликовал свой первый рассказ «Охота на волков» (о совместных с отцом охотничьих походах), первая книга «Белый марал» написана в 1922 </a:t>
            </a:r>
            <a:r>
              <a:rPr lang="ru-RU" sz="2400" b="1" dirty="0" smtClean="0">
                <a:solidFill>
                  <a:srgbClr val="7030A0"/>
                </a:solidFill>
              </a:rPr>
              <a:t>году, но </a:t>
            </a:r>
            <a:r>
              <a:rPr lang="ru-RU" sz="2400" b="1" dirty="0">
                <a:solidFill>
                  <a:srgbClr val="7030A0"/>
                </a:solidFill>
              </a:rPr>
              <a:t>вышла в свет в 1929-ом.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Когда </a:t>
            </a:r>
            <a:r>
              <a:rPr lang="ru-RU" sz="2400" b="1" dirty="0">
                <a:solidFill>
                  <a:srgbClr val="7030A0"/>
                </a:solidFill>
              </a:rPr>
              <a:t>Максим Дмитриевич учился на 3-м курсе, он опубликовал </a:t>
            </a:r>
            <a:r>
              <a:rPr lang="ru-RU" sz="2400" b="1" dirty="0" smtClean="0">
                <a:solidFill>
                  <a:srgbClr val="7030A0"/>
                </a:solidFill>
              </a:rPr>
              <a:t>свою первую </a:t>
            </a:r>
            <a:r>
              <a:rPr lang="ru-RU" sz="2400" b="1" dirty="0">
                <a:solidFill>
                  <a:srgbClr val="7030A0"/>
                </a:solidFill>
              </a:rPr>
              <a:t>научную работу «Определитель хищных птиц Сибири» (1923 год).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В </a:t>
            </a:r>
            <a:r>
              <a:rPr lang="ru-RU" sz="2400" b="1" dirty="0">
                <a:solidFill>
                  <a:srgbClr val="7030A0"/>
                </a:solidFill>
              </a:rPr>
              <a:t>начале 1930-х на основе </a:t>
            </a:r>
            <a:r>
              <a:rPr lang="ru-RU" sz="2400" b="1" dirty="0" err="1">
                <a:solidFill>
                  <a:srgbClr val="7030A0"/>
                </a:solidFill>
              </a:rPr>
              <a:t>агробиостанции</a:t>
            </a:r>
            <a:r>
              <a:rPr lang="ru-RU" sz="2400" b="1" dirty="0">
                <a:solidFill>
                  <a:srgbClr val="7030A0"/>
                </a:solidFill>
              </a:rPr>
              <a:t>, где трудился Зверев, он основал зоосад и стал научным руководителем. Он создал первую в Сибири юннатскую станцию. Одним из первых юннатов Зверева был Е. В. Гвоздев, ставший впоследствии крупнейшим ученым, доктором наук, академиком АН РК, вице-президентом Академии наук Казахстана.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8900"/>
            <a:ext cx="1790700" cy="1922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3570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17530436</TotalTime>
  <Words>2575</Words>
  <Application>Microsoft Office PowerPoint</Application>
  <PresentationFormat>Широкоэкранный</PresentationFormat>
  <Paragraphs>90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Century Gothic</vt:lpstr>
      <vt:lpstr>Gabriola</vt:lpstr>
      <vt:lpstr>Segoe Script</vt:lpstr>
      <vt:lpstr>Times New Roman</vt:lpstr>
      <vt:lpstr>След самолета</vt:lpstr>
      <vt:lpstr>       Разрешите представить - Капитан животного мира – Максим Зверев  </vt:lpstr>
      <vt:lpstr>Зверев Максим Дмитриевич (1896 – 1996)</vt:lpstr>
      <vt:lpstr>прозаик, публицист,  ученый-зоолог</vt:lpstr>
      <vt:lpstr>Юность будущего писателя</vt:lpstr>
      <vt:lpstr>Образование </vt:lpstr>
      <vt:lpstr>Семья зверевых</vt:lpstr>
      <vt:lpstr>Очарован Алматой</vt:lpstr>
      <vt:lpstr>Трудовой стаж </vt:lpstr>
      <vt:lpstr>Первые пробы</vt:lpstr>
      <vt:lpstr> ГУЛАГ </vt:lpstr>
      <vt:lpstr>Простое везение и удача</vt:lpstr>
      <vt:lpstr>25 лет в науке</vt:lpstr>
      <vt:lpstr>Великая Отечественная война </vt:lpstr>
      <vt:lpstr>родовое гнездо</vt:lpstr>
      <vt:lpstr>Критерии должностей</vt:lpstr>
      <vt:lpstr>Лик земли</vt:lpstr>
      <vt:lpstr>Жизнь в Алма-Ате</vt:lpstr>
      <vt:lpstr>Максим Зверев – личность легендарная для Казахстана</vt:lpstr>
      <vt:lpstr>Произведения: </vt:lpstr>
      <vt:lpstr>Презентация PowerPoint</vt:lpstr>
      <vt:lpstr>Презентация PowerPoint</vt:lpstr>
      <vt:lpstr>Презентация PowerPoint</vt:lpstr>
      <vt:lpstr> Награды, медали  </vt:lpstr>
      <vt:lpstr>Не дожив до 100 лет</vt:lpstr>
      <vt:lpstr>Ольга Демченко — внучка Максима Зверева</vt:lpstr>
      <vt:lpstr>Природа — наше спасение и главная медитация</vt:lpstr>
      <vt:lpstr>Жизнь со смыслом</vt:lpstr>
      <vt:lpstr>память</vt:lpstr>
      <vt:lpstr>К 125-летию Максима Дмитриевича Зверева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«Разрешите представить - Капитан животного мира – Максим Зверев»</dc:title>
  <dc:creator>Пользователь</dc:creator>
  <cp:lastModifiedBy>Пользователь</cp:lastModifiedBy>
  <cp:revision>44</cp:revision>
  <dcterms:created xsi:type="dcterms:W3CDTF">2009-09-21T23:55:52Z</dcterms:created>
  <dcterms:modified xsi:type="dcterms:W3CDTF">2020-11-05T11:13:57Z</dcterms:modified>
</cp:coreProperties>
</file>