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902" r:id="rId1"/>
  </p:sldMasterIdLst>
  <p:notesMasterIdLst>
    <p:notesMasterId r:id="rId13"/>
  </p:notesMasterIdLst>
  <p:handoutMasterIdLst>
    <p:handoutMasterId r:id="rId14"/>
  </p:handoutMasterIdLst>
  <p:sldIdLst>
    <p:sldId id="362" r:id="rId2"/>
    <p:sldId id="473" r:id="rId3"/>
    <p:sldId id="363" r:id="rId4"/>
    <p:sldId id="364" r:id="rId5"/>
    <p:sldId id="365" r:id="rId6"/>
    <p:sldId id="366" r:id="rId7"/>
    <p:sldId id="367" r:id="rId8"/>
    <p:sldId id="368" r:id="rId9"/>
    <p:sldId id="369" r:id="rId10"/>
    <p:sldId id="370" r:id="rId11"/>
    <p:sldId id="474" r:id="rId12"/>
  </p:sldIdLst>
  <p:sldSz cx="9906000" cy="6858000" type="A4"/>
  <p:notesSz cx="6810375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E9EBF5"/>
    <a:srgbClr val="2B5398"/>
    <a:srgbClr val="195481"/>
    <a:srgbClr val="0099CC"/>
    <a:srgbClr val="336699"/>
    <a:srgbClr val="EAEAEA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91" autoAdjust="0"/>
    <p:restoredTop sz="94658" autoAdjust="0"/>
  </p:normalViewPr>
  <p:slideViewPr>
    <p:cSldViewPr>
      <p:cViewPr varScale="1">
        <p:scale>
          <a:sx n="110" d="100"/>
          <a:sy n="110" d="100"/>
        </p:scale>
        <p:origin x="1080" y="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396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A84910-A3CD-4DF9-A8CA-615665F09729}" type="doc">
      <dgm:prSet loTypeId="urn:microsoft.com/office/officeart/2005/8/layout/hList7#1" loCatId="relationship" qsTypeId="urn:microsoft.com/office/officeart/2005/8/quickstyle/3d1" qsCatId="3D" csTypeId="urn:microsoft.com/office/officeart/2005/8/colors/accent1_3" csCatId="accent1" phldr="1"/>
      <dgm:spPr/>
    </dgm:pt>
    <dgm:pt modelId="{192E4B4A-0DBD-4149-8D1D-930F449F79A1}">
      <dgm:prSet phldrT="[Текст]"/>
      <dgm:spPr/>
      <dgm:t>
        <a:bodyPr/>
        <a:lstStyle/>
        <a:p>
          <a:r>
            <a:rPr lang="kk-KZ" b="1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библиотек организаций образования 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отечественной, зарубежной художественной и отраслевой  литературой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996A55-0659-433B-9408-9C4208225617}" type="parTrans" cxnId="{D241A07E-39B5-4E80-A704-4DBDC9EC4DF9}">
      <dgm:prSet/>
      <dgm:spPr/>
      <dgm:t>
        <a:bodyPr/>
        <a:lstStyle/>
        <a:p>
          <a:endParaRPr lang="ru-RU"/>
        </a:p>
      </dgm:t>
    </dgm:pt>
    <dgm:pt modelId="{ABD5D3AD-5137-4792-85EE-FB672E1EC2F6}" type="sibTrans" cxnId="{D241A07E-39B5-4E80-A704-4DBDC9EC4DF9}">
      <dgm:prSet/>
      <dgm:spPr/>
      <dgm:t>
        <a:bodyPr/>
        <a:lstStyle/>
        <a:p>
          <a:endParaRPr lang="ru-RU"/>
        </a:p>
      </dgm:t>
    </dgm:pt>
    <dgm:pt modelId="{8DA44CB2-56EF-4F55-8EC1-4DB9AA5AB25F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  кадрового потенциала</a:t>
          </a:r>
          <a:r>
            <a:rPr lang="kk-KZ" b="1" dirty="0">
              <a:latin typeface="Times New Roman" panose="02020603050405020304" pitchFamily="18" charset="0"/>
              <a:cs typeface="Times New Roman" panose="02020603050405020304" pitchFamily="18" charset="0"/>
            </a:rPr>
            <a:t> библиотек организаций образования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EF2700-F643-4129-8D90-33223B512055}" type="parTrans" cxnId="{827D1889-75FC-4218-8674-F3BA07BA2F71}">
      <dgm:prSet/>
      <dgm:spPr/>
      <dgm:t>
        <a:bodyPr/>
        <a:lstStyle/>
        <a:p>
          <a:endParaRPr lang="ru-RU"/>
        </a:p>
      </dgm:t>
    </dgm:pt>
    <dgm:pt modelId="{F298EA47-D1EE-44ED-B0D7-6CD862C54683}" type="sibTrans" cxnId="{827D1889-75FC-4218-8674-F3BA07BA2F71}">
      <dgm:prSet/>
      <dgm:spPr/>
      <dgm:t>
        <a:bodyPr/>
        <a:lstStyle/>
        <a:p>
          <a:endParaRPr lang="ru-RU"/>
        </a:p>
      </dgm:t>
    </dgm:pt>
    <dgm:pt modelId="{AE310279-1CA2-40DD-9385-12D3020D83B4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Улучшение  материально-технической базы библиотек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9129A3-B1F7-4758-B17F-E7C89A6B8817}" type="parTrans" cxnId="{C64FEBF4-4E79-439E-832B-90AC63E7833D}">
      <dgm:prSet/>
      <dgm:spPr/>
      <dgm:t>
        <a:bodyPr/>
        <a:lstStyle/>
        <a:p>
          <a:endParaRPr lang="ru-RU"/>
        </a:p>
      </dgm:t>
    </dgm:pt>
    <dgm:pt modelId="{72591C4F-183B-4CE8-A6B0-82609B6DCF4B}" type="sibTrans" cxnId="{C64FEBF4-4E79-439E-832B-90AC63E7833D}">
      <dgm:prSet/>
      <dgm:spPr/>
      <dgm:t>
        <a:bodyPr/>
        <a:lstStyle/>
        <a:p>
          <a:endParaRPr lang="ru-RU"/>
        </a:p>
      </dgm:t>
    </dgm:pt>
    <dgm:pt modelId="{C465D514-D6CC-43BE-8021-830F4F745C8E}">
      <dgm:prSet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  нормативно-правовых документов, регулирующих деятельность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библиотек организаций образования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C7970F-CAF7-44D6-A1E2-74A7BF9ADB3F}" type="parTrans" cxnId="{65A6B3FA-7A89-45D4-B760-C253187EBB18}">
      <dgm:prSet/>
      <dgm:spPr/>
      <dgm:t>
        <a:bodyPr/>
        <a:lstStyle/>
        <a:p>
          <a:endParaRPr lang="ru-RU"/>
        </a:p>
      </dgm:t>
    </dgm:pt>
    <dgm:pt modelId="{A3ED03DC-31D7-462B-8B85-BE4EE6CEFDE2}" type="sibTrans" cxnId="{65A6B3FA-7A89-45D4-B760-C253187EBB18}">
      <dgm:prSet/>
      <dgm:spPr/>
      <dgm:t>
        <a:bodyPr/>
        <a:lstStyle/>
        <a:p>
          <a:endParaRPr lang="ru-RU"/>
        </a:p>
      </dgm:t>
    </dgm:pt>
    <dgm:pt modelId="{2F1C37FC-0614-40EF-9B2E-9B42DEABEFB0}">
      <dgm:prSet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Комплексное развитие информационных ресурсов и технологий библиотек организаций образования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998F66-1FE2-4119-8C24-149FDE513F31}" type="parTrans" cxnId="{310E1A3A-D778-4605-A3BB-7FD71D9D4CE1}">
      <dgm:prSet/>
      <dgm:spPr/>
      <dgm:t>
        <a:bodyPr/>
        <a:lstStyle/>
        <a:p>
          <a:endParaRPr lang="ru-RU"/>
        </a:p>
      </dgm:t>
    </dgm:pt>
    <dgm:pt modelId="{5C27F168-59A9-43FD-903A-1867997524FC}" type="sibTrans" cxnId="{310E1A3A-D778-4605-A3BB-7FD71D9D4CE1}">
      <dgm:prSet/>
      <dgm:spPr/>
      <dgm:t>
        <a:bodyPr/>
        <a:lstStyle/>
        <a:p>
          <a:endParaRPr lang="ru-RU"/>
        </a:p>
      </dgm:t>
    </dgm:pt>
    <dgm:pt modelId="{947ACA75-FFB4-4642-B846-B30C8A03B6F6}" type="pres">
      <dgm:prSet presAssocID="{92A84910-A3CD-4DF9-A8CA-615665F09729}" presName="Name0" presStyleCnt="0">
        <dgm:presLayoutVars>
          <dgm:dir/>
          <dgm:resizeHandles val="exact"/>
        </dgm:presLayoutVars>
      </dgm:prSet>
      <dgm:spPr/>
    </dgm:pt>
    <dgm:pt modelId="{D5865C53-B2BB-4E17-949A-D42927738F6E}" type="pres">
      <dgm:prSet presAssocID="{92A84910-A3CD-4DF9-A8CA-615665F09729}" presName="fgShape" presStyleLbl="fgShp" presStyleIdx="0" presStyleCnt="1" custScaleX="105072"/>
      <dgm:spPr/>
    </dgm:pt>
    <dgm:pt modelId="{9311B3EF-2F0D-41A2-9DD2-B807B844CED7}" type="pres">
      <dgm:prSet presAssocID="{92A84910-A3CD-4DF9-A8CA-615665F09729}" presName="linComp" presStyleCnt="0"/>
      <dgm:spPr/>
    </dgm:pt>
    <dgm:pt modelId="{C94E7C54-1D9E-458A-89DC-CD0B076606EA}" type="pres">
      <dgm:prSet presAssocID="{192E4B4A-0DBD-4149-8D1D-930F449F79A1}" presName="compNode" presStyleCnt="0"/>
      <dgm:spPr/>
    </dgm:pt>
    <dgm:pt modelId="{F2ABBD96-0BA0-46B9-9B24-686DE52B0D1B}" type="pres">
      <dgm:prSet presAssocID="{192E4B4A-0DBD-4149-8D1D-930F449F79A1}" presName="bkgdShape" presStyleLbl="node1" presStyleIdx="0" presStyleCnt="5" custLinFactNeighborX="-337"/>
      <dgm:spPr/>
    </dgm:pt>
    <dgm:pt modelId="{565F5135-5CD8-4449-B739-9150D074DA65}" type="pres">
      <dgm:prSet presAssocID="{192E4B4A-0DBD-4149-8D1D-930F449F79A1}" presName="nodeTx" presStyleLbl="node1" presStyleIdx="0" presStyleCnt="5">
        <dgm:presLayoutVars>
          <dgm:bulletEnabled val="1"/>
        </dgm:presLayoutVars>
      </dgm:prSet>
      <dgm:spPr/>
    </dgm:pt>
    <dgm:pt modelId="{0D0543A6-3291-4435-97A1-DDB515CEC276}" type="pres">
      <dgm:prSet presAssocID="{192E4B4A-0DBD-4149-8D1D-930F449F79A1}" presName="invisiNode" presStyleLbl="node1" presStyleIdx="0" presStyleCnt="5"/>
      <dgm:spPr/>
    </dgm:pt>
    <dgm:pt modelId="{8CCAB692-BC98-4821-A100-6A97DE62B572}" type="pres">
      <dgm:prSet presAssocID="{192E4B4A-0DBD-4149-8D1D-930F449F79A1}" presName="imagNode" presStyleLbl="fgImgPlace1" presStyleIdx="0" presStyleCnt="5"/>
      <dgm:spPr/>
    </dgm:pt>
    <dgm:pt modelId="{06C0DE9D-6712-4800-B8C7-A1C1408ABC8D}" type="pres">
      <dgm:prSet presAssocID="{ABD5D3AD-5137-4792-85EE-FB672E1EC2F6}" presName="sibTrans" presStyleLbl="sibTrans2D1" presStyleIdx="0" presStyleCnt="0"/>
      <dgm:spPr/>
    </dgm:pt>
    <dgm:pt modelId="{9705565D-0C9F-478A-B284-C9BA0891331A}" type="pres">
      <dgm:prSet presAssocID="{8DA44CB2-56EF-4F55-8EC1-4DB9AA5AB25F}" presName="compNode" presStyleCnt="0"/>
      <dgm:spPr/>
    </dgm:pt>
    <dgm:pt modelId="{B0E37A90-3896-44F6-9385-8DA3497FDE51}" type="pres">
      <dgm:prSet presAssocID="{8DA44CB2-56EF-4F55-8EC1-4DB9AA5AB25F}" presName="bkgdShape" presStyleLbl="node1" presStyleIdx="1" presStyleCnt="5" custLinFactNeighborX="0"/>
      <dgm:spPr/>
    </dgm:pt>
    <dgm:pt modelId="{B0A1A523-5CEC-4FE0-9933-F7D27D411828}" type="pres">
      <dgm:prSet presAssocID="{8DA44CB2-56EF-4F55-8EC1-4DB9AA5AB25F}" presName="nodeTx" presStyleLbl="node1" presStyleIdx="1" presStyleCnt="5">
        <dgm:presLayoutVars>
          <dgm:bulletEnabled val="1"/>
        </dgm:presLayoutVars>
      </dgm:prSet>
      <dgm:spPr/>
    </dgm:pt>
    <dgm:pt modelId="{72FFEB63-9A4E-4BF0-8A08-50B4BBC588BC}" type="pres">
      <dgm:prSet presAssocID="{8DA44CB2-56EF-4F55-8EC1-4DB9AA5AB25F}" presName="invisiNode" presStyleLbl="node1" presStyleIdx="1" presStyleCnt="5"/>
      <dgm:spPr/>
    </dgm:pt>
    <dgm:pt modelId="{6608E3F6-E9F9-43E3-A412-4E08DC7FA74A}" type="pres">
      <dgm:prSet presAssocID="{8DA44CB2-56EF-4F55-8EC1-4DB9AA5AB25F}" presName="imagNode" presStyleLbl="fgImgPlace1" presStyleIdx="1" presStyleCnt="5"/>
      <dgm:spPr/>
    </dgm:pt>
    <dgm:pt modelId="{EE637314-E9BB-4B48-AA06-FA9B36E32962}" type="pres">
      <dgm:prSet presAssocID="{F298EA47-D1EE-44ED-B0D7-6CD862C54683}" presName="sibTrans" presStyleLbl="sibTrans2D1" presStyleIdx="0" presStyleCnt="0"/>
      <dgm:spPr/>
    </dgm:pt>
    <dgm:pt modelId="{20570664-8548-4A8D-A45E-C3D26AB41A8F}" type="pres">
      <dgm:prSet presAssocID="{AE310279-1CA2-40DD-9385-12D3020D83B4}" presName="compNode" presStyleCnt="0"/>
      <dgm:spPr/>
    </dgm:pt>
    <dgm:pt modelId="{1C7EFD95-CA06-4D41-8E6F-9F288FE133E7}" type="pres">
      <dgm:prSet presAssocID="{AE310279-1CA2-40DD-9385-12D3020D83B4}" presName="bkgdShape" presStyleLbl="node1" presStyleIdx="2" presStyleCnt="5" custLinFactNeighborX="0" custLinFactNeighborY="152"/>
      <dgm:spPr/>
    </dgm:pt>
    <dgm:pt modelId="{9F79739F-22B5-427F-A6E9-3400A14916E1}" type="pres">
      <dgm:prSet presAssocID="{AE310279-1CA2-40DD-9385-12D3020D83B4}" presName="nodeTx" presStyleLbl="node1" presStyleIdx="2" presStyleCnt="5">
        <dgm:presLayoutVars>
          <dgm:bulletEnabled val="1"/>
        </dgm:presLayoutVars>
      </dgm:prSet>
      <dgm:spPr/>
    </dgm:pt>
    <dgm:pt modelId="{8E75187E-ACD5-4DBF-8029-91F756D49BB9}" type="pres">
      <dgm:prSet presAssocID="{AE310279-1CA2-40DD-9385-12D3020D83B4}" presName="invisiNode" presStyleLbl="node1" presStyleIdx="2" presStyleCnt="5"/>
      <dgm:spPr/>
    </dgm:pt>
    <dgm:pt modelId="{02878912-F4F5-4474-9C5C-BEC62EC6224B}" type="pres">
      <dgm:prSet presAssocID="{AE310279-1CA2-40DD-9385-12D3020D83B4}" presName="imagNode" presStyleLbl="fgImgPlace1" presStyleIdx="2" presStyleCnt="5"/>
      <dgm:spPr/>
    </dgm:pt>
    <dgm:pt modelId="{414BF9B8-0278-4ACF-8989-1E301A20E5E1}" type="pres">
      <dgm:prSet presAssocID="{72591C4F-183B-4CE8-A6B0-82609B6DCF4B}" presName="sibTrans" presStyleLbl="sibTrans2D1" presStyleIdx="0" presStyleCnt="0"/>
      <dgm:spPr/>
    </dgm:pt>
    <dgm:pt modelId="{5D7435BA-971B-4B69-861B-6D8A17E4F63C}" type="pres">
      <dgm:prSet presAssocID="{C465D514-D6CC-43BE-8021-830F4F745C8E}" presName="compNode" presStyleCnt="0"/>
      <dgm:spPr/>
    </dgm:pt>
    <dgm:pt modelId="{7A1CE3A6-1527-4DAF-B8C1-6C7CF2C38117}" type="pres">
      <dgm:prSet presAssocID="{C465D514-D6CC-43BE-8021-830F4F745C8E}" presName="bkgdShape" presStyleLbl="node1" presStyleIdx="3" presStyleCnt="5"/>
      <dgm:spPr/>
    </dgm:pt>
    <dgm:pt modelId="{4D1736E2-1EEC-4F0D-9AF1-E4BAFEB7F122}" type="pres">
      <dgm:prSet presAssocID="{C465D514-D6CC-43BE-8021-830F4F745C8E}" presName="nodeTx" presStyleLbl="node1" presStyleIdx="3" presStyleCnt="5">
        <dgm:presLayoutVars>
          <dgm:bulletEnabled val="1"/>
        </dgm:presLayoutVars>
      </dgm:prSet>
      <dgm:spPr/>
    </dgm:pt>
    <dgm:pt modelId="{67335AA3-DFA0-4E69-B503-B0265FDAD24E}" type="pres">
      <dgm:prSet presAssocID="{C465D514-D6CC-43BE-8021-830F4F745C8E}" presName="invisiNode" presStyleLbl="node1" presStyleIdx="3" presStyleCnt="5"/>
      <dgm:spPr/>
    </dgm:pt>
    <dgm:pt modelId="{114C2532-5EAC-4E01-AAF6-65375F17C923}" type="pres">
      <dgm:prSet presAssocID="{C465D514-D6CC-43BE-8021-830F4F745C8E}" presName="imagNode" presStyleLbl="fgImgPlace1" presStyleIdx="3" presStyleCnt="5"/>
      <dgm:spPr/>
    </dgm:pt>
    <dgm:pt modelId="{67328B14-ADB9-4F1E-9207-AD81293EC606}" type="pres">
      <dgm:prSet presAssocID="{A3ED03DC-31D7-462B-8B85-BE4EE6CEFDE2}" presName="sibTrans" presStyleLbl="sibTrans2D1" presStyleIdx="0" presStyleCnt="0"/>
      <dgm:spPr/>
    </dgm:pt>
    <dgm:pt modelId="{EDCF1C3B-2D79-4E58-9700-720AFDE86BA0}" type="pres">
      <dgm:prSet presAssocID="{2F1C37FC-0614-40EF-9B2E-9B42DEABEFB0}" presName="compNode" presStyleCnt="0"/>
      <dgm:spPr/>
    </dgm:pt>
    <dgm:pt modelId="{FDF59ABB-A03E-4E14-A24B-678096FAC72D}" type="pres">
      <dgm:prSet presAssocID="{2F1C37FC-0614-40EF-9B2E-9B42DEABEFB0}" presName="bkgdShape" presStyleLbl="node1" presStyleIdx="4" presStyleCnt="5" custLinFactNeighborX="-1178" custLinFactNeighborY="-11748"/>
      <dgm:spPr/>
    </dgm:pt>
    <dgm:pt modelId="{E6DCED2E-AF93-4158-883C-B370B19B364B}" type="pres">
      <dgm:prSet presAssocID="{2F1C37FC-0614-40EF-9B2E-9B42DEABEFB0}" presName="nodeTx" presStyleLbl="node1" presStyleIdx="4" presStyleCnt="5">
        <dgm:presLayoutVars>
          <dgm:bulletEnabled val="1"/>
        </dgm:presLayoutVars>
      </dgm:prSet>
      <dgm:spPr/>
    </dgm:pt>
    <dgm:pt modelId="{1BA17024-2710-4979-88BC-08E14967B04F}" type="pres">
      <dgm:prSet presAssocID="{2F1C37FC-0614-40EF-9B2E-9B42DEABEFB0}" presName="invisiNode" presStyleLbl="node1" presStyleIdx="4" presStyleCnt="5"/>
      <dgm:spPr/>
    </dgm:pt>
    <dgm:pt modelId="{E241353C-448D-43CF-9CE1-D687E98BBBB2}" type="pres">
      <dgm:prSet presAssocID="{2F1C37FC-0614-40EF-9B2E-9B42DEABEFB0}" presName="imagNode" presStyleLbl="fgImgPlace1" presStyleIdx="4" presStyleCnt="5"/>
      <dgm:spPr/>
    </dgm:pt>
  </dgm:ptLst>
  <dgm:cxnLst>
    <dgm:cxn modelId="{D6456D0A-4C66-4D28-A0E3-94B5DC9251F8}" type="presOf" srcId="{ABD5D3AD-5137-4792-85EE-FB672E1EC2F6}" destId="{06C0DE9D-6712-4800-B8C7-A1C1408ABC8D}" srcOrd="0" destOrd="0" presId="urn:microsoft.com/office/officeart/2005/8/layout/hList7#1"/>
    <dgm:cxn modelId="{6952A628-9728-432A-88A3-B0F3D975B9DF}" type="presOf" srcId="{8DA44CB2-56EF-4F55-8EC1-4DB9AA5AB25F}" destId="{B0E37A90-3896-44F6-9385-8DA3497FDE51}" srcOrd="0" destOrd="0" presId="urn:microsoft.com/office/officeart/2005/8/layout/hList7#1"/>
    <dgm:cxn modelId="{4D3A7B29-B397-4394-BD6D-30B2DF17FEC1}" type="presOf" srcId="{192E4B4A-0DBD-4149-8D1D-930F449F79A1}" destId="{F2ABBD96-0BA0-46B9-9B24-686DE52B0D1B}" srcOrd="0" destOrd="0" presId="urn:microsoft.com/office/officeart/2005/8/layout/hList7#1"/>
    <dgm:cxn modelId="{310E1A3A-D778-4605-A3BB-7FD71D9D4CE1}" srcId="{92A84910-A3CD-4DF9-A8CA-615665F09729}" destId="{2F1C37FC-0614-40EF-9B2E-9B42DEABEFB0}" srcOrd="4" destOrd="0" parTransId="{37998F66-1FE2-4119-8C24-149FDE513F31}" sibTransId="{5C27F168-59A9-43FD-903A-1867997524FC}"/>
    <dgm:cxn modelId="{C15EC642-4481-47D4-8AA0-FCB78125DAA1}" type="presOf" srcId="{C465D514-D6CC-43BE-8021-830F4F745C8E}" destId="{7A1CE3A6-1527-4DAF-B8C1-6C7CF2C38117}" srcOrd="0" destOrd="0" presId="urn:microsoft.com/office/officeart/2005/8/layout/hList7#1"/>
    <dgm:cxn modelId="{C4760A44-6123-42E7-814F-15D866D93DD0}" type="presOf" srcId="{A3ED03DC-31D7-462B-8B85-BE4EE6CEFDE2}" destId="{67328B14-ADB9-4F1E-9207-AD81293EC606}" srcOrd="0" destOrd="0" presId="urn:microsoft.com/office/officeart/2005/8/layout/hList7#1"/>
    <dgm:cxn modelId="{BA78DE46-0A91-4615-AEE1-C3CAAD222C2F}" type="presOf" srcId="{2F1C37FC-0614-40EF-9B2E-9B42DEABEFB0}" destId="{E6DCED2E-AF93-4158-883C-B370B19B364B}" srcOrd="1" destOrd="0" presId="urn:microsoft.com/office/officeart/2005/8/layout/hList7#1"/>
    <dgm:cxn modelId="{4B2BC46A-4252-4810-8981-9EB6A3F823E1}" type="presOf" srcId="{AE310279-1CA2-40DD-9385-12D3020D83B4}" destId="{9F79739F-22B5-427F-A6E9-3400A14916E1}" srcOrd="1" destOrd="0" presId="urn:microsoft.com/office/officeart/2005/8/layout/hList7#1"/>
    <dgm:cxn modelId="{13FDA453-F796-436F-839A-CB4B5D381CA5}" type="presOf" srcId="{8DA44CB2-56EF-4F55-8EC1-4DB9AA5AB25F}" destId="{B0A1A523-5CEC-4FE0-9933-F7D27D411828}" srcOrd="1" destOrd="0" presId="urn:microsoft.com/office/officeart/2005/8/layout/hList7#1"/>
    <dgm:cxn modelId="{25641F7D-1CF7-49E4-92E1-543995554C14}" type="presOf" srcId="{2F1C37FC-0614-40EF-9B2E-9B42DEABEFB0}" destId="{FDF59ABB-A03E-4E14-A24B-678096FAC72D}" srcOrd="0" destOrd="0" presId="urn:microsoft.com/office/officeart/2005/8/layout/hList7#1"/>
    <dgm:cxn modelId="{D241A07E-39B5-4E80-A704-4DBDC9EC4DF9}" srcId="{92A84910-A3CD-4DF9-A8CA-615665F09729}" destId="{192E4B4A-0DBD-4149-8D1D-930F449F79A1}" srcOrd="0" destOrd="0" parTransId="{F9996A55-0659-433B-9408-9C4208225617}" sibTransId="{ABD5D3AD-5137-4792-85EE-FB672E1EC2F6}"/>
    <dgm:cxn modelId="{827D1889-75FC-4218-8674-F3BA07BA2F71}" srcId="{92A84910-A3CD-4DF9-A8CA-615665F09729}" destId="{8DA44CB2-56EF-4F55-8EC1-4DB9AA5AB25F}" srcOrd="1" destOrd="0" parTransId="{C4EF2700-F643-4129-8D90-33223B512055}" sibTransId="{F298EA47-D1EE-44ED-B0D7-6CD862C54683}"/>
    <dgm:cxn modelId="{BDB1BD9F-24C7-4D2A-B599-F71655124653}" type="presOf" srcId="{AE310279-1CA2-40DD-9385-12D3020D83B4}" destId="{1C7EFD95-CA06-4D41-8E6F-9F288FE133E7}" srcOrd="0" destOrd="0" presId="urn:microsoft.com/office/officeart/2005/8/layout/hList7#1"/>
    <dgm:cxn modelId="{24C87EC8-5F45-4D4D-91D6-6C7D3F1319F6}" type="presOf" srcId="{92A84910-A3CD-4DF9-A8CA-615665F09729}" destId="{947ACA75-FFB4-4642-B846-B30C8A03B6F6}" srcOrd="0" destOrd="0" presId="urn:microsoft.com/office/officeart/2005/8/layout/hList7#1"/>
    <dgm:cxn modelId="{69C922E1-E5F6-46FF-A354-76D359BE6EFB}" type="presOf" srcId="{192E4B4A-0DBD-4149-8D1D-930F449F79A1}" destId="{565F5135-5CD8-4449-B739-9150D074DA65}" srcOrd="1" destOrd="0" presId="urn:microsoft.com/office/officeart/2005/8/layout/hList7#1"/>
    <dgm:cxn modelId="{27CCF7E1-3133-4944-8067-AE751DED1B21}" type="presOf" srcId="{C465D514-D6CC-43BE-8021-830F4F745C8E}" destId="{4D1736E2-1EEC-4F0D-9AF1-E4BAFEB7F122}" srcOrd="1" destOrd="0" presId="urn:microsoft.com/office/officeart/2005/8/layout/hList7#1"/>
    <dgm:cxn modelId="{89EE11F1-AD0B-4D71-BB1F-4F051D94A38E}" type="presOf" srcId="{72591C4F-183B-4CE8-A6B0-82609B6DCF4B}" destId="{414BF9B8-0278-4ACF-8989-1E301A20E5E1}" srcOrd="0" destOrd="0" presId="urn:microsoft.com/office/officeart/2005/8/layout/hList7#1"/>
    <dgm:cxn modelId="{C64FEBF4-4E79-439E-832B-90AC63E7833D}" srcId="{92A84910-A3CD-4DF9-A8CA-615665F09729}" destId="{AE310279-1CA2-40DD-9385-12D3020D83B4}" srcOrd="2" destOrd="0" parTransId="{C29129A3-B1F7-4758-B17F-E7C89A6B8817}" sibTransId="{72591C4F-183B-4CE8-A6B0-82609B6DCF4B}"/>
    <dgm:cxn modelId="{EE8C1EF8-ECB7-45DE-8D68-DF32B9CC4B38}" type="presOf" srcId="{F298EA47-D1EE-44ED-B0D7-6CD862C54683}" destId="{EE637314-E9BB-4B48-AA06-FA9B36E32962}" srcOrd="0" destOrd="0" presId="urn:microsoft.com/office/officeart/2005/8/layout/hList7#1"/>
    <dgm:cxn modelId="{65A6B3FA-7A89-45D4-B760-C253187EBB18}" srcId="{92A84910-A3CD-4DF9-A8CA-615665F09729}" destId="{C465D514-D6CC-43BE-8021-830F4F745C8E}" srcOrd="3" destOrd="0" parTransId="{E1C7970F-CAF7-44D6-A1E2-74A7BF9ADB3F}" sibTransId="{A3ED03DC-31D7-462B-8B85-BE4EE6CEFDE2}"/>
    <dgm:cxn modelId="{6D6BEB94-A53B-4EE0-AE37-3F8C411F7782}" type="presParOf" srcId="{947ACA75-FFB4-4642-B846-B30C8A03B6F6}" destId="{D5865C53-B2BB-4E17-949A-D42927738F6E}" srcOrd="0" destOrd="0" presId="urn:microsoft.com/office/officeart/2005/8/layout/hList7#1"/>
    <dgm:cxn modelId="{0C356BE7-617A-4A9A-B722-B616AC8B9905}" type="presParOf" srcId="{947ACA75-FFB4-4642-B846-B30C8A03B6F6}" destId="{9311B3EF-2F0D-41A2-9DD2-B807B844CED7}" srcOrd="1" destOrd="0" presId="urn:microsoft.com/office/officeart/2005/8/layout/hList7#1"/>
    <dgm:cxn modelId="{7D52EA16-5D5A-4896-9962-AC4B376E807E}" type="presParOf" srcId="{9311B3EF-2F0D-41A2-9DD2-B807B844CED7}" destId="{C94E7C54-1D9E-458A-89DC-CD0B076606EA}" srcOrd="0" destOrd="0" presId="urn:microsoft.com/office/officeart/2005/8/layout/hList7#1"/>
    <dgm:cxn modelId="{703DF2F1-BC9F-426D-AF8F-94A82494E3D1}" type="presParOf" srcId="{C94E7C54-1D9E-458A-89DC-CD0B076606EA}" destId="{F2ABBD96-0BA0-46B9-9B24-686DE52B0D1B}" srcOrd="0" destOrd="0" presId="urn:microsoft.com/office/officeart/2005/8/layout/hList7#1"/>
    <dgm:cxn modelId="{372A3AEC-F622-426B-A73E-690203CFA8E2}" type="presParOf" srcId="{C94E7C54-1D9E-458A-89DC-CD0B076606EA}" destId="{565F5135-5CD8-4449-B739-9150D074DA65}" srcOrd="1" destOrd="0" presId="urn:microsoft.com/office/officeart/2005/8/layout/hList7#1"/>
    <dgm:cxn modelId="{A0294349-7D12-44E5-995D-40F78B1755EA}" type="presParOf" srcId="{C94E7C54-1D9E-458A-89DC-CD0B076606EA}" destId="{0D0543A6-3291-4435-97A1-DDB515CEC276}" srcOrd="2" destOrd="0" presId="urn:microsoft.com/office/officeart/2005/8/layout/hList7#1"/>
    <dgm:cxn modelId="{C8252324-359D-4EFC-B8B8-6ED25A7AA090}" type="presParOf" srcId="{C94E7C54-1D9E-458A-89DC-CD0B076606EA}" destId="{8CCAB692-BC98-4821-A100-6A97DE62B572}" srcOrd="3" destOrd="0" presId="urn:microsoft.com/office/officeart/2005/8/layout/hList7#1"/>
    <dgm:cxn modelId="{2BEEAA9A-4D8E-4FF5-9316-8E6143185169}" type="presParOf" srcId="{9311B3EF-2F0D-41A2-9DD2-B807B844CED7}" destId="{06C0DE9D-6712-4800-B8C7-A1C1408ABC8D}" srcOrd="1" destOrd="0" presId="urn:microsoft.com/office/officeart/2005/8/layout/hList7#1"/>
    <dgm:cxn modelId="{90324D79-2ADE-4FA4-AD66-7B9201795F04}" type="presParOf" srcId="{9311B3EF-2F0D-41A2-9DD2-B807B844CED7}" destId="{9705565D-0C9F-478A-B284-C9BA0891331A}" srcOrd="2" destOrd="0" presId="urn:microsoft.com/office/officeart/2005/8/layout/hList7#1"/>
    <dgm:cxn modelId="{C6BEC13B-3721-4882-A766-F7EE46F14FA5}" type="presParOf" srcId="{9705565D-0C9F-478A-B284-C9BA0891331A}" destId="{B0E37A90-3896-44F6-9385-8DA3497FDE51}" srcOrd="0" destOrd="0" presId="urn:microsoft.com/office/officeart/2005/8/layout/hList7#1"/>
    <dgm:cxn modelId="{97282870-00E6-4C75-85DB-E518D5EEE0F2}" type="presParOf" srcId="{9705565D-0C9F-478A-B284-C9BA0891331A}" destId="{B0A1A523-5CEC-4FE0-9933-F7D27D411828}" srcOrd="1" destOrd="0" presId="urn:microsoft.com/office/officeart/2005/8/layout/hList7#1"/>
    <dgm:cxn modelId="{F3F2990D-F913-45A0-8E65-C09CFBFB47D9}" type="presParOf" srcId="{9705565D-0C9F-478A-B284-C9BA0891331A}" destId="{72FFEB63-9A4E-4BF0-8A08-50B4BBC588BC}" srcOrd="2" destOrd="0" presId="urn:microsoft.com/office/officeart/2005/8/layout/hList7#1"/>
    <dgm:cxn modelId="{CA200453-9611-4601-8A82-442D0FEE7013}" type="presParOf" srcId="{9705565D-0C9F-478A-B284-C9BA0891331A}" destId="{6608E3F6-E9F9-43E3-A412-4E08DC7FA74A}" srcOrd="3" destOrd="0" presId="urn:microsoft.com/office/officeart/2005/8/layout/hList7#1"/>
    <dgm:cxn modelId="{17B07DF0-8932-48AE-AD0B-18B9562C2B49}" type="presParOf" srcId="{9311B3EF-2F0D-41A2-9DD2-B807B844CED7}" destId="{EE637314-E9BB-4B48-AA06-FA9B36E32962}" srcOrd="3" destOrd="0" presId="urn:microsoft.com/office/officeart/2005/8/layout/hList7#1"/>
    <dgm:cxn modelId="{4AF2B7D6-E64B-484A-BE9E-3DE7688D0FEC}" type="presParOf" srcId="{9311B3EF-2F0D-41A2-9DD2-B807B844CED7}" destId="{20570664-8548-4A8D-A45E-C3D26AB41A8F}" srcOrd="4" destOrd="0" presId="urn:microsoft.com/office/officeart/2005/8/layout/hList7#1"/>
    <dgm:cxn modelId="{AE64E6A5-21DF-46DD-A86B-6E2F5AC6B9F4}" type="presParOf" srcId="{20570664-8548-4A8D-A45E-C3D26AB41A8F}" destId="{1C7EFD95-CA06-4D41-8E6F-9F288FE133E7}" srcOrd="0" destOrd="0" presId="urn:microsoft.com/office/officeart/2005/8/layout/hList7#1"/>
    <dgm:cxn modelId="{24900D9D-DA49-4B06-8F62-B7F041DF892F}" type="presParOf" srcId="{20570664-8548-4A8D-A45E-C3D26AB41A8F}" destId="{9F79739F-22B5-427F-A6E9-3400A14916E1}" srcOrd="1" destOrd="0" presId="urn:microsoft.com/office/officeart/2005/8/layout/hList7#1"/>
    <dgm:cxn modelId="{B6F06021-E360-4507-9443-4C1AC15C8635}" type="presParOf" srcId="{20570664-8548-4A8D-A45E-C3D26AB41A8F}" destId="{8E75187E-ACD5-4DBF-8029-91F756D49BB9}" srcOrd="2" destOrd="0" presId="urn:microsoft.com/office/officeart/2005/8/layout/hList7#1"/>
    <dgm:cxn modelId="{42894D42-7668-410E-B4E0-BE7C65559D20}" type="presParOf" srcId="{20570664-8548-4A8D-A45E-C3D26AB41A8F}" destId="{02878912-F4F5-4474-9C5C-BEC62EC6224B}" srcOrd="3" destOrd="0" presId="urn:microsoft.com/office/officeart/2005/8/layout/hList7#1"/>
    <dgm:cxn modelId="{D20AC0F2-2255-4102-A0A1-D17D94DC6E05}" type="presParOf" srcId="{9311B3EF-2F0D-41A2-9DD2-B807B844CED7}" destId="{414BF9B8-0278-4ACF-8989-1E301A20E5E1}" srcOrd="5" destOrd="0" presId="urn:microsoft.com/office/officeart/2005/8/layout/hList7#1"/>
    <dgm:cxn modelId="{389FF54C-A1DC-41F6-9D07-DC4B6F8F79E5}" type="presParOf" srcId="{9311B3EF-2F0D-41A2-9DD2-B807B844CED7}" destId="{5D7435BA-971B-4B69-861B-6D8A17E4F63C}" srcOrd="6" destOrd="0" presId="urn:microsoft.com/office/officeart/2005/8/layout/hList7#1"/>
    <dgm:cxn modelId="{972A18DA-8A9B-4E43-9E83-B67E5BFCD534}" type="presParOf" srcId="{5D7435BA-971B-4B69-861B-6D8A17E4F63C}" destId="{7A1CE3A6-1527-4DAF-B8C1-6C7CF2C38117}" srcOrd="0" destOrd="0" presId="urn:microsoft.com/office/officeart/2005/8/layout/hList7#1"/>
    <dgm:cxn modelId="{42DA64D0-B7A3-4514-8496-379C00240B33}" type="presParOf" srcId="{5D7435BA-971B-4B69-861B-6D8A17E4F63C}" destId="{4D1736E2-1EEC-4F0D-9AF1-E4BAFEB7F122}" srcOrd="1" destOrd="0" presId="urn:microsoft.com/office/officeart/2005/8/layout/hList7#1"/>
    <dgm:cxn modelId="{846B6875-688A-4257-A48F-393CDC025FDD}" type="presParOf" srcId="{5D7435BA-971B-4B69-861B-6D8A17E4F63C}" destId="{67335AA3-DFA0-4E69-B503-B0265FDAD24E}" srcOrd="2" destOrd="0" presId="urn:microsoft.com/office/officeart/2005/8/layout/hList7#1"/>
    <dgm:cxn modelId="{DE4B1C53-50D4-4514-B81F-6018F96D98C5}" type="presParOf" srcId="{5D7435BA-971B-4B69-861B-6D8A17E4F63C}" destId="{114C2532-5EAC-4E01-AAF6-65375F17C923}" srcOrd="3" destOrd="0" presId="urn:microsoft.com/office/officeart/2005/8/layout/hList7#1"/>
    <dgm:cxn modelId="{5BD47335-3DCA-4898-A4C7-E1D31F67AB5F}" type="presParOf" srcId="{9311B3EF-2F0D-41A2-9DD2-B807B844CED7}" destId="{67328B14-ADB9-4F1E-9207-AD81293EC606}" srcOrd="7" destOrd="0" presId="urn:microsoft.com/office/officeart/2005/8/layout/hList7#1"/>
    <dgm:cxn modelId="{D4035B28-FBB6-455C-8FB2-687D6B811160}" type="presParOf" srcId="{9311B3EF-2F0D-41A2-9DD2-B807B844CED7}" destId="{EDCF1C3B-2D79-4E58-9700-720AFDE86BA0}" srcOrd="8" destOrd="0" presId="urn:microsoft.com/office/officeart/2005/8/layout/hList7#1"/>
    <dgm:cxn modelId="{DEA00C28-E434-474F-9013-A62CB1AC872C}" type="presParOf" srcId="{EDCF1C3B-2D79-4E58-9700-720AFDE86BA0}" destId="{FDF59ABB-A03E-4E14-A24B-678096FAC72D}" srcOrd="0" destOrd="0" presId="urn:microsoft.com/office/officeart/2005/8/layout/hList7#1"/>
    <dgm:cxn modelId="{220262CC-9CCE-4BE6-834C-FAC24EB26613}" type="presParOf" srcId="{EDCF1C3B-2D79-4E58-9700-720AFDE86BA0}" destId="{E6DCED2E-AF93-4158-883C-B370B19B364B}" srcOrd="1" destOrd="0" presId="urn:microsoft.com/office/officeart/2005/8/layout/hList7#1"/>
    <dgm:cxn modelId="{7964D331-9093-4585-9398-BC4C9DADAB65}" type="presParOf" srcId="{EDCF1C3B-2D79-4E58-9700-720AFDE86BA0}" destId="{1BA17024-2710-4979-88BC-08E14967B04F}" srcOrd="2" destOrd="0" presId="urn:microsoft.com/office/officeart/2005/8/layout/hList7#1"/>
    <dgm:cxn modelId="{76297453-8E5D-47D7-BB76-1B5DFCF4E531}" type="presParOf" srcId="{EDCF1C3B-2D79-4E58-9700-720AFDE86BA0}" destId="{E241353C-448D-43CF-9CE1-D687E98BBBB2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EA30FC-09C7-4FBA-A6E5-551512511142}" type="doc">
      <dgm:prSet loTypeId="urn:microsoft.com/office/officeart/2005/8/layout/radial4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A13A8A-2FB6-4D55-80C5-6C7C3859D949}">
      <dgm:prSet phldrT="[Текст]" custT="1"/>
      <dgm:spPr/>
      <dgm:t>
        <a:bodyPr/>
        <a:lstStyle/>
        <a:p>
          <a:r>
            <a:rPr lang="kk-KZ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и утверждение сметных  расчетов для реализации </a:t>
          </a:r>
        </a:p>
        <a:p>
          <a:r>
            <a:rPr lang="kk-KZ" sz="1200" b="1" u="sng" dirty="0">
              <a:latin typeface="Times New Roman" panose="02020603050405020304" pitchFamily="18" charset="0"/>
              <a:cs typeface="Times New Roman" panose="02020603050405020304" pitchFamily="18" charset="0"/>
            </a:rPr>
            <a:t>Дорожной карты </a:t>
          </a:r>
        </a:p>
        <a:p>
          <a:r>
            <a:rPr lang="kk-KZ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библиотек организаций образования по укреплению  материально-технического обеспечения</a:t>
          </a:r>
          <a:endParaRPr lang="ru-RU" sz="1200" b="1" dirty="0"/>
        </a:p>
      </dgm:t>
    </dgm:pt>
    <dgm:pt modelId="{D61CFBB2-4723-4900-9214-35CC74F55823}" type="parTrans" cxnId="{1393D542-0F54-4DD4-859A-91503DEB38DF}">
      <dgm:prSet/>
      <dgm:spPr/>
      <dgm:t>
        <a:bodyPr/>
        <a:lstStyle/>
        <a:p>
          <a:endParaRPr lang="ru-RU" sz="1400"/>
        </a:p>
      </dgm:t>
    </dgm:pt>
    <dgm:pt modelId="{0DE27050-F193-43E0-81DD-17D2BAA65EC0}" type="sibTrans" cxnId="{1393D542-0F54-4DD4-859A-91503DEB38DF}">
      <dgm:prSet/>
      <dgm:spPr/>
      <dgm:t>
        <a:bodyPr/>
        <a:lstStyle/>
        <a:p>
          <a:endParaRPr lang="ru-RU" sz="1400"/>
        </a:p>
      </dgm:t>
    </dgm:pt>
    <dgm:pt modelId="{89E9F4BC-E075-40D7-9D32-AE35471E3D4E}">
      <dgm:prSet phldrT="[Текст]" custT="1"/>
      <dgm:spPr/>
      <dgm:t>
        <a:bodyPr/>
        <a:lstStyle/>
        <a:p>
          <a:pPr algn="l"/>
          <a:r>
            <a:rPr lang="ru-RU" sz="1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Выделение финансовых средств на приобретение и обновление оборудования экстренного оповещения, пожарной сигнализации, видеонаблюдения</a:t>
          </a:r>
          <a:r>
            <a:rPr lang="kk-KZ" sz="1000" b="1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на создание </a:t>
          </a:r>
          <a:r>
            <a:rPr lang="ru-RU" sz="1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безбарьерной</a:t>
          </a:r>
          <a:r>
            <a:rPr lang="ru-RU" sz="1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среды для лиц с ограниченными физическими возможностями</a:t>
          </a:r>
        </a:p>
      </dgm:t>
    </dgm:pt>
    <dgm:pt modelId="{C30F2537-D90E-4413-A93B-5E3EB33A357C}" type="parTrans" cxnId="{A117F6B3-80BE-4B7C-8346-1165ECF2BCDB}">
      <dgm:prSet/>
      <dgm:spPr/>
      <dgm:t>
        <a:bodyPr/>
        <a:lstStyle/>
        <a:p>
          <a:endParaRPr lang="ru-RU" sz="1400"/>
        </a:p>
      </dgm:t>
    </dgm:pt>
    <dgm:pt modelId="{C2D2A2D1-50E9-4FD0-A9CC-705C6018E028}" type="sibTrans" cxnId="{A117F6B3-80BE-4B7C-8346-1165ECF2BCDB}">
      <dgm:prSet/>
      <dgm:spPr/>
      <dgm:t>
        <a:bodyPr/>
        <a:lstStyle/>
        <a:p>
          <a:endParaRPr lang="ru-RU" sz="1400"/>
        </a:p>
      </dgm:t>
    </dgm:pt>
    <dgm:pt modelId="{5AE0C465-8582-4BFD-A017-19AAA01B3495}">
      <dgm:prSet phldrT="[Текст]" custT="1"/>
      <dgm:spPr/>
      <dgm:t>
        <a:bodyPr/>
        <a:lstStyle/>
        <a:p>
          <a:r>
            <a:rPr lang="kk-KZ" sz="1050" b="1" dirty="0">
              <a:latin typeface="Times New Roman" panose="02020603050405020304" pitchFamily="18" charset="0"/>
              <a:cs typeface="Times New Roman" panose="02020603050405020304" pitchFamily="18" charset="0"/>
            </a:rPr>
            <a:t>Открытие </a:t>
          </a:r>
          <a:r>
            <a:rPr lang="ru-RU" sz="1050" b="1" dirty="0">
              <a:latin typeface="Times New Roman" panose="02020603050405020304" pitchFamily="18" charset="0"/>
              <a:cs typeface="Times New Roman" panose="02020603050405020304" pitchFamily="18" charset="0"/>
            </a:rPr>
            <a:t>IT – центров</a:t>
          </a:r>
        </a:p>
        <a:p>
          <a:r>
            <a:rPr lang="ru-RU" sz="1050" b="1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kk-KZ" sz="105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50" b="1" dirty="0">
              <a:latin typeface="Times New Roman" panose="02020603050405020304" pitchFamily="18" charset="0"/>
              <a:cs typeface="Times New Roman" panose="02020603050405020304" pitchFamily="18" charset="0"/>
            </a:rPr>
            <a:t>Coworking – </a:t>
          </a:r>
          <a:r>
            <a:rPr lang="ru-RU" sz="1050" b="1" dirty="0">
              <a:latin typeface="Times New Roman" panose="02020603050405020304" pitchFamily="18" charset="0"/>
              <a:cs typeface="Times New Roman" panose="02020603050405020304" pitchFamily="18" charset="0"/>
            </a:rPr>
            <a:t>центров</a:t>
          </a:r>
        </a:p>
        <a:p>
          <a:r>
            <a:rPr lang="en-US" sz="1050" b="1" dirty="0">
              <a:latin typeface="Times New Roman" panose="02020603050405020304" pitchFamily="18" charset="0"/>
              <a:cs typeface="Times New Roman" panose="02020603050405020304" pitchFamily="18" charset="0"/>
            </a:rPr>
            <a:t>STEM </a:t>
          </a:r>
          <a:r>
            <a:rPr lang="ru-RU" sz="1050" b="1" dirty="0">
              <a:latin typeface="Times New Roman" panose="02020603050405020304" pitchFamily="18" charset="0"/>
              <a:cs typeface="Times New Roman" panose="02020603050405020304" pitchFamily="18" charset="0"/>
            </a:rPr>
            <a:t>– центров</a:t>
          </a:r>
        </a:p>
        <a:p>
          <a:r>
            <a:rPr lang="ru-RU" sz="1050" b="1" dirty="0">
              <a:latin typeface="Times New Roman" panose="02020603050405020304" pitchFamily="18" charset="0"/>
              <a:cs typeface="Times New Roman" panose="02020603050405020304" pitchFamily="18" charset="0"/>
            </a:rPr>
            <a:t>Издательских центров</a:t>
          </a:r>
          <a:endParaRPr lang="ru-RU" sz="1050" b="1" dirty="0"/>
        </a:p>
      </dgm:t>
    </dgm:pt>
    <dgm:pt modelId="{91413C5C-D2F6-4474-A9F1-FC9582079819}" type="parTrans" cxnId="{3B891F38-89E3-4198-9664-9B0A50556408}">
      <dgm:prSet/>
      <dgm:spPr/>
      <dgm:t>
        <a:bodyPr/>
        <a:lstStyle/>
        <a:p>
          <a:endParaRPr lang="ru-RU" sz="1400"/>
        </a:p>
      </dgm:t>
    </dgm:pt>
    <dgm:pt modelId="{6991C594-38D6-4D00-9D92-E262AC452D8A}" type="sibTrans" cxnId="{3B891F38-89E3-4198-9664-9B0A50556408}">
      <dgm:prSet/>
      <dgm:spPr/>
      <dgm:t>
        <a:bodyPr/>
        <a:lstStyle/>
        <a:p>
          <a:endParaRPr lang="ru-RU" sz="1400"/>
        </a:p>
      </dgm:t>
    </dgm:pt>
    <dgm:pt modelId="{2EA1A17A-6CBA-4DAB-A531-190557D61EAF}">
      <dgm:prSet phldrT="[Текст]" custT="1"/>
      <dgm:spPr/>
      <dgm:t>
        <a:bodyPr/>
        <a:lstStyle/>
        <a:p>
          <a:r>
            <a:rPr lang="kk-KZ" sz="1050" b="1" dirty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компьютерной техникой, </a:t>
          </a:r>
          <a:r>
            <a:rPr lang="en-US" sz="1050" b="1" dirty="0">
              <a:latin typeface="Times New Roman" panose="02020603050405020304" pitchFamily="18" charset="0"/>
              <a:cs typeface="Times New Roman" panose="02020603050405020304" pitchFamily="18" charset="0"/>
            </a:rPr>
            <a:t>STEM – </a:t>
          </a:r>
          <a:r>
            <a:rPr lang="ru-RU" sz="1050" b="1" dirty="0">
              <a:latin typeface="Times New Roman" panose="02020603050405020304" pitchFamily="18" charset="0"/>
              <a:cs typeface="Times New Roman" panose="02020603050405020304" pitchFamily="18" charset="0"/>
            </a:rPr>
            <a:t>оборудованием</a:t>
          </a:r>
          <a:endParaRPr lang="ru-RU" sz="1050" b="1" dirty="0"/>
        </a:p>
      </dgm:t>
    </dgm:pt>
    <dgm:pt modelId="{9BB13181-3775-4F91-A735-52D0E413B2C2}" type="parTrans" cxnId="{A5DF921A-5AD8-4104-AFE6-B3A5C17AF0DB}">
      <dgm:prSet/>
      <dgm:spPr/>
      <dgm:t>
        <a:bodyPr/>
        <a:lstStyle/>
        <a:p>
          <a:endParaRPr lang="ru-RU" sz="1400"/>
        </a:p>
      </dgm:t>
    </dgm:pt>
    <dgm:pt modelId="{CFE50324-D5BE-4915-9C69-8CC3A81B15F6}" type="sibTrans" cxnId="{A5DF921A-5AD8-4104-AFE6-B3A5C17AF0DB}">
      <dgm:prSet/>
      <dgm:spPr/>
      <dgm:t>
        <a:bodyPr/>
        <a:lstStyle/>
        <a:p>
          <a:endParaRPr lang="ru-RU" sz="1400"/>
        </a:p>
      </dgm:t>
    </dgm:pt>
    <dgm:pt modelId="{A7C3775C-0EFD-4E03-8FDD-B33B0223568D}">
      <dgm:prSet custT="1"/>
      <dgm:spPr/>
      <dgm:t>
        <a:bodyPr/>
        <a:lstStyle/>
        <a:p>
          <a:r>
            <a:rPr lang="ru-RU" sz="1050" b="1" dirty="0">
              <a:latin typeface="Times New Roman" panose="02020603050405020304" pitchFamily="18" charset="0"/>
              <a:cs typeface="Times New Roman" panose="02020603050405020304" pitchFamily="18" charset="0"/>
            </a:rPr>
            <a:t>Улучшение дизайна интерьера библиотек в соответствии с современными требованиями</a:t>
          </a:r>
          <a:endParaRPr lang="ru-RU" sz="1050" b="1" dirty="0"/>
        </a:p>
      </dgm:t>
    </dgm:pt>
    <dgm:pt modelId="{DF3CE900-AC9E-4BB4-A486-4D209E47B39C}" type="parTrans" cxnId="{9F38832F-88DB-4263-BFA8-634DAB61A34B}">
      <dgm:prSet/>
      <dgm:spPr/>
      <dgm:t>
        <a:bodyPr/>
        <a:lstStyle/>
        <a:p>
          <a:endParaRPr lang="ru-RU" sz="1400"/>
        </a:p>
      </dgm:t>
    </dgm:pt>
    <dgm:pt modelId="{FCE5A4D5-73A2-492D-B75A-4BAE08C3C603}" type="sibTrans" cxnId="{9F38832F-88DB-4263-BFA8-634DAB61A34B}">
      <dgm:prSet/>
      <dgm:spPr/>
      <dgm:t>
        <a:bodyPr/>
        <a:lstStyle/>
        <a:p>
          <a:endParaRPr lang="ru-RU" sz="1400"/>
        </a:p>
      </dgm:t>
    </dgm:pt>
    <dgm:pt modelId="{08F81614-ACFF-4FC3-95DA-ED582D533560}">
      <dgm:prSet custT="1"/>
      <dgm:spPr/>
      <dgm:t>
        <a:bodyPr/>
        <a:lstStyle/>
        <a:p>
          <a:r>
            <a:rPr lang="ru-RU" sz="1050" b="1" dirty="0">
              <a:latin typeface="Times New Roman" panose="02020603050405020304" pitchFamily="18" charset="0"/>
              <a:cs typeface="Times New Roman" panose="02020603050405020304" pitchFamily="18" charset="0"/>
            </a:rPr>
            <a:t>Установка системы управления библиотечным фондом, базирующейся на внедрении автоматизированной библиотечно – информационной системы</a:t>
          </a:r>
          <a:endParaRPr lang="ru-RU" sz="1050" b="1" dirty="0"/>
        </a:p>
      </dgm:t>
    </dgm:pt>
    <dgm:pt modelId="{14C49B6D-2DE2-4E01-9E9E-BE8F6EFB7AC3}" type="parTrans" cxnId="{0D967EE9-577C-4F33-BF02-8802ED681349}">
      <dgm:prSet/>
      <dgm:spPr/>
      <dgm:t>
        <a:bodyPr/>
        <a:lstStyle/>
        <a:p>
          <a:endParaRPr lang="ru-RU" sz="1400"/>
        </a:p>
      </dgm:t>
    </dgm:pt>
    <dgm:pt modelId="{A28578B3-91F3-4934-83B2-B96D71992FF6}" type="sibTrans" cxnId="{0D967EE9-577C-4F33-BF02-8802ED681349}">
      <dgm:prSet/>
      <dgm:spPr/>
      <dgm:t>
        <a:bodyPr/>
        <a:lstStyle/>
        <a:p>
          <a:endParaRPr lang="ru-RU" sz="1400"/>
        </a:p>
      </dgm:t>
    </dgm:pt>
    <dgm:pt modelId="{C4A15914-95AD-489B-B131-A175FC419CDB}">
      <dgm:prSet custT="1"/>
      <dgm:spPr/>
      <dgm:t>
        <a:bodyPr/>
        <a:lstStyle/>
        <a:p>
          <a:r>
            <a:rPr lang="ru-RU" sz="1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Выделение финансовых средств на приобретение и обновление библиотечной мебели, транспортных средств, специальных обучающих материалов для инклюзивного образования </a:t>
          </a:r>
        </a:p>
      </dgm:t>
    </dgm:pt>
    <dgm:pt modelId="{8C8BDC17-7204-4FB6-A888-18F8C5513285}" type="parTrans" cxnId="{2832A965-C20F-49E1-B4B2-8AD53FB7346F}">
      <dgm:prSet/>
      <dgm:spPr/>
      <dgm:t>
        <a:bodyPr/>
        <a:lstStyle/>
        <a:p>
          <a:endParaRPr lang="ru-RU" sz="1400"/>
        </a:p>
      </dgm:t>
    </dgm:pt>
    <dgm:pt modelId="{B82BDEF5-F8D5-40BF-BBC7-2572227609A2}" type="sibTrans" cxnId="{2832A965-C20F-49E1-B4B2-8AD53FB7346F}">
      <dgm:prSet/>
      <dgm:spPr/>
      <dgm:t>
        <a:bodyPr/>
        <a:lstStyle/>
        <a:p>
          <a:endParaRPr lang="ru-RU" sz="1400"/>
        </a:p>
      </dgm:t>
    </dgm:pt>
    <dgm:pt modelId="{B7107158-9CA5-4118-B32C-BC6DC141F28F}">
      <dgm:prSet custT="1"/>
      <dgm:spPr/>
      <dgm:t>
        <a:bodyPr/>
        <a:lstStyle/>
        <a:p>
          <a:r>
            <a:rPr lang="ru-RU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электронной библиотеки </a:t>
          </a:r>
        </a:p>
      </dgm:t>
    </dgm:pt>
    <dgm:pt modelId="{1FBA8B24-4E02-4CCA-A9F1-CE3B01274292}" type="parTrans" cxnId="{3F5DE528-0559-49EC-9149-6171F2778921}">
      <dgm:prSet/>
      <dgm:spPr/>
      <dgm:t>
        <a:bodyPr/>
        <a:lstStyle/>
        <a:p>
          <a:endParaRPr lang="ru-RU" sz="1400"/>
        </a:p>
      </dgm:t>
    </dgm:pt>
    <dgm:pt modelId="{CF09DC8E-E5D1-4AB0-A791-5A37AEA2F52A}" type="sibTrans" cxnId="{3F5DE528-0559-49EC-9149-6171F2778921}">
      <dgm:prSet/>
      <dgm:spPr/>
      <dgm:t>
        <a:bodyPr/>
        <a:lstStyle/>
        <a:p>
          <a:endParaRPr lang="ru-RU" sz="1400"/>
        </a:p>
      </dgm:t>
    </dgm:pt>
    <dgm:pt modelId="{8F812DC2-B0FF-4F86-904B-4479BC1BBCB9}" type="pres">
      <dgm:prSet presAssocID="{23EA30FC-09C7-4FBA-A6E5-55151251114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A1EF53E-17D7-4020-ADF0-81604FAD3792}" type="pres">
      <dgm:prSet presAssocID="{3EA13A8A-2FB6-4D55-80C5-6C7C3859D949}" presName="centerShape" presStyleLbl="node0" presStyleIdx="0" presStyleCnt="1" custScaleX="127468" custScaleY="100825" custLinFactNeighborX="314" custLinFactNeighborY="-20987"/>
      <dgm:spPr/>
    </dgm:pt>
    <dgm:pt modelId="{5111D002-0B57-4997-8E92-5F228F234A73}" type="pres">
      <dgm:prSet presAssocID="{C30F2537-D90E-4413-A93B-5E3EB33A357C}" presName="parTrans" presStyleLbl="bgSibTrans2D1" presStyleIdx="0" presStyleCnt="7" custAng="10316157" custScaleX="45756" custLinFactNeighborX="25724" custLinFactNeighborY="-34391"/>
      <dgm:spPr/>
    </dgm:pt>
    <dgm:pt modelId="{6FAF4063-5774-4428-BE08-80A5D5826046}" type="pres">
      <dgm:prSet presAssocID="{89E9F4BC-E075-40D7-9D32-AE35471E3D4E}" presName="node" presStyleLbl="node1" presStyleIdx="0" presStyleCnt="7" custScaleX="125290" custScaleY="123640" custRadScaleRad="74963" custRadScaleInc="-30826">
        <dgm:presLayoutVars>
          <dgm:bulletEnabled val="1"/>
        </dgm:presLayoutVars>
      </dgm:prSet>
      <dgm:spPr/>
    </dgm:pt>
    <dgm:pt modelId="{25BAEDCF-451D-46BD-892A-3B6D0C23F775}" type="pres">
      <dgm:prSet presAssocID="{91413C5C-D2F6-4474-A9F1-FC9582079819}" presName="parTrans" presStyleLbl="bgSibTrans2D1" presStyleIdx="1" presStyleCnt="7" custAng="10732914" custScaleX="50637" custLinFactNeighborX="26730" custLinFactNeighborY="10859"/>
      <dgm:spPr/>
    </dgm:pt>
    <dgm:pt modelId="{69DD997C-C12E-4782-803B-9BA83D317ED2}" type="pres">
      <dgm:prSet presAssocID="{5AE0C465-8582-4BFD-A017-19AAA01B3495}" presName="node" presStyleLbl="node1" presStyleIdx="1" presStyleCnt="7" custScaleX="111048" custScaleY="87339" custRadScaleRad="99535" custRadScaleInc="-19431">
        <dgm:presLayoutVars>
          <dgm:bulletEnabled val="1"/>
        </dgm:presLayoutVars>
      </dgm:prSet>
      <dgm:spPr/>
    </dgm:pt>
    <dgm:pt modelId="{2340B162-6C3C-43BE-AA30-4D70B9A521BB}" type="pres">
      <dgm:prSet presAssocID="{9BB13181-3775-4F91-A735-52D0E413B2C2}" presName="parTrans" presStyleLbl="bgSibTrans2D1" presStyleIdx="2" presStyleCnt="7" custAng="11570259" custScaleX="57265" custLinFactNeighborX="27586" custLinFactNeighborY="20567"/>
      <dgm:spPr/>
    </dgm:pt>
    <dgm:pt modelId="{B5D66444-969D-4FD9-80A0-8AE86887E265}" type="pres">
      <dgm:prSet presAssocID="{2EA1A17A-6CBA-4DAB-A531-190557D61EAF}" presName="node" presStyleLbl="node1" presStyleIdx="2" presStyleCnt="7" custScaleX="127189" custScaleY="63546" custRadScaleRad="127057" custRadScaleInc="-41851">
        <dgm:presLayoutVars>
          <dgm:bulletEnabled val="1"/>
        </dgm:presLayoutVars>
      </dgm:prSet>
      <dgm:spPr/>
    </dgm:pt>
    <dgm:pt modelId="{A326FB7B-5C48-48D6-A29E-7CA7CDF3274E}" type="pres">
      <dgm:prSet presAssocID="{DF3CE900-AC9E-4BB4-A486-4D209E47B39C}" presName="parTrans" presStyleLbl="bgSibTrans2D1" presStyleIdx="3" presStyleCnt="7" custAng="10941141" custScaleX="59343" custLinFactNeighborX="5047" custLinFactNeighborY="27476"/>
      <dgm:spPr/>
    </dgm:pt>
    <dgm:pt modelId="{66DF068C-5891-471F-A0B8-8FF1806C0F90}" type="pres">
      <dgm:prSet presAssocID="{A7C3775C-0EFD-4E03-8FDD-B33B0223568D}" presName="node" presStyleLbl="node1" presStyleIdx="3" presStyleCnt="7" custScaleX="129400" custScaleY="58207" custRadScaleRad="101016" custRadScaleInc="4698">
        <dgm:presLayoutVars>
          <dgm:bulletEnabled val="1"/>
        </dgm:presLayoutVars>
      </dgm:prSet>
      <dgm:spPr/>
    </dgm:pt>
    <dgm:pt modelId="{E2BB9441-8E68-4CDE-825D-03CEF529CD94}" type="pres">
      <dgm:prSet presAssocID="{14C49B6D-2DE2-4E01-9E9E-BE8F6EFB7AC3}" presName="parTrans" presStyleLbl="bgSibTrans2D1" presStyleIdx="4" presStyleCnt="7" custAng="10179898" custScaleX="43016" custLinFactNeighborX="-30658" custLinFactNeighborY="33446"/>
      <dgm:spPr/>
    </dgm:pt>
    <dgm:pt modelId="{A0FCC40B-3FE4-4502-B8FF-1B1DC8D69FDA}" type="pres">
      <dgm:prSet presAssocID="{08F81614-ACFF-4FC3-95DA-ED582D533560}" presName="node" presStyleLbl="node1" presStyleIdx="4" presStyleCnt="7" custScaleX="134082" custScaleY="78149" custRadScaleRad="121643" custRadScaleInc="58844">
        <dgm:presLayoutVars>
          <dgm:bulletEnabled val="1"/>
        </dgm:presLayoutVars>
      </dgm:prSet>
      <dgm:spPr/>
    </dgm:pt>
    <dgm:pt modelId="{5C6AE1E6-81F8-47F5-873E-CCAED929FE14}" type="pres">
      <dgm:prSet presAssocID="{8C8BDC17-7204-4FB6-A888-18F8C5513285}" presName="parTrans" presStyleLbl="bgSibTrans2D1" presStyleIdx="5" presStyleCnt="7" custAng="18478298" custFlipHor="1" custScaleX="49963" custScaleY="92082" custLinFactNeighborX="-31596" custLinFactNeighborY="17835"/>
      <dgm:spPr/>
    </dgm:pt>
    <dgm:pt modelId="{73C319C5-775B-439E-8A0C-2EA07EE6D030}" type="pres">
      <dgm:prSet presAssocID="{C4A15914-95AD-489B-B131-A175FC419CDB}" presName="node" presStyleLbl="node1" presStyleIdx="5" presStyleCnt="7" custScaleX="139806" custScaleY="97492" custRadScaleRad="89092" custRadScaleInc="73351">
        <dgm:presLayoutVars>
          <dgm:bulletEnabled val="1"/>
        </dgm:presLayoutVars>
      </dgm:prSet>
      <dgm:spPr/>
    </dgm:pt>
    <dgm:pt modelId="{5523DCEA-D35E-4876-9ED4-181174F42EC4}" type="pres">
      <dgm:prSet presAssocID="{1FBA8B24-4E02-4CCA-A9F1-CE3B01274292}" presName="parTrans" presStyleLbl="bgSibTrans2D1" presStyleIdx="6" presStyleCnt="7" custAng="11286482" custScaleX="59773" custScaleY="111664" custLinFactNeighborX="-17706" custLinFactNeighborY="-28750"/>
      <dgm:spPr/>
    </dgm:pt>
    <dgm:pt modelId="{327679D4-B23A-419B-93D2-581244A682EF}" type="pres">
      <dgm:prSet presAssocID="{B7107158-9CA5-4118-B32C-BC6DC141F28F}" presName="node" presStyleLbl="node1" presStyleIdx="6" presStyleCnt="7" custScaleX="94740" custScaleY="60753" custRadScaleRad="27087" custRadScaleInc="197605">
        <dgm:presLayoutVars>
          <dgm:bulletEnabled val="1"/>
        </dgm:presLayoutVars>
      </dgm:prSet>
      <dgm:spPr/>
    </dgm:pt>
  </dgm:ptLst>
  <dgm:cxnLst>
    <dgm:cxn modelId="{13606405-1CB7-4B4C-98E5-52AEA2429565}" type="presOf" srcId="{91413C5C-D2F6-4474-A9F1-FC9582079819}" destId="{25BAEDCF-451D-46BD-892A-3B6D0C23F775}" srcOrd="0" destOrd="0" presId="urn:microsoft.com/office/officeart/2005/8/layout/radial4"/>
    <dgm:cxn modelId="{E2ED4A07-EB0C-40BA-97B1-68D09E0BEA87}" type="presOf" srcId="{2EA1A17A-6CBA-4DAB-A531-190557D61EAF}" destId="{B5D66444-969D-4FD9-80A0-8AE86887E265}" srcOrd="0" destOrd="0" presId="urn:microsoft.com/office/officeart/2005/8/layout/radial4"/>
    <dgm:cxn modelId="{A5DF921A-5AD8-4104-AFE6-B3A5C17AF0DB}" srcId="{3EA13A8A-2FB6-4D55-80C5-6C7C3859D949}" destId="{2EA1A17A-6CBA-4DAB-A531-190557D61EAF}" srcOrd="2" destOrd="0" parTransId="{9BB13181-3775-4F91-A735-52D0E413B2C2}" sibTransId="{CFE50324-D5BE-4915-9C69-8CC3A81B15F6}"/>
    <dgm:cxn modelId="{AEF40C23-5543-42E3-B2C7-87E3B79B818C}" type="presOf" srcId="{14C49B6D-2DE2-4E01-9E9E-BE8F6EFB7AC3}" destId="{E2BB9441-8E68-4CDE-825D-03CEF529CD94}" srcOrd="0" destOrd="0" presId="urn:microsoft.com/office/officeart/2005/8/layout/radial4"/>
    <dgm:cxn modelId="{3F5DE528-0559-49EC-9149-6171F2778921}" srcId="{3EA13A8A-2FB6-4D55-80C5-6C7C3859D949}" destId="{B7107158-9CA5-4118-B32C-BC6DC141F28F}" srcOrd="6" destOrd="0" parTransId="{1FBA8B24-4E02-4CCA-A9F1-CE3B01274292}" sibTransId="{CF09DC8E-E5D1-4AB0-A791-5A37AEA2F52A}"/>
    <dgm:cxn modelId="{9F38832F-88DB-4263-BFA8-634DAB61A34B}" srcId="{3EA13A8A-2FB6-4D55-80C5-6C7C3859D949}" destId="{A7C3775C-0EFD-4E03-8FDD-B33B0223568D}" srcOrd="3" destOrd="0" parTransId="{DF3CE900-AC9E-4BB4-A486-4D209E47B39C}" sibTransId="{FCE5A4D5-73A2-492D-B75A-4BAE08C3C603}"/>
    <dgm:cxn modelId="{3B891F38-89E3-4198-9664-9B0A50556408}" srcId="{3EA13A8A-2FB6-4D55-80C5-6C7C3859D949}" destId="{5AE0C465-8582-4BFD-A017-19AAA01B3495}" srcOrd="1" destOrd="0" parTransId="{91413C5C-D2F6-4474-A9F1-FC9582079819}" sibTransId="{6991C594-38D6-4D00-9D92-E262AC452D8A}"/>
    <dgm:cxn modelId="{1393D542-0F54-4DD4-859A-91503DEB38DF}" srcId="{23EA30FC-09C7-4FBA-A6E5-551512511142}" destId="{3EA13A8A-2FB6-4D55-80C5-6C7C3859D949}" srcOrd="0" destOrd="0" parTransId="{D61CFBB2-4723-4900-9214-35CC74F55823}" sibTransId="{0DE27050-F193-43E0-81DD-17D2BAA65EC0}"/>
    <dgm:cxn modelId="{66EA5665-1CCF-44DE-A00A-5152AF2E9564}" type="presOf" srcId="{1FBA8B24-4E02-4CCA-A9F1-CE3B01274292}" destId="{5523DCEA-D35E-4876-9ED4-181174F42EC4}" srcOrd="0" destOrd="0" presId="urn:microsoft.com/office/officeart/2005/8/layout/radial4"/>
    <dgm:cxn modelId="{2832A965-C20F-49E1-B4B2-8AD53FB7346F}" srcId="{3EA13A8A-2FB6-4D55-80C5-6C7C3859D949}" destId="{C4A15914-95AD-489B-B131-A175FC419CDB}" srcOrd="5" destOrd="0" parTransId="{8C8BDC17-7204-4FB6-A888-18F8C5513285}" sibTransId="{B82BDEF5-F8D5-40BF-BBC7-2572227609A2}"/>
    <dgm:cxn modelId="{D19BE54B-3F40-4D44-AD70-A90CFBB4E9AB}" type="presOf" srcId="{DF3CE900-AC9E-4BB4-A486-4D209E47B39C}" destId="{A326FB7B-5C48-48D6-A29E-7CA7CDF3274E}" srcOrd="0" destOrd="0" presId="urn:microsoft.com/office/officeart/2005/8/layout/radial4"/>
    <dgm:cxn modelId="{51D9387F-4A9A-48F9-BD75-0C2A9AD2948A}" type="presOf" srcId="{9BB13181-3775-4F91-A735-52D0E413B2C2}" destId="{2340B162-6C3C-43BE-AA30-4D70B9A521BB}" srcOrd="0" destOrd="0" presId="urn:microsoft.com/office/officeart/2005/8/layout/radial4"/>
    <dgm:cxn modelId="{F3801882-9DCC-4A4B-B608-617DC083D527}" type="presOf" srcId="{23EA30FC-09C7-4FBA-A6E5-551512511142}" destId="{8F812DC2-B0FF-4F86-904B-4479BC1BBCB9}" srcOrd="0" destOrd="0" presId="urn:microsoft.com/office/officeart/2005/8/layout/radial4"/>
    <dgm:cxn modelId="{B40E6296-829A-4A7F-A878-B006A45EF23B}" type="presOf" srcId="{C30F2537-D90E-4413-A93B-5E3EB33A357C}" destId="{5111D002-0B57-4997-8E92-5F228F234A73}" srcOrd="0" destOrd="0" presId="urn:microsoft.com/office/officeart/2005/8/layout/radial4"/>
    <dgm:cxn modelId="{4D080AB2-766B-4558-BC22-BB91656E02F5}" type="presOf" srcId="{5AE0C465-8582-4BFD-A017-19AAA01B3495}" destId="{69DD997C-C12E-4782-803B-9BA83D317ED2}" srcOrd="0" destOrd="0" presId="urn:microsoft.com/office/officeart/2005/8/layout/radial4"/>
    <dgm:cxn modelId="{A117F6B3-80BE-4B7C-8346-1165ECF2BCDB}" srcId="{3EA13A8A-2FB6-4D55-80C5-6C7C3859D949}" destId="{89E9F4BC-E075-40D7-9D32-AE35471E3D4E}" srcOrd="0" destOrd="0" parTransId="{C30F2537-D90E-4413-A93B-5E3EB33A357C}" sibTransId="{C2D2A2D1-50E9-4FD0-A9CC-705C6018E028}"/>
    <dgm:cxn modelId="{87B596C0-8856-41F5-B99E-7E3D4F15CC3E}" type="presOf" srcId="{89E9F4BC-E075-40D7-9D32-AE35471E3D4E}" destId="{6FAF4063-5774-4428-BE08-80A5D5826046}" srcOrd="0" destOrd="0" presId="urn:microsoft.com/office/officeart/2005/8/layout/radial4"/>
    <dgm:cxn modelId="{792B29D6-0101-4A05-A3DF-2F058595B4F2}" type="presOf" srcId="{3EA13A8A-2FB6-4D55-80C5-6C7C3859D949}" destId="{CA1EF53E-17D7-4020-ADF0-81604FAD3792}" srcOrd="0" destOrd="0" presId="urn:microsoft.com/office/officeart/2005/8/layout/radial4"/>
    <dgm:cxn modelId="{ACE9E8DF-2412-4063-8EF1-B995D95194B0}" type="presOf" srcId="{08F81614-ACFF-4FC3-95DA-ED582D533560}" destId="{A0FCC40B-3FE4-4502-B8FF-1B1DC8D69FDA}" srcOrd="0" destOrd="0" presId="urn:microsoft.com/office/officeart/2005/8/layout/radial4"/>
    <dgm:cxn modelId="{B8738CE0-DE95-4585-9F1E-AD40216EAE9F}" type="presOf" srcId="{B7107158-9CA5-4118-B32C-BC6DC141F28F}" destId="{327679D4-B23A-419B-93D2-581244A682EF}" srcOrd="0" destOrd="0" presId="urn:microsoft.com/office/officeart/2005/8/layout/radial4"/>
    <dgm:cxn modelId="{0D967EE9-577C-4F33-BF02-8802ED681349}" srcId="{3EA13A8A-2FB6-4D55-80C5-6C7C3859D949}" destId="{08F81614-ACFF-4FC3-95DA-ED582D533560}" srcOrd="4" destOrd="0" parTransId="{14C49B6D-2DE2-4E01-9E9E-BE8F6EFB7AC3}" sibTransId="{A28578B3-91F3-4934-83B2-B96D71992FF6}"/>
    <dgm:cxn modelId="{70269CEF-D589-497E-8E4E-7038CD0D6F29}" type="presOf" srcId="{8C8BDC17-7204-4FB6-A888-18F8C5513285}" destId="{5C6AE1E6-81F8-47F5-873E-CCAED929FE14}" srcOrd="0" destOrd="0" presId="urn:microsoft.com/office/officeart/2005/8/layout/radial4"/>
    <dgm:cxn modelId="{5A8C4DF2-0E16-4AEE-9B69-88FA28D3A621}" type="presOf" srcId="{A7C3775C-0EFD-4E03-8FDD-B33B0223568D}" destId="{66DF068C-5891-471F-A0B8-8FF1806C0F90}" srcOrd="0" destOrd="0" presId="urn:microsoft.com/office/officeart/2005/8/layout/radial4"/>
    <dgm:cxn modelId="{30E23EF8-5EED-4E0D-B609-AC247F4D1EC1}" type="presOf" srcId="{C4A15914-95AD-489B-B131-A175FC419CDB}" destId="{73C319C5-775B-439E-8A0C-2EA07EE6D030}" srcOrd="0" destOrd="0" presId="urn:microsoft.com/office/officeart/2005/8/layout/radial4"/>
    <dgm:cxn modelId="{14695AB4-9D21-453B-AC54-D898F7D63489}" type="presParOf" srcId="{8F812DC2-B0FF-4F86-904B-4479BC1BBCB9}" destId="{CA1EF53E-17D7-4020-ADF0-81604FAD3792}" srcOrd="0" destOrd="0" presId="urn:microsoft.com/office/officeart/2005/8/layout/radial4"/>
    <dgm:cxn modelId="{A362E364-DEB7-4FE5-A680-FA58BF4EF777}" type="presParOf" srcId="{8F812DC2-B0FF-4F86-904B-4479BC1BBCB9}" destId="{5111D002-0B57-4997-8E92-5F228F234A73}" srcOrd="1" destOrd="0" presId="urn:microsoft.com/office/officeart/2005/8/layout/radial4"/>
    <dgm:cxn modelId="{33DE0CE7-C8EB-480C-9F3C-8AE0F4B6EE8A}" type="presParOf" srcId="{8F812DC2-B0FF-4F86-904B-4479BC1BBCB9}" destId="{6FAF4063-5774-4428-BE08-80A5D5826046}" srcOrd="2" destOrd="0" presId="urn:microsoft.com/office/officeart/2005/8/layout/radial4"/>
    <dgm:cxn modelId="{0C8973D4-A438-47CC-9D8A-6E8AAA960CD8}" type="presParOf" srcId="{8F812DC2-B0FF-4F86-904B-4479BC1BBCB9}" destId="{25BAEDCF-451D-46BD-892A-3B6D0C23F775}" srcOrd="3" destOrd="0" presId="urn:microsoft.com/office/officeart/2005/8/layout/radial4"/>
    <dgm:cxn modelId="{6C209126-06BB-4E78-A3AC-BF3F318EE3D2}" type="presParOf" srcId="{8F812DC2-B0FF-4F86-904B-4479BC1BBCB9}" destId="{69DD997C-C12E-4782-803B-9BA83D317ED2}" srcOrd="4" destOrd="0" presId="urn:microsoft.com/office/officeart/2005/8/layout/radial4"/>
    <dgm:cxn modelId="{CEC37BB5-8D48-4499-BE64-9C343A7DE2D2}" type="presParOf" srcId="{8F812DC2-B0FF-4F86-904B-4479BC1BBCB9}" destId="{2340B162-6C3C-43BE-AA30-4D70B9A521BB}" srcOrd="5" destOrd="0" presId="urn:microsoft.com/office/officeart/2005/8/layout/radial4"/>
    <dgm:cxn modelId="{2FC7116E-6407-4B70-8630-00A78DEEF105}" type="presParOf" srcId="{8F812DC2-B0FF-4F86-904B-4479BC1BBCB9}" destId="{B5D66444-969D-4FD9-80A0-8AE86887E265}" srcOrd="6" destOrd="0" presId="urn:microsoft.com/office/officeart/2005/8/layout/radial4"/>
    <dgm:cxn modelId="{30F69258-F997-4E47-BC80-277C6C4BC8D6}" type="presParOf" srcId="{8F812DC2-B0FF-4F86-904B-4479BC1BBCB9}" destId="{A326FB7B-5C48-48D6-A29E-7CA7CDF3274E}" srcOrd="7" destOrd="0" presId="urn:microsoft.com/office/officeart/2005/8/layout/radial4"/>
    <dgm:cxn modelId="{06010A45-005B-413F-AB6A-291FD81792FF}" type="presParOf" srcId="{8F812DC2-B0FF-4F86-904B-4479BC1BBCB9}" destId="{66DF068C-5891-471F-A0B8-8FF1806C0F90}" srcOrd="8" destOrd="0" presId="urn:microsoft.com/office/officeart/2005/8/layout/radial4"/>
    <dgm:cxn modelId="{CD87271F-F469-49F2-86D1-5A96AD8D85DC}" type="presParOf" srcId="{8F812DC2-B0FF-4F86-904B-4479BC1BBCB9}" destId="{E2BB9441-8E68-4CDE-825D-03CEF529CD94}" srcOrd="9" destOrd="0" presId="urn:microsoft.com/office/officeart/2005/8/layout/radial4"/>
    <dgm:cxn modelId="{1DC3111C-8C20-45B8-9794-F11AF64E097C}" type="presParOf" srcId="{8F812DC2-B0FF-4F86-904B-4479BC1BBCB9}" destId="{A0FCC40B-3FE4-4502-B8FF-1B1DC8D69FDA}" srcOrd="10" destOrd="0" presId="urn:microsoft.com/office/officeart/2005/8/layout/radial4"/>
    <dgm:cxn modelId="{D7F632C9-C03E-40E7-BBD2-829A6B0D801A}" type="presParOf" srcId="{8F812DC2-B0FF-4F86-904B-4479BC1BBCB9}" destId="{5C6AE1E6-81F8-47F5-873E-CCAED929FE14}" srcOrd="11" destOrd="0" presId="urn:microsoft.com/office/officeart/2005/8/layout/radial4"/>
    <dgm:cxn modelId="{4E87746F-5590-4118-9F48-49B642AFA149}" type="presParOf" srcId="{8F812DC2-B0FF-4F86-904B-4479BC1BBCB9}" destId="{73C319C5-775B-439E-8A0C-2EA07EE6D030}" srcOrd="12" destOrd="0" presId="urn:microsoft.com/office/officeart/2005/8/layout/radial4"/>
    <dgm:cxn modelId="{0FBC3F75-B9E3-47EE-AD4A-E981F956191E}" type="presParOf" srcId="{8F812DC2-B0FF-4F86-904B-4479BC1BBCB9}" destId="{5523DCEA-D35E-4876-9ED4-181174F42EC4}" srcOrd="13" destOrd="0" presId="urn:microsoft.com/office/officeart/2005/8/layout/radial4"/>
    <dgm:cxn modelId="{592A6AA2-24A3-4EE8-9886-7F410038EAE8}" type="presParOf" srcId="{8F812DC2-B0FF-4F86-904B-4479BC1BBCB9}" destId="{327679D4-B23A-419B-93D2-581244A682EF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C02567-3832-496A-8148-223E5631348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AED42D-1C1F-4B32-B3D9-5727B2EC0506}">
      <dgm:prSet phldrT="[Текст]" custT="1"/>
      <dgm:spPr/>
      <dgm:t>
        <a:bodyPr/>
        <a:lstStyle/>
        <a:p>
          <a:r>
            <a:rPr lang="ru-RU" sz="1300" b="1" dirty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библиотек полным доступом к сети Интернет со скоростью не менее 100Мбит/сек</a:t>
          </a:r>
          <a:endParaRPr lang="ru-RU" sz="1300" b="1" dirty="0"/>
        </a:p>
      </dgm:t>
    </dgm:pt>
    <dgm:pt modelId="{8519CDDD-7EB7-481A-A962-89E15F3DE918}" type="parTrans" cxnId="{F3F69A67-2DD8-4B9C-95D1-44F0962512DC}">
      <dgm:prSet/>
      <dgm:spPr/>
      <dgm:t>
        <a:bodyPr/>
        <a:lstStyle/>
        <a:p>
          <a:endParaRPr lang="ru-RU"/>
        </a:p>
      </dgm:t>
    </dgm:pt>
    <dgm:pt modelId="{ECDABB5F-94AD-4691-A205-55E47B73D5B6}" type="sibTrans" cxnId="{F3F69A67-2DD8-4B9C-95D1-44F0962512DC}">
      <dgm:prSet/>
      <dgm:spPr/>
      <dgm:t>
        <a:bodyPr/>
        <a:lstStyle/>
        <a:p>
          <a:endParaRPr lang="ru-RU"/>
        </a:p>
      </dgm:t>
    </dgm:pt>
    <dgm:pt modelId="{1D9A5F3F-FEFD-4200-ACA6-730FBCA5BE43}">
      <dgm:prSet phldrT="[Текст]" custT="1"/>
      <dgm:spPr/>
      <dgm:t>
        <a:bodyPr/>
        <a:lstStyle/>
        <a:p>
          <a:r>
            <a:rPr lang="ru-RU" sz="13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программы по автоматизации системы мониторинга информационных потребностей пользователей</a:t>
          </a:r>
          <a:endParaRPr lang="ru-RU" sz="1300" b="1" dirty="0"/>
        </a:p>
      </dgm:t>
    </dgm:pt>
    <dgm:pt modelId="{A0B59B1A-08E3-45BE-A128-16EC58332637}" type="parTrans" cxnId="{B91B3DB5-2977-4ED5-8E14-A19EF09BA4A6}">
      <dgm:prSet/>
      <dgm:spPr/>
      <dgm:t>
        <a:bodyPr/>
        <a:lstStyle/>
        <a:p>
          <a:endParaRPr lang="ru-RU"/>
        </a:p>
      </dgm:t>
    </dgm:pt>
    <dgm:pt modelId="{5D64AF81-C736-4878-B311-4437E2938CF4}" type="sibTrans" cxnId="{B91B3DB5-2977-4ED5-8E14-A19EF09BA4A6}">
      <dgm:prSet/>
      <dgm:spPr/>
      <dgm:t>
        <a:bodyPr/>
        <a:lstStyle/>
        <a:p>
          <a:endParaRPr lang="ru-RU"/>
        </a:p>
      </dgm:t>
    </dgm:pt>
    <dgm:pt modelId="{316F0E2C-F340-40E5-B135-E532DC31E1A0}">
      <dgm:prSet custT="1"/>
      <dgm:spPr/>
      <dgm:t>
        <a:bodyPr/>
        <a:lstStyle/>
        <a:p>
          <a:r>
            <a:rPr lang="ru-RU" sz="1300" b="1" dirty="0">
              <a:latin typeface="Times New Roman" panose="02020603050405020304" pitchFamily="18" charset="0"/>
              <a:cs typeface="Times New Roman" panose="02020603050405020304" pitchFamily="18" charset="0"/>
            </a:rPr>
            <a:t>Автоматизация системы сохранения и пополнения  библиотечных фондов библиотек организаций образования (заполнение НОБД)</a:t>
          </a:r>
          <a:endParaRPr lang="ru-RU" sz="1300" b="1" dirty="0"/>
        </a:p>
      </dgm:t>
    </dgm:pt>
    <dgm:pt modelId="{25430C2E-1C5D-4075-9AA6-5067CD60E763}" type="parTrans" cxnId="{CC5FB0B0-D971-4C05-AE48-48944BFE2FA6}">
      <dgm:prSet/>
      <dgm:spPr/>
      <dgm:t>
        <a:bodyPr/>
        <a:lstStyle/>
        <a:p>
          <a:endParaRPr lang="ru-RU"/>
        </a:p>
      </dgm:t>
    </dgm:pt>
    <dgm:pt modelId="{0F1DB400-E491-4A57-B25B-D471C0990D31}" type="sibTrans" cxnId="{CC5FB0B0-D971-4C05-AE48-48944BFE2FA6}">
      <dgm:prSet/>
      <dgm:spPr/>
      <dgm:t>
        <a:bodyPr/>
        <a:lstStyle/>
        <a:p>
          <a:endParaRPr lang="ru-RU"/>
        </a:p>
      </dgm:t>
    </dgm:pt>
    <dgm:pt modelId="{B5F4E20C-51F5-4DE2-BC80-BF4967E053F2}">
      <dgm:prSet custT="1"/>
      <dgm:spPr/>
      <dgm:t>
        <a:bodyPr/>
        <a:lstStyle/>
        <a:p>
          <a:r>
            <a:rPr lang="ru-RU" sz="13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Расширение спектра услуг в соответствии с запросами удаленных пользователей</a:t>
          </a:r>
          <a:endParaRPr lang="ru-RU" sz="1300" b="1" dirty="0"/>
        </a:p>
      </dgm:t>
    </dgm:pt>
    <dgm:pt modelId="{335F03C0-AEC5-4FD2-B077-5E656060BF56}" type="parTrans" cxnId="{7F3557CE-4C43-44E8-B27C-E373E03DD2E3}">
      <dgm:prSet/>
      <dgm:spPr/>
      <dgm:t>
        <a:bodyPr/>
        <a:lstStyle/>
        <a:p>
          <a:endParaRPr lang="ru-RU"/>
        </a:p>
      </dgm:t>
    </dgm:pt>
    <dgm:pt modelId="{DB1D3CD3-EC8B-4F8F-B4EB-66BD1745EB35}" type="sibTrans" cxnId="{7F3557CE-4C43-44E8-B27C-E373E03DD2E3}">
      <dgm:prSet/>
      <dgm:spPr/>
      <dgm:t>
        <a:bodyPr/>
        <a:lstStyle/>
        <a:p>
          <a:endParaRPr lang="ru-RU"/>
        </a:p>
      </dgm:t>
    </dgm:pt>
    <dgm:pt modelId="{C9F5DEC3-21F1-4514-9AC8-5132A2D5749B}">
      <dgm:prSet custT="1"/>
      <dgm:spPr/>
      <dgm:t>
        <a:bodyPr/>
        <a:lstStyle/>
        <a:p>
          <a:r>
            <a:rPr lang="ru-RU" sz="1300" b="1" dirty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безопасности базы данных библиотек,  установка программ защиты информации</a:t>
          </a:r>
        </a:p>
      </dgm:t>
    </dgm:pt>
    <dgm:pt modelId="{A02ECE23-BFF3-4F63-88EC-30E70C93B42F}" type="parTrans" cxnId="{DC635BA9-1A83-462F-B678-7A2825E16ADA}">
      <dgm:prSet/>
      <dgm:spPr/>
      <dgm:t>
        <a:bodyPr/>
        <a:lstStyle/>
        <a:p>
          <a:endParaRPr lang="ru-RU"/>
        </a:p>
      </dgm:t>
    </dgm:pt>
    <dgm:pt modelId="{3A3958B0-066A-492B-9A1B-B90C8E602AE4}" type="sibTrans" cxnId="{DC635BA9-1A83-462F-B678-7A2825E16ADA}">
      <dgm:prSet/>
      <dgm:spPr/>
      <dgm:t>
        <a:bodyPr/>
        <a:lstStyle/>
        <a:p>
          <a:endParaRPr lang="ru-RU"/>
        </a:p>
      </dgm:t>
    </dgm:pt>
    <dgm:pt modelId="{795EB944-A7B2-4392-B569-B1FCB134C233}" type="pres">
      <dgm:prSet presAssocID="{8BC02567-3832-496A-8148-223E56313481}" presName="Name0" presStyleCnt="0">
        <dgm:presLayoutVars>
          <dgm:chMax val="7"/>
          <dgm:chPref val="7"/>
          <dgm:dir/>
        </dgm:presLayoutVars>
      </dgm:prSet>
      <dgm:spPr/>
    </dgm:pt>
    <dgm:pt modelId="{A2451295-8C80-41D5-B1F6-FE77C6F8DF7F}" type="pres">
      <dgm:prSet presAssocID="{8BC02567-3832-496A-8148-223E56313481}" presName="Name1" presStyleCnt="0"/>
      <dgm:spPr/>
    </dgm:pt>
    <dgm:pt modelId="{35691948-DF2A-4326-B1B6-A1B50C37FFE8}" type="pres">
      <dgm:prSet presAssocID="{8BC02567-3832-496A-8148-223E56313481}" presName="cycle" presStyleCnt="0"/>
      <dgm:spPr/>
    </dgm:pt>
    <dgm:pt modelId="{4305EB4E-0D1F-4D0D-9FBE-F577D1D0727C}" type="pres">
      <dgm:prSet presAssocID="{8BC02567-3832-496A-8148-223E56313481}" presName="srcNode" presStyleLbl="node1" presStyleIdx="0" presStyleCnt="5"/>
      <dgm:spPr/>
    </dgm:pt>
    <dgm:pt modelId="{C97939F5-D30A-482F-B989-BA93E0EB0BB5}" type="pres">
      <dgm:prSet presAssocID="{8BC02567-3832-496A-8148-223E56313481}" presName="conn" presStyleLbl="parChTrans1D2" presStyleIdx="0" presStyleCnt="1"/>
      <dgm:spPr/>
    </dgm:pt>
    <dgm:pt modelId="{6E31EDE4-D846-4934-AB0E-C49F2641ADAC}" type="pres">
      <dgm:prSet presAssocID="{8BC02567-3832-496A-8148-223E56313481}" presName="extraNode" presStyleLbl="node1" presStyleIdx="0" presStyleCnt="5"/>
      <dgm:spPr/>
    </dgm:pt>
    <dgm:pt modelId="{65F4A1B3-7A7C-47C4-8B01-E8E646D59B62}" type="pres">
      <dgm:prSet presAssocID="{8BC02567-3832-496A-8148-223E56313481}" presName="dstNode" presStyleLbl="node1" presStyleIdx="0" presStyleCnt="5"/>
      <dgm:spPr/>
    </dgm:pt>
    <dgm:pt modelId="{A0C56A73-3EA6-44A0-BCDA-2D2084AF0251}" type="pres">
      <dgm:prSet presAssocID="{F9AED42D-1C1F-4B32-B3D9-5727B2EC0506}" presName="text_1" presStyleLbl="node1" presStyleIdx="0" presStyleCnt="5">
        <dgm:presLayoutVars>
          <dgm:bulletEnabled val="1"/>
        </dgm:presLayoutVars>
      </dgm:prSet>
      <dgm:spPr/>
    </dgm:pt>
    <dgm:pt modelId="{0BAAA749-C7F0-410C-8D44-6F81B61329E3}" type="pres">
      <dgm:prSet presAssocID="{F9AED42D-1C1F-4B32-B3D9-5727B2EC0506}" presName="accent_1" presStyleCnt="0"/>
      <dgm:spPr/>
    </dgm:pt>
    <dgm:pt modelId="{31FCDE52-CBF9-4193-9BBD-2AFCA2C5F076}" type="pres">
      <dgm:prSet presAssocID="{F9AED42D-1C1F-4B32-B3D9-5727B2EC0506}" presName="accentRepeatNode" presStyleLbl="solidFgAcc1" presStyleIdx="0" presStyleCnt="5"/>
      <dgm:spPr/>
    </dgm:pt>
    <dgm:pt modelId="{3A4F0F3F-147A-45C9-8BDD-5CEBFEB44BF2}" type="pres">
      <dgm:prSet presAssocID="{1D9A5F3F-FEFD-4200-ACA6-730FBCA5BE43}" presName="text_2" presStyleLbl="node1" presStyleIdx="1" presStyleCnt="5">
        <dgm:presLayoutVars>
          <dgm:bulletEnabled val="1"/>
        </dgm:presLayoutVars>
      </dgm:prSet>
      <dgm:spPr/>
    </dgm:pt>
    <dgm:pt modelId="{C761DCF8-C0E4-4763-B920-1931CDDD3F60}" type="pres">
      <dgm:prSet presAssocID="{1D9A5F3F-FEFD-4200-ACA6-730FBCA5BE43}" presName="accent_2" presStyleCnt="0"/>
      <dgm:spPr/>
    </dgm:pt>
    <dgm:pt modelId="{6BC3C840-A832-4B5A-A528-2C551C9255ED}" type="pres">
      <dgm:prSet presAssocID="{1D9A5F3F-FEFD-4200-ACA6-730FBCA5BE43}" presName="accentRepeatNode" presStyleLbl="solidFgAcc1" presStyleIdx="1" presStyleCnt="5"/>
      <dgm:spPr/>
    </dgm:pt>
    <dgm:pt modelId="{68E5845B-F348-4A26-85D8-78A59ED2C1DE}" type="pres">
      <dgm:prSet presAssocID="{316F0E2C-F340-40E5-B135-E532DC31E1A0}" presName="text_3" presStyleLbl="node1" presStyleIdx="2" presStyleCnt="5">
        <dgm:presLayoutVars>
          <dgm:bulletEnabled val="1"/>
        </dgm:presLayoutVars>
      </dgm:prSet>
      <dgm:spPr/>
    </dgm:pt>
    <dgm:pt modelId="{36CF8966-8A95-4E50-BCE6-8D3117E90D6C}" type="pres">
      <dgm:prSet presAssocID="{316F0E2C-F340-40E5-B135-E532DC31E1A0}" presName="accent_3" presStyleCnt="0"/>
      <dgm:spPr/>
    </dgm:pt>
    <dgm:pt modelId="{E6D1649F-8197-4850-8403-B121386ADB51}" type="pres">
      <dgm:prSet presAssocID="{316F0E2C-F340-40E5-B135-E532DC31E1A0}" presName="accentRepeatNode" presStyleLbl="solidFgAcc1" presStyleIdx="2" presStyleCnt="5"/>
      <dgm:spPr/>
    </dgm:pt>
    <dgm:pt modelId="{50D55AE2-8894-45A7-ACA5-61BF346772AD}" type="pres">
      <dgm:prSet presAssocID="{B5F4E20C-51F5-4DE2-BC80-BF4967E053F2}" presName="text_4" presStyleLbl="node1" presStyleIdx="3" presStyleCnt="5">
        <dgm:presLayoutVars>
          <dgm:bulletEnabled val="1"/>
        </dgm:presLayoutVars>
      </dgm:prSet>
      <dgm:spPr/>
    </dgm:pt>
    <dgm:pt modelId="{5352617C-2003-4AE1-BFA2-84A321190860}" type="pres">
      <dgm:prSet presAssocID="{B5F4E20C-51F5-4DE2-BC80-BF4967E053F2}" presName="accent_4" presStyleCnt="0"/>
      <dgm:spPr/>
    </dgm:pt>
    <dgm:pt modelId="{57942FF2-A784-4D41-85D3-374471DDA629}" type="pres">
      <dgm:prSet presAssocID="{B5F4E20C-51F5-4DE2-BC80-BF4967E053F2}" presName="accentRepeatNode" presStyleLbl="solidFgAcc1" presStyleIdx="3" presStyleCnt="5"/>
      <dgm:spPr/>
    </dgm:pt>
    <dgm:pt modelId="{407AF6D9-4EB6-4481-B680-BC44C86B654C}" type="pres">
      <dgm:prSet presAssocID="{C9F5DEC3-21F1-4514-9AC8-5132A2D5749B}" presName="text_5" presStyleLbl="node1" presStyleIdx="4" presStyleCnt="5">
        <dgm:presLayoutVars>
          <dgm:bulletEnabled val="1"/>
        </dgm:presLayoutVars>
      </dgm:prSet>
      <dgm:spPr/>
    </dgm:pt>
    <dgm:pt modelId="{0325E56D-1D6C-4F10-A780-554F564CB869}" type="pres">
      <dgm:prSet presAssocID="{C9F5DEC3-21F1-4514-9AC8-5132A2D5749B}" presName="accent_5" presStyleCnt="0"/>
      <dgm:spPr/>
    </dgm:pt>
    <dgm:pt modelId="{AA8B45C0-B0B2-4469-BCC1-AE3031FDDF2E}" type="pres">
      <dgm:prSet presAssocID="{C9F5DEC3-21F1-4514-9AC8-5132A2D5749B}" presName="accentRepeatNode" presStyleLbl="solidFgAcc1" presStyleIdx="4" presStyleCnt="5"/>
      <dgm:spPr/>
    </dgm:pt>
  </dgm:ptLst>
  <dgm:cxnLst>
    <dgm:cxn modelId="{F3F69A67-2DD8-4B9C-95D1-44F0962512DC}" srcId="{8BC02567-3832-496A-8148-223E56313481}" destId="{F9AED42D-1C1F-4B32-B3D9-5727B2EC0506}" srcOrd="0" destOrd="0" parTransId="{8519CDDD-7EB7-481A-A962-89E15F3DE918}" sibTransId="{ECDABB5F-94AD-4691-A205-55E47B73D5B6}"/>
    <dgm:cxn modelId="{2833B24D-E9A0-421A-80C0-626FE9EFA79E}" type="presOf" srcId="{F9AED42D-1C1F-4B32-B3D9-5727B2EC0506}" destId="{A0C56A73-3EA6-44A0-BCDA-2D2084AF0251}" srcOrd="0" destOrd="0" presId="urn:microsoft.com/office/officeart/2008/layout/VerticalCurvedList"/>
    <dgm:cxn modelId="{22B53670-C18F-49F7-97CC-B4AD341544D1}" type="presOf" srcId="{8BC02567-3832-496A-8148-223E56313481}" destId="{795EB944-A7B2-4392-B569-B1FCB134C233}" srcOrd="0" destOrd="0" presId="urn:microsoft.com/office/officeart/2008/layout/VerticalCurvedList"/>
    <dgm:cxn modelId="{BEC7D38D-A5A7-4F59-9633-DEAF84D2C791}" type="presOf" srcId="{B5F4E20C-51F5-4DE2-BC80-BF4967E053F2}" destId="{50D55AE2-8894-45A7-ACA5-61BF346772AD}" srcOrd="0" destOrd="0" presId="urn:microsoft.com/office/officeart/2008/layout/VerticalCurvedList"/>
    <dgm:cxn modelId="{DC635BA9-1A83-462F-B678-7A2825E16ADA}" srcId="{8BC02567-3832-496A-8148-223E56313481}" destId="{C9F5DEC3-21F1-4514-9AC8-5132A2D5749B}" srcOrd="4" destOrd="0" parTransId="{A02ECE23-BFF3-4F63-88EC-30E70C93B42F}" sibTransId="{3A3958B0-066A-492B-9A1B-B90C8E602AE4}"/>
    <dgm:cxn modelId="{CC5FB0B0-D971-4C05-AE48-48944BFE2FA6}" srcId="{8BC02567-3832-496A-8148-223E56313481}" destId="{316F0E2C-F340-40E5-B135-E532DC31E1A0}" srcOrd="2" destOrd="0" parTransId="{25430C2E-1C5D-4075-9AA6-5067CD60E763}" sibTransId="{0F1DB400-E491-4A57-B25B-D471C0990D31}"/>
    <dgm:cxn modelId="{8C2709B3-3692-48CC-B3A2-F25C7EA5B9A8}" type="presOf" srcId="{1D9A5F3F-FEFD-4200-ACA6-730FBCA5BE43}" destId="{3A4F0F3F-147A-45C9-8BDD-5CEBFEB44BF2}" srcOrd="0" destOrd="0" presId="urn:microsoft.com/office/officeart/2008/layout/VerticalCurvedList"/>
    <dgm:cxn modelId="{B91B3DB5-2977-4ED5-8E14-A19EF09BA4A6}" srcId="{8BC02567-3832-496A-8148-223E56313481}" destId="{1D9A5F3F-FEFD-4200-ACA6-730FBCA5BE43}" srcOrd="1" destOrd="0" parTransId="{A0B59B1A-08E3-45BE-A128-16EC58332637}" sibTransId="{5D64AF81-C736-4878-B311-4437E2938CF4}"/>
    <dgm:cxn modelId="{7F3557CE-4C43-44E8-B27C-E373E03DD2E3}" srcId="{8BC02567-3832-496A-8148-223E56313481}" destId="{B5F4E20C-51F5-4DE2-BC80-BF4967E053F2}" srcOrd="3" destOrd="0" parTransId="{335F03C0-AEC5-4FD2-B077-5E656060BF56}" sibTransId="{DB1D3CD3-EC8B-4F8F-B4EB-66BD1745EB35}"/>
    <dgm:cxn modelId="{F1A27AD2-4A31-4C41-896B-16A71AE9242B}" type="presOf" srcId="{C9F5DEC3-21F1-4514-9AC8-5132A2D5749B}" destId="{407AF6D9-4EB6-4481-B680-BC44C86B654C}" srcOrd="0" destOrd="0" presId="urn:microsoft.com/office/officeart/2008/layout/VerticalCurvedList"/>
    <dgm:cxn modelId="{38C569E1-49C2-423D-B35D-8BE205D09DFB}" type="presOf" srcId="{316F0E2C-F340-40E5-B135-E532DC31E1A0}" destId="{68E5845B-F348-4A26-85D8-78A59ED2C1DE}" srcOrd="0" destOrd="0" presId="urn:microsoft.com/office/officeart/2008/layout/VerticalCurvedList"/>
    <dgm:cxn modelId="{82BF63F7-D9D4-4324-BD00-0CF119C153B6}" type="presOf" srcId="{ECDABB5F-94AD-4691-A205-55E47B73D5B6}" destId="{C97939F5-D30A-482F-B989-BA93E0EB0BB5}" srcOrd="0" destOrd="0" presId="urn:microsoft.com/office/officeart/2008/layout/VerticalCurvedList"/>
    <dgm:cxn modelId="{959AFEFB-61CF-4140-9E87-361F0B47978B}" type="presParOf" srcId="{795EB944-A7B2-4392-B569-B1FCB134C233}" destId="{A2451295-8C80-41D5-B1F6-FE77C6F8DF7F}" srcOrd="0" destOrd="0" presId="urn:microsoft.com/office/officeart/2008/layout/VerticalCurvedList"/>
    <dgm:cxn modelId="{91EBA2BC-B402-451F-AD2B-B10C0161F911}" type="presParOf" srcId="{A2451295-8C80-41D5-B1F6-FE77C6F8DF7F}" destId="{35691948-DF2A-4326-B1B6-A1B50C37FFE8}" srcOrd="0" destOrd="0" presId="urn:microsoft.com/office/officeart/2008/layout/VerticalCurvedList"/>
    <dgm:cxn modelId="{7E7A3D5F-A62C-4D14-AC7E-A17558ADD3B6}" type="presParOf" srcId="{35691948-DF2A-4326-B1B6-A1B50C37FFE8}" destId="{4305EB4E-0D1F-4D0D-9FBE-F577D1D0727C}" srcOrd="0" destOrd="0" presId="urn:microsoft.com/office/officeart/2008/layout/VerticalCurvedList"/>
    <dgm:cxn modelId="{AE6346DF-D5DC-4942-9CC3-920253B8BC01}" type="presParOf" srcId="{35691948-DF2A-4326-B1B6-A1B50C37FFE8}" destId="{C97939F5-D30A-482F-B989-BA93E0EB0BB5}" srcOrd="1" destOrd="0" presId="urn:microsoft.com/office/officeart/2008/layout/VerticalCurvedList"/>
    <dgm:cxn modelId="{D6402695-F002-431B-8959-1863C4675F1D}" type="presParOf" srcId="{35691948-DF2A-4326-B1B6-A1B50C37FFE8}" destId="{6E31EDE4-D846-4934-AB0E-C49F2641ADAC}" srcOrd="2" destOrd="0" presId="urn:microsoft.com/office/officeart/2008/layout/VerticalCurvedList"/>
    <dgm:cxn modelId="{553547F1-E27B-4806-9763-360ECE73E6EA}" type="presParOf" srcId="{35691948-DF2A-4326-B1B6-A1B50C37FFE8}" destId="{65F4A1B3-7A7C-47C4-8B01-E8E646D59B62}" srcOrd="3" destOrd="0" presId="urn:microsoft.com/office/officeart/2008/layout/VerticalCurvedList"/>
    <dgm:cxn modelId="{FBE8684A-0970-4AF2-B64B-B429E91EBA01}" type="presParOf" srcId="{A2451295-8C80-41D5-B1F6-FE77C6F8DF7F}" destId="{A0C56A73-3EA6-44A0-BCDA-2D2084AF0251}" srcOrd="1" destOrd="0" presId="urn:microsoft.com/office/officeart/2008/layout/VerticalCurvedList"/>
    <dgm:cxn modelId="{E290F823-DCA6-4FA1-8EB9-587C42F0C031}" type="presParOf" srcId="{A2451295-8C80-41D5-B1F6-FE77C6F8DF7F}" destId="{0BAAA749-C7F0-410C-8D44-6F81B61329E3}" srcOrd="2" destOrd="0" presId="urn:microsoft.com/office/officeart/2008/layout/VerticalCurvedList"/>
    <dgm:cxn modelId="{CFD92F4C-4772-4634-80B2-98EA1F57B05C}" type="presParOf" srcId="{0BAAA749-C7F0-410C-8D44-6F81B61329E3}" destId="{31FCDE52-CBF9-4193-9BBD-2AFCA2C5F076}" srcOrd="0" destOrd="0" presId="urn:microsoft.com/office/officeart/2008/layout/VerticalCurvedList"/>
    <dgm:cxn modelId="{5DFD0C27-8A10-4987-8F84-A4D0E840E250}" type="presParOf" srcId="{A2451295-8C80-41D5-B1F6-FE77C6F8DF7F}" destId="{3A4F0F3F-147A-45C9-8BDD-5CEBFEB44BF2}" srcOrd="3" destOrd="0" presId="urn:microsoft.com/office/officeart/2008/layout/VerticalCurvedList"/>
    <dgm:cxn modelId="{18AF8B4A-FBC0-4F16-B792-DACD8A14E4E1}" type="presParOf" srcId="{A2451295-8C80-41D5-B1F6-FE77C6F8DF7F}" destId="{C761DCF8-C0E4-4763-B920-1931CDDD3F60}" srcOrd="4" destOrd="0" presId="urn:microsoft.com/office/officeart/2008/layout/VerticalCurvedList"/>
    <dgm:cxn modelId="{1885ED47-25C5-44DF-8D44-4834573DDBFB}" type="presParOf" srcId="{C761DCF8-C0E4-4763-B920-1931CDDD3F60}" destId="{6BC3C840-A832-4B5A-A528-2C551C9255ED}" srcOrd="0" destOrd="0" presId="urn:microsoft.com/office/officeart/2008/layout/VerticalCurvedList"/>
    <dgm:cxn modelId="{17884650-C57B-4ECB-AD04-F4E42B3292B0}" type="presParOf" srcId="{A2451295-8C80-41D5-B1F6-FE77C6F8DF7F}" destId="{68E5845B-F348-4A26-85D8-78A59ED2C1DE}" srcOrd="5" destOrd="0" presId="urn:microsoft.com/office/officeart/2008/layout/VerticalCurvedList"/>
    <dgm:cxn modelId="{A618B870-F381-40AB-AB82-CCD80EC94443}" type="presParOf" srcId="{A2451295-8C80-41D5-B1F6-FE77C6F8DF7F}" destId="{36CF8966-8A95-4E50-BCE6-8D3117E90D6C}" srcOrd="6" destOrd="0" presId="urn:microsoft.com/office/officeart/2008/layout/VerticalCurvedList"/>
    <dgm:cxn modelId="{32AAC1BA-A106-4B43-897F-B5B7A13D2460}" type="presParOf" srcId="{36CF8966-8A95-4E50-BCE6-8D3117E90D6C}" destId="{E6D1649F-8197-4850-8403-B121386ADB51}" srcOrd="0" destOrd="0" presId="urn:microsoft.com/office/officeart/2008/layout/VerticalCurvedList"/>
    <dgm:cxn modelId="{072C894C-4C9C-4687-BC19-114E8DAB3D82}" type="presParOf" srcId="{A2451295-8C80-41D5-B1F6-FE77C6F8DF7F}" destId="{50D55AE2-8894-45A7-ACA5-61BF346772AD}" srcOrd="7" destOrd="0" presId="urn:microsoft.com/office/officeart/2008/layout/VerticalCurvedList"/>
    <dgm:cxn modelId="{679806D6-7153-4F29-9BD2-32FDEAF04805}" type="presParOf" srcId="{A2451295-8C80-41D5-B1F6-FE77C6F8DF7F}" destId="{5352617C-2003-4AE1-BFA2-84A321190860}" srcOrd="8" destOrd="0" presId="urn:microsoft.com/office/officeart/2008/layout/VerticalCurvedList"/>
    <dgm:cxn modelId="{E66A12C4-92D8-4F25-8B0C-8EBE6315B404}" type="presParOf" srcId="{5352617C-2003-4AE1-BFA2-84A321190860}" destId="{57942FF2-A784-4D41-85D3-374471DDA629}" srcOrd="0" destOrd="0" presId="urn:microsoft.com/office/officeart/2008/layout/VerticalCurvedList"/>
    <dgm:cxn modelId="{1216E672-B5E4-451A-A5AB-7B9718788602}" type="presParOf" srcId="{A2451295-8C80-41D5-B1F6-FE77C6F8DF7F}" destId="{407AF6D9-4EB6-4481-B680-BC44C86B654C}" srcOrd="9" destOrd="0" presId="urn:microsoft.com/office/officeart/2008/layout/VerticalCurvedList"/>
    <dgm:cxn modelId="{0E1FBD45-0565-4967-9B53-43A5EC10378D}" type="presParOf" srcId="{A2451295-8C80-41D5-B1F6-FE77C6F8DF7F}" destId="{0325E56D-1D6C-4F10-A780-554F564CB869}" srcOrd="10" destOrd="0" presId="urn:microsoft.com/office/officeart/2008/layout/VerticalCurvedList"/>
    <dgm:cxn modelId="{81E3F062-C78C-434C-A469-B681A66E5986}" type="presParOf" srcId="{0325E56D-1D6C-4F10-A780-554F564CB869}" destId="{AA8B45C0-B0B2-4469-BCC1-AE3031FDDF2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ABBD96-0BA0-46B9-9B24-686DE52B0D1B}">
      <dsp:nvSpPr>
        <dsp:cNvPr id="0" name=""/>
        <dsp:cNvSpPr/>
      </dsp:nvSpPr>
      <dsp:spPr>
        <a:xfrm>
          <a:off x="0" y="0"/>
          <a:ext cx="1714774" cy="50045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3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библиотек организаций образования </a:t>
          </a:r>
          <a:r>
            <a:rPr lang="ru-RU" sz="1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отечественной, зарубежной художественной и отраслевой  литературой 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001822"/>
        <a:ext cx="1714774" cy="2001822"/>
      </dsp:txXfrm>
    </dsp:sp>
    <dsp:sp modelId="{8CCAB692-BC98-4821-A100-6A97DE62B572}">
      <dsp:nvSpPr>
        <dsp:cNvPr id="0" name=""/>
        <dsp:cNvSpPr/>
      </dsp:nvSpPr>
      <dsp:spPr>
        <a:xfrm>
          <a:off x="51443" y="300273"/>
          <a:ext cx="1611887" cy="1666517"/>
        </a:xfrm>
        <a:prstGeom prst="ellipse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0E37A90-3896-44F6-9385-8DA3497FDE51}">
      <dsp:nvSpPr>
        <dsp:cNvPr id="0" name=""/>
        <dsp:cNvSpPr/>
      </dsp:nvSpPr>
      <dsp:spPr>
        <a:xfrm>
          <a:off x="1766217" y="0"/>
          <a:ext cx="1714774" cy="50045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87321"/>
                <a:satOff val="-1564"/>
                <a:lumOff val="664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87321"/>
                <a:satOff val="-1564"/>
                <a:lumOff val="664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87321"/>
                <a:satOff val="-1564"/>
                <a:lumOff val="664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  кадрового потенциала</a:t>
          </a:r>
          <a:r>
            <a:rPr lang="kk-KZ" sz="1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библиотек организаций образования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66217" y="2001822"/>
        <a:ext cx="1714774" cy="2001822"/>
      </dsp:txXfrm>
    </dsp:sp>
    <dsp:sp modelId="{6608E3F6-E9F9-43E3-A412-4E08DC7FA74A}">
      <dsp:nvSpPr>
        <dsp:cNvPr id="0" name=""/>
        <dsp:cNvSpPr/>
      </dsp:nvSpPr>
      <dsp:spPr>
        <a:xfrm>
          <a:off x="1817660" y="300273"/>
          <a:ext cx="1611887" cy="1666517"/>
        </a:xfrm>
        <a:prstGeom prst="ellipse">
          <a:avLst/>
        </a:prstGeom>
        <a:gradFill rotWithShape="0">
          <a:gsLst>
            <a:gs pos="0">
              <a:schemeClr val="accent1">
                <a:tint val="50000"/>
                <a:hueOff val="13094"/>
                <a:satOff val="-723"/>
                <a:lumOff val="27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50000"/>
                <a:hueOff val="13094"/>
                <a:satOff val="-723"/>
                <a:lumOff val="27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50000"/>
                <a:hueOff val="13094"/>
                <a:satOff val="-723"/>
                <a:lumOff val="27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C7EFD95-CA06-4D41-8E6F-9F288FE133E7}">
      <dsp:nvSpPr>
        <dsp:cNvPr id="0" name=""/>
        <dsp:cNvSpPr/>
      </dsp:nvSpPr>
      <dsp:spPr>
        <a:xfrm>
          <a:off x="3532434" y="0"/>
          <a:ext cx="1714774" cy="50045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174641"/>
                <a:satOff val="-3128"/>
                <a:lumOff val="132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74641"/>
                <a:satOff val="-3128"/>
                <a:lumOff val="132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74641"/>
                <a:satOff val="-3128"/>
                <a:lumOff val="132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Улучшение  материально-технической базы библиотек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32434" y="2001822"/>
        <a:ext cx="1714774" cy="2001822"/>
      </dsp:txXfrm>
    </dsp:sp>
    <dsp:sp modelId="{02878912-F4F5-4474-9C5C-BEC62EC6224B}">
      <dsp:nvSpPr>
        <dsp:cNvPr id="0" name=""/>
        <dsp:cNvSpPr/>
      </dsp:nvSpPr>
      <dsp:spPr>
        <a:xfrm>
          <a:off x="3583878" y="300273"/>
          <a:ext cx="1611887" cy="1666517"/>
        </a:xfrm>
        <a:prstGeom prst="ellipse">
          <a:avLst/>
        </a:prstGeom>
        <a:gradFill rotWithShape="0">
          <a:gsLst>
            <a:gs pos="0">
              <a:schemeClr val="accent1">
                <a:tint val="50000"/>
                <a:hueOff val="26189"/>
                <a:satOff val="-1446"/>
                <a:lumOff val="55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50000"/>
                <a:hueOff val="26189"/>
                <a:satOff val="-1446"/>
                <a:lumOff val="55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50000"/>
                <a:hueOff val="26189"/>
                <a:satOff val="-1446"/>
                <a:lumOff val="55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A1CE3A6-1527-4DAF-B8C1-6C7CF2C38117}">
      <dsp:nvSpPr>
        <dsp:cNvPr id="0" name=""/>
        <dsp:cNvSpPr/>
      </dsp:nvSpPr>
      <dsp:spPr>
        <a:xfrm>
          <a:off x="5298652" y="0"/>
          <a:ext cx="1714774" cy="50045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261962"/>
                <a:satOff val="-4692"/>
                <a:lumOff val="199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61962"/>
                <a:satOff val="-4692"/>
                <a:lumOff val="199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61962"/>
                <a:satOff val="-4692"/>
                <a:lumOff val="199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  нормативно-правовых документов, регулирующих деятельность 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библиотек организаций образования 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98652" y="2001822"/>
        <a:ext cx="1714774" cy="2001822"/>
      </dsp:txXfrm>
    </dsp:sp>
    <dsp:sp modelId="{114C2532-5EAC-4E01-AAF6-65375F17C923}">
      <dsp:nvSpPr>
        <dsp:cNvPr id="0" name=""/>
        <dsp:cNvSpPr/>
      </dsp:nvSpPr>
      <dsp:spPr>
        <a:xfrm>
          <a:off x="5350095" y="300273"/>
          <a:ext cx="1611887" cy="1666517"/>
        </a:xfrm>
        <a:prstGeom prst="ellipse">
          <a:avLst/>
        </a:prstGeom>
        <a:gradFill rotWithShape="0">
          <a:gsLst>
            <a:gs pos="0">
              <a:schemeClr val="accent1">
                <a:tint val="50000"/>
                <a:hueOff val="39283"/>
                <a:satOff val="-2168"/>
                <a:lumOff val="837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50000"/>
                <a:hueOff val="39283"/>
                <a:satOff val="-2168"/>
                <a:lumOff val="837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50000"/>
                <a:hueOff val="39283"/>
                <a:satOff val="-2168"/>
                <a:lumOff val="837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DF59ABB-A03E-4E14-A24B-678096FAC72D}">
      <dsp:nvSpPr>
        <dsp:cNvPr id="0" name=""/>
        <dsp:cNvSpPr/>
      </dsp:nvSpPr>
      <dsp:spPr>
        <a:xfrm>
          <a:off x="7044669" y="0"/>
          <a:ext cx="1714774" cy="50045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349283"/>
                <a:satOff val="-6256"/>
                <a:lumOff val="265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349283"/>
                <a:satOff val="-6256"/>
                <a:lumOff val="265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49283"/>
                <a:satOff val="-6256"/>
                <a:lumOff val="265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Комплексное развитие информационных ресурсов и технологий библиотек организаций образования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44669" y="2001822"/>
        <a:ext cx="1714774" cy="2001822"/>
      </dsp:txXfrm>
    </dsp:sp>
    <dsp:sp modelId="{E241353C-448D-43CF-9CE1-D687E98BBBB2}">
      <dsp:nvSpPr>
        <dsp:cNvPr id="0" name=""/>
        <dsp:cNvSpPr/>
      </dsp:nvSpPr>
      <dsp:spPr>
        <a:xfrm>
          <a:off x="7116313" y="300273"/>
          <a:ext cx="1611887" cy="1666517"/>
        </a:xfrm>
        <a:prstGeom prst="ellipse">
          <a:avLst/>
        </a:prstGeom>
        <a:gradFill rotWithShape="0">
          <a:gsLst>
            <a:gs pos="0">
              <a:schemeClr val="accent1">
                <a:tint val="50000"/>
                <a:hueOff val="52377"/>
                <a:satOff val="-2891"/>
                <a:lumOff val="1116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50000"/>
                <a:hueOff val="52377"/>
                <a:satOff val="-2891"/>
                <a:lumOff val="1116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50000"/>
                <a:hueOff val="52377"/>
                <a:satOff val="-2891"/>
                <a:lumOff val="1116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5865C53-B2BB-4E17-949A-D42927738F6E}">
      <dsp:nvSpPr>
        <dsp:cNvPr id="0" name=""/>
        <dsp:cNvSpPr/>
      </dsp:nvSpPr>
      <dsp:spPr>
        <a:xfrm>
          <a:off x="146346" y="4003644"/>
          <a:ext cx="8486951" cy="750683"/>
        </a:xfrm>
        <a:prstGeom prst="left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1EF53E-17D7-4020-ADF0-81604FAD3792}">
      <dsp:nvSpPr>
        <dsp:cNvPr id="0" name=""/>
        <dsp:cNvSpPr/>
      </dsp:nvSpPr>
      <dsp:spPr>
        <a:xfrm>
          <a:off x="3233968" y="1610921"/>
          <a:ext cx="2854913" cy="225818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и утверждение сметных  расчетов для реализации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200" b="1" u="sng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Дорожной карты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библиотек организаций образования по укреплению  материально-технического обеспечения</a:t>
          </a:r>
          <a:endParaRPr lang="ru-RU" sz="1200" b="1" kern="1200" dirty="0"/>
        </a:p>
      </dsp:txBody>
      <dsp:txXfrm>
        <a:off x="3652060" y="1941625"/>
        <a:ext cx="2018729" cy="1596779"/>
      </dsp:txXfrm>
    </dsp:sp>
    <dsp:sp modelId="{5111D002-0B57-4997-8E92-5F228F234A73}">
      <dsp:nvSpPr>
        <dsp:cNvPr id="0" name=""/>
        <dsp:cNvSpPr/>
      </dsp:nvSpPr>
      <dsp:spPr>
        <a:xfrm rot="19019734">
          <a:off x="2738522" y="3584309"/>
          <a:ext cx="909557" cy="63831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AF4063-5774-4428-BE08-80A5D5826046}">
      <dsp:nvSpPr>
        <dsp:cNvPr id="0" name=""/>
        <dsp:cNvSpPr/>
      </dsp:nvSpPr>
      <dsp:spPr>
        <a:xfrm>
          <a:off x="885036" y="3916865"/>
          <a:ext cx="1964292" cy="15507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Выделение финансовых средств на приобретение и обновление оборудования экстренного оповещения, пожарной сигнализации, видеонаблюдения</a:t>
          </a:r>
          <a:r>
            <a:rPr lang="kk-KZ" sz="1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на создание </a:t>
          </a:r>
          <a:r>
            <a:rPr lang="ru-RU" sz="1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безбарьерной</a:t>
          </a:r>
          <a:r>
            <a:rPr lang="ru-RU" sz="1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среды для лиц с ограниченными физическими возможностями</a:t>
          </a:r>
        </a:p>
      </dsp:txBody>
      <dsp:txXfrm>
        <a:off x="930456" y="3962285"/>
        <a:ext cx="1873452" cy="1459899"/>
      </dsp:txXfrm>
    </dsp:sp>
    <dsp:sp modelId="{25BAEDCF-451D-46BD-892A-3B6D0C23F775}">
      <dsp:nvSpPr>
        <dsp:cNvPr id="0" name=""/>
        <dsp:cNvSpPr/>
      </dsp:nvSpPr>
      <dsp:spPr>
        <a:xfrm rot="21536576">
          <a:off x="2224980" y="2487548"/>
          <a:ext cx="939046" cy="63831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DD997C-C12E-4782-803B-9BA83D317ED2}">
      <dsp:nvSpPr>
        <dsp:cNvPr id="0" name=""/>
        <dsp:cNvSpPr/>
      </dsp:nvSpPr>
      <dsp:spPr>
        <a:xfrm>
          <a:off x="401067" y="2188685"/>
          <a:ext cx="1741006" cy="10954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05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Открытие </a:t>
          </a:r>
          <a:r>
            <a:rPr lang="ru-RU" sz="105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IT – центров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kk-KZ" sz="105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5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Coworking – </a:t>
          </a:r>
          <a:r>
            <a:rPr lang="ru-RU" sz="105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центров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STEM </a:t>
          </a:r>
          <a:r>
            <a:rPr lang="ru-RU" sz="105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– центров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Издательских центров</a:t>
          </a:r>
          <a:endParaRPr lang="ru-RU" sz="1050" b="1" kern="1200" dirty="0"/>
        </a:p>
      </dsp:txBody>
      <dsp:txXfrm>
        <a:off x="433151" y="2220769"/>
        <a:ext cx="1676838" cy="1031270"/>
      </dsp:txXfrm>
    </dsp:sp>
    <dsp:sp modelId="{2340B162-6C3C-43BE-AA30-4D70B9A521BB}">
      <dsp:nvSpPr>
        <dsp:cNvPr id="0" name=""/>
        <dsp:cNvSpPr/>
      </dsp:nvSpPr>
      <dsp:spPr>
        <a:xfrm rot="2749740">
          <a:off x="2470860" y="1145471"/>
          <a:ext cx="1300641" cy="63831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D66444-969D-4FD9-80A0-8AE86887E265}">
      <dsp:nvSpPr>
        <dsp:cNvPr id="0" name=""/>
        <dsp:cNvSpPr/>
      </dsp:nvSpPr>
      <dsp:spPr>
        <a:xfrm>
          <a:off x="545081" y="316471"/>
          <a:ext cx="1994065" cy="7970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05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компьютерной техникой, </a:t>
          </a:r>
          <a:r>
            <a:rPr lang="en-US" sz="105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STEM – </a:t>
          </a:r>
          <a:r>
            <a:rPr lang="ru-RU" sz="105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оборудованием</a:t>
          </a:r>
          <a:endParaRPr lang="ru-RU" sz="1050" b="1" kern="1200" dirty="0"/>
        </a:p>
      </dsp:txBody>
      <dsp:txXfrm>
        <a:off x="568425" y="339815"/>
        <a:ext cx="1947377" cy="750329"/>
      </dsp:txXfrm>
    </dsp:sp>
    <dsp:sp modelId="{A326FB7B-5C48-48D6-A29E-7CA7CDF3274E}">
      <dsp:nvSpPr>
        <dsp:cNvPr id="0" name=""/>
        <dsp:cNvSpPr/>
      </dsp:nvSpPr>
      <dsp:spPr>
        <a:xfrm rot="5628594">
          <a:off x="4454631" y="901010"/>
          <a:ext cx="602304" cy="63831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DF068C-5891-471F-A0B8-8FF1806C0F90}">
      <dsp:nvSpPr>
        <dsp:cNvPr id="0" name=""/>
        <dsp:cNvSpPr/>
      </dsp:nvSpPr>
      <dsp:spPr>
        <a:xfrm>
          <a:off x="3703102" y="172445"/>
          <a:ext cx="2028729" cy="7300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Улучшение дизайна интерьера библиотек в соответствии с современными требованиями</a:t>
          </a:r>
          <a:endParaRPr lang="ru-RU" sz="1050" b="1" kern="1200" dirty="0"/>
        </a:p>
      </dsp:txBody>
      <dsp:txXfrm>
        <a:off x="3724485" y="193828"/>
        <a:ext cx="1985963" cy="687287"/>
      </dsp:txXfrm>
    </dsp:sp>
    <dsp:sp modelId="{E2BB9441-8E68-4CDE-825D-03CEF529CD94}">
      <dsp:nvSpPr>
        <dsp:cNvPr id="0" name=""/>
        <dsp:cNvSpPr/>
      </dsp:nvSpPr>
      <dsp:spPr>
        <a:xfrm rot="8552372">
          <a:off x="5806877" y="1481251"/>
          <a:ext cx="911537" cy="63831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FCC40B-3FE4-4502-B8FF-1B1DC8D69FDA}">
      <dsp:nvSpPr>
        <dsp:cNvPr id="0" name=""/>
        <dsp:cNvSpPr/>
      </dsp:nvSpPr>
      <dsp:spPr>
        <a:xfrm>
          <a:off x="6804238" y="613748"/>
          <a:ext cx="2102133" cy="9801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Установка системы управления библиотечным фондом, базирующейся на внедрении автоматизированной библиотечно – информационной системы</a:t>
          </a:r>
          <a:endParaRPr lang="ru-RU" sz="1050" b="1" kern="1200" dirty="0"/>
        </a:p>
      </dsp:txBody>
      <dsp:txXfrm>
        <a:off x="6832946" y="642456"/>
        <a:ext cx="2044717" cy="922757"/>
      </dsp:txXfrm>
    </dsp:sp>
    <dsp:sp modelId="{5C6AE1E6-81F8-47F5-873E-CCAED929FE14}">
      <dsp:nvSpPr>
        <dsp:cNvPr id="0" name=""/>
        <dsp:cNvSpPr/>
      </dsp:nvSpPr>
      <dsp:spPr>
        <a:xfrm rot="2166171" flipH="1">
          <a:off x="5950153" y="3228490"/>
          <a:ext cx="930922" cy="58777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C319C5-775B-439E-8A0C-2EA07EE6D030}">
      <dsp:nvSpPr>
        <dsp:cNvPr id="0" name=""/>
        <dsp:cNvSpPr/>
      </dsp:nvSpPr>
      <dsp:spPr>
        <a:xfrm>
          <a:off x="6804238" y="3052766"/>
          <a:ext cx="2191873" cy="12227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Выделение финансовых средств на приобретение и обновление библиотечной мебели, транспортных средств, специальных обучающих материалов для инклюзивного образования </a:t>
          </a:r>
        </a:p>
      </dsp:txBody>
      <dsp:txXfrm>
        <a:off x="6840052" y="3088580"/>
        <a:ext cx="2120245" cy="1151153"/>
      </dsp:txXfrm>
    </dsp:sp>
    <dsp:sp modelId="{5523DCEA-D35E-4876-9ED4-181174F42EC4}">
      <dsp:nvSpPr>
        <dsp:cNvPr id="0" name=""/>
        <dsp:cNvSpPr/>
      </dsp:nvSpPr>
      <dsp:spPr>
        <a:xfrm rot="15806138">
          <a:off x="4544285" y="3962108"/>
          <a:ext cx="726536" cy="71277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7679D4-B23A-419B-93D2-581244A682EF}">
      <dsp:nvSpPr>
        <dsp:cNvPr id="0" name=""/>
        <dsp:cNvSpPr/>
      </dsp:nvSpPr>
      <dsp:spPr>
        <a:xfrm>
          <a:off x="4534040" y="4708944"/>
          <a:ext cx="1485330" cy="7619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электронной библиотеки </a:t>
          </a:r>
        </a:p>
      </dsp:txBody>
      <dsp:txXfrm>
        <a:off x="4556358" y="4731262"/>
        <a:ext cx="1440694" cy="7173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7939F5-D30A-482F-B989-BA93E0EB0BB5}">
      <dsp:nvSpPr>
        <dsp:cNvPr id="0" name=""/>
        <dsp:cNvSpPr/>
      </dsp:nvSpPr>
      <dsp:spPr>
        <a:xfrm>
          <a:off x="-6025072" y="-921917"/>
          <a:ext cx="7172427" cy="7172427"/>
        </a:xfrm>
        <a:prstGeom prst="blockArc">
          <a:avLst>
            <a:gd name="adj1" fmla="val 18900000"/>
            <a:gd name="adj2" fmla="val 2700000"/>
            <a:gd name="adj3" fmla="val 30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C56A73-3EA6-44A0-BCDA-2D2084AF0251}">
      <dsp:nvSpPr>
        <dsp:cNvPr id="0" name=""/>
        <dsp:cNvSpPr/>
      </dsp:nvSpPr>
      <dsp:spPr>
        <a:xfrm>
          <a:off x="501394" y="332930"/>
          <a:ext cx="5951970" cy="6662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8865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библиотек полным доступом к сети Интернет со скоростью не менее 100Мбит/сек</a:t>
          </a:r>
          <a:endParaRPr lang="ru-RU" sz="1300" b="1" kern="1200" dirty="0"/>
        </a:p>
      </dsp:txBody>
      <dsp:txXfrm>
        <a:off x="501394" y="332930"/>
        <a:ext cx="5951970" cy="666287"/>
      </dsp:txXfrm>
    </dsp:sp>
    <dsp:sp modelId="{31FCDE52-CBF9-4193-9BBD-2AFCA2C5F076}">
      <dsp:nvSpPr>
        <dsp:cNvPr id="0" name=""/>
        <dsp:cNvSpPr/>
      </dsp:nvSpPr>
      <dsp:spPr>
        <a:xfrm>
          <a:off x="84964" y="249644"/>
          <a:ext cx="832858" cy="8328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4F0F3F-147A-45C9-8BDD-5CEBFEB44BF2}">
      <dsp:nvSpPr>
        <dsp:cNvPr id="0" name=""/>
        <dsp:cNvSpPr/>
      </dsp:nvSpPr>
      <dsp:spPr>
        <a:xfrm>
          <a:off x="978836" y="1332041"/>
          <a:ext cx="5474528" cy="6662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8865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программы по автоматизации системы мониторинга информационных потребностей пользователей</a:t>
          </a:r>
          <a:endParaRPr lang="ru-RU" sz="1300" b="1" kern="1200" dirty="0"/>
        </a:p>
      </dsp:txBody>
      <dsp:txXfrm>
        <a:off x="978836" y="1332041"/>
        <a:ext cx="5474528" cy="666287"/>
      </dsp:txXfrm>
    </dsp:sp>
    <dsp:sp modelId="{6BC3C840-A832-4B5A-A528-2C551C9255ED}">
      <dsp:nvSpPr>
        <dsp:cNvPr id="0" name=""/>
        <dsp:cNvSpPr/>
      </dsp:nvSpPr>
      <dsp:spPr>
        <a:xfrm>
          <a:off x="562406" y="1248755"/>
          <a:ext cx="832858" cy="8328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E5845B-F348-4A26-85D8-78A59ED2C1DE}">
      <dsp:nvSpPr>
        <dsp:cNvPr id="0" name=""/>
        <dsp:cNvSpPr/>
      </dsp:nvSpPr>
      <dsp:spPr>
        <a:xfrm>
          <a:off x="1125372" y="2331152"/>
          <a:ext cx="5327992" cy="6662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8865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Автоматизация системы сохранения и пополнения  библиотечных фондов библиотек организаций образования (заполнение НОБД)</a:t>
          </a:r>
          <a:endParaRPr lang="ru-RU" sz="1300" b="1" kern="1200" dirty="0"/>
        </a:p>
      </dsp:txBody>
      <dsp:txXfrm>
        <a:off x="1125372" y="2331152"/>
        <a:ext cx="5327992" cy="666287"/>
      </dsp:txXfrm>
    </dsp:sp>
    <dsp:sp modelId="{E6D1649F-8197-4850-8403-B121386ADB51}">
      <dsp:nvSpPr>
        <dsp:cNvPr id="0" name=""/>
        <dsp:cNvSpPr/>
      </dsp:nvSpPr>
      <dsp:spPr>
        <a:xfrm>
          <a:off x="708942" y="2247866"/>
          <a:ext cx="832858" cy="8328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55AE2-8894-45A7-ACA5-61BF346772AD}">
      <dsp:nvSpPr>
        <dsp:cNvPr id="0" name=""/>
        <dsp:cNvSpPr/>
      </dsp:nvSpPr>
      <dsp:spPr>
        <a:xfrm>
          <a:off x="978836" y="3330263"/>
          <a:ext cx="5474528" cy="6662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8865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Расширение спектра услуг в соответствии с запросами удаленных пользователей</a:t>
          </a:r>
          <a:endParaRPr lang="ru-RU" sz="1300" b="1" kern="1200" dirty="0"/>
        </a:p>
      </dsp:txBody>
      <dsp:txXfrm>
        <a:off x="978836" y="3330263"/>
        <a:ext cx="5474528" cy="666287"/>
      </dsp:txXfrm>
    </dsp:sp>
    <dsp:sp modelId="{57942FF2-A784-4D41-85D3-374471DDA629}">
      <dsp:nvSpPr>
        <dsp:cNvPr id="0" name=""/>
        <dsp:cNvSpPr/>
      </dsp:nvSpPr>
      <dsp:spPr>
        <a:xfrm>
          <a:off x="562406" y="3246977"/>
          <a:ext cx="832858" cy="8328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7AF6D9-4EB6-4481-B680-BC44C86B654C}">
      <dsp:nvSpPr>
        <dsp:cNvPr id="0" name=""/>
        <dsp:cNvSpPr/>
      </dsp:nvSpPr>
      <dsp:spPr>
        <a:xfrm>
          <a:off x="501394" y="4329374"/>
          <a:ext cx="5951970" cy="6662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8865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безопасности базы данных библиотек,  установка программ защиты информации</a:t>
          </a:r>
        </a:p>
      </dsp:txBody>
      <dsp:txXfrm>
        <a:off x="501394" y="4329374"/>
        <a:ext cx="5951970" cy="666287"/>
      </dsp:txXfrm>
    </dsp:sp>
    <dsp:sp modelId="{AA8B45C0-B0B2-4469-BCC1-AE3031FDDF2E}">
      <dsp:nvSpPr>
        <dsp:cNvPr id="0" name=""/>
        <dsp:cNvSpPr/>
      </dsp:nvSpPr>
      <dsp:spPr>
        <a:xfrm>
          <a:off x="84964" y="4246088"/>
          <a:ext cx="832858" cy="8328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AF016378-7FBD-4696-8691-A721B031A8B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1163" cy="498236"/>
          </a:xfrm>
          <a:prstGeom prst="rect">
            <a:avLst/>
          </a:prstGeom>
        </p:spPr>
        <p:txBody>
          <a:bodyPr vert="horz" lIns="91147" tIns="45574" rIns="91147" bIns="4557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762991-C74C-4E09-955E-0AB9938AAD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7636" y="1"/>
            <a:ext cx="2951163" cy="498236"/>
          </a:xfrm>
          <a:prstGeom prst="rect">
            <a:avLst/>
          </a:prstGeom>
        </p:spPr>
        <p:txBody>
          <a:bodyPr vert="horz" lIns="91147" tIns="45574" rIns="91147" bIns="45574" rtlCol="0"/>
          <a:lstStyle>
            <a:lvl1pPr algn="r">
              <a:defRPr sz="1200"/>
            </a:lvl1pPr>
          </a:lstStyle>
          <a:p>
            <a:fld id="{F64A27F1-4FBE-4E9A-921F-D8DD252E4FC7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B982B3C-754C-4C5C-BC64-7EC482C7F44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4277"/>
            <a:ext cx="2951163" cy="498236"/>
          </a:xfrm>
          <a:prstGeom prst="rect">
            <a:avLst/>
          </a:prstGeom>
        </p:spPr>
        <p:txBody>
          <a:bodyPr vert="horz" lIns="91147" tIns="45574" rIns="91147" bIns="4557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ECDDAD8-EAE4-4CDC-A2B3-8F261E2C47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7636" y="9444277"/>
            <a:ext cx="2951163" cy="498236"/>
          </a:xfrm>
          <a:prstGeom prst="rect">
            <a:avLst/>
          </a:prstGeom>
        </p:spPr>
        <p:txBody>
          <a:bodyPr vert="horz" lIns="91147" tIns="45574" rIns="91147" bIns="45574" rtlCol="0" anchor="b"/>
          <a:lstStyle>
            <a:lvl1pPr algn="r">
              <a:defRPr sz="1200"/>
            </a:lvl1pPr>
          </a:lstStyle>
          <a:p>
            <a:fld id="{B35AF8FB-FA61-4CD9-A7F6-EF7DE5DE7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947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1163" cy="497126"/>
          </a:xfrm>
          <a:prstGeom prst="rect">
            <a:avLst/>
          </a:prstGeom>
        </p:spPr>
        <p:txBody>
          <a:bodyPr vert="horz" lIns="91594" tIns="45797" rIns="91594" bIns="45797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7637" y="1"/>
            <a:ext cx="2951163" cy="497126"/>
          </a:xfrm>
          <a:prstGeom prst="rect">
            <a:avLst/>
          </a:prstGeom>
        </p:spPr>
        <p:txBody>
          <a:bodyPr vert="horz" lIns="91594" tIns="45797" rIns="91594" bIns="45797" rtlCol="0"/>
          <a:lstStyle>
            <a:lvl1pPr algn="r">
              <a:defRPr sz="1200"/>
            </a:lvl1pPr>
          </a:lstStyle>
          <a:p>
            <a:fld id="{92200C9A-4009-4B69-8DC3-A149C2D499D9}" type="datetimeFigureOut">
              <a:rPr lang="ru-RU" smtClean="0"/>
              <a:pPr/>
              <a:t>27.10.2020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746125"/>
            <a:ext cx="538162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94" tIns="45797" rIns="91594" bIns="45797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2695"/>
            <a:ext cx="5448300" cy="4474131"/>
          </a:xfrm>
          <a:prstGeom prst="rect">
            <a:avLst/>
          </a:prstGeom>
        </p:spPr>
        <p:txBody>
          <a:bodyPr vert="horz" lIns="91594" tIns="45797" rIns="91594" bIns="45797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3"/>
            <a:ext cx="2951163" cy="497126"/>
          </a:xfrm>
          <a:prstGeom prst="rect">
            <a:avLst/>
          </a:prstGeom>
        </p:spPr>
        <p:txBody>
          <a:bodyPr vert="horz" lIns="91594" tIns="45797" rIns="91594" bIns="45797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7637" y="9443663"/>
            <a:ext cx="2951163" cy="497126"/>
          </a:xfrm>
          <a:prstGeom prst="rect">
            <a:avLst/>
          </a:prstGeom>
        </p:spPr>
        <p:txBody>
          <a:bodyPr vert="horz" lIns="91594" tIns="45797" rIns="91594" bIns="45797" rtlCol="0" anchor="b"/>
          <a:lstStyle>
            <a:lvl1pPr algn="r">
              <a:defRPr sz="1200"/>
            </a:lvl1pPr>
          </a:lstStyle>
          <a:p>
            <a:fld id="{7B1C396D-E2B7-4DE4-A3BF-B5C917DD3DB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122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C396D-E2B7-4DE4-A3BF-B5C917DD3DB1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6317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2118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1745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4763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42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8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618000"/>
            <a:ext cx="9906000" cy="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9060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771798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3605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4309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9289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9292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9435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7002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9262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421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7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4300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1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0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2.jpeg"/><Relationship Id="rId7" Type="http://schemas.openxmlformats.org/officeDocument/2006/relationships/image" Target="../media/image26.jpeg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15.pn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407BCB1-74CA-5D42-8EEC-B3AB2F9E1B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1" t="190" r="58692" b="-190"/>
          <a:stretch/>
        </p:blipFill>
        <p:spPr>
          <a:xfrm rot="5400000">
            <a:off x="4432683" y="-3758944"/>
            <a:ext cx="1228312" cy="926068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DAA235-D9C5-1642-8A55-F2B46D3D64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6690" y="2636912"/>
            <a:ext cx="7092620" cy="2483546"/>
          </a:xfrm>
          <a:noFill/>
        </p:spPr>
        <p:txBody>
          <a:bodyPr>
            <a:noAutofit/>
          </a:bodyPr>
          <a:lstStyle/>
          <a:p>
            <a:br>
              <a:rPr lang="kk-KZ" sz="3200" b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kk-KZ" sz="3200" b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b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br>
              <a:rPr lang="kk-KZ" sz="3200" b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b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Дорожной карты</a:t>
            </a:r>
            <a:br>
              <a:rPr lang="kk-KZ" sz="3200" b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b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перспективному развитию</a:t>
            </a:r>
            <a:br>
              <a:rPr lang="kk-KZ" sz="3200" b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b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библиотек организаций образования на 2020-2025 годы</a:t>
            </a:r>
            <a:br>
              <a:rPr lang="kk-KZ" sz="3200" b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33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A1ABC600-1F66-481C-B798-C809A05CE44D}"/>
              </a:ext>
            </a:extLst>
          </p:cNvPr>
          <p:cNvSpPr txBox="1">
            <a:spLocks/>
          </p:cNvSpPr>
          <p:nvPr/>
        </p:nvSpPr>
        <p:spPr>
          <a:xfrm>
            <a:off x="920890" y="403129"/>
            <a:ext cx="8064220" cy="9875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kk-K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РЕСПУБЛИКИ КАЗАХСТАН</a:t>
            </a:r>
            <a:endParaRPr lang="kk-KZ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095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áfico de barras ascendente verde y flecha PNG Clipart | PNGOcea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564" y="1755589"/>
            <a:ext cx="4551756" cy="4414421"/>
          </a:xfrm>
          <a:prstGeom prst="rect">
            <a:avLst/>
          </a:prstGeom>
          <a:noFill/>
          <a:effectLst>
            <a:glow>
              <a:schemeClr val="accent1">
                <a:alpha val="0"/>
              </a:schemeClr>
            </a:glow>
            <a:outerShdw sx="1000" sy="1000" algn="ctr" rotWithShape="0">
              <a:srgbClr val="000000"/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B6F9F91-BB70-45F5-92B2-FF4F39D1F208}"/>
              </a:ext>
            </a:extLst>
          </p:cNvPr>
          <p:cNvSpPr/>
          <p:nvPr/>
        </p:nvSpPr>
        <p:spPr>
          <a:xfrm>
            <a:off x="5608161" y="1778837"/>
            <a:ext cx="642603" cy="297746"/>
          </a:xfrm>
          <a:prstGeom prst="roundRect">
            <a:avLst/>
          </a:prstGeom>
          <a:solidFill>
            <a:srgbClr val="2B539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8F4BD89-6563-43E8-B254-AD89A542DD5D}"/>
              </a:ext>
            </a:extLst>
          </p:cNvPr>
          <p:cNvSpPr/>
          <p:nvPr/>
        </p:nvSpPr>
        <p:spPr>
          <a:xfrm>
            <a:off x="6321302" y="1770939"/>
            <a:ext cx="606027" cy="313543"/>
          </a:xfrm>
          <a:prstGeom prst="roundRect">
            <a:avLst/>
          </a:prstGeom>
          <a:solidFill>
            <a:srgbClr val="2B539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4838161E-9E9B-4138-BD5D-4B8217EB7B37}"/>
              </a:ext>
            </a:extLst>
          </p:cNvPr>
          <p:cNvSpPr/>
          <p:nvPr/>
        </p:nvSpPr>
        <p:spPr>
          <a:xfrm>
            <a:off x="7017972" y="1770600"/>
            <a:ext cx="606027" cy="313543"/>
          </a:xfrm>
          <a:prstGeom prst="roundRect">
            <a:avLst/>
          </a:prstGeom>
          <a:solidFill>
            <a:srgbClr val="2B539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9DFA49D3-CC44-4005-B05F-C1BC94096C90}"/>
              </a:ext>
            </a:extLst>
          </p:cNvPr>
          <p:cNvSpPr/>
          <p:nvPr/>
        </p:nvSpPr>
        <p:spPr>
          <a:xfrm>
            <a:off x="7705280" y="1765373"/>
            <a:ext cx="606027" cy="313543"/>
          </a:xfrm>
          <a:prstGeom prst="roundRect">
            <a:avLst/>
          </a:prstGeom>
          <a:solidFill>
            <a:srgbClr val="2B539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341EBF28-3701-4AD8-B082-00793B4F174B}"/>
              </a:ext>
            </a:extLst>
          </p:cNvPr>
          <p:cNvSpPr/>
          <p:nvPr/>
        </p:nvSpPr>
        <p:spPr>
          <a:xfrm>
            <a:off x="8444986" y="1761800"/>
            <a:ext cx="606027" cy="313543"/>
          </a:xfrm>
          <a:prstGeom prst="roundRect">
            <a:avLst/>
          </a:prstGeom>
          <a:solidFill>
            <a:srgbClr val="2B539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1AB98D48-6733-4447-9AFC-6B209114B1FC}"/>
              </a:ext>
            </a:extLst>
          </p:cNvPr>
          <p:cNvCxnSpPr>
            <a:cxnSpLocks/>
          </p:cNvCxnSpPr>
          <p:nvPr/>
        </p:nvCxnSpPr>
        <p:spPr>
          <a:xfrm flipH="1" flipV="1">
            <a:off x="6334584" y="2130315"/>
            <a:ext cx="17862" cy="3664968"/>
          </a:xfrm>
          <a:prstGeom prst="line">
            <a:avLst/>
          </a:prstGeom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341B6F5D-719F-43B2-976D-7DE75462015D}"/>
              </a:ext>
            </a:extLst>
          </p:cNvPr>
          <p:cNvCxnSpPr>
            <a:cxnSpLocks/>
          </p:cNvCxnSpPr>
          <p:nvPr/>
        </p:nvCxnSpPr>
        <p:spPr>
          <a:xfrm flipV="1">
            <a:off x="7006108" y="2120165"/>
            <a:ext cx="0" cy="3675118"/>
          </a:xfrm>
          <a:prstGeom prst="line">
            <a:avLst/>
          </a:prstGeom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3B6812ED-E770-4002-88A1-66F657729C6E}"/>
              </a:ext>
            </a:extLst>
          </p:cNvPr>
          <p:cNvCxnSpPr>
            <a:cxnSpLocks/>
          </p:cNvCxnSpPr>
          <p:nvPr/>
        </p:nvCxnSpPr>
        <p:spPr>
          <a:xfrm flipH="1" flipV="1">
            <a:off x="7684190" y="2132682"/>
            <a:ext cx="20598" cy="3669569"/>
          </a:xfrm>
          <a:prstGeom prst="line">
            <a:avLst/>
          </a:prstGeom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EDC4F44A-5F76-4565-8BBF-17D95B5BA538}"/>
              </a:ext>
            </a:extLst>
          </p:cNvPr>
          <p:cNvCxnSpPr>
            <a:cxnSpLocks/>
          </p:cNvCxnSpPr>
          <p:nvPr/>
        </p:nvCxnSpPr>
        <p:spPr>
          <a:xfrm flipV="1">
            <a:off x="8400841" y="2115904"/>
            <a:ext cx="0" cy="3661977"/>
          </a:xfrm>
          <a:prstGeom prst="line">
            <a:avLst/>
          </a:prstGeom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C34BF9C-9332-458A-B2D9-FFAF58A0F90E}"/>
              </a:ext>
            </a:extLst>
          </p:cNvPr>
          <p:cNvCxnSpPr>
            <a:cxnSpLocks/>
          </p:cNvCxnSpPr>
          <p:nvPr/>
        </p:nvCxnSpPr>
        <p:spPr>
          <a:xfrm flipV="1">
            <a:off x="759251" y="5025997"/>
            <a:ext cx="8341906" cy="75075"/>
          </a:xfrm>
          <a:prstGeom prst="line">
            <a:avLst/>
          </a:prstGeom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6F68983F-0337-4BB9-BBBA-87731CA5F743}"/>
              </a:ext>
            </a:extLst>
          </p:cNvPr>
          <p:cNvCxnSpPr>
            <a:cxnSpLocks/>
          </p:cNvCxnSpPr>
          <p:nvPr/>
        </p:nvCxnSpPr>
        <p:spPr>
          <a:xfrm flipV="1">
            <a:off x="9136143" y="2128275"/>
            <a:ext cx="0" cy="4184000"/>
          </a:xfrm>
          <a:prstGeom prst="line">
            <a:avLst/>
          </a:prstGeom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338C0D8-D1AB-4AFE-BC4C-B33DBE6A64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1" t="190" r="58692" b="-190"/>
          <a:stretch/>
        </p:blipFill>
        <p:spPr>
          <a:xfrm rot="5400000">
            <a:off x="4440848" y="-3572761"/>
            <a:ext cx="1024304" cy="912317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15ECCEC-F5E4-4943-B299-2704C19959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93" y="555213"/>
            <a:ext cx="936103" cy="810511"/>
          </a:xfrm>
          <a:prstGeom prst="rect">
            <a:avLst/>
          </a:prstGeom>
        </p:spPr>
      </p:pic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7D551630-FB0C-4D6F-9302-9FB79F4C7A01}"/>
              </a:ext>
            </a:extLst>
          </p:cNvPr>
          <p:cNvSpPr txBox="1">
            <a:spLocks/>
          </p:cNvSpPr>
          <p:nvPr/>
        </p:nvSpPr>
        <p:spPr>
          <a:xfrm>
            <a:off x="3152387" y="476672"/>
            <a:ext cx="3510693" cy="9875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B183344C-D994-4FC1-9056-F779A7FDA312}"/>
              </a:ext>
            </a:extLst>
          </p:cNvPr>
          <p:cNvCxnSpPr>
            <a:cxnSpLocks/>
          </p:cNvCxnSpPr>
          <p:nvPr/>
        </p:nvCxnSpPr>
        <p:spPr>
          <a:xfrm flipV="1">
            <a:off x="647859" y="5777880"/>
            <a:ext cx="8477263" cy="34806"/>
          </a:xfrm>
          <a:prstGeom prst="line">
            <a:avLst/>
          </a:prstGeom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505DB294-1180-4C99-A31D-C3086B2FBFAA}"/>
              </a:ext>
            </a:extLst>
          </p:cNvPr>
          <p:cNvCxnSpPr>
            <a:cxnSpLocks/>
          </p:cNvCxnSpPr>
          <p:nvPr/>
        </p:nvCxnSpPr>
        <p:spPr>
          <a:xfrm>
            <a:off x="615505" y="3811666"/>
            <a:ext cx="8496674" cy="17449"/>
          </a:xfrm>
          <a:prstGeom prst="line">
            <a:avLst/>
          </a:prstGeom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82A088B5-E063-4BDD-9010-DBE2BC6C0B11}"/>
              </a:ext>
            </a:extLst>
          </p:cNvPr>
          <p:cNvCxnSpPr>
            <a:cxnSpLocks/>
          </p:cNvCxnSpPr>
          <p:nvPr/>
        </p:nvCxnSpPr>
        <p:spPr>
          <a:xfrm>
            <a:off x="3520884" y="3375088"/>
            <a:ext cx="5427542" cy="0"/>
          </a:xfrm>
          <a:prstGeom prst="line">
            <a:avLst/>
          </a:prstGeom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EFD11275-145F-4082-BBD9-7D55D1E77721}"/>
              </a:ext>
            </a:extLst>
          </p:cNvPr>
          <p:cNvCxnSpPr>
            <a:cxnSpLocks/>
          </p:cNvCxnSpPr>
          <p:nvPr/>
        </p:nvCxnSpPr>
        <p:spPr>
          <a:xfrm flipV="1">
            <a:off x="615505" y="4423476"/>
            <a:ext cx="8509616" cy="17790"/>
          </a:xfrm>
          <a:prstGeom prst="line">
            <a:avLst/>
          </a:prstGeom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8EECF06B-FA49-4F82-B7D6-8D27E84F0A15}"/>
              </a:ext>
            </a:extLst>
          </p:cNvPr>
          <p:cNvCxnSpPr>
            <a:cxnSpLocks/>
          </p:cNvCxnSpPr>
          <p:nvPr/>
        </p:nvCxnSpPr>
        <p:spPr>
          <a:xfrm>
            <a:off x="800383" y="2665743"/>
            <a:ext cx="8269898" cy="0"/>
          </a:xfrm>
          <a:prstGeom prst="line">
            <a:avLst/>
          </a:prstGeom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668D5A91-01C6-4722-ABA5-208C40199461}"/>
              </a:ext>
            </a:extLst>
          </p:cNvPr>
          <p:cNvCxnSpPr>
            <a:cxnSpLocks/>
          </p:cNvCxnSpPr>
          <p:nvPr/>
        </p:nvCxnSpPr>
        <p:spPr>
          <a:xfrm flipV="1">
            <a:off x="5586584" y="2130316"/>
            <a:ext cx="0" cy="3682371"/>
          </a:xfrm>
          <a:prstGeom prst="line">
            <a:avLst/>
          </a:prstGeom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617FD54-5A63-4B5E-A7B3-61E5FD4128EF}"/>
              </a:ext>
            </a:extLst>
          </p:cNvPr>
          <p:cNvSpPr txBox="1"/>
          <p:nvPr/>
        </p:nvSpPr>
        <p:spPr>
          <a:xfrm>
            <a:off x="3472061" y="2192214"/>
            <a:ext cx="155683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rgbClr val="19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основного</a:t>
            </a:r>
          </a:p>
          <a:p>
            <a:r>
              <a:rPr lang="ru-RU" sz="1050" dirty="0">
                <a:solidFill>
                  <a:srgbClr val="19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библиотечного фонда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E6C72E6-367C-4F9D-AEC3-A03955C83F33}"/>
              </a:ext>
            </a:extLst>
          </p:cNvPr>
          <p:cNvSpPr txBox="1"/>
          <p:nvPr/>
        </p:nvSpPr>
        <p:spPr>
          <a:xfrm>
            <a:off x="3448817" y="3820390"/>
            <a:ext cx="1603324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rgbClr val="19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</a:p>
          <a:p>
            <a:r>
              <a:rPr lang="ru-RU" sz="1050" dirty="0">
                <a:solidFill>
                  <a:srgbClr val="19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компьютерной техникой</a:t>
            </a:r>
          </a:p>
          <a:p>
            <a:r>
              <a:rPr lang="ru-RU" sz="1050" dirty="0">
                <a:solidFill>
                  <a:srgbClr val="19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Современной мебелью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6C81FE4-A789-4C8B-9D35-98F4BEB62A62}"/>
              </a:ext>
            </a:extLst>
          </p:cNvPr>
          <p:cNvSpPr txBox="1"/>
          <p:nvPr/>
        </p:nvSpPr>
        <p:spPr>
          <a:xfrm>
            <a:off x="3451319" y="2693288"/>
            <a:ext cx="2278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rgbClr val="19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 педагогических учебных</a:t>
            </a:r>
          </a:p>
          <a:p>
            <a:r>
              <a:rPr lang="ru-RU" sz="1000" dirty="0">
                <a:solidFill>
                  <a:srgbClr val="19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заведений, получившие дипломы </a:t>
            </a:r>
          </a:p>
          <a:p>
            <a:r>
              <a:rPr lang="ru-RU" sz="1000" dirty="0">
                <a:solidFill>
                  <a:srgbClr val="19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 и ВУЗов по специальности</a:t>
            </a:r>
          </a:p>
          <a:p>
            <a:r>
              <a:rPr lang="ru-RU" sz="1000" dirty="0">
                <a:solidFill>
                  <a:srgbClr val="19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«библиотекарь-педагог»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E6AB53A-586B-4A98-9A30-54AC1B454BFA}"/>
              </a:ext>
            </a:extLst>
          </p:cNvPr>
          <p:cNvSpPr txBox="1"/>
          <p:nvPr/>
        </p:nvSpPr>
        <p:spPr>
          <a:xfrm>
            <a:off x="3454020" y="3374715"/>
            <a:ext cx="18053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rgbClr val="19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</a:t>
            </a:r>
          </a:p>
          <a:p>
            <a:r>
              <a:rPr lang="ru-RU" sz="1050" dirty="0">
                <a:solidFill>
                  <a:srgbClr val="19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аттестация библиотекарей</a:t>
            </a:r>
          </a:p>
        </p:txBody>
      </p: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14ADE83F-3FDD-4C45-96F8-5F3234670F63}"/>
              </a:ext>
            </a:extLst>
          </p:cNvPr>
          <p:cNvCxnSpPr>
            <a:cxnSpLocks/>
          </p:cNvCxnSpPr>
          <p:nvPr/>
        </p:nvCxnSpPr>
        <p:spPr>
          <a:xfrm>
            <a:off x="647859" y="2120754"/>
            <a:ext cx="8488285" cy="11927"/>
          </a:xfrm>
          <a:prstGeom prst="line">
            <a:avLst/>
          </a:prstGeom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9695FC53-AB76-4BA0-B036-44968E352E3D}"/>
              </a:ext>
            </a:extLst>
          </p:cNvPr>
          <p:cNvSpPr txBox="1"/>
          <p:nvPr/>
        </p:nvSpPr>
        <p:spPr>
          <a:xfrm>
            <a:off x="3470937" y="5225170"/>
            <a:ext cx="184088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rgbClr val="19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Автоматизация </a:t>
            </a:r>
            <a:r>
              <a:rPr lang="kk-KZ" sz="1050" dirty="0">
                <a:solidFill>
                  <a:srgbClr val="19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 –библиотечной системы</a:t>
            </a:r>
            <a:r>
              <a:rPr lang="ru-RU" sz="1050" dirty="0">
                <a:solidFill>
                  <a:srgbClr val="19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F6CCD90-E1D3-4D7A-9CD6-5B21CBD291E5}"/>
              </a:ext>
            </a:extLst>
          </p:cNvPr>
          <p:cNvSpPr txBox="1"/>
          <p:nvPr/>
        </p:nvSpPr>
        <p:spPr>
          <a:xfrm>
            <a:off x="3501814" y="4584170"/>
            <a:ext cx="21771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rgbClr val="19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</a:t>
            </a:r>
          </a:p>
          <a:p>
            <a:r>
              <a:rPr lang="ru-RU" sz="1050" dirty="0">
                <a:solidFill>
                  <a:srgbClr val="19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нормативно-правовых документов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685F416-C351-4360-808D-DCB692A61CF3}"/>
              </a:ext>
            </a:extLst>
          </p:cNvPr>
          <p:cNvSpPr txBox="1"/>
          <p:nvPr/>
        </p:nvSpPr>
        <p:spPr>
          <a:xfrm>
            <a:off x="5639956" y="2308132"/>
            <a:ext cx="638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19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20%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895B258-B35E-4D49-8E0B-300851D5A855}"/>
              </a:ext>
            </a:extLst>
          </p:cNvPr>
          <p:cNvSpPr txBox="1"/>
          <p:nvPr/>
        </p:nvSpPr>
        <p:spPr>
          <a:xfrm>
            <a:off x="6352446" y="2316539"/>
            <a:ext cx="638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19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20%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AE51938-23A7-45FD-B425-4CB0360CCC26}"/>
              </a:ext>
            </a:extLst>
          </p:cNvPr>
          <p:cNvSpPr txBox="1"/>
          <p:nvPr/>
        </p:nvSpPr>
        <p:spPr>
          <a:xfrm>
            <a:off x="7071595" y="2316059"/>
            <a:ext cx="610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19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20%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E601A56-C371-40C8-B70D-650F79451B85}"/>
              </a:ext>
            </a:extLst>
          </p:cNvPr>
          <p:cNvSpPr txBox="1"/>
          <p:nvPr/>
        </p:nvSpPr>
        <p:spPr>
          <a:xfrm>
            <a:off x="7712004" y="2298215"/>
            <a:ext cx="638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19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20%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7AFC243-D8AC-4958-9F98-94BDC33498D4}"/>
              </a:ext>
            </a:extLst>
          </p:cNvPr>
          <p:cNvSpPr txBox="1"/>
          <p:nvPr/>
        </p:nvSpPr>
        <p:spPr>
          <a:xfrm>
            <a:off x="8468458" y="2308132"/>
            <a:ext cx="638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19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20%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2318EA9-F784-4A7B-9A11-2A500C2003E9}"/>
              </a:ext>
            </a:extLst>
          </p:cNvPr>
          <p:cNvSpPr txBox="1"/>
          <p:nvPr/>
        </p:nvSpPr>
        <p:spPr>
          <a:xfrm>
            <a:off x="5616547" y="3978675"/>
            <a:ext cx="638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19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20%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4BED63A-FE6C-4418-8EAE-CAB99C44FEFF}"/>
              </a:ext>
            </a:extLst>
          </p:cNvPr>
          <p:cNvSpPr txBox="1"/>
          <p:nvPr/>
        </p:nvSpPr>
        <p:spPr>
          <a:xfrm>
            <a:off x="6327374" y="3976028"/>
            <a:ext cx="638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19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30%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65B7987-8774-4872-9770-48751967B280}"/>
              </a:ext>
            </a:extLst>
          </p:cNvPr>
          <p:cNvSpPr txBox="1"/>
          <p:nvPr/>
        </p:nvSpPr>
        <p:spPr>
          <a:xfrm>
            <a:off x="7072204" y="3976028"/>
            <a:ext cx="610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19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50%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87A31E2-157A-48F6-9B7D-AB2BC3002DBC}"/>
              </a:ext>
            </a:extLst>
          </p:cNvPr>
          <p:cNvSpPr txBox="1"/>
          <p:nvPr/>
        </p:nvSpPr>
        <p:spPr>
          <a:xfrm>
            <a:off x="7740707" y="2935408"/>
            <a:ext cx="638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19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20%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E738B15-F8BA-489C-BDBE-ED631D6FBDC1}"/>
              </a:ext>
            </a:extLst>
          </p:cNvPr>
          <p:cNvSpPr txBox="1"/>
          <p:nvPr/>
        </p:nvSpPr>
        <p:spPr>
          <a:xfrm>
            <a:off x="8462849" y="2929747"/>
            <a:ext cx="638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19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20%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3662D7A-01EB-4884-A2CB-F1823F7A792F}"/>
              </a:ext>
            </a:extLst>
          </p:cNvPr>
          <p:cNvSpPr txBox="1"/>
          <p:nvPr/>
        </p:nvSpPr>
        <p:spPr>
          <a:xfrm>
            <a:off x="5611017" y="3520288"/>
            <a:ext cx="638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19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10%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742038E-F184-44C1-95AF-DA946C5E0944}"/>
              </a:ext>
            </a:extLst>
          </p:cNvPr>
          <p:cNvSpPr txBox="1"/>
          <p:nvPr/>
        </p:nvSpPr>
        <p:spPr>
          <a:xfrm>
            <a:off x="6320810" y="3530526"/>
            <a:ext cx="638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19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13%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F9A4F74-3DB3-46EE-BE47-6FC3ACF4576D}"/>
              </a:ext>
            </a:extLst>
          </p:cNvPr>
          <p:cNvSpPr txBox="1"/>
          <p:nvPr/>
        </p:nvSpPr>
        <p:spPr>
          <a:xfrm>
            <a:off x="7031529" y="3513215"/>
            <a:ext cx="610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19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17%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8847C5B-8517-474D-AEB7-EB85341D09CA}"/>
              </a:ext>
            </a:extLst>
          </p:cNvPr>
          <p:cNvSpPr txBox="1"/>
          <p:nvPr/>
        </p:nvSpPr>
        <p:spPr>
          <a:xfrm>
            <a:off x="7704788" y="3505845"/>
            <a:ext cx="638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19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10%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D60CA48-17EE-465C-8376-DD85A7E2EAEB}"/>
              </a:ext>
            </a:extLst>
          </p:cNvPr>
          <p:cNvSpPr txBox="1"/>
          <p:nvPr/>
        </p:nvSpPr>
        <p:spPr>
          <a:xfrm>
            <a:off x="8437936" y="3534667"/>
            <a:ext cx="638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19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10%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549C4E34-F568-4E36-9BF6-44E151742455}"/>
              </a:ext>
            </a:extLst>
          </p:cNvPr>
          <p:cNvSpPr txBox="1"/>
          <p:nvPr/>
        </p:nvSpPr>
        <p:spPr>
          <a:xfrm>
            <a:off x="5623756" y="5453998"/>
            <a:ext cx="638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19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20%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9ACFAF2-63DA-4253-BEF1-A1227A9D448D}"/>
              </a:ext>
            </a:extLst>
          </p:cNvPr>
          <p:cNvSpPr txBox="1"/>
          <p:nvPr/>
        </p:nvSpPr>
        <p:spPr>
          <a:xfrm>
            <a:off x="6311335" y="5466417"/>
            <a:ext cx="638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19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30%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EF90D69-82F5-4FD2-8C28-1821985173F8}"/>
              </a:ext>
            </a:extLst>
          </p:cNvPr>
          <p:cNvSpPr txBox="1"/>
          <p:nvPr/>
        </p:nvSpPr>
        <p:spPr>
          <a:xfrm>
            <a:off x="7047567" y="5459113"/>
            <a:ext cx="610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19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50%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12D992EA-86C2-4794-94DC-3DF158418613}"/>
              </a:ext>
            </a:extLst>
          </p:cNvPr>
          <p:cNvSpPr txBox="1"/>
          <p:nvPr/>
        </p:nvSpPr>
        <p:spPr>
          <a:xfrm>
            <a:off x="5624292" y="4643817"/>
            <a:ext cx="638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19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50%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C272A427-8D7F-4BF9-BEF3-BF33ACD7CE2E}"/>
              </a:ext>
            </a:extLst>
          </p:cNvPr>
          <p:cNvSpPr txBox="1"/>
          <p:nvPr/>
        </p:nvSpPr>
        <p:spPr>
          <a:xfrm>
            <a:off x="6300374" y="4645794"/>
            <a:ext cx="638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19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50%</a:t>
            </a:r>
          </a:p>
        </p:txBody>
      </p:sp>
      <p:grpSp>
        <p:nvGrpSpPr>
          <p:cNvPr id="89" name="Группа 88"/>
          <p:cNvGrpSpPr/>
          <p:nvPr/>
        </p:nvGrpSpPr>
        <p:grpSpPr>
          <a:xfrm>
            <a:off x="459957" y="2125430"/>
            <a:ext cx="3012104" cy="510995"/>
            <a:chOff x="298357" y="875"/>
            <a:chExt cx="4178679" cy="944542"/>
          </a:xfrm>
          <a:solidFill>
            <a:schemeClr val="accent1">
              <a:lumMod val="75000"/>
            </a:schemeClr>
          </a:solidFill>
        </p:grpSpPr>
        <p:sp>
          <p:nvSpPr>
            <p:cNvPr id="105" name="Нашивка 104"/>
            <p:cNvSpPr/>
            <p:nvPr/>
          </p:nvSpPr>
          <p:spPr>
            <a:xfrm>
              <a:off x="298357" y="875"/>
              <a:ext cx="4178679" cy="944542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6" name="Нашивка 4"/>
            <p:cNvSpPr/>
            <p:nvPr/>
          </p:nvSpPr>
          <p:spPr>
            <a:xfrm>
              <a:off x="770628" y="875"/>
              <a:ext cx="3234137" cy="94454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7620" rIns="0" bIns="76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k-KZ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Обеспечение организаций образования</a:t>
              </a:r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отечественной, зарубежной художественной и отраслевой литературой </a:t>
              </a:r>
              <a:endParaRPr lang="ru-RU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3" name="Группа 92"/>
          <p:cNvGrpSpPr/>
          <p:nvPr/>
        </p:nvGrpSpPr>
        <p:grpSpPr>
          <a:xfrm>
            <a:off x="486274" y="3852410"/>
            <a:ext cx="2972502" cy="571066"/>
            <a:chOff x="298357" y="1077653"/>
            <a:chExt cx="4191454" cy="944542"/>
          </a:xfrm>
          <a:solidFill>
            <a:schemeClr val="accent1"/>
          </a:solidFill>
        </p:grpSpPr>
        <p:sp>
          <p:nvSpPr>
            <p:cNvPr id="103" name="Нашивка 102"/>
            <p:cNvSpPr/>
            <p:nvPr/>
          </p:nvSpPr>
          <p:spPr>
            <a:xfrm>
              <a:off x="298357" y="1077653"/>
              <a:ext cx="4191454" cy="944542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129898"/>
                <a:satOff val="-5564"/>
                <a:lumOff val="7674"/>
                <a:alphaOff val="0"/>
              </a:schemeClr>
            </a:fillRef>
            <a:effectRef idx="0">
              <a:schemeClr val="accent2">
                <a:shade val="80000"/>
                <a:hueOff val="129898"/>
                <a:satOff val="-5564"/>
                <a:lumOff val="767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" name="Нашивка 6"/>
            <p:cNvSpPr/>
            <p:nvPr/>
          </p:nvSpPr>
          <p:spPr>
            <a:xfrm>
              <a:off x="770628" y="1077653"/>
              <a:ext cx="3246912" cy="94454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7620" rIns="0" bIns="76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Улучшение  материально-технической базы библиотек </a:t>
              </a:r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4" name="Группа 93"/>
          <p:cNvGrpSpPr/>
          <p:nvPr/>
        </p:nvGrpSpPr>
        <p:grpSpPr>
          <a:xfrm>
            <a:off x="469519" y="2693288"/>
            <a:ext cx="3048418" cy="1085224"/>
            <a:chOff x="298357" y="2154432"/>
            <a:chExt cx="4158017" cy="944542"/>
          </a:xfrm>
        </p:grpSpPr>
        <p:sp>
          <p:nvSpPr>
            <p:cNvPr id="101" name="Нашивка 100"/>
            <p:cNvSpPr/>
            <p:nvPr/>
          </p:nvSpPr>
          <p:spPr>
            <a:xfrm>
              <a:off x="298357" y="2154432"/>
              <a:ext cx="4158017" cy="944542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259796"/>
                <a:satOff val="-11129"/>
                <a:lumOff val="15349"/>
                <a:alphaOff val="0"/>
              </a:schemeClr>
            </a:fillRef>
            <a:effectRef idx="0">
              <a:schemeClr val="accent2">
                <a:shade val="80000"/>
                <a:hueOff val="259796"/>
                <a:satOff val="-11129"/>
                <a:lumOff val="1534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2" name="Нашивка 8"/>
            <p:cNvSpPr/>
            <p:nvPr/>
          </p:nvSpPr>
          <p:spPr>
            <a:xfrm>
              <a:off x="770628" y="2154432"/>
              <a:ext cx="3213475" cy="9445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7620" rIns="0" bIns="76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Развитие кадрового потенциала</a:t>
              </a:r>
              <a:r>
                <a:rPr lang="kk-KZ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библиотек организаций образования</a:t>
              </a:r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5" name="Группа 94"/>
          <p:cNvGrpSpPr/>
          <p:nvPr/>
        </p:nvGrpSpPr>
        <p:grpSpPr>
          <a:xfrm>
            <a:off x="407121" y="5180226"/>
            <a:ext cx="3134780" cy="618304"/>
            <a:chOff x="298357" y="3231210"/>
            <a:chExt cx="4064885" cy="94454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9" name="Нашивка 98"/>
            <p:cNvSpPr/>
            <p:nvPr/>
          </p:nvSpPr>
          <p:spPr>
            <a:xfrm>
              <a:off x="298357" y="3231210"/>
              <a:ext cx="4064885" cy="944542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389694"/>
                <a:satOff val="-16693"/>
                <a:lumOff val="23023"/>
                <a:alphaOff val="0"/>
              </a:schemeClr>
            </a:fillRef>
            <a:effectRef idx="0">
              <a:schemeClr val="accent2">
                <a:shade val="80000"/>
                <a:hueOff val="389694"/>
                <a:satOff val="-16693"/>
                <a:lumOff val="2302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0" name="Нашивка 10"/>
            <p:cNvSpPr/>
            <p:nvPr/>
          </p:nvSpPr>
          <p:spPr>
            <a:xfrm>
              <a:off x="770628" y="3231210"/>
              <a:ext cx="3120343" cy="94454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7620" rIns="0" bIns="76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Комплексное развитие информационных ресурсов и технологий библиотек организаций образования</a:t>
              </a:r>
              <a:endParaRPr lang="ru-RU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6" name="Группа 95"/>
          <p:cNvGrpSpPr/>
          <p:nvPr/>
        </p:nvGrpSpPr>
        <p:grpSpPr>
          <a:xfrm>
            <a:off x="469519" y="4482767"/>
            <a:ext cx="3048418" cy="618304"/>
            <a:chOff x="298357" y="4307989"/>
            <a:chExt cx="4064885" cy="94454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97" name="Нашивка 96"/>
            <p:cNvSpPr/>
            <p:nvPr/>
          </p:nvSpPr>
          <p:spPr>
            <a:xfrm>
              <a:off x="298357" y="4307989"/>
              <a:ext cx="4064885" cy="944542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519592"/>
                <a:satOff val="-22257"/>
                <a:lumOff val="30698"/>
                <a:alphaOff val="0"/>
              </a:schemeClr>
            </a:fillRef>
            <a:effectRef idx="0">
              <a:schemeClr val="accent2">
                <a:shade val="80000"/>
                <a:hueOff val="519592"/>
                <a:satOff val="-22257"/>
                <a:lumOff val="3069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8" name="Нашивка 12"/>
            <p:cNvSpPr/>
            <p:nvPr/>
          </p:nvSpPr>
          <p:spPr>
            <a:xfrm>
              <a:off x="770628" y="4307989"/>
              <a:ext cx="3120343" cy="94454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7620" rIns="0" bIns="76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Внесение изменений в нормативно-правовые документы, регулирующие деятельность библиотек организаций образования</a:t>
              </a:r>
              <a:endParaRPr lang="ru-RU" sz="9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71" name="Прямая соединительная линия 70">
            <a:extLst>
              <a:ext uri="{FF2B5EF4-FFF2-40B4-BE49-F238E27FC236}">
                <a16:creationId xmlns:a16="http://schemas.microsoft.com/office/drawing/2014/main" id="{B183344C-D994-4FC1-9056-F779A7FDA312}"/>
              </a:ext>
            </a:extLst>
          </p:cNvPr>
          <p:cNvCxnSpPr>
            <a:cxnSpLocks/>
          </p:cNvCxnSpPr>
          <p:nvPr/>
        </p:nvCxnSpPr>
        <p:spPr>
          <a:xfrm flipV="1">
            <a:off x="691573" y="6312275"/>
            <a:ext cx="8477263" cy="34806"/>
          </a:xfrm>
          <a:prstGeom prst="line">
            <a:avLst/>
          </a:prstGeom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72" name="Группа 71"/>
          <p:cNvGrpSpPr/>
          <p:nvPr/>
        </p:nvGrpSpPr>
        <p:grpSpPr>
          <a:xfrm>
            <a:off x="436534" y="5849888"/>
            <a:ext cx="8511892" cy="438873"/>
            <a:chOff x="298357" y="3231210"/>
            <a:chExt cx="4064885" cy="94454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80" name="Нашивка 79"/>
            <p:cNvSpPr/>
            <p:nvPr/>
          </p:nvSpPr>
          <p:spPr>
            <a:xfrm>
              <a:off x="298357" y="3231210"/>
              <a:ext cx="4064885" cy="944542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389694"/>
                <a:satOff val="-16693"/>
                <a:lumOff val="23023"/>
                <a:alphaOff val="0"/>
              </a:schemeClr>
            </a:fillRef>
            <a:effectRef idx="0">
              <a:schemeClr val="accent2">
                <a:shade val="80000"/>
                <a:hueOff val="389694"/>
                <a:satOff val="-16693"/>
                <a:lumOff val="2302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Нашивка 10"/>
            <p:cNvSpPr/>
            <p:nvPr/>
          </p:nvSpPr>
          <p:spPr>
            <a:xfrm>
              <a:off x="770628" y="3231210"/>
              <a:ext cx="3120343" cy="94454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7620" rIns="0" bIns="76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Показатели обучающихся в рейтинге исследования </a:t>
              </a:r>
              <a:r>
                <a:rPr lang="en-US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PISA </a:t>
              </a:r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навыкам чтения  к 2025 году увеличится  в 2 раза</a:t>
              </a:r>
              <a:endParaRPr lang="ru-RU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3613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1407BCB1-74CA-5D42-8EEC-B3AB2F9E1B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1" t="190" r="58692" b="-190"/>
          <a:stretch/>
        </p:blipFill>
        <p:spPr>
          <a:xfrm rot="5400000">
            <a:off x="4318268" y="-4388617"/>
            <a:ext cx="1228312" cy="994715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26736" y="123811"/>
            <a:ext cx="8766380" cy="768085"/>
          </a:xfrm>
        </p:spPr>
        <p:txBody>
          <a:bodyPr>
            <a:noAutofit/>
          </a:bodyPr>
          <a:lstStyle/>
          <a:p>
            <a:r>
              <a:rPr lang="kk-K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 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770371" y="1576096"/>
            <a:ext cx="8352341" cy="754725"/>
          </a:xfrm>
          <a:prstGeom prst="horizontalScroll">
            <a:avLst/>
          </a:prstGeom>
          <a:solidFill>
            <a:srgbClr val="4472C4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Утвердить список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отечественной, зарубежной, художественной, отраслевой и современной </a:t>
            </a: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литературы для школьного библиотечного фонда</a:t>
            </a:r>
          </a:p>
        </p:txBody>
      </p:sp>
      <p:sp>
        <p:nvSpPr>
          <p:cNvPr id="38" name="Горизонтальный свиток 37"/>
          <p:cNvSpPr/>
          <p:nvPr/>
        </p:nvSpPr>
        <p:spPr>
          <a:xfrm>
            <a:off x="790095" y="3017462"/>
            <a:ext cx="8352341" cy="712995"/>
          </a:xfrm>
          <a:prstGeom prst="horizontalScroll">
            <a:avLst/>
          </a:prstGeom>
          <a:solidFill>
            <a:srgbClr val="4472C4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МИО обеспечить выделение  финансовых средств на закуп художественной литературы</a:t>
            </a:r>
          </a:p>
        </p:txBody>
      </p:sp>
      <p:sp>
        <p:nvSpPr>
          <p:cNvPr id="39" name="Горизонтальный свиток 38"/>
          <p:cNvSpPr/>
          <p:nvPr/>
        </p:nvSpPr>
        <p:spPr>
          <a:xfrm>
            <a:off x="783200" y="2288212"/>
            <a:ext cx="8352341" cy="754724"/>
          </a:xfrm>
          <a:prstGeom prst="horizontalScroll">
            <a:avLst/>
          </a:prstGeom>
          <a:solidFill>
            <a:srgbClr val="4472C4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Разработать и утвердить проект «Читающая школа» для организаций образования Республики Казахстан</a:t>
            </a:r>
          </a:p>
        </p:txBody>
      </p:sp>
      <p:sp>
        <p:nvSpPr>
          <p:cNvPr id="41" name="Горизонтальный свиток 40"/>
          <p:cNvSpPr/>
          <p:nvPr/>
        </p:nvSpPr>
        <p:spPr>
          <a:xfrm>
            <a:off x="810244" y="4369448"/>
            <a:ext cx="8352341" cy="888394"/>
          </a:xfrm>
          <a:prstGeom prst="horizontalScroll">
            <a:avLst/>
          </a:prstGeom>
          <a:solidFill>
            <a:srgbClr val="4472C4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en-US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Пересмотреть учебную программу предмета «</a:t>
            </a:r>
            <a:r>
              <a:rPr lang="kk-KZ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 әдебиеті</a:t>
            </a: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42" name="Горизонтальный свиток 41"/>
          <p:cNvSpPr/>
          <p:nvPr/>
        </p:nvSpPr>
        <p:spPr>
          <a:xfrm>
            <a:off x="810154" y="3712447"/>
            <a:ext cx="8352341" cy="675013"/>
          </a:xfrm>
          <a:prstGeom prst="horizontalScroll">
            <a:avLst/>
          </a:prstGeom>
          <a:solidFill>
            <a:srgbClr val="4472C4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Ввести новую специальность «Педагог-библиотекарь»</a:t>
            </a:r>
          </a:p>
        </p:txBody>
      </p:sp>
      <p:sp>
        <p:nvSpPr>
          <p:cNvPr id="18" name="Горизонтальный свиток 40">
            <a:extLst>
              <a:ext uri="{FF2B5EF4-FFF2-40B4-BE49-F238E27FC236}">
                <a16:creationId xmlns:a16="http://schemas.microsoft.com/office/drawing/2014/main" id="{F04E4147-A94B-4645-B2A9-C6463EE2F83F}"/>
              </a:ext>
            </a:extLst>
          </p:cNvPr>
          <p:cNvSpPr/>
          <p:nvPr/>
        </p:nvSpPr>
        <p:spPr>
          <a:xfrm>
            <a:off x="833757" y="5236801"/>
            <a:ext cx="8352341" cy="888394"/>
          </a:xfrm>
          <a:prstGeom prst="horizontalScroll">
            <a:avLst/>
          </a:prstGeom>
          <a:solidFill>
            <a:srgbClr val="4472C4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kk-KZ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Разработать и утвердить концпецию проекта </a:t>
            </a: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кітапханасы</a:t>
            </a: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с целью систематизации художественных произведений, включенных в учебную программу</a:t>
            </a:r>
          </a:p>
        </p:txBody>
      </p:sp>
      <p:sp>
        <p:nvSpPr>
          <p:cNvPr id="10" name="Frame 17">
            <a:extLst>
              <a:ext uri="{FF2B5EF4-FFF2-40B4-BE49-F238E27FC236}">
                <a16:creationId xmlns:a16="http://schemas.microsoft.com/office/drawing/2014/main" id="{A8E7F9D0-CA3F-460C-A764-EFB21641203C}"/>
              </a:ext>
            </a:extLst>
          </p:cNvPr>
          <p:cNvSpPr/>
          <p:nvPr/>
        </p:nvSpPr>
        <p:spPr>
          <a:xfrm>
            <a:off x="3008784" y="278656"/>
            <a:ext cx="401612" cy="4016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71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B74AEA-6DD5-4B63-AB8D-7AB2C046C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50" y="188641"/>
            <a:ext cx="7886700" cy="720081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B790A2-00FE-46E8-9F26-2184DBA7A5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1" t="190" r="58692" b="-190"/>
          <a:stretch/>
        </p:blipFill>
        <p:spPr>
          <a:xfrm rot="5400000">
            <a:off x="4428599" y="-4063633"/>
            <a:ext cx="1012288" cy="918051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02FC701-EE30-432C-B13C-01E6AD81CE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59" y="52560"/>
            <a:ext cx="972276" cy="90716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D3F7EE7-47D0-4A6C-8B4E-627834B41DC8}"/>
              </a:ext>
            </a:extLst>
          </p:cNvPr>
          <p:cNvSpPr/>
          <p:nvPr/>
        </p:nvSpPr>
        <p:spPr>
          <a:xfrm>
            <a:off x="1326212" y="236922"/>
            <a:ext cx="7886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k-KZ" sz="28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kk-KZ" sz="2800" b="1" dirty="0">
                <a:solidFill>
                  <a:schemeClr val="bg1"/>
                </a:solidFill>
              </a:rPr>
              <a:t>ИЗ ВЫСТУПЛЕНИИ ГЛАВЫ ГОСУДАРСТВА</a:t>
            </a:r>
            <a:endParaRPr lang="ru-RU" sz="2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6A304F1E-FE8B-4F74-A39F-5A359AB4F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1318" y="1249212"/>
            <a:ext cx="4896544" cy="4649519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endParaRPr lang="en-US" sz="2400" i="1" dirty="0">
              <a:solidFill>
                <a:srgbClr val="002A7E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kk-KZ" sz="2400" i="1" dirty="0">
                <a:solidFill>
                  <a:srgbClr val="002A7E"/>
                </a:solidFill>
              </a:rPr>
              <a:t>«...</a:t>
            </a:r>
            <a:r>
              <a:rPr lang="kk-KZ" sz="2400" b="1" i="1" dirty="0">
                <a:solidFill>
                  <a:srgbClr val="002A7E"/>
                </a:solidFill>
              </a:rPr>
              <a:t> </a:t>
            </a:r>
            <a:r>
              <a:rPr lang="ru-RU" sz="2400" b="1" i="1" dirty="0">
                <a:solidFill>
                  <a:srgbClr val="002A7E"/>
                </a:solidFill>
              </a:rPr>
              <a:t>Результаты авторитетных международных исследований показывают, что у наших школьников не на должном уровне развиты навыки читательской грамотности. Поэтому привитие высокой культуры чтения, развитие читательской грамотности должно стать одним из приоритетных направлений образовательного процесса в казахстанских школах. Интерес к чтению, познание окружающего мира через книги должны формироваться у детей со школьной скамьи. А библиотека должна быть местом средоточия этого интереса, проводником в увлекательный мир книг</a:t>
            </a:r>
            <a:r>
              <a:rPr lang="kk-KZ" sz="2400" i="1" dirty="0">
                <a:solidFill>
                  <a:srgbClr val="002A7E"/>
                </a:solidFill>
              </a:rPr>
              <a:t>»</a:t>
            </a:r>
            <a:r>
              <a:rPr lang="ru-RU" sz="2400" i="1" dirty="0">
                <a:solidFill>
                  <a:srgbClr val="002A7E"/>
                </a:solidFill>
              </a:rPr>
              <a:t>.</a:t>
            </a:r>
            <a:r>
              <a:rPr lang="kk-KZ" sz="2400" i="1" dirty="0">
                <a:solidFill>
                  <a:srgbClr val="002A7E"/>
                </a:solidFill>
              </a:rPr>
              <a:t> </a:t>
            </a:r>
            <a:endParaRPr lang="en-US" sz="2400" i="1" dirty="0">
              <a:solidFill>
                <a:srgbClr val="002A7E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kk-KZ" sz="1800" dirty="0">
                <a:solidFill>
                  <a:srgbClr val="002A7E"/>
                </a:solidFill>
              </a:rPr>
              <a:t>Из выступлений Главы государства </a:t>
            </a:r>
            <a:br>
              <a:rPr lang="en-US" sz="1800" dirty="0">
                <a:solidFill>
                  <a:srgbClr val="002A7E"/>
                </a:solidFill>
              </a:rPr>
            </a:br>
            <a:r>
              <a:rPr lang="kk-KZ" sz="1800" b="1" dirty="0">
                <a:solidFill>
                  <a:srgbClr val="002A7E"/>
                </a:solidFill>
              </a:rPr>
              <a:t>К.</a:t>
            </a:r>
            <a:r>
              <a:rPr lang="ru-RU" sz="1800" b="1" dirty="0">
                <a:solidFill>
                  <a:srgbClr val="002A7E"/>
                </a:solidFill>
              </a:rPr>
              <a:t> </a:t>
            </a:r>
            <a:r>
              <a:rPr lang="ru-RU" sz="1800" b="1" dirty="0" err="1">
                <a:solidFill>
                  <a:srgbClr val="002A7E"/>
                </a:solidFill>
              </a:rPr>
              <a:t>Токаева</a:t>
            </a:r>
            <a:r>
              <a:rPr lang="kk-KZ" sz="1800" b="1" dirty="0">
                <a:solidFill>
                  <a:srgbClr val="002A7E"/>
                </a:solidFill>
              </a:rPr>
              <a:t> </a:t>
            </a:r>
            <a:r>
              <a:rPr lang="kk-KZ" sz="1800" dirty="0">
                <a:solidFill>
                  <a:srgbClr val="002A7E"/>
                </a:solidFill>
              </a:rPr>
              <a:t>на </a:t>
            </a:r>
            <a:r>
              <a:rPr lang="ru-RU" sz="1800" dirty="0">
                <a:solidFill>
                  <a:srgbClr val="002A7E"/>
                </a:solidFill>
              </a:rPr>
              <a:t> </a:t>
            </a:r>
            <a:r>
              <a:rPr lang="en-US" sz="1800" dirty="0">
                <a:solidFill>
                  <a:srgbClr val="002A7E"/>
                </a:solidFill>
              </a:rPr>
              <a:t>IV </a:t>
            </a:r>
            <a:r>
              <a:rPr lang="ru-RU" sz="1800" dirty="0">
                <a:solidFill>
                  <a:srgbClr val="002A7E"/>
                </a:solidFill>
              </a:rPr>
              <a:t>заседании Национального совета общественного доверия </a:t>
            </a:r>
            <a:r>
              <a:rPr lang="kk-KZ" sz="1800" dirty="0">
                <a:solidFill>
                  <a:srgbClr val="002A7E"/>
                </a:solidFill>
              </a:rPr>
              <a:t>от 2</a:t>
            </a:r>
            <a:r>
              <a:rPr lang="en-US" sz="1800" dirty="0">
                <a:solidFill>
                  <a:srgbClr val="002A7E"/>
                </a:solidFill>
              </a:rPr>
              <a:t>2</a:t>
            </a:r>
            <a:r>
              <a:rPr lang="kk-KZ" sz="1800" dirty="0">
                <a:solidFill>
                  <a:srgbClr val="002A7E"/>
                </a:solidFill>
              </a:rPr>
              <a:t> октября  2020 года.</a:t>
            </a:r>
          </a:p>
        </p:txBody>
      </p:sp>
      <p:pic>
        <p:nvPicPr>
          <p:cNvPr id="1032" name="Picture 8" descr="Токаев, Касым-Жомарт Кемелевич — Википедия">
            <a:extLst>
              <a:ext uri="{FF2B5EF4-FFF2-40B4-BE49-F238E27FC236}">
                <a16:creationId xmlns:a16="http://schemas.microsoft.com/office/drawing/2014/main" id="{8099F67E-7A0A-4A3A-807A-67EECFF23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43" y="1338999"/>
            <a:ext cx="3312368" cy="439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177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1407BCB1-74CA-5D42-8EEC-B3AB2F9E1B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1" t="190" r="58692" b="-190"/>
          <a:stretch/>
        </p:blipFill>
        <p:spPr>
          <a:xfrm rot="5400000">
            <a:off x="4338844" y="-3841212"/>
            <a:ext cx="1228312" cy="914400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26737" y="346745"/>
            <a:ext cx="8766380" cy="768085"/>
          </a:xfrm>
        </p:spPr>
        <p:txBody>
          <a:bodyPr>
            <a:noAutofit/>
          </a:bodyPr>
          <a:lstStyle/>
          <a:p>
            <a:r>
              <a:rPr lang="kk-K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Создание условии для устойчивого развития образования и науки при модернизации деятельности библиотек организаций образования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C6825040-E96B-430A-ACEE-72BE8DEA91CE}"/>
              </a:ext>
            </a:extLst>
          </p:cNvPr>
          <p:cNvSpPr/>
          <p:nvPr/>
        </p:nvSpPr>
        <p:spPr>
          <a:xfrm>
            <a:off x="1970164" y="2124600"/>
            <a:ext cx="1958603" cy="407986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altLang="ko-K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ko-KR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1856657" y="2696127"/>
            <a:ext cx="6855147" cy="675013"/>
          </a:xfrm>
          <a:prstGeom prst="horizontalScrol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ko-K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 электронной  базы  художественной литературы и проведение системной работы по комплектованию основного библиотечного фонда</a:t>
            </a:r>
            <a:endParaRPr lang="ru-RU" sz="1400" dirty="0"/>
          </a:p>
        </p:txBody>
      </p:sp>
      <p:sp>
        <p:nvSpPr>
          <p:cNvPr id="38" name="Горизонтальный свиток 37"/>
          <p:cNvSpPr/>
          <p:nvPr/>
        </p:nvSpPr>
        <p:spPr>
          <a:xfrm>
            <a:off x="1856657" y="4155119"/>
            <a:ext cx="6855147" cy="675013"/>
          </a:xfrm>
          <a:prstGeom prst="horizontalScrol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kk-K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материально-технической базы и системное обновление  компьютерного  парка 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Горизонтальный свиток 38"/>
          <p:cNvSpPr/>
          <p:nvPr/>
        </p:nvSpPr>
        <p:spPr>
          <a:xfrm>
            <a:off x="1850446" y="3403315"/>
            <a:ext cx="6855147" cy="675013"/>
          </a:xfrm>
          <a:prstGeom prst="horizontalScrol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kk-K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 системы  непрерывного образования, мотивация и стимулирование специалистов библиотек  организаций образования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Горизонтальный свиток 40"/>
          <p:cNvSpPr/>
          <p:nvPr/>
        </p:nvSpPr>
        <p:spPr>
          <a:xfrm>
            <a:off x="1850445" y="5606775"/>
            <a:ext cx="6855147" cy="888394"/>
          </a:xfrm>
          <a:prstGeom prst="horizontalScrol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цифровых технологий и раскрытие новых возможностей библиотечно – информационного обслуживания через  </a:t>
            </a:r>
            <a:r>
              <a:rPr lang="kk-K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, 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Coworking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STEM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центров при библиотеках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Горизонтальный свиток 41"/>
          <p:cNvSpPr/>
          <p:nvPr/>
        </p:nvSpPr>
        <p:spPr>
          <a:xfrm>
            <a:off x="1856657" y="4878113"/>
            <a:ext cx="6855147" cy="675013"/>
          </a:xfrm>
          <a:prstGeom prst="horizontalScrol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kk-K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нормативно-правовых актов, регламентирующих деятельность библиотек организаций образования 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4">
            <a:extLst>
              <a:ext uri="{FF2B5EF4-FFF2-40B4-BE49-F238E27FC236}">
                <a16:creationId xmlns:a16="http://schemas.microsoft.com/office/drawing/2014/main" id="{9E3E7FFF-956C-4771-A1AC-2082C77D96D0}"/>
              </a:ext>
            </a:extLst>
          </p:cNvPr>
          <p:cNvGrpSpPr/>
          <p:nvPr/>
        </p:nvGrpSpPr>
        <p:grpSpPr>
          <a:xfrm>
            <a:off x="573726" y="1385441"/>
            <a:ext cx="1359547" cy="5286069"/>
            <a:chOff x="4007595" y="987781"/>
            <a:chExt cx="1052368" cy="3696329"/>
          </a:xfrm>
        </p:grpSpPr>
        <p:sp>
          <p:nvSpPr>
            <p:cNvPr id="20" name="Rectangle 8">
              <a:extLst>
                <a:ext uri="{FF2B5EF4-FFF2-40B4-BE49-F238E27FC236}">
                  <a16:creationId xmlns:a16="http://schemas.microsoft.com/office/drawing/2014/main" id="{031F5D60-CECD-4CBD-8F8F-50565E7DFEC2}"/>
                </a:ext>
              </a:extLst>
            </p:cNvPr>
            <p:cNvSpPr/>
            <p:nvPr/>
          </p:nvSpPr>
          <p:spPr>
            <a:xfrm rot="36931">
              <a:off x="4235662" y="3801165"/>
              <a:ext cx="592195" cy="863021"/>
            </a:xfrm>
            <a:custGeom>
              <a:avLst/>
              <a:gdLst/>
              <a:ahLst/>
              <a:cxnLst/>
              <a:rect l="l" t="t" r="r" b="b"/>
              <a:pathLst>
                <a:path w="1802378" h="1800199">
                  <a:moveTo>
                    <a:pt x="0" y="0"/>
                  </a:moveTo>
                  <a:lnTo>
                    <a:pt x="1802378" y="0"/>
                  </a:lnTo>
                  <a:lnTo>
                    <a:pt x="1802378" y="289727"/>
                  </a:lnTo>
                  <a:lnTo>
                    <a:pt x="1801366" y="289727"/>
                  </a:lnTo>
                  <a:lnTo>
                    <a:pt x="901188" y="1800199"/>
                  </a:lnTo>
                  <a:lnTo>
                    <a:pt x="1012" y="289727"/>
                  </a:lnTo>
                  <a:lnTo>
                    <a:pt x="0" y="289727"/>
                  </a:lnTo>
                  <a:lnTo>
                    <a:pt x="0" y="28803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70000"/>
                    <a:lumOff val="30000"/>
                  </a:schemeClr>
                </a:gs>
                <a:gs pos="100000">
                  <a:schemeClr val="accent2">
                    <a:lumMod val="70000"/>
                    <a:lumOff val="30000"/>
                  </a:schemeClr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1" name="Rectangle 8">
              <a:extLst>
                <a:ext uri="{FF2B5EF4-FFF2-40B4-BE49-F238E27FC236}">
                  <a16:creationId xmlns:a16="http://schemas.microsoft.com/office/drawing/2014/main" id="{1C7ACB51-6350-4850-8C42-D9FE2BFC2428}"/>
                </a:ext>
              </a:extLst>
            </p:cNvPr>
            <p:cNvSpPr/>
            <p:nvPr/>
          </p:nvSpPr>
          <p:spPr>
            <a:xfrm>
              <a:off x="4428473" y="3793500"/>
              <a:ext cx="200342" cy="872829"/>
            </a:xfrm>
            <a:custGeom>
              <a:avLst/>
              <a:gdLst>
                <a:gd name="connsiteX0" fmla="*/ 0 w 1359043"/>
                <a:gd name="connsiteY0" fmla="*/ 0 h 1813992"/>
                <a:gd name="connsiteX1" fmla="*/ 1359043 w 1359043"/>
                <a:gd name="connsiteY1" fmla="*/ 0 h 1813992"/>
                <a:gd name="connsiteX2" fmla="*/ 1359043 w 1359043"/>
                <a:gd name="connsiteY2" fmla="*/ 212596 h 1813992"/>
                <a:gd name="connsiteX3" fmla="*/ 806822 w 1359043"/>
                <a:gd name="connsiteY3" fmla="*/ 1813992 h 1813992"/>
                <a:gd name="connsiteX4" fmla="*/ 1012 w 1359043"/>
                <a:gd name="connsiteY4" fmla="*/ 289727 h 1813992"/>
                <a:gd name="connsiteX5" fmla="*/ 0 w 1359043"/>
                <a:gd name="connsiteY5" fmla="*/ 289727 h 1813992"/>
                <a:gd name="connsiteX6" fmla="*/ 0 w 1359043"/>
                <a:gd name="connsiteY6" fmla="*/ 288030 h 1813992"/>
                <a:gd name="connsiteX7" fmla="*/ 0 w 1359043"/>
                <a:gd name="connsiteY7" fmla="*/ 0 h 1813992"/>
                <a:gd name="connsiteX0" fmla="*/ 0 w 1359043"/>
                <a:gd name="connsiteY0" fmla="*/ 0 h 1820658"/>
                <a:gd name="connsiteX1" fmla="*/ 1359043 w 1359043"/>
                <a:gd name="connsiteY1" fmla="*/ 0 h 1820658"/>
                <a:gd name="connsiteX2" fmla="*/ 1359043 w 1359043"/>
                <a:gd name="connsiteY2" fmla="*/ 212596 h 1820658"/>
                <a:gd name="connsiteX3" fmla="*/ 720119 w 1359043"/>
                <a:gd name="connsiteY3" fmla="*/ 1820658 h 1820658"/>
                <a:gd name="connsiteX4" fmla="*/ 1012 w 1359043"/>
                <a:gd name="connsiteY4" fmla="*/ 289727 h 1820658"/>
                <a:gd name="connsiteX5" fmla="*/ 0 w 1359043"/>
                <a:gd name="connsiteY5" fmla="*/ 289727 h 1820658"/>
                <a:gd name="connsiteX6" fmla="*/ 0 w 1359043"/>
                <a:gd name="connsiteY6" fmla="*/ 288030 h 1820658"/>
                <a:gd name="connsiteX7" fmla="*/ 0 w 1359043"/>
                <a:gd name="connsiteY7" fmla="*/ 0 h 1820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59043" h="1820658">
                  <a:moveTo>
                    <a:pt x="0" y="0"/>
                  </a:moveTo>
                  <a:lnTo>
                    <a:pt x="1359043" y="0"/>
                  </a:lnTo>
                  <a:lnTo>
                    <a:pt x="1359043" y="212596"/>
                  </a:lnTo>
                  <a:lnTo>
                    <a:pt x="720119" y="1820658"/>
                  </a:lnTo>
                  <a:lnTo>
                    <a:pt x="1012" y="289727"/>
                  </a:lnTo>
                  <a:lnTo>
                    <a:pt x="0" y="289727"/>
                  </a:lnTo>
                  <a:lnTo>
                    <a:pt x="0" y="28803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50000"/>
                    <a:lumOff val="50000"/>
                  </a:schemeClr>
                </a:gs>
                <a:gs pos="100000">
                  <a:schemeClr val="accent2">
                    <a:lumMod val="50000"/>
                    <a:lumOff val="50000"/>
                  </a:schemeClr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id="{DB626B92-BF47-45CB-8284-4DF6B7F3EAB5}"/>
                </a:ext>
              </a:extLst>
            </p:cNvPr>
            <p:cNvSpPr/>
            <p:nvPr/>
          </p:nvSpPr>
          <p:spPr>
            <a:xfrm>
              <a:off x="4239801" y="1891296"/>
              <a:ext cx="196906" cy="2011393"/>
            </a:xfrm>
            <a:custGeom>
              <a:avLst/>
              <a:gdLst/>
              <a:ahLst/>
              <a:cxnLst/>
              <a:rect l="l" t="t" r="r" b="b"/>
              <a:pathLst>
                <a:path w="196906" h="2011393">
                  <a:moveTo>
                    <a:pt x="0" y="0"/>
                  </a:moveTo>
                  <a:lnTo>
                    <a:pt x="99616" y="0"/>
                  </a:lnTo>
                  <a:lnTo>
                    <a:pt x="196906" y="63491"/>
                  </a:lnTo>
                  <a:lnTo>
                    <a:pt x="196906" y="2011393"/>
                  </a:lnTo>
                  <a:lnTo>
                    <a:pt x="193201" y="2011393"/>
                  </a:lnTo>
                  <a:cubicBezTo>
                    <a:pt x="183184" y="1954476"/>
                    <a:pt x="144512" y="1912472"/>
                    <a:pt x="98453" y="1912472"/>
                  </a:cubicBezTo>
                  <a:cubicBezTo>
                    <a:pt x="52394" y="1912472"/>
                    <a:pt x="13723" y="1954476"/>
                    <a:pt x="3706" y="2011393"/>
                  </a:cubicBezTo>
                  <a:lnTo>
                    <a:pt x="0" y="2011393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30000"/>
                    <a:lumOff val="70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Rectangle 2">
              <a:extLst>
                <a:ext uri="{FF2B5EF4-FFF2-40B4-BE49-F238E27FC236}">
                  <a16:creationId xmlns:a16="http://schemas.microsoft.com/office/drawing/2014/main" id="{33249300-41F0-467E-85CA-4DC6D92899ED}"/>
                </a:ext>
              </a:extLst>
            </p:cNvPr>
            <p:cNvSpPr/>
            <p:nvPr/>
          </p:nvSpPr>
          <p:spPr>
            <a:xfrm>
              <a:off x="4435326" y="1953886"/>
              <a:ext cx="196906" cy="1950905"/>
            </a:xfrm>
            <a:custGeom>
              <a:avLst/>
              <a:gdLst/>
              <a:ahLst/>
              <a:cxnLst/>
              <a:rect l="l" t="t" r="r" b="b"/>
              <a:pathLst>
                <a:path w="196906" h="1950905">
                  <a:moveTo>
                    <a:pt x="0" y="0"/>
                  </a:moveTo>
                  <a:lnTo>
                    <a:pt x="101941" y="66527"/>
                  </a:lnTo>
                  <a:lnTo>
                    <a:pt x="196906" y="4552"/>
                  </a:lnTo>
                  <a:lnTo>
                    <a:pt x="196906" y="1950905"/>
                  </a:lnTo>
                  <a:lnTo>
                    <a:pt x="193201" y="1950905"/>
                  </a:lnTo>
                  <a:cubicBezTo>
                    <a:pt x="183184" y="1893988"/>
                    <a:pt x="144512" y="1851984"/>
                    <a:pt x="98453" y="1851984"/>
                  </a:cubicBezTo>
                  <a:cubicBezTo>
                    <a:pt x="52394" y="1851984"/>
                    <a:pt x="13723" y="1893988"/>
                    <a:pt x="3706" y="1950905"/>
                  </a:cubicBezTo>
                  <a:lnTo>
                    <a:pt x="0" y="195090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  <a:lumOff val="50000"/>
                  </a:schemeClr>
                </a:gs>
                <a:gs pos="100000">
                  <a:schemeClr val="accent1">
                    <a:lumMod val="50000"/>
                    <a:lumOff val="50000"/>
                  </a:schemeClr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Rectangle 2">
              <a:extLst>
                <a:ext uri="{FF2B5EF4-FFF2-40B4-BE49-F238E27FC236}">
                  <a16:creationId xmlns:a16="http://schemas.microsoft.com/office/drawing/2014/main" id="{DFD2E80B-8366-4394-BE71-299CFE6CC048}"/>
                </a:ext>
              </a:extLst>
            </p:cNvPr>
            <p:cNvSpPr/>
            <p:nvPr/>
          </p:nvSpPr>
          <p:spPr>
            <a:xfrm>
              <a:off x="4632218" y="1895514"/>
              <a:ext cx="196906" cy="2011393"/>
            </a:xfrm>
            <a:custGeom>
              <a:avLst/>
              <a:gdLst/>
              <a:ahLst/>
              <a:cxnLst/>
              <a:rect l="l" t="t" r="r" b="b"/>
              <a:pathLst>
                <a:path w="196906" h="2011393">
                  <a:moveTo>
                    <a:pt x="96435" y="0"/>
                  </a:moveTo>
                  <a:lnTo>
                    <a:pt x="196906" y="0"/>
                  </a:lnTo>
                  <a:lnTo>
                    <a:pt x="196906" y="2011393"/>
                  </a:lnTo>
                  <a:lnTo>
                    <a:pt x="193201" y="2011393"/>
                  </a:lnTo>
                  <a:cubicBezTo>
                    <a:pt x="183184" y="1954476"/>
                    <a:pt x="144512" y="1912472"/>
                    <a:pt x="98453" y="1912472"/>
                  </a:cubicBezTo>
                  <a:cubicBezTo>
                    <a:pt x="52394" y="1912472"/>
                    <a:pt x="13723" y="1954476"/>
                    <a:pt x="3706" y="2011393"/>
                  </a:cubicBezTo>
                  <a:lnTo>
                    <a:pt x="0" y="2011393"/>
                  </a:lnTo>
                  <a:lnTo>
                    <a:pt x="0" y="6293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5" name="Isosceles Triangle 10">
              <a:extLst>
                <a:ext uri="{FF2B5EF4-FFF2-40B4-BE49-F238E27FC236}">
                  <a16:creationId xmlns:a16="http://schemas.microsoft.com/office/drawing/2014/main" id="{6D4E66FB-F0D9-42D8-A6F4-7A880009E1EB}"/>
                </a:ext>
              </a:extLst>
            </p:cNvPr>
            <p:cNvSpPr/>
            <p:nvPr/>
          </p:nvSpPr>
          <p:spPr>
            <a:xfrm rot="10800000">
              <a:off x="4428473" y="4423239"/>
              <a:ext cx="203745" cy="260871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6" name="Parallelogram 15">
              <a:extLst>
                <a:ext uri="{FF2B5EF4-FFF2-40B4-BE49-F238E27FC236}">
                  <a16:creationId xmlns:a16="http://schemas.microsoft.com/office/drawing/2014/main" id="{0CEED8E6-A839-4B2A-BDDF-BF1F902B9B23}"/>
                </a:ext>
              </a:extLst>
            </p:cNvPr>
            <p:cNvSpPr/>
            <p:nvPr/>
          </p:nvSpPr>
          <p:spPr>
            <a:xfrm rot="16200000">
              <a:off x="4047680" y="947696"/>
              <a:ext cx="972197" cy="1052368"/>
            </a:xfrm>
            <a:custGeom>
              <a:avLst/>
              <a:gdLst/>
              <a:ahLst/>
              <a:cxnLst/>
              <a:rect l="l" t="t" r="r" b="b"/>
              <a:pathLst>
                <a:path w="2993176" h="3240001">
                  <a:moveTo>
                    <a:pt x="1299907" y="647892"/>
                  </a:moveTo>
                  <a:lnTo>
                    <a:pt x="665509" y="1620000"/>
                  </a:lnTo>
                  <a:lnTo>
                    <a:pt x="1299907" y="2592108"/>
                  </a:lnTo>
                  <a:lnTo>
                    <a:pt x="634398" y="2592108"/>
                  </a:lnTo>
                  <a:lnTo>
                    <a:pt x="0" y="1620000"/>
                  </a:lnTo>
                  <a:lnTo>
                    <a:pt x="634398" y="647892"/>
                  </a:lnTo>
                  <a:close/>
                  <a:moveTo>
                    <a:pt x="2993176" y="1620001"/>
                  </a:moveTo>
                  <a:lnTo>
                    <a:pt x="1913056" y="3240001"/>
                  </a:lnTo>
                  <a:lnTo>
                    <a:pt x="1782206" y="3043749"/>
                  </a:lnTo>
                  <a:lnTo>
                    <a:pt x="1110064" y="3043749"/>
                  </a:lnTo>
                  <a:cubicBezTo>
                    <a:pt x="1089036" y="3096599"/>
                    <a:pt x="1037333" y="3133759"/>
                    <a:pt x="976952" y="3133759"/>
                  </a:cubicBezTo>
                  <a:cubicBezTo>
                    <a:pt x="923853" y="3133759"/>
                    <a:pt x="877466" y="3105022"/>
                    <a:pt x="854540" y="3061058"/>
                  </a:cubicBezTo>
                  <a:lnTo>
                    <a:pt x="302383" y="3169763"/>
                  </a:lnTo>
                  <a:lnTo>
                    <a:pt x="302383" y="2809723"/>
                  </a:lnTo>
                  <a:lnTo>
                    <a:pt x="854540" y="2918427"/>
                  </a:lnTo>
                  <a:cubicBezTo>
                    <a:pt x="877466" y="2874463"/>
                    <a:pt x="923853" y="2845727"/>
                    <a:pt x="976952" y="2845727"/>
                  </a:cubicBezTo>
                  <a:cubicBezTo>
                    <a:pt x="1037333" y="2845727"/>
                    <a:pt x="1089036" y="2882887"/>
                    <a:pt x="1110064" y="2935737"/>
                  </a:cubicBezTo>
                  <a:lnTo>
                    <a:pt x="1710190" y="2935737"/>
                  </a:lnTo>
                  <a:lnTo>
                    <a:pt x="832936" y="1620001"/>
                  </a:lnTo>
                  <a:lnTo>
                    <a:pt x="1913056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11585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A3260E5D-2975-4ED5-88C1-219BFD93B51F}"/>
              </a:ext>
            </a:extLst>
          </p:cNvPr>
          <p:cNvGrpSpPr/>
          <p:nvPr/>
        </p:nvGrpSpPr>
        <p:grpSpPr>
          <a:xfrm>
            <a:off x="629087" y="1683403"/>
            <a:ext cx="8845089" cy="5004556"/>
            <a:chOff x="145886" y="1333431"/>
            <a:chExt cx="8705371" cy="4824536"/>
          </a:xfrm>
        </p:grpSpPr>
        <p:graphicFrame>
          <p:nvGraphicFramePr>
            <p:cNvPr id="4" name="Схема 3">
              <a:extLst>
                <a:ext uri="{FF2B5EF4-FFF2-40B4-BE49-F238E27FC236}">
                  <a16:creationId xmlns:a16="http://schemas.microsoft.com/office/drawing/2014/main" id="{1693C25A-FD5B-40D5-9D62-AA8D8A3433D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060430266"/>
                </p:ext>
              </p:extLst>
            </p:nvPr>
          </p:nvGraphicFramePr>
          <p:xfrm>
            <a:off x="179511" y="1333431"/>
            <a:ext cx="8640960" cy="482453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1030" name="Picture 6" descr="Материально-техническое обеспечение и оснащенность образовательного процесса">
              <a:extLst>
                <a:ext uri="{FF2B5EF4-FFF2-40B4-BE49-F238E27FC236}">
                  <a16:creationId xmlns:a16="http://schemas.microsoft.com/office/drawing/2014/main" id="{6F32AECA-E3AB-4B11-B7EF-69064679E2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2217" y="1744407"/>
              <a:ext cx="1611563" cy="1265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О развитии кадрового потенциала в сфере науки | НТ НП Биотех2030">
              <a:extLst>
                <a:ext uri="{FF2B5EF4-FFF2-40B4-BE49-F238E27FC236}">
                  <a16:creationId xmlns:a16="http://schemas.microsoft.com/office/drawing/2014/main" id="{6EC7E04D-1C58-46FE-B5D3-381233EB11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4075" y="1966416"/>
              <a:ext cx="1763159" cy="9401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71DB0E52-E002-48A9-94A0-4563459F89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51" t="35257" r="28279" b="32578"/>
            <a:stretch/>
          </p:blipFill>
          <p:spPr>
            <a:xfrm>
              <a:off x="7239694" y="1925597"/>
              <a:ext cx="1611563" cy="1084139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F81A3DB-6D52-450E-9FDB-D6C8FCF1B1AA}"/>
                </a:ext>
              </a:extLst>
            </p:cNvPr>
            <p:cNvSpPr txBox="1"/>
            <p:nvPr/>
          </p:nvSpPr>
          <p:spPr>
            <a:xfrm>
              <a:off x="1958198" y="5256632"/>
              <a:ext cx="5918305" cy="385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rgbClr val="2B539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Перспектива развития на 2020 – 2025 годы</a:t>
              </a:r>
            </a:p>
          </p:txBody>
        </p:sp>
        <p:pic>
          <p:nvPicPr>
            <p:cNvPr id="1042" name="Picture 18" descr="Печатные издания для публикаций педагогов - Издательство Ольги Кузнецовой">
              <a:extLst>
                <a:ext uri="{FF2B5EF4-FFF2-40B4-BE49-F238E27FC236}">
                  <a16:creationId xmlns:a16="http://schemas.microsoft.com/office/drawing/2014/main" id="{0123DE0E-D3EE-4DBF-819B-FAD6FD54CF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886" y="1638593"/>
              <a:ext cx="1812312" cy="13519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20" descr="Договор с физическим лицом на оказание услуг | СводЗаконов">
              <a:extLst>
                <a:ext uri="{FF2B5EF4-FFF2-40B4-BE49-F238E27FC236}">
                  <a16:creationId xmlns:a16="http://schemas.microsoft.com/office/drawing/2014/main" id="{52B47672-0D6F-40FC-8F34-17E2C1795E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3780" y="1744407"/>
              <a:ext cx="1739702" cy="144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76CB6A0-3980-4EBF-8C6F-EDF8089D467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1" t="190" r="58692" b="-190"/>
          <a:stretch/>
        </p:blipFill>
        <p:spPr>
          <a:xfrm rot="5400000">
            <a:off x="4470173" y="-3778806"/>
            <a:ext cx="1024304" cy="9123171"/>
          </a:xfrm>
          <a:prstGeom prst="rect">
            <a:avLst/>
          </a:prstGeom>
        </p:spPr>
      </p:pic>
      <p:sp>
        <p:nvSpPr>
          <p:cNvPr id="27" name="Заголовок 1">
            <a:extLst>
              <a:ext uri="{FF2B5EF4-FFF2-40B4-BE49-F238E27FC236}">
                <a16:creationId xmlns:a16="http://schemas.microsoft.com/office/drawing/2014/main" id="{78C8399A-5457-4D77-A518-D9EA1048BEC2}"/>
              </a:ext>
            </a:extLst>
          </p:cNvPr>
          <p:cNvSpPr txBox="1">
            <a:spLocks/>
          </p:cNvSpPr>
          <p:nvPr/>
        </p:nvSpPr>
        <p:spPr>
          <a:xfrm>
            <a:off x="740532" y="260648"/>
            <a:ext cx="8424936" cy="9875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Стратегические приоритеты перспективного развития библиотек организаций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746807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82038729-BD9C-4195-91EE-10FC293F5A56}"/>
              </a:ext>
            </a:extLst>
          </p:cNvPr>
          <p:cNvSpPr/>
          <p:nvPr/>
        </p:nvSpPr>
        <p:spPr>
          <a:xfrm>
            <a:off x="487732" y="2262868"/>
            <a:ext cx="1558836" cy="154378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7" name="Равнобедренный треугольник 133">
            <a:extLst>
              <a:ext uri="{FF2B5EF4-FFF2-40B4-BE49-F238E27FC236}">
                <a16:creationId xmlns:a16="http://schemas.microsoft.com/office/drawing/2014/main" id="{4909F5BD-5126-4774-8A9E-D98D827E808A}"/>
              </a:ext>
            </a:extLst>
          </p:cNvPr>
          <p:cNvSpPr/>
          <p:nvPr/>
        </p:nvSpPr>
        <p:spPr>
          <a:xfrm rot="15983310">
            <a:off x="608943" y="3356590"/>
            <a:ext cx="570423" cy="843729"/>
          </a:xfrm>
          <a:prstGeom prst="triangl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3CCD4C9D-382B-4B1D-8C31-8B2C108401AB}"/>
              </a:ext>
            </a:extLst>
          </p:cNvPr>
          <p:cNvSpPr/>
          <p:nvPr/>
        </p:nvSpPr>
        <p:spPr>
          <a:xfrm>
            <a:off x="2256170" y="2229705"/>
            <a:ext cx="1558836" cy="154378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9" name="Равнобедренный треугольник 133">
            <a:extLst>
              <a:ext uri="{FF2B5EF4-FFF2-40B4-BE49-F238E27FC236}">
                <a16:creationId xmlns:a16="http://schemas.microsoft.com/office/drawing/2014/main" id="{6D17E5E9-D807-45FF-A51E-6D174EF0EF82}"/>
              </a:ext>
            </a:extLst>
          </p:cNvPr>
          <p:cNvSpPr/>
          <p:nvPr/>
        </p:nvSpPr>
        <p:spPr>
          <a:xfrm rot="15983310">
            <a:off x="2377381" y="3323427"/>
            <a:ext cx="570423" cy="843729"/>
          </a:xfrm>
          <a:prstGeom prst="triangl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6948160D-1B74-4CE5-91D9-F1D990527C3E}"/>
              </a:ext>
            </a:extLst>
          </p:cNvPr>
          <p:cNvSpPr/>
          <p:nvPr/>
        </p:nvSpPr>
        <p:spPr>
          <a:xfrm>
            <a:off x="3971891" y="2229705"/>
            <a:ext cx="1558836" cy="154378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1" name="Равнобедренный треугольник 133">
            <a:extLst>
              <a:ext uri="{FF2B5EF4-FFF2-40B4-BE49-F238E27FC236}">
                <a16:creationId xmlns:a16="http://schemas.microsoft.com/office/drawing/2014/main" id="{E8F563BD-8522-46EF-818F-1A5A326674B3}"/>
              </a:ext>
            </a:extLst>
          </p:cNvPr>
          <p:cNvSpPr/>
          <p:nvPr/>
        </p:nvSpPr>
        <p:spPr>
          <a:xfrm rot="15983310">
            <a:off x="4093102" y="3323427"/>
            <a:ext cx="570423" cy="843729"/>
          </a:xfrm>
          <a:prstGeom prst="triangl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149AF491-44F4-4C4D-B31A-D725548A7A42}"/>
              </a:ext>
            </a:extLst>
          </p:cNvPr>
          <p:cNvSpPr/>
          <p:nvPr/>
        </p:nvSpPr>
        <p:spPr>
          <a:xfrm>
            <a:off x="5646048" y="2229705"/>
            <a:ext cx="1558836" cy="154378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3" name="Равнобедренный треугольник 133">
            <a:extLst>
              <a:ext uri="{FF2B5EF4-FFF2-40B4-BE49-F238E27FC236}">
                <a16:creationId xmlns:a16="http://schemas.microsoft.com/office/drawing/2014/main" id="{1F29EF07-F08F-4A22-A0F9-D0D3C3EFACBF}"/>
              </a:ext>
            </a:extLst>
          </p:cNvPr>
          <p:cNvSpPr/>
          <p:nvPr/>
        </p:nvSpPr>
        <p:spPr>
          <a:xfrm rot="15983310">
            <a:off x="5767259" y="3323427"/>
            <a:ext cx="570423" cy="843729"/>
          </a:xfrm>
          <a:prstGeom prst="triangl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A0F23EE7-4215-4022-B827-6C2C7C32CA31}"/>
              </a:ext>
            </a:extLst>
          </p:cNvPr>
          <p:cNvSpPr/>
          <p:nvPr/>
        </p:nvSpPr>
        <p:spPr>
          <a:xfrm>
            <a:off x="7423263" y="2216012"/>
            <a:ext cx="1558836" cy="154378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5" name="Равнобедренный треугольник 133">
            <a:extLst>
              <a:ext uri="{FF2B5EF4-FFF2-40B4-BE49-F238E27FC236}">
                <a16:creationId xmlns:a16="http://schemas.microsoft.com/office/drawing/2014/main" id="{C8A32A2D-EAA2-4407-B347-4B5287EA5F8C}"/>
              </a:ext>
            </a:extLst>
          </p:cNvPr>
          <p:cNvSpPr/>
          <p:nvPr/>
        </p:nvSpPr>
        <p:spPr>
          <a:xfrm rot="15983310">
            <a:off x="7544474" y="3309734"/>
            <a:ext cx="570423" cy="843729"/>
          </a:xfrm>
          <a:prstGeom prst="triangl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B31D75B0-14B8-4C0A-B91D-9E424C6B9C57}"/>
              </a:ext>
            </a:extLst>
          </p:cNvPr>
          <p:cNvSpPr/>
          <p:nvPr/>
        </p:nvSpPr>
        <p:spPr>
          <a:xfrm>
            <a:off x="529956" y="4942515"/>
            <a:ext cx="1558836" cy="154378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7" name="Равнобедренный треугольник 133">
            <a:extLst>
              <a:ext uri="{FF2B5EF4-FFF2-40B4-BE49-F238E27FC236}">
                <a16:creationId xmlns:a16="http://schemas.microsoft.com/office/drawing/2014/main" id="{BD9ABBF5-BE7F-4D1E-8B91-BB6F340CE118}"/>
              </a:ext>
            </a:extLst>
          </p:cNvPr>
          <p:cNvSpPr/>
          <p:nvPr/>
        </p:nvSpPr>
        <p:spPr>
          <a:xfrm rot="15983310">
            <a:off x="651167" y="6036237"/>
            <a:ext cx="570423" cy="843729"/>
          </a:xfrm>
          <a:prstGeom prst="triangl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4D7EAA51-DF61-4D52-94F7-B3B9A398A865}"/>
              </a:ext>
            </a:extLst>
          </p:cNvPr>
          <p:cNvSpPr/>
          <p:nvPr/>
        </p:nvSpPr>
        <p:spPr>
          <a:xfrm>
            <a:off x="3999912" y="4954733"/>
            <a:ext cx="1558836" cy="154378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9" name="Равнобедренный треугольник 133">
            <a:extLst>
              <a:ext uri="{FF2B5EF4-FFF2-40B4-BE49-F238E27FC236}">
                <a16:creationId xmlns:a16="http://schemas.microsoft.com/office/drawing/2014/main" id="{7739C3CC-D0AE-4DDF-BDB1-FDEED0F015B5}"/>
              </a:ext>
            </a:extLst>
          </p:cNvPr>
          <p:cNvSpPr/>
          <p:nvPr/>
        </p:nvSpPr>
        <p:spPr>
          <a:xfrm rot="15983310">
            <a:off x="4121123" y="6048455"/>
            <a:ext cx="570423" cy="843729"/>
          </a:xfrm>
          <a:prstGeom prst="triangl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FF12A7EE-3B53-4B19-9FAB-32AA74D8BABB}"/>
              </a:ext>
            </a:extLst>
          </p:cNvPr>
          <p:cNvSpPr/>
          <p:nvPr/>
        </p:nvSpPr>
        <p:spPr>
          <a:xfrm>
            <a:off x="5746284" y="4965671"/>
            <a:ext cx="1558836" cy="154378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1" name="Равнобедренный треугольник 133">
            <a:extLst>
              <a:ext uri="{FF2B5EF4-FFF2-40B4-BE49-F238E27FC236}">
                <a16:creationId xmlns:a16="http://schemas.microsoft.com/office/drawing/2014/main" id="{98575D6C-4773-41C9-BCF8-0FA5CA935C42}"/>
              </a:ext>
            </a:extLst>
          </p:cNvPr>
          <p:cNvSpPr/>
          <p:nvPr/>
        </p:nvSpPr>
        <p:spPr>
          <a:xfrm rot="15983310">
            <a:off x="5867495" y="6059393"/>
            <a:ext cx="570423" cy="843729"/>
          </a:xfrm>
          <a:prstGeom prst="triangl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60B38156-21CD-4F7E-9D19-8AF84A22E42A}"/>
              </a:ext>
            </a:extLst>
          </p:cNvPr>
          <p:cNvSpPr/>
          <p:nvPr/>
        </p:nvSpPr>
        <p:spPr>
          <a:xfrm>
            <a:off x="7504918" y="4974045"/>
            <a:ext cx="1558836" cy="154378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3" name="Равнобедренный треугольник 133">
            <a:extLst>
              <a:ext uri="{FF2B5EF4-FFF2-40B4-BE49-F238E27FC236}">
                <a16:creationId xmlns:a16="http://schemas.microsoft.com/office/drawing/2014/main" id="{794F96D1-3026-4731-ACE6-E40DDA9024D5}"/>
              </a:ext>
            </a:extLst>
          </p:cNvPr>
          <p:cNvSpPr/>
          <p:nvPr/>
        </p:nvSpPr>
        <p:spPr>
          <a:xfrm rot="15983310">
            <a:off x="7626129" y="6067767"/>
            <a:ext cx="570423" cy="843729"/>
          </a:xfrm>
          <a:prstGeom prst="triangl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FBFFC208-F006-40E2-A323-7779B6E51D00}"/>
              </a:ext>
            </a:extLst>
          </p:cNvPr>
          <p:cNvSpPr/>
          <p:nvPr/>
        </p:nvSpPr>
        <p:spPr>
          <a:xfrm>
            <a:off x="2262672" y="4954733"/>
            <a:ext cx="1558836" cy="154378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5" name="Равнобедренный треугольник 133">
            <a:extLst>
              <a:ext uri="{FF2B5EF4-FFF2-40B4-BE49-F238E27FC236}">
                <a16:creationId xmlns:a16="http://schemas.microsoft.com/office/drawing/2014/main" id="{28237385-ACCD-44C7-94C1-164012C7CCB6}"/>
              </a:ext>
            </a:extLst>
          </p:cNvPr>
          <p:cNvSpPr/>
          <p:nvPr/>
        </p:nvSpPr>
        <p:spPr>
          <a:xfrm rot="15983310">
            <a:off x="2383883" y="6048455"/>
            <a:ext cx="570423" cy="843729"/>
          </a:xfrm>
          <a:prstGeom prst="triangl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DFA40A9-C277-40D4-A691-3E185255DA00}"/>
              </a:ext>
            </a:extLst>
          </p:cNvPr>
          <p:cNvSpPr/>
          <p:nvPr/>
        </p:nvSpPr>
        <p:spPr>
          <a:xfrm>
            <a:off x="614266" y="1754209"/>
            <a:ext cx="1348245" cy="188660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рабочей группы для определения и пополнения  </a:t>
            </a:r>
            <a:r>
              <a:rPr lang="kk-KZ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перечня, имеющейся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отечественной, зарубежной художественной и отраслевой литературы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5AA611B-52BC-418C-9BDF-F2999C6D53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1" t="190" r="58692" b="-190"/>
          <a:stretch/>
        </p:blipFill>
        <p:spPr>
          <a:xfrm rot="5400000">
            <a:off x="4380417" y="-3974420"/>
            <a:ext cx="1024304" cy="9123171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467A7403-54C0-4C89-A646-6E1A89B540F1}"/>
              </a:ext>
            </a:extLst>
          </p:cNvPr>
          <p:cNvSpPr txBox="1">
            <a:spLocks/>
          </p:cNvSpPr>
          <p:nvPr/>
        </p:nvSpPr>
        <p:spPr>
          <a:xfrm>
            <a:off x="614265" y="111770"/>
            <a:ext cx="8677470" cy="9875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k-K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организаций образования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отечественной и зарубежной художественной  литературой 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7EB23D4-14AA-4F7F-89A4-48B593EBC864}"/>
              </a:ext>
            </a:extLst>
          </p:cNvPr>
          <p:cNvSpPr/>
          <p:nvPr/>
        </p:nvSpPr>
        <p:spPr>
          <a:xfrm>
            <a:off x="2382704" y="1721046"/>
            <a:ext cx="1348245" cy="20242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рабочей группой перечня отечественной, зарубежной художественной и отраслевой  литературы, </a:t>
            </a:r>
            <a:r>
              <a:rPr lang="kk-KZ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входящей в основной библиотечный фонд организаций 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воспитания и обучения, начального, основного среднего, общего среднего, среднего технического и профессионального высшего образования 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734050C9-193C-4943-8BDC-C55DB7796521}"/>
              </a:ext>
            </a:extLst>
          </p:cNvPr>
          <p:cNvSpPr/>
          <p:nvPr/>
        </p:nvSpPr>
        <p:spPr>
          <a:xfrm>
            <a:off x="4098425" y="1721046"/>
            <a:ext cx="1348245" cy="188660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kk-KZ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критериев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отбору экспертов в состав комиссии для составления перечня отечественной,  зарубежной художественной и отраслевой литературы</a:t>
            </a:r>
            <a:r>
              <a:rPr lang="kk-KZ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входящей в основной библиотечный фонд организаций образования 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3710EA88-65E8-4323-BFDC-9D6949CA7C9F}"/>
              </a:ext>
            </a:extLst>
          </p:cNvPr>
          <p:cNvSpPr/>
          <p:nvPr/>
        </p:nvSpPr>
        <p:spPr>
          <a:xfrm>
            <a:off x="5772582" y="1721046"/>
            <a:ext cx="1348245" cy="188660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</a:t>
            </a:r>
            <a:r>
              <a:rPr lang="kk-KZ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электронной 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базы отечественной, зарубежной художественной и отраслевой литературы</a:t>
            </a:r>
            <a:r>
              <a:rPr lang="kk-KZ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входящей в основной библиотечный фонд 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воспитания и обучения, начального, основного среднего, общего среднего, среднего технического и профессионального высшего образования 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DF06FEBD-8FF8-4AAF-8C23-DD5711B3C140}"/>
              </a:ext>
            </a:extLst>
          </p:cNvPr>
          <p:cNvSpPr/>
          <p:nvPr/>
        </p:nvSpPr>
        <p:spPr>
          <a:xfrm>
            <a:off x="7549797" y="1707353"/>
            <a:ext cx="1348245" cy="188660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в двухстороннем порядке (Министерство образования и науки, Министерство культуры и спорта Республики Казахстан) перечня 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отечественной, зарубежной художественной и отраслевой литературы</a:t>
            </a:r>
            <a:r>
              <a:rPr lang="kk-KZ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входящей в основной библиотечный фонд организаций образования</a:t>
            </a:r>
            <a:endParaRPr lang="ru-RU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AF5F05F3-1CD5-4A19-B00B-89E86CC6268A}"/>
              </a:ext>
            </a:extLst>
          </p:cNvPr>
          <p:cNvSpPr/>
          <p:nvPr/>
        </p:nvSpPr>
        <p:spPr>
          <a:xfrm>
            <a:off x="656490" y="4433856"/>
            <a:ext cx="1348245" cy="188660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Планомерное систематическое ежегодное комплектование</a:t>
            </a:r>
            <a:r>
              <a:rPr lang="kk-KZ" sz="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Фонда </a:t>
            </a:r>
            <a:r>
              <a:rPr lang="ru-RU" sz="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отечественной, зарубежной художественной и отраслевой литературы </a:t>
            </a:r>
            <a:r>
              <a:rPr lang="kk-KZ" sz="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образования по 20%  в 5-летний срок </a:t>
            </a:r>
            <a:endParaRPr lang="ru-RU" sz="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766BEB87-8F30-434D-A8ED-5CD2757FE90C}"/>
              </a:ext>
            </a:extLst>
          </p:cNvPr>
          <p:cNvSpPr/>
          <p:nvPr/>
        </p:nvSpPr>
        <p:spPr>
          <a:xfrm>
            <a:off x="4126446" y="4446074"/>
            <a:ext cx="1348245" cy="188660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Концепции  проекта «</a:t>
            </a:r>
            <a:r>
              <a:rPr lang="kk-KZ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 кітапханасы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для систематизации художественных произведений,  включенных в учебную программу с учетом возрастных особенностей обучающихся</a:t>
            </a:r>
            <a:endParaRPr lang="ru-RU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9CA41B40-C0F2-4C3F-A944-AEE3E4224CFC}"/>
              </a:ext>
            </a:extLst>
          </p:cNvPr>
          <p:cNvSpPr/>
          <p:nvPr/>
        </p:nvSpPr>
        <p:spPr>
          <a:xfrm>
            <a:off x="5872818" y="4457012"/>
            <a:ext cx="1348245" cy="188660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утверждение сметы  расчетов по проекту «Мектеп кітапханасы»</a:t>
            </a:r>
            <a:endParaRPr lang="ru-RU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8E8EA0A1-B3AC-4B10-927E-558BEDC39380}"/>
              </a:ext>
            </a:extLst>
          </p:cNvPr>
          <p:cNvSpPr/>
          <p:nvPr/>
        </p:nvSpPr>
        <p:spPr>
          <a:xfrm>
            <a:off x="7631452" y="4465386"/>
            <a:ext cx="1348245" cy="188660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технического задания по проекту «Мектеп кітапханасы»</a:t>
            </a:r>
            <a:endParaRPr lang="ru-RU" sz="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Создана рабочая группа по расмотрению вопросов функционирования личного  кабинета кадастрового инженера | Ассоциация «СРО КИРУиП»">
            <a:extLst>
              <a:ext uri="{FF2B5EF4-FFF2-40B4-BE49-F238E27FC236}">
                <a16:creationId xmlns:a16="http://schemas.microsoft.com/office/drawing/2014/main" id="{E95810B4-F3AC-4737-8FD2-4CEAACC69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73" y="1312799"/>
            <a:ext cx="645375" cy="48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Значок вектора контрольного списка Иллюстрация вектора - иллюстрации  насчитывающей списка, значок: 115313780">
            <a:extLst>
              <a:ext uri="{FF2B5EF4-FFF2-40B4-BE49-F238E27FC236}">
                <a16:creationId xmlns:a16="http://schemas.microsoft.com/office/drawing/2014/main" id="{844BBD9E-FCF9-47E6-8D92-DFCB58820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249" y="1274552"/>
            <a:ext cx="418907" cy="41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Основные критерии оценки управляющей компании | Центр Судебной Оценки  Недвижимости">
            <a:extLst>
              <a:ext uri="{FF2B5EF4-FFF2-40B4-BE49-F238E27FC236}">
                <a16:creationId xmlns:a16="http://schemas.microsoft.com/office/drawing/2014/main" id="{EDB73752-521E-4BBA-A7D1-7E8CF03D5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328" y="1304597"/>
            <a:ext cx="750651" cy="50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ow to transfer Windows 7 files to Windows 10">
            <a:extLst>
              <a:ext uri="{FF2B5EF4-FFF2-40B4-BE49-F238E27FC236}">
                <a16:creationId xmlns:a16="http://schemas.microsoft.com/office/drawing/2014/main" id="{B0FA4AF5-34E1-40A7-81F4-83C2C6E76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725" y="1294505"/>
            <a:ext cx="459705" cy="45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Гарант сделок">
            <a:extLst>
              <a:ext uri="{FF2B5EF4-FFF2-40B4-BE49-F238E27FC236}">
                <a16:creationId xmlns:a16="http://schemas.microsoft.com/office/drawing/2014/main" id="{A987BF98-633F-4CDE-960D-15300CC2B3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95" b="15466"/>
          <a:stretch/>
        </p:blipFill>
        <p:spPr bwMode="auto">
          <a:xfrm>
            <a:off x="7937032" y="1351703"/>
            <a:ext cx="531298" cy="43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Сводный план комплектования 2020 | Республиканская спортивная школа  олимпийского резерва">
            <a:extLst>
              <a:ext uri="{FF2B5EF4-FFF2-40B4-BE49-F238E27FC236}">
                <a16:creationId xmlns:a16="http://schemas.microsoft.com/office/drawing/2014/main" id="{867E39A1-0CE2-4132-9F4F-54ECE0F78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3726" y="4056507"/>
            <a:ext cx="569322" cy="45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Онлайн-библиотеки">
            <a:extLst>
              <a:ext uri="{FF2B5EF4-FFF2-40B4-BE49-F238E27FC236}">
                <a16:creationId xmlns:a16="http://schemas.microsoft.com/office/drawing/2014/main" id="{CB4F79B4-EA18-497F-A133-B322D007E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09025" y="4153997"/>
            <a:ext cx="583086" cy="41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Требуется Бухгалтер по цене 80 000 Тнг. в г.Павлодар - объявление на  Knopka.kz">
            <a:extLst>
              <a:ext uri="{FF2B5EF4-FFF2-40B4-BE49-F238E27FC236}">
                <a16:creationId xmlns:a16="http://schemas.microsoft.com/office/drawing/2014/main" id="{7F30CCD7-7ABE-444F-BFF7-CDDD2582E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140" y="4195793"/>
            <a:ext cx="452376" cy="45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SUPPLIER EVALUATION FORM - SUPPLIER QUALITY MANAGEMENT - Corsi Dispositivi  Medici">
            <a:extLst>
              <a:ext uri="{FF2B5EF4-FFF2-40B4-BE49-F238E27FC236}">
                <a16:creationId xmlns:a16="http://schemas.microsoft.com/office/drawing/2014/main" id="{1782D969-3700-4577-A924-2D3C89A8B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664" y="4229110"/>
            <a:ext cx="443819" cy="44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8E8EA0A1-B3AC-4B10-927E-558BEDC39380}"/>
              </a:ext>
            </a:extLst>
          </p:cNvPr>
          <p:cNvSpPr/>
          <p:nvPr/>
        </p:nvSpPr>
        <p:spPr>
          <a:xfrm>
            <a:off x="2353581" y="4446074"/>
            <a:ext cx="1348245" cy="188660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финансовых средств на приобретение и обновление основного библиотечного фонда</a:t>
            </a:r>
            <a:endParaRPr lang="ru-RU" sz="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Устный журнал &quot;Жила-была книжка&quot;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318" y="4175610"/>
            <a:ext cx="738525" cy="54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229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F0B2F35-D5D5-4D50-A838-5388855877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1" t="190" r="58692" b="-190"/>
          <a:stretch/>
        </p:blipFill>
        <p:spPr>
          <a:xfrm rot="5400000">
            <a:off x="4435881" y="-3897550"/>
            <a:ext cx="1024304" cy="9123171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89D1197C-5AB6-4A3B-9879-63AC6281E0EF}"/>
              </a:ext>
            </a:extLst>
          </p:cNvPr>
          <p:cNvSpPr txBox="1">
            <a:spLocks/>
          </p:cNvSpPr>
          <p:nvPr/>
        </p:nvSpPr>
        <p:spPr>
          <a:xfrm>
            <a:off x="558799" y="188640"/>
            <a:ext cx="8788401" cy="9875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k-K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кадрового потенциала</a:t>
            </a:r>
            <a:r>
              <a:rPr lang="kk-K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библиотек </a:t>
            </a:r>
          </a:p>
          <a:p>
            <a:pPr algn="ctr"/>
            <a:r>
              <a:rPr lang="kk-K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образования</a:t>
            </a:r>
            <a:endParaRPr lang="ru-RU" sz="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369AFE8C-8680-4E64-8229-BA853C1A9F28}"/>
              </a:ext>
            </a:extLst>
          </p:cNvPr>
          <p:cNvCxnSpPr/>
          <p:nvPr/>
        </p:nvCxnSpPr>
        <p:spPr>
          <a:xfrm>
            <a:off x="4816157" y="1508769"/>
            <a:ext cx="0" cy="5112568"/>
          </a:xfrm>
          <a:prstGeom prst="line">
            <a:avLst/>
          </a:prstGeom>
          <a:ln w="15875" cmpd="dbl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C33D72FA-414A-4043-854D-49F74F9591CD}"/>
              </a:ext>
            </a:extLst>
          </p:cNvPr>
          <p:cNvCxnSpPr>
            <a:cxnSpLocks/>
          </p:cNvCxnSpPr>
          <p:nvPr/>
        </p:nvCxnSpPr>
        <p:spPr>
          <a:xfrm>
            <a:off x="598212" y="2012227"/>
            <a:ext cx="4031225" cy="0"/>
          </a:xfrm>
          <a:prstGeom prst="line">
            <a:avLst/>
          </a:prstGeom>
          <a:ln w="15875" cmpd="dbl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1734F0C-CFF9-4FAF-A6A1-18BD8DE52AA4}"/>
              </a:ext>
            </a:extLst>
          </p:cNvPr>
          <p:cNvCxnSpPr>
            <a:cxnSpLocks/>
          </p:cNvCxnSpPr>
          <p:nvPr/>
        </p:nvCxnSpPr>
        <p:spPr>
          <a:xfrm>
            <a:off x="4948235" y="2565384"/>
            <a:ext cx="4248472" cy="0"/>
          </a:xfrm>
          <a:prstGeom prst="line">
            <a:avLst/>
          </a:prstGeom>
          <a:ln w="15875" cmpd="dbl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3F1A9AE8-7CE0-4DB4-BFAA-250359ED1F11}"/>
              </a:ext>
            </a:extLst>
          </p:cNvPr>
          <p:cNvCxnSpPr>
            <a:cxnSpLocks/>
          </p:cNvCxnSpPr>
          <p:nvPr/>
        </p:nvCxnSpPr>
        <p:spPr>
          <a:xfrm>
            <a:off x="644196" y="3756954"/>
            <a:ext cx="4031225" cy="0"/>
          </a:xfrm>
          <a:prstGeom prst="line">
            <a:avLst/>
          </a:prstGeom>
          <a:ln w="15875" cmpd="dbl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0F310BA-C09F-4A15-9CBC-09EED20F2322}"/>
              </a:ext>
            </a:extLst>
          </p:cNvPr>
          <p:cNvCxnSpPr>
            <a:cxnSpLocks/>
          </p:cNvCxnSpPr>
          <p:nvPr/>
        </p:nvCxnSpPr>
        <p:spPr>
          <a:xfrm>
            <a:off x="4958447" y="3362820"/>
            <a:ext cx="4248472" cy="0"/>
          </a:xfrm>
          <a:prstGeom prst="line">
            <a:avLst/>
          </a:prstGeom>
          <a:ln w="15875" cmpd="dbl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5F251CD5-0476-4FA1-8016-C82FF10BFD52}"/>
              </a:ext>
            </a:extLst>
          </p:cNvPr>
          <p:cNvCxnSpPr>
            <a:cxnSpLocks/>
          </p:cNvCxnSpPr>
          <p:nvPr/>
        </p:nvCxnSpPr>
        <p:spPr>
          <a:xfrm>
            <a:off x="4958447" y="4580468"/>
            <a:ext cx="4248472" cy="0"/>
          </a:xfrm>
          <a:prstGeom prst="line">
            <a:avLst/>
          </a:prstGeom>
          <a:ln w="15875" cmpd="dbl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73609DCE-129E-44B4-ADA6-4875DBE37B71}"/>
              </a:ext>
            </a:extLst>
          </p:cNvPr>
          <p:cNvCxnSpPr>
            <a:cxnSpLocks/>
          </p:cNvCxnSpPr>
          <p:nvPr/>
        </p:nvCxnSpPr>
        <p:spPr>
          <a:xfrm>
            <a:off x="522503" y="4668592"/>
            <a:ext cx="3995513" cy="0"/>
          </a:xfrm>
          <a:prstGeom prst="line">
            <a:avLst/>
          </a:prstGeom>
          <a:ln w="15875" cmpd="dbl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A4BD6079-DD1B-4F8B-82E6-84D99BAAEB2D}"/>
              </a:ext>
            </a:extLst>
          </p:cNvPr>
          <p:cNvCxnSpPr>
            <a:cxnSpLocks/>
          </p:cNvCxnSpPr>
          <p:nvPr/>
        </p:nvCxnSpPr>
        <p:spPr>
          <a:xfrm>
            <a:off x="4998483" y="5958553"/>
            <a:ext cx="4257350" cy="0"/>
          </a:xfrm>
          <a:prstGeom prst="line">
            <a:avLst/>
          </a:prstGeom>
          <a:ln w="15875" cmpd="dbl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2F786687-50A3-45E6-A911-F4E2359B269C}"/>
              </a:ext>
            </a:extLst>
          </p:cNvPr>
          <p:cNvCxnSpPr>
            <a:cxnSpLocks/>
          </p:cNvCxnSpPr>
          <p:nvPr/>
        </p:nvCxnSpPr>
        <p:spPr>
          <a:xfrm>
            <a:off x="558799" y="5741802"/>
            <a:ext cx="4031225" cy="0"/>
          </a:xfrm>
          <a:prstGeom prst="line">
            <a:avLst/>
          </a:prstGeom>
          <a:ln w="15875" cmpd="dbl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235066A-9BD1-4C1F-A4A4-2072773391E8}"/>
              </a:ext>
            </a:extLst>
          </p:cNvPr>
          <p:cNvSpPr/>
          <p:nvPr/>
        </p:nvSpPr>
        <p:spPr>
          <a:xfrm>
            <a:off x="522502" y="1341240"/>
            <a:ext cx="3430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учебной программы </a:t>
            </a:r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специальности «библиотекарь-педагог» на базе педагогических колледжей и ВУЗов </a:t>
            </a:r>
            <a:endParaRPr lang="ru-RU" sz="800" b="1" dirty="0">
              <a:solidFill>
                <a:srgbClr val="2B53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2515253B-D67B-4412-9DF9-ED026BFBE734}"/>
              </a:ext>
            </a:extLst>
          </p:cNvPr>
          <p:cNvSpPr/>
          <p:nvPr/>
        </p:nvSpPr>
        <p:spPr>
          <a:xfrm>
            <a:off x="455752" y="2159879"/>
            <a:ext cx="37027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вопроса и принятие управленческих решений по включению в номенклатуру должностей педагогических работников образования новой должности «библиотекарь-педагог»</a:t>
            </a:r>
            <a:r>
              <a:rPr lang="kk-KZ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 </a:t>
            </a:r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распространением на них гарантий и мер социальной поддержки, согласно приказа МОН РК №123 от 29 января 2016года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F9E0C659-D22E-4CEB-94D3-5CF88DCAC1F8}"/>
              </a:ext>
            </a:extLst>
          </p:cNvPr>
          <p:cNvSpPr/>
          <p:nvPr/>
        </p:nvSpPr>
        <p:spPr>
          <a:xfrm>
            <a:off x="5987408" y="1910982"/>
            <a:ext cx="31199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программы курсов повышения квалификации  </a:t>
            </a:r>
            <a:r>
              <a:rPr lang="kk-KZ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онлайн-обучения и </a:t>
            </a:r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STEM-</a:t>
            </a:r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41FFEBA4-9D4A-4515-9A42-3E645D59CFBD}"/>
              </a:ext>
            </a:extLst>
          </p:cNvPr>
          <p:cNvSpPr/>
          <p:nvPr/>
        </p:nvSpPr>
        <p:spPr>
          <a:xfrm>
            <a:off x="447469" y="4149582"/>
            <a:ext cx="32979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сетевых сообществ для обмена опытом работы библиотекарей </a:t>
            </a:r>
            <a:endParaRPr lang="ru-RU" sz="500" b="1" dirty="0">
              <a:solidFill>
                <a:srgbClr val="2B53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93FBE29D-91F2-4A65-BC95-C248956C3849}"/>
              </a:ext>
            </a:extLst>
          </p:cNvPr>
          <p:cNvSpPr/>
          <p:nvPr/>
        </p:nvSpPr>
        <p:spPr>
          <a:xfrm>
            <a:off x="520939" y="4910806"/>
            <a:ext cx="2838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методических рекомендаций по аттестации сотрудников библиотек по уровням квалификации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6DF747BD-4332-4D1C-BAED-FD81DBD468A5}"/>
              </a:ext>
            </a:extLst>
          </p:cNvPr>
          <p:cNvSpPr/>
          <p:nvPr/>
        </p:nvSpPr>
        <p:spPr>
          <a:xfrm>
            <a:off x="5987407" y="2890700"/>
            <a:ext cx="3083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критериев оценки результатов работы библиотек</a:t>
            </a:r>
            <a:endParaRPr lang="ru-RU" sz="1200" b="1" dirty="0">
              <a:solidFill>
                <a:srgbClr val="2B53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953363C4-434E-4444-ADD7-81B238D39241}"/>
              </a:ext>
            </a:extLst>
          </p:cNvPr>
          <p:cNvSpPr/>
          <p:nvPr/>
        </p:nvSpPr>
        <p:spPr>
          <a:xfrm>
            <a:off x="5946748" y="3595694"/>
            <a:ext cx="29884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рабочей группы по совершенствованию деятельности библиотек, повышению статуса и заработной платы библиотекарей организаций образования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3FFAAB14-25B6-475A-85E9-DE8362F70F6C}"/>
              </a:ext>
            </a:extLst>
          </p:cNvPr>
          <p:cNvSpPr/>
          <p:nvPr/>
        </p:nvSpPr>
        <p:spPr>
          <a:xfrm>
            <a:off x="5946747" y="4942891"/>
            <a:ext cx="30926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в создании Ассоциации библиотекарей для развития деятельности библиотек организаций образования  и предоставления  защиты общих интересов</a:t>
            </a:r>
            <a:endParaRPr lang="ru-RU" sz="1200" b="1" dirty="0">
              <a:solidFill>
                <a:srgbClr val="2B53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8" descr="Переговоры">
            <a:extLst>
              <a:ext uri="{FF2B5EF4-FFF2-40B4-BE49-F238E27FC236}">
                <a16:creationId xmlns:a16="http://schemas.microsoft.com/office/drawing/2014/main" id="{317FCB37-A22C-4AF7-9DBC-A10740F39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042" y="4998265"/>
            <a:ext cx="925341" cy="9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Vector Checklist Icon, Checklist Icons, Checklist Icon, Clip Board Icon PNG  and Vector with Transparent Background for Free Download">
            <a:extLst>
              <a:ext uri="{FF2B5EF4-FFF2-40B4-BE49-F238E27FC236}">
                <a16:creationId xmlns:a16="http://schemas.microsoft.com/office/drawing/2014/main" id="{0EC04162-07D5-40BC-BDAF-B8057886D4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3" t="10436" r="16513" b="8684"/>
          <a:stretch/>
        </p:blipFill>
        <p:spPr bwMode="auto">
          <a:xfrm>
            <a:off x="4073387" y="1363536"/>
            <a:ext cx="441485" cy="54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ree Vector | Meeting scene with businessmen">
            <a:extLst>
              <a:ext uri="{FF2B5EF4-FFF2-40B4-BE49-F238E27FC236}">
                <a16:creationId xmlns:a16="http://schemas.microsoft.com/office/drawing/2014/main" id="{BCAB65E6-F2D3-495E-8E9B-8FEB041CA9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0" t="22805" r="10148" b="22785"/>
          <a:stretch/>
        </p:blipFill>
        <p:spPr bwMode="auto">
          <a:xfrm>
            <a:off x="3859540" y="2976260"/>
            <a:ext cx="924804" cy="62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EDB7E1E8-13EB-455F-BCD4-7929117B3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064" y="4013942"/>
            <a:ext cx="815026" cy="61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Аттестация педагогических работников | МОБУ средняя общеобразовательная  школа №82 г.Сочи">
            <a:extLst>
              <a:ext uri="{FF2B5EF4-FFF2-40B4-BE49-F238E27FC236}">
                <a16:creationId xmlns:a16="http://schemas.microsoft.com/office/drawing/2014/main" id="{AB1792C4-796C-4B29-BB71-C0B37D72D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626" y="4945913"/>
            <a:ext cx="869464" cy="76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Vector Checklist Icon, Checklist Icons, Checklist Icon, Clip Board Icon PNG  and Vector with Transparent Background for Free Download">
            <a:extLst>
              <a:ext uri="{FF2B5EF4-FFF2-40B4-BE49-F238E27FC236}">
                <a16:creationId xmlns:a16="http://schemas.microsoft.com/office/drawing/2014/main" id="{7FD62A5A-E4B1-4576-8126-0EE0F37AC1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3" t="10436" r="16513" b="8684"/>
          <a:stretch/>
        </p:blipFill>
        <p:spPr bwMode="auto">
          <a:xfrm>
            <a:off x="3778286" y="5002701"/>
            <a:ext cx="341745" cy="42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Library of computer users svg png files ▻▻▻ Clipart Art 2019">
            <a:extLst>
              <a:ext uri="{FF2B5EF4-FFF2-40B4-BE49-F238E27FC236}">
                <a16:creationId xmlns:a16="http://schemas.microsoft.com/office/drawing/2014/main" id="{01D765A7-20DE-4AE2-990E-234442024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040" y="1905520"/>
            <a:ext cx="589693" cy="60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 descr="Основные критерии оценки управляющей компании | Центр Судебной Оценки  Недвижимости">
            <a:extLst>
              <a:ext uri="{FF2B5EF4-FFF2-40B4-BE49-F238E27FC236}">
                <a16:creationId xmlns:a16="http://schemas.microsoft.com/office/drawing/2014/main" id="{C01EDC9C-E975-4CAE-8C17-A5B79C170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913" y="2695176"/>
            <a:ext cx="991778" cy="66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Разработкой концепции студенческого кластера в Нижнем Тагиле займется  специально созданная рабочая группа">
            <a:extLst>
              <a:ext uri="{FF2B5EF4-FFF2-40B4-BE49-F238E27FC236}">
                <a16:creationId xmlns:a16="http://schemas.microsoft.com/office/drawing/2014/main" id="{F24EF342-4297-4D9C-A919-CA1AB31D2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42377" y="3832285"/>
            <a:ext cx="1150108" cy="68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2F786687-50A3-45E6-A911-F4E2359B269C}"/>
              </a:ext>
            </a:extLst>
          </p:cNvPr>
          <p:cNvCxnSpPr>
            <a:cxnSpLocks/>
          </p:cNvCxnSpPr>
          <p:nvPr/>
        </p:nvCxnSpPr>
        <p:spPr>
          <a:xfrm>
            <a:off x="580315" y="6541486"/>
            <a:ext cx="4031225" cy="0"/>
          </a:xfrm>
          <a:prstGeom prst="line">
            <a:avLst/>
          </a:prstGeom>
          <a:ln w="15875" cmpd="dbl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93FBE29D-91F2-4A65-BC95-C248956C3849}"/>
              </a:ext>
            </a:extLst>
          </p:cNvPr>
          <p:cNvSpPr/>
          <p:nvPr/>
        </p:nvSpPr>
        <p:spPr>
          <a:xfrm>
            <a:off x="549476" y="5895156"/>
            <a:ext cx="40096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методических рекомендаций по проведению семинаров, совещаний, онлайн - конференций, мастер-классов библиотекарей</a:t>
            </a:r>
          </a:p>
        </p:txBody>
      </p:sp>
    </p:spTree>
    <p:extLst>
      <p:ext uri="{BB962C8B-B14F-4D97-AF65-F5344CB8AC3E}">
        <p14:creationId xmlns:p14="http://schemas.microsoft.com/office/powerpoint/2010/main" val="3333924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58054D-57C4-4EA1-B134-7172E238B3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1" t="190" r="58692" b="-190"/>
          <a:stretch/>
        </p:blipFill>
        <p:spPr>
          <a:xfrm rot="5400000">
            <a:off x="4449670" y="-3881704"/>
            <a:ext cx="1024304" cy="9123171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4D98F1E-45A4-40B7-9AEE-64D5E09E0EAB}"/>
              </a:ext>
            </a:extLst>
          </p:cNvPr>
          <p:cNvSpPr txBox="1">
            <a:spLocks/>
          </p:cNvSpPr>
          <p:nvPr/>
        </p:nvSpPr>
        <p:spPr>
          <a:xfrm>
            <a:off x="704528" y="204486"/>
            <a:ext cx="8818881" cy="9875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 материально - технической базы библиотек</a:t>
            </a:r>
            <a:endParaRPr lang="ru-RU" sz="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16173" y="241661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54451832"/>
              </p:ext>
            </p:extLst>
          </p:nvPr>
        </p:nvGraphicFramePr>
        <p:xfrm>
          <a:off x="396501" y="1192035"/>
          <a:ext cx="9036496" cy="5645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08827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Шестиугольник 26">
            <a:extLst>
              <a:ext uri="{FF2B5EF4-FFF2-40B4-BE49-F238E27FC236}">
                <a16:creationId xmlns:a16="http://schemas.microsoft.com/office/drawing/2014/main" id="{7F9E1EBD-FCE0-4942-9CCB-133D49F37B81}"/>
              </a:ext>
            </a:extLst>
          </p:cNvPr>
          <p:cNvSpPr/>
          <p:nvPr/>
        </p:nvSpPr>
        <p:spPr>
          <a:xfrm>
            <a:off x="5601072" y="5216696"/>
            <a:ext cx="2508748" cy="1603204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39700">
              <a:schemeClr val="bg1">
                <a:lumMod val="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Шестиугольник 25">
            <a:extLst>
              <a:ext uri="{FF2B5EF4-FFF2-40B4-BE49-F238E27FC236}">
                <a16:creationId xmlns:a16="http://schemas.microsoft.com/office/drawing/2014/main" id="{4CADF93E-CD68-450D-994F-6628CA901253}"/>
              </a:ext>
            </a:extLst>
          </p:cNvPr>
          <p:cNvSpPr/>
          <p:nvPr/>
        </p:nvSpPr>
        <p:spPr>
          <a:xfrm>
            <a:off x="2448568" y="1487134"/>
            <a:ext cx="2508748" cy="1603204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39700">
              <a:schemeClr val="bg1">
                <a:lumMod val="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Шестиугольник 24">
            <a:extLst>
              <a:ext uri="{FF2B5EF4-FFF2-40B4-BE49-F238E27FC236}">
                <a16:creationId xmlns:a16="http://schemas.microsoft.com/office/drawing/2014/main" id="{BA0188B0-3985-4D38-97B4-A8F52B4F8DC3}"/>
              </a:ext>
            </a:extLst>
          </p:cNvPr>
          <p:cNvSpPr/>
          <p:nvPr/>
        </p:nvSpPr>
        <p:spPr>
          <a:xfrm>
            <a:off x="2697417" y="4780613"/>
            <a:ext cx="2508748" cy="1603204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Шестиугольник 23">
            <a:extLst>
              <a:ext uri="{FF2B5EF4-FFF2-40B4-BE49-F238E27FC236}">
                <a16:creationId xmlns:a16="http://schemas.microsoft.com/office/drawing/2014/main" id="{038E9B8A-ECD4-4387-B533-74F800648DB0}"/>
              </a:ext>
            </a:extLst>
          </p:cNvPr>
          <p:cNvSpPr/>
          <p:nvPr/>
        </p:nvSpPr>
        <p:spPr>
          <a:xfrm>
            <a:off x="4838183" y="2420948"/>
            <a:ext cx="2508748" cy="1603204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39700">
              <a:schemeClr val="bg1">
                <a:lumMod val="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Шестиугольник 22">
            <a:extLst>
              <a:ext uri="{FF2B5EF4-FFF2-40B4-BE49-F238E27FC236}">
                <a16:creationId xmlns:a16="http://schemas.microsoft.com/office/drawing/2014/main" id="{4C39F3FE-310D-4E67-8C95-E3CEA362A573}"/>
              </a:ext>
            </a:extLst>
          </p:cNvPr>
          <p:cNvSpPr/>
          <p:nvPr/>
        </p:nvSpPr>
        <p:spPr>
          <a:xfrm>
            <a:off x="7016252" y="3356617"/>
            <a:ext cx="2508748" cy="1603204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39700">
              <a:schemeClr val="bg1">
                <a:lumMod val="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Шестиугольник 21">
            <a:extLst>
              <a:ext uri="{FF2B5EF4-FFF2-40B4-BE49-F238E27FC236}">
                <a16:creationId xmlns:a16="http://schemas.microsoft.com/office/drawing/2014/main" id="{465961AA-AC59-480A-83A3-C6A978E842D7}"/>
              </a:ext>
            </a:extLst>
          </p:cNvPr>
          <p:cNvSpPr/>
          <p:nvPr/>
        </p:nvSpPr>
        <p:spPr>
          <a:xfrm>
            <a:off x="632520" y="3441130"/>
            <a:ext cx="2508748" cy="1603204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39700">
              <a:schemeClr val="bg1">
                <a:lumMod val="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06AB40E-7FE9-4E60-983B-EF0E3E6099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1" t="190" r="58692" b="-190"/>
          <a:stretch/>
        </p:blipFill>
        <p:spPr>
          <a:xfrm rot="5400000">
            <a:off x="4430434" y="-3905902"/>
            <a:ext cx="1024304" cy="9123171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2138ED3-8B97-4BD7-82E9-1D74E658383C}"/>
              </a:ext>
            </a:extLst>
          </p:cNvPr>
          <p:cNvSpPr txBox="1">
            <a:spLocks/>
          </p:cNvSpPr>
          <p:nvPr/>
        </p:nvSpPr>
        <p:spPr>
          <a:xfrm>
            <a:off x="632520" y="161909"/>
            <a:ext cx="8892480" cy="9875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изменений в нормативно-правовые документы, регулирующих  деятельность библиотек организаций образования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0DFF15C-E3E2-44B2-A8C7-C5D0F0DA8162}"/>
              </a:ext>
            </a:extLst>
          </p:cNvPr>
          <p:cNvSpPr/>
          <p:nvPr/>
        </p:nvSpPr>
        <p:spPr>
          <a:xfrm>
            <a:off x="491346" y="1241641"/>
            <a:ext cx="4101614" cy="1013134"/>
          </a:xfrm>
          <a:prstGeom prst="round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с рабочей группой внести и утвердить изменения в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Министра образования и науки Республики Казахстан от 19 января  2016 года № 44</a:t>
            </a:r>
            <a:r>
              <a:rPr lang="kk-KZ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</a:t>
            </a:r>
            <a:r>
              <a:rPr lang="kk-KZ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формированию, использованию и сохранению фонда библиотек государственных организаций образования</a:t>
            </a:r>
            <a:r>
              <a:rPr lang="kk-KZ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D954409D-7EF3-4EB2-9C2E-F7E4E0933715}"/>
              </a:ext>
            </a:extLst>
          </p:cNvPr>
          <p:cNvSpPr/>
          <p:nvPr/>
        </p:nvSpPr>
        <p:spPr>
          <a:xfrm>
            <a:off x="491346" y="3759887"/>
            <a:ext cx="4101614" cy="831738"/>
          </a:xfrm>
          <a:prstGeom prst="round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проекта и утверждение «Положения о библиотеке» и «Концепции развития библиотек организаций образования Республики Казахстан до 2025 года»</a:t>
            </a:r>
            <a:endParaRPr lang="ru-RU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D3592118-3917-41C2-BF48-C5EC4285D40B}"/>
              </a:ext>
            </a:extLst>
          </p:cNvPr>
          <p:cNvSpPr/>
          <p:nvPr/>
        </p:nvSpPr>
        <p:spPr>
          <a:xfrm>
            <a:off x="496566" y="4918983"/>
            <a:ext cx="4096395" cy="663232"/>
          </a:xfrm>
          <a:prstGeom prst="round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проекта и утверждение «Модельного стандарта школьной библиотеки»</a:t>
            </a:r>
            <a:endParaRPr lang="ru-RU" sz="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A989A803-B571-45D0-96EC-AA93508CF6F4}"/>
              </a:ext>
            </a:extLst>
          </p:cNvPr>
          <p:cNvSpPr/>
          <p:nvPr/>
        </p:nvSpPr>
        <p:spPr>
          <a:xfrm>
            <a:off x="5301166" y="2573829"/>
            <a:ext cx="4065382" cy="788451"/>
          </a:xfrm>
          <a:prstGeom prst="round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утверждение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новой редакции  приказа МОН РК от 27 марта 2000 года № 249 «Об едином координационном, научно-методическом и информационном центре библиотек системы образования Республики Казахстан» </a:t>
            </a:r>
            <a:endParaRPr lang="ru-RU" sz="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4CEA6012-37FF-45B1-8890-3977C08019AB}"/>
              </a:ext>
            </a:extLst>
          </p:cNvPr>
          <p:cNvSpPr/>
          <p:nvPr/>
        </p:nvSpPr>
        <p:spPr>
          <a:xfrm>
            <a:off x="491346" y="2577656"/>
            <a:ext cx="4101614" cy="857970"/>
          </a:xfrm>
          <a:prstGeom prst="round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k-KZ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утверждение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новой редакции приказа МОН РК от 17 августа 2000 года № 827. «Об утверждении документов по библиотечному делу для библиотек системы образования» </a:t>
            </a:r>
            <a:endParaRPr lang="ru-RU" sz="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05E2347A-8249-4F4C-95F4-EA5D1943980E}"/>
              </a:ext>
            </a:extLst>
          </p:cNvPr>
          <p:cNvSpPr/>
          <p:nvPr/>
        </p:nvSpPr>
        <p:spPr>
          <a:xfrm>
            <a:off x="5243928" y="1242102"/>
            <a:ext cx="4134494" cy="1008608"/>
          </a:xfrm>
          <a:prstGeom prst="round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проекта и утверждение документа  «</a:t>
            </a:r>
            <a:r>
              <a:rPr lang="kk-KZ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создании сети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региональных информационно-методических и ресурсных центров</a:t>
            </a:r>
            <a:r>
              <a:rPr lang="kk-KZ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системы среднего, среднего технического, профессионального и послесреднего образования»</a:t>
            </a:r>
            <a:endParaRPr lang="ru-RU" sz="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734245DA-C1E7-4765-BE78-8FAEFA701722}"/>
              </a:ext>
            </a:extLst>
          </p:cNvPr>
          <p:cNvCxnSpPr/>
          <p:nvPr/>
        </p:nvCxnSpPr>
        <p:spPr>
          <a:xfrm>
            <a:off x="4940318" y="1312766"/>
            <a:ext cx="2268" cy="5422775"/>
          </a:xfrm>
          <a:prstGeom prst="line">
            <a:avLst/>
          </a:prstGeom>
          <a:ln w="22225">
            <a:solidFill>
              <a:schemeClr val="accent1"/>
            </a:solidFill>
            <a:prstDash val="sysDot"/>
          </a:ln>
          <a:effectLst>
            <a:glow rad="139700">
              <a:schemeClr val="bg1">
                <a:lumMod val="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AC78BE37-DDB9-4EEF-BFCF-95E1EC4E9E41}"/>
              </a:ext>
            </a:extLst>
          </p:cNvPr>
          <p:cNvCxnSpPr>
            <a:cxnSpLocks/>
          </p:cNvCxnSpPr>
          <p:nvPr/>
        </p:nvCxnSpPr>
        <p:spPr>
          <a:xfrm flipH="1">
            <a:off x="4574075" y="4181305"/>
            <a:ext cx="697037" cy="0"/>
          </a:xfrm>
          <a:prstGeom prst="line">
            <a:avLst/>
          </a:prstGeom>
          <a:ln w="22225">
            <a:solidFill>
              <a:schemeClr val="accent1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ACC934B2-5404-4431-996B-30D9ADAD5EB8}"/>
              </a:ext>
            </a:extLst>
          </p:cNvPr>
          <p:cNvCxnSpPr>
            <a:cxnSpLocks/>
          </p:cNvCxnSpPr>
          <p:nvPr/>
        </p:nvCxnSpPr>
        <p:spPr>
          <a:xfrm flipH="1">
            <a:off x="4572834" y="6326452"/>
            <a:ext cx="697037" cy="0"/>
          </a:xfrm>
          <a:prstGeom prst="line">
            <a:avLst/>
          </a:prstGeom>
          <a:ln w="22225">
            <a:solidFill>
              <a:schemeClr val="accent1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8D4571F3-48F3-4A13-AF8C-3C3CA3FD6EBA}"/>
              </a:ext>
            </a:extLst>
          </p:cNvPr>
          <p:cNvCxnSpPr>
            <a:cxnSpLocks/>
          </p:cNvCxnSpPr>
          <p:nvPr/>
        </p:nvCxnSpPr>
        <p:spPr>
          <a:xfrm flipH="1">
            <a:off x="4630101" y="1774742"/>
            <a:ext cx="576064" cy="0"/>
          </a:xfrm>
          <a:prstGeom prst="line">
            <a:avLst/>
          </a:prstGeom>
          <a:ln w="22225">
            <a:solidFill>
              <a:schemeClr val="accent1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4987E277-BEC9-4812-AF47-021FFFA3F018}"/>
              </a:ext>
            </a:extLst>
          </p:cNvPr>
          <p:cNvCxnSpPr>
            <a:cxnSpLocks/>
          </p:cNvCxnSpPr>
          <p:nvPr/>
        </p:nvCxnSpPr>
        <p:spPr>
          <a:xfrm flipH="1">
            <a:off x="4617115" y="5215461"/>
            <a:ext cx="697039" cy="0"/>
          </a:xfrm>
          <a:prstGeom prst="line">
            <a:avLst/>
          </a:prstGeom>
          <a:ln w="22225">
            <a:solidFill>
              <a:schemeClr val="accent1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Прямоугольник: скругленные углы 9">
            <a:extLst>
              <a:ext uri="{FF2B5EF4-FFF2-40B4-BE49-F238E27FC236}">
                <a16:creationId xmlns:a16="http://schemas.microsoft.com/office/drawing/2014/main" id="{4CEA6012-37FF-45B1-8890-3977C08019AB}"/>
              </a:ext>
            </a:extLst>
          </p:cNvPr>
          <p:cNvSpPr/>
          <p:nvPr/>
        </p:nvSpPr>
        <p:spPr>
          <a:xfrm>
            <a:off x="496566" y="5985811"/>
            <a:ext cx="4096395" cy="600062"/>
          </a:xfrm>
          <a:prstGeom prst="round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Положения акции «Подари книгу библиотеке» (в помощь библиотекам, другим нуждающимся)</a:t>
            </a:r>
            <a:endParaRPr lang="ru-RU" sz="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AC78BE37-DDB9-4EEF-BFCF-95E1EC4E9E41}"/>
              </a:ext>
            </a:extLst>
          </p:cNvPr>
          <p:cNvCxnSpPr>
            <a:cxnSpLocks/>
          </p:cNvCxnSpPr>
          <p:nvPr/>
        </p:nvCxnSpPr>
        <p:spPr>
          <a:xfrm flipH="1">
            <a:off x="4558547" y="3059496"/>
            <a:ext cx="697037" cy="0"/>
          </a:xfrm>
          <a:prstGeom prst="line">
            <a:avLst/>
          </a:prstGeom>
          <a:ln w="22225">
            <a:solidFill>
              <a:schemeClr val="accent1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: скругленные углы 7">
            <a:extLst>
              <a:ext uri="{FF2B5EF4-FFF2-40B4-BE49-F238E27FC236}">
                <a16:creationId xmlns:a16="http://schemas.microsoft.com/office/drawing/2014/main" id="{D3592118-3917-41C2-BF48-C5EC4285D40B}"/>
              </a:ext>
            </a:extLst>
          </p:cNvPr>
          <p:cNvSpPr/>
          <p:nvPr/>
        </p:nvSpPr>
        <p:spPr>
          <a:xfrm>
            <a:off x="5313040" y="5985811"/>
            <a:ext cx="4041634" cy="600063"/>
          </a:xfrm>
          <a:prstGeom prst="round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критериев  мониторинга по использованию ресурсов электронных библиотек</a:t>
            </a:r>
            <a:endParaRPr lang="ru-RU" sz="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: скругленные углы 10">
            <a:extLst>
              <a:ext uri="{FF2B5EF4-FFF2-40B4-BE49-F238E27FC236}">
                <a16:creationId xmlns:a16="http://schemas.microsoft.com/office/drawing/2014/main" id="{05E2347A-8249-4F4C-95F4-EA5D1943980E}"/>
              </a:ext>
            </a:extLst>
          </p:cNvPr>
          <p:cNvSpPr/>
          <p:nvPr/>
        </p:nvSpPr>
        <p:spPr>
          <a:xfrm>
            <a:off x="5301166" y="4918984"/>
            <a:ext cx="4053508" cy="627253"/>
          </a:xfrm>
          <a:prstGeom prst="round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kk-KZ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основных требований и критериев по формированию электронных библиотек</a:t>
            </a:r>
            <a:endParaRPr lang="ru-RU" sz="1100" b="1" dirty="0"/>
          </a:p>
        </p:txBody>
      </p:sp>
      <p:sp>
        <p:nvSpPr>
          <p:cNvPr id="36" name="Прямоугольник: скругленные углы 10">
            <a:extLst>
              <a:ext uri="{FF2B5EF4-FFF2-40B4-BE49-F238E27FC236}">
                <a16:creationId xmlns:a16="http://schemas.microsoft.com/office/drawing/2014/main" id="{05E2347A-8249-4F4C-95F4-EA5D1943980E}"/>
              </a:ext>
            </a:extLst>
          </p:cNvPr>
          <p:cNvSpPr/>
          <p:nvPr/>
        </p:nvSpPr>
        <p:spPr>
          <a:xfrm>
            <a:off x="5301166" y="3759887"/>
            <a:ext cx="4053508" cy="831738"/>
          </a:xfrm>
          <a:prstGeom prst="round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Положения по созданию веб-сайтов </a:t>
            </a:r>
            <a:r>
              <a:rPr lang="kk-KZ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с целью улучшения структуры, дизайна, сервисов, принципов функционального и содержательного наполнения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2196412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Информационные системы вчера, сегодня и завтр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CF1F4"/>
              </a:clrFrom>
              <a:clrTo>
                <a:srgbClr val="ECF1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69" y="1400251"/>
            <a:ext cx="2749951" cy="188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31E18D-880F-4927-881D-731E644EB9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1" t="190" r="58692" b="-190"/>
          <a:stretch/>
        </p:blipFill>
        <p:spPr>
          <a:xfrm rot="5400000">
            <a:off x="4432302" y="-3752315"/>
            <a:ext cx="1024304" cy="9123171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54AC94F-0E52-4617-9445-C7307AA08BA2}"/>
              </a:ext>
            </a:extLst>
          </p:cNvPr>
          <p:cNvSpPr txBox="1">
            <a:spLocks/>
          </p:cNvSpPr>
          <p:nvPr/>
        </p:nvSpPr>
        <p:spPr>
          <a:xfrm>
            <a:off x="562380" y="333875"/>
            <a:ext cx="8781240" cy="9875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Комплексное развитие информационных ресурсов и технологий библиотек организаций образования</a:t>
            </a:r>
            <a:endParaRPr lang="ru-RU" sz="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751" y="3576405"/>
            <a:ext cx="27484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6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Целевое финансирование автоматизации  информационно –библиотечной системы </a:t>
            </a:r>
          </a:p>
          <a:p>
            <a:r>
              <a:rPr lang="kk-KZ" sz="16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обеспечения работы телекоммуникационного оборудования и  организаций сервиса </a:t>
            </a:r>
            <a:endParaRPr lang="ru-RU" sz="1600" b="1" dirty="0">
              <a:solidFill>
                <a:srgbClr val="2B53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044746766"/>
              </p:ext>
            </p:extLst>
          </p:nvPr>
        </p:nvGraphicFramePr>
        <p:xfrm>
          <a:off x="2578604" y="1472258"/>
          <a:ext cx="652852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Овал 4"/>
          <p:cNvSpPr/>
          <p:nvPr/>
        </p:nvSpPr>
        <p:spPr>
          <a:xfrm>
            <a:off x="2785499" y="1819399"/>
            <a:ext cx="608533" cy="608533"/>
          </a:xfrm>
          <a:prstGeom prst="ellipse">
            <a:avLst/>
          </a:prstGeom>
          <a:solidFill>
            <a:srgbClr val="2B5398"/>
          </a:solidFill>
          <a:ln>
            <a:solidFill>
              <a:srgbClr val="1954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Овал 25"/>
          <p:cNvSpPr/>
          <p:nvPr/>
        </p:nvSpPr>
        <p:spPr>
          <a:xfrm>
            <a:off x="3247823" y="2824833"/>
            <a:ext cx="608533" cy="608533"/>
          </a:xfrm>
          <a:prstGeom prst="ellipse">
            <a:avLst/>
          </a:prstGeom>
          <a:solidFill>
            <a:srgbClr val="2B5398"/>
          </a:solidFill>
          <a:ln>
            <a:solidFill>
              <a:srgbClr val="1954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Овал 28"/>
          <p:cNvSpPr/>
          <p:nvPr/>
        </p:nvSpPr>
        <p:spPr>
          <a:xfrm>
            <a:off x="3406650" y="3821060"/>
            <a:ext cx="608533" cy="608533"/>
          </a:xfrm>
          <a:prstGeom prst="ellipse">
            <a:avLst/>
          </a:prstGeom>
          <a:solidFill>
            <a:srgbClr val="2B5398"/>
          </a:solidFill>
          <a:ln>
            <a:solidFill>
              <a:srgbClr val="1954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1" name="Овал 30"/>
          <p:cNvSpPr/>
          <p:nvPr/>
        </p:nvSpPr>
        <p:spPr>
          <a:xfrm>
            <a:off x="3247823" y="4829227"/>
            <a:ext cx="608533" cy="608533"/>
          </a:xfrm>
          <a:prstGeom prst="ellipse">
            <a:avLst/>
          </a:prstGeom>
          <a:solidFill>
            <a:srgbClr val="2B5398"/>
          </a:solidFill>
          <a:ln>
            <a:solidFill>
              <a:srgbClr val="1954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2" name="Овал 31"/>
          <p:cNvSpPr/>
          <p:nvPr/>
        </p:nvSpPr>
        <p:spPr>
          <a:xfrm>
            <a:off x="2778748" y="5812831"/>
            <a:ext cx="608533" cy="608533"/>
          </a:xfrm>
          <a:prstGeom prst="ellipse">
            <a:avLst/>
          </a:prstGeom>
          <a:solidFill>
            <a:srgbClr val="2B5398"/>
          </a:solidFill>
          <a:ln>
            <a:solidFill>
              <a:srgbClr val="1954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6290591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6013</TotalTime>
  <Words>1267</Words>
  <Application>Microsoft Office PowerPoint</Application>
  <PresentationFormat>Лист A4 (210x297 мм)</PresentationFormat>
  <Paragraphs>135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  ПРОЕКТ Дорожной карты  по перспективному развитию  библиотек организаций образования на 2020-2025 годы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 научно-методологического сопровождения экспертизы и повышения квалификации экспертов</dc:title>
  <dc:creator>ПК-12</dc:creator>
  <cp:lastModifiedBy>Пользователь Windows</cp:lastModifiedBy>
  <cp:revision>425</cp:revision>
  <cp:lastPrinted>2020-10-15T05:46:27Z</cp:lastPrinted>
  <dcterms:created xsi:type="dcterms:W3CDTF">2020-06-05T09:45:35Z</dcterms:created>
  <dcterms:modified xsi:type="dcterms:W3CDTF">2020-10-27T05:15:15Z</dcterms:modified>
</cp:coreProperties>
</file>