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9" r:id="rId2"/>
    <p:sldId id="258" r:id="rId3"/>
    <p:sldId id="261" r:id="rId4"/>
    <p:sldId id="260" r:id="rId5"/>
    <p:sldId id="256" r:id="rId6"/>
    <p:sldId id="262" r:id="rId7"/>
    <p:sldId id="263" r:id="rId8"/>
    <p:sldId id="264" r:id="rId9"/>
    <p:sldId id="265" r:id="rId10"/>
    <p:sldId id="266" r:id="rId11"/>
    <p:sldId id="25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CC"/>
    <a:srgbClr val="CCCCFF"/>
    <a:srgbClr val="3399FF"/>
    <a:srgbClr val="CC3300"/>
    <a:srgbClr val="00FFCC"/>
    <a:srgbClr val="99CCFF"/>
    <a:srgbClr val="9933FF"/>
    <a:srgbClr val="001A1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4" d="100"/>
          <a:sy n="114" d="100"/>
        </p:scale>
        <p:origin x="-126" y="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</p:grpSp>
      <p:sp>
        <p:nvSpPr>
          <p:cNvPr id="21528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1529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E883E5-8911-42EA-B6F7-C0837A153C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45836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44C4B8-E569-45CD-BD63-B145BA2BEFA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4262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D8FFFF-5BBA-410E-B8C1-CC806807E04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144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18476-C84F-4B08-9E32-0B6A2B7FFBD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7788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FDA042-5632-49CD-8EBB-4036AE03F16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14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B3FC9-5803-45CE-A271-3D4CA72F937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4081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F4A9DD-0AD1-4447-8AD5-9D8FE13AA38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110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41C64A-F4E5-4668-B40A-866DAB1BB10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0393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5D992C-AC26-4DA9-8182-966A33E3447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515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8AE619-7D95-4D4B-8FA4-4CCE677D4E7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744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114EBA-0579-492B-9BA4-5E46A0CFD09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1318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74E4C"/>
            </a:gs>
            <a:gs pos="50000">
              <a:schemeClr val="bg1"/>
            </a:gs>
            <a:gs pos="100000">
              <a:srgbClr val="074E4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2048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84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85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86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87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88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8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9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91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92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93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94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9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96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9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98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49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500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501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502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50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</p:grpSp>
      <p:sp>
        <p:nvSpPr>
          <p:cNvPr id="20504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05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506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07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037B0CB-6E01-4E18-A0B6-DC426B4882C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20508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90600" y="2209800"/>
            <a:ext cx="7620000" cy="2743200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i="1" dirty="0" smtClean="0">
                <a:latin typeface="Georgia" pitchFamily="18" charset="0"/>
              </a:rPr>
              <a:t>Правила поведения школьников во время зимних каникул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48200" y="5562600"/>
            <a:ext cx="4267200" cy="685800"/>
          </a:xfrm>
        </p:spPr>
        <p:txBody>
          <a:bodyPr/>
          <a:lstStyle/>
          <a:p>
            <a:pPr eaLnBrk="1" hangingPunct="1">
              <a:defRPr/>
            </a:pPr>
            <a:endParaRPr lang="ru-RU" dirty="0" smtClean="0">
              <a:solidFill>
                <a:srgbClr val="FF6600"/>
              </a:solidFill>
            </a:endParaRPr>
          </a:p>
        </p:txBody>
      </p:sp>
      <p:pic>
        <p:nvPicPr>
          <p:cNvPr id="3076" name="Picture 8" descr="MC900370128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985963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MC900319558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676400"/>
            <a:ext cx="18256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6" descr="MC900319558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8256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609600"/>
            <a:ext cx="7467600" cy="55213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ja-JP" b="1" u="sng" smtClean="0"/>
              <a:t>   </a:t>
            </a:r>
            <a:r>
              <a:rPr lang="ru-RU" altLang="ja-JP" b="1" u="sng" smtClean="0">
                <a:solidFill>
                  <a:srgbClr val="CC00CC"/>
                </a:solidFill>
              </a:rPr>
              <a:t>При обморожении нельзя:</a:t>
            </a:r>
            <a:r>
              <a:rPr lang="ru-RU" altLang="ja-JP" smtClean="0">
                <a:solidFill>
                  <a:srgbClr val="CC00CC"/>
                </a:solidFill>
              </a:rPr>
              <a:t> </a:t>
            </a:r>
            <a:br>
              <a:rPr lang="ru-RU" altLang="ja-JP" smtClean="0">
                <a:solidFill>
                  <a:srgbClr val="CC00CC"/>
                </a:solidFill>
              </a:rPr>
            </a:br>
            <a:r>
              <a:rPr lang="ru-RU" altLang="ja-JP" smtClean="0">
                <a:solidFill>
                  <a:srgbClr val="FF99FF"/>
                </a:solidFill>
              </a:rPr>
              <a:t>1. Растирать обмороженные участки тела снегом; </a:t>
            </a:r>
            <a:br>
              <a:rPr lang="ru-RU" altLang="ja-JP" smtClean="0">
                <a:solidFill>
                  <a:srgbClr val="FF99FF"/>
                </a:solidFill>
              </a:rPr>
            </a:br>
            <a:r>
              <a:rPr lang="ru-RU" altLang="ja-JP" smtClean="0">
                <a:solidFill>
                  <a:srgbClr val="FF99FF"/>
                </a:solidFill>
              </a:rPr>
              <a:t>2. Помещать обмороженные конечности сразу в тёплую воду или обкладывать тёплыми грелками; </a:t>
            </a:r>
            <a:br>
              <a:rPr lang="ru-RU" altLang="ja-JP" smtClean="0">
                <a:solidFill>
                  <a:srgbClr val="FF99FF"/>
                </a:solidFill>
              </a:rPr>
            </a:br>
            <a:r>
              <a:rPr lang="ru-RU" altLang="ja-JP" smtClean="0">
                <a:solidFill>
                  <a:srgbClr val="FF99FF"/>
                </a:solidFill>
              </a:rPr>
              <a:t>3. смазывать кожу маслами; </a:t>
            </a:r>
            <a:br>
              <a:rPr lang="ru-RU" altLang="ja-JP" smtClean="0">
                <a:solidFill>
                  <a:srgbClr val="FF99FF"/>
                </a:solidFill>
              </a:rPr>
            </a:br>
            <a:r>
              <a:rPr lang="ru-RU" altLang="ja-JP" smtClean="0">
                <a:solidFill>
                  <a:srgbClr val="FF99FF"/>
                </a:solidFill>
              </a:rPr>
              <a:t>4. давать большие дозы алкоголя;</a:t>
            </a:r>
            <a:r>
              <a:rPr lang="ru-RU" altLang="ja-JP" smtClean="0"/>
              <a:t> </a:t>
            </a:r>
            <a:br>
              <a:rPr lang="ru-RU" altLang="ja-JP" smtClean="0"/>
            </a:br>
            <a:r>
              <a:rPr lang="ru-RU" altLang="ja-JP" smtClean="0"/>
              <a:t/>
            </a:r>
            <a:br>
              <a:rPr lang="ru-RU" altLang="ja-JP" smtClean="0"/>
            </a:br>
            <a:endParaRPr lang="ru-RU" smtClean="0"/>
          </a:p>
        </p:txBody>
      </p:sp>
      <p:pic>
        <p:nvPicPr>
          <p:cNvPr id="12293" name="Picture 4" descr="MC900319558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05400"/>
            <a:ext cx="18256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MC900415094[1]"/>
          <p:cNvPicPr>
            <a:picLocks noGrp="1" noChangeAspect="1" noChangeArrowheads="1"/>
          </p:cNvPicPr>
          <p:nvPr>
            <p:ph type="body"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362200" y="2286000"/>
            <a:ext cx="4495800" cy="424656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175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52400"/>
            <a:ext cx="8229600" cy="3048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800" dirty="0" smtClean="0"/>
              <a:t>    </a:t>
            </a:r>
            <a:r>
              <a:rPr lang="ru-RU" sz="2800" b="1" i="1" dirty="0" smtClean="0">
                <a:solidFill>
                  <a:srgbClr val="3399FF"/>
                </a:solidFill>
                <a:latin typeface="Georgia" pitchFamily="18" charset="0"/>
              </a:rPr>
              <a:t>При соблюдении всех этих несложных правил надеемся, что каникулы ваши пройдут весело, разнообразно и не принесут никаких неприятных ощущений.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ja-JP" sz="2400" b="1" u="sng" dirty="0" smtClean="0"/>
              <a:t>I. Правила поведения в общественных местах во время проведения Новогодних Ёлок и в других местах массового скопления людей.</a:t>
            </a:r>
            <a:r>
              <a:rPr lang="ru-RU" altLang="ja-JP" sz="3800" dirty="0" smtClean="0"/>
              <a:t> </a:t>
            </a:r>
            <a:endParaRPr lang="ru-RU" sz="38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ja-JP" sz="1400" dirty="0" smtClean="0"/>
              <a:t>      </a:t>
            </a:r>
            <a: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  <a:t>1. Если вы поехали на новогоднее представление с родителями, ни в коем случае не отходите от них далеко, т.к. при большом скоплении людей легко затеряться. </a:t>
            </a:r>
            <a:b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</a:br>
            <a: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  <a:t>2. В местах проведения массовых новогодних гуляний старайтесь держаться подальше от толпы, во избежание получения травм. </a:t>
            </a:r>
            <a:b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</a:br>
            <a: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  <a:t>Следует: </a:t>
            </a:r>
            <a:b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</a:br>
            <a: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  <a:t>3. Подчиняться законным предупреждениям и требованиям администрации, милиции и иных лиц, ответственных за поддержание порядка, пожарной безопасности. </a:t>
            </a:r>
            <a:b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</a:br>
            <a: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  <a:t>4. Вести себя уважительно по отношению к участникам массовых мероприятий, обслуживающему персоналу, должностным лицам, ответственным за поддержание общественного порядка и безопасности при проведении массовых мероприятий. </a:t>
            </a:r>
            <a:b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</a:br>
            <a: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  <a:t>5. Не допускать действий, способных создать опасность для окружающих и привести к созданию экстремальной ситуации. </a:t>
            </a:r>
            <a:b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</a:br>
            <a: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  <a:t>6. Осуществлять организованный выход из помещений и сооружений по окончании мероприятий </a:t>
            </a:r>
            <a:b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</a:br>
            <a: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  <a:t>7. При получении информации об эвакуации действовать согласно указаниям администрации и сотрудников правоохранительных органов, ответственных за обеспечение правопорядка, соблюдая спокойствие и не создавая паники. </a:t>
            </a:r>
            <a:b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</a:br>
            <a: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  <a:t/>
            </a:r>
            <a:br>
              <a:rPr lang="ru-RU" altLang="ja-JP" sz="1800" b="1" dirty="0" smtClean="0">
                <a:solidFill>
                  <a:srgbClr val="66FFFF"/>
                </a:solidFill>
                <a:latin typeface="Georgia" pitchFamily="18" charset="0"/>
              </a:rPr>
            </a:br>
            <a:endParaRPr lang="ru-RU" sz="1800" b="1" dirty="0" smtClean="0">
              <a:solidFill>
                <a:srgbClr val="66FFFF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MC900300161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19975" y="4648200"/>
            <a:ext cx="17240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8229600" cy="1474788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ja-JP" sz="3200" b="1" u="sng" dirty="0" smtClean="0"/>
              <a:t>I I. Правила пожарной безопасности во время новогодних праздников.</a:t>
            </a:r>
            <a:r>
              <a:rPr lang="ru-RU" altLang="ja-JP" sz="3200" dirty="0" smtClean="0"/>
              <a:t> </a:t>
            </a:r>
            <a:br>
              <a:rPr lang="ru-RU" altLang="ja-JP" sz="3200" dirty="0" smtClean="0"/>
            </a:br>
            <a:r>
              <a:rPr lang="ru-RU" altLang="ja-JP" sz="3200" dirty="0" smtClean="0"/>
              <a:t/>
            </a:r>
            <a:br>
              <a:rPr lang="ru-RU" altLang="ja-JP" sz="3200" dirty="0" smtClean="0"/>
            </a:br>
            <a:endParaRPr lang="ru-RU" sz="32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8686800" cy="47593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dirty="0" smtClean="0"/>
              <a:t>    </a:t>
            </a:r>
            <a:r>
              <a:rPr lang="ru-RU" altLang="ja-JP" sz="2000" b="1" dirty="0" smtClean="0">
                <a:solidFill>
                  <a:srgbClr val="66FFFF"/>
                </a:solidFill>
                <a:latin typeface="Georgia" pitchFamily="18" charset="0"/>
              </a:rPr>
              <a:t>1. Не украшайте ёлку матерчатыми и пластмассовыми игрушками. </a:t>
            </a:r>
            <a:br>
              <a:rPr lang="ru-RU" altLang="ja-JP" sz="2000" b="1" dirty="0" smtClean="0">
                <a:solidFill>
                  <a:srgbClr val="66FFFF"/>
                </a:solidFill>
                <a:latin typeface="Georgia" pitchFamily="18" charset="0"/>
              </a:rPr>
            </a:br>
            <a:r>
              <a:rPr lang="ru-RU" altLang="ja-JP" sz="2000" b="1" dirty="0" smtClean="0">
                <a:latin typeface="Georgia" pitchFamily="18" charset="0"/>
              </a:rPr>
              <a:t>2. Не обкладывайте подставку ёлки ватой. </a:t>
            </a:r>
            <a:br>
              <a:rPr lang="ru-RU" altLang="ja-JP" sz="2000" b="1" dirty="0" smtClean="0">
                <a:latin typeface="Georgia" pitchFamily="18" charset="0"/>
              </a:rPr>
            </a:br>
            <a:r>
              <a:rPr lang="ru-RU" altLang="ja-JP" sz="2000" b="1" dirty="0" smtClean="0">
                <a:solidFill>
                  <a:srgbClr val="66FFFF"/>
                </a:solidFill>
                <a:latin typeface="Georgia" pitchFamily="18" charset="0"/>
              </a:rPr>
              <a:t>3. Освещать ёлку следует только </a:t>
            </a:r>
            <a:r>
              <a:rPr lang="ru-RU" altLang="ja-JP" sz="2000" b="1" dirty="0" err="1" smtClean="0">
                <a:solidFill>
                  <a:srgbClr val="66FFFF"/>
                </a:solidFill>
                <a:latin typeface="Georgia" pitchFamily="18" charset="0"/>
              </a:rPr>
              <a:t>электрогирляндами</a:t>
            </a:r>
            <a:r>
              <a:rPr lang="ru-RU" altLang="ja-JP" sz="2000" b="1" dirty="0" smtClean="0">
                <a:solidFill>
                  <a:srgbClr val="66FFFF"/>
                </a:solidFill>
                <a:latin typeface="Georgia" pitchFamily="18" charset="0"/>
              </a:rPr>
              <a:t> промышленного производства. </a:t>
            </a:r>
            <a:br>
              <a:rPr lang="ru-RU" altLang="ja-JP" sz="2000" b="1" dirty="0" smtClean="0">
                <a:solidFill>
                  <a:srgbClr val="66FFFF"/>
                </a:solidFill>
                <a:latin typeface="Georgia" pitchFamily="18" charset="0"/>
              </a:rPr>
            </a:br>
            <a:r>
              <a:rPr lang="ru-RU" altLang="ja-JP" sz="2000" b="1" dirty="0" smtClean="0">
                <a:latin typeface="Georgia" pitchFamily="18" charset="0"/>
              </a:rPr>
              <a:t>4. В помещении не разрешается зажигать бенгальские огни, применять хлопушки и восковые свечи. Помните, открытый огонь всегда опасен! </a:t>
            </a:r>
            <a:br>
              <a:rPr lang="ru-RU" altLang="ja-JP" sz="2000" b="1" dirty="0" smtClean="0">
                <a:latin typeface="Georgia" pitchFamily="18" charset="0"/>
              </a:rPr>
            </a:br>
            <a:r>
              <a:rPr lang="ru-RU" altLang="ja-JP" sz="2000" b="1" dirty="0" smtClean="0">
                <a:solidFill>
                  <a:srgbClr val="66FFFF"/>
                </a:solidFill>
                <a:latin typeface="Georgia" pitchFamily="18" charset="0"/>
              </a:rPr>
              <a:t>5. Не следует использовать пиротехнику, если вы не понимаете как ею пользоваться, а инструкции не прилагается, или она написана на непонятном вам языке. </a:t>
            </a:r>
            <a:br>
              <a:rPr lang="ru-RU" altLang="ja-JP" sz="2000" b="1" dirty="0" smtClean="0">
                <a:solidFill>
                  <a:srgbClr val="66FFFF"/>
                </a:solidFill>
                <a:latin typeface="Georgia" pitchFamily="18" charset="0"/>
              </a:rPr>
            </a:br>
            <a:r>
              <a:rPr lang="ru-RU" altLang="ja-JP" sz="2000" b="1" dirty="0" smtClean="0">
                <a:latin typeface="Georgia" pitchFamily="18" charset="0"/>
              </a:rPr>
              <a:t>6. Нельзя ремонтировать и вторично использовать не сработавшую пиротехнику. </a:t>
            </a:r>
            <a:br>
              <a:rPr lang="ru-RU" altLang="ja-JP" sz="2000" b="1" dirty="0" smtClean="0">
                <a:latin typeface="Georgia" pitchFamily="18" charset="0"/>
              </a:rPr>
            </a:br>
            <a:r>
              <a:rPr lang="ru-RU" altLang="ja-JP" sz="2000" b="1" dirty="0" smtClean="0">
                <a:solidFill>
                  <a:srgbClr val="66FFFF"/>
                </a:solidFill>
                <a:latin typeface="Georgia" pitchFamily="18" charset="0"/>
              </a:rPr>
              <a:t>7. Категорически запрещается применять самодельные пиротехнические устройства. </a:t>
            </a:r>
            <a:br>
              <a:rPr lang="ru-RU" altLang="ja-JP" sz="2000" b="1" dirty="0" smtClean="0">
                <a:solidFill>
                  <a:srgbClr val="66FFFF"/>
                </a:solidFill>
                <a:latin typeface="Georgia" pitchFamily="18" charset="0"/>
              </a:rPr>
            </a:br>
            <a:r>
              <a:rPr lang="ru-RU" altLang="ja-JP" sz="2000" b="1" dirty="0" smtClean="0">
                <a:latin typeface="Georgia" pitchFamily="18" charset="0"/>
              </a:rPr>
              <a:t/>
            </a:r>
            <a:br>
              <a:rPr lang="ru-RU" altLang="ja-JP" sz="2000" b="1" dirty="0" smtClean="0">
                <a:latin typeface="Georgia" pitchFamily="18" charset="0"/>
              </a:rPr>
            </a:br>
            <a:endParaRPr lang="ru-RU" sz="2000" b="1" dirty="0" smtClean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ja-JP" sz="3800" b="1" u="sng" smtClean="0"/>
              <a:t>III. Правила поведения на дороге.</a:t>
            </a:r>
            <a:r>
              <a:rPr lang="ru-RU" altLang="ja-JP" sz="3800" smtClean="0"/>
              <a:t> </a:t>
            </a:r>
            <a:endParaRPr lang="ru-RU" sz="38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ja-JP" sz="1200" smtClean="0"/>
              <a:t>       </a:t>
            </a:r>
            <a:r>
              <a:rPr lang="ru-RU" altLang="ja-JP" sz="1800" b="1" smtClean="0">
                <a:latin typeface="Georgia" pitchFamily="18" charset="0"/>
              </a:rPr>
              <a:t>1. Переходите дорогу только на зелёный сигнал светофора. </a:t>
            </a:r>
            <a:br>
              <a:rPr lang="ru-RU" altLang="ja-JP" sz="1800" b="1" smtClean="0">
                <a:latin typeface="Georgia" pitchFamily="18" charset="0"/>
              </a:rPr>
            </a:br>
            <a:r>
              <a:rPr lang="ru-RU" altLang="ja-JP" sz="1800" b="1" smtClean="0">
                <a:solidFill>
                  <a:srgbClr val="001A19"/>
                </a:solidFill>
                <a:latin typeface="Georgia" pitchFamily="18" charset="0"/>
              </a:rPr>
              <a:t>2. Переходить дорогу можно только на пешеходном переходе, обозначенном специальным знаком и «зеброй».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ja-JP" sz="1800" b="1" smtClean="0">
                <a:solidFill>
                  <a:srgbClr val="CCCCFF"/>
                </a:solidFill>
                <a:latin typeface="Georgia" pitchFamily="18" charset="0"/>
              </a:rPr>
              <a:t>     </a:t>
            </a:r>
            <a:r>
              <a:rPr lang="ru-RU" altLang="ja-JP" sz="1800" b="1" smtClean="0">
                <a:latin typeface="Georgia" pitchFamily="18" charset="0"/>
              </a:rPr>
              <a:t>3. При переходе через дорогу на пешеходном переходе, не оборудованном светофором, следует не забывать сначала посмотреть направо, а, дойдя до середины дороги, налево. </a:t>
            </a:r>
            <a:br>
              <a:rPr lang="ru-RU" altLang="ja-JP" sz="1800" b="1" smtClean="0">
                <a:latin typeface="Georgia" pitchFamily="18" charset="0"/>
              </a:rPr>
            </a:br>
            <a:r>
              <a:rPr lang="ru-RU" altLang="ja-JP" sz="1800" b="1" smtClean="0">
                <a:solidFill>
                  <a:srgbClr val="001A19"/>
                </a:solidFill>
                <a:latin typeface="Georgia" pitchFamily="18" charset="0"/>
              </a:rPr>
              <a:t>4. Не следует перебегать дорогу перед близко едущей машиной. Лучше подождать, когда она проедет. </a:t>
            </a:r>
            <a:br>
              <a:rPr lang="ru-RU" altLang="ja-JP" sz="1800" b="1" smtClean="0">
                <a:solidFill>
                  <a:srgbClr val="001A19"/>
                </a:solidFill>
                <a:latin typeface="Georgia" pitchFamily="18" charset="0"/>
              </a:rPr>
            </a:br>
            <a:r>
              <a:rPr lang="ru-RU" altLang="ja-JP" sz="1800" b="1" smtClean="0">
                <a:latin typeface="Georgia" pitchFamily="18" charset="0"/>
              </a:rPr>
              <a:t>5. Не забывайте, что при переходе через дорогу автобус и троллейбус следует обходить сзади, а трамвай спереди. </a:t>
            </a:r>
            <a:br>
              <a:rPr lang="ru-RU" altLang="ja-JP" sz="1800" b="1" smtClean="0">
                <a:latin typeface="Georgia" pitchFamily="18" charset="0"/>
              </a:rPr>
            </a:br>
            <a:r>
              <a:rPr lang="ru-RU" altLang="ja-JP" sz="1800" b="1" smtClean="0">
                <a:solidFill>
                  <a:srgbClr val="001A19"/>
                </a:solidFill>
                <a:latin typeface="Georgia" pitchFamily="18" charset="0"/>
              </a:rPr>
              <a:t>6. При проезде в пригородных поездах соблюдайте правила поведения; переходите железнодорожные пути в строго отведённых для этого местах. </a:t>
            </a:r>
            <a:br>
              <a:rPr lang="ru-RU" altLang="ja-JP" sz="1800" b="1" smtClean="0">
                <a:solidFill>
                  <a:srgbClr val="001A19"/>
                </a:solidFill>
                <a:latin typeface="Georgia" pitchFamily="18" charset="0"/>
              </a:rPr>
            </a:br>
            <a:r>
              <a:rPr lang="ru-RU" altLang="ja-JP" sz="1800" b="1" smtClean="0">
                <a:latin typeface="Georgia" pitchFamily="18" charset="0"/>
              </a:rPr>
              <a:t>7. При пользовании общественным транспортом соблюдайте правила поведения в общественном транспорте, будьте вежливы, уступайте места пожилым пассажирам, инвалидам, пассажирам с детьми и беременным женщинам. </a:t>
            </a:r>
            <a:br>
              <a:rPr lang="ru-RU" altLang="ja-JP" sz="1800" b="1" smtClean="0">
                <a:latin typeface="Georgia" pitchFamily="18" charset="0"/>
              </a:rPr>
            </a:br>
            <a:r>
              <a:rPr lang="ru-RU" altLang="ja-JP" sz="1800" b="1" smtClean="0">
                <a:solidFill>
                  <a:srgbClr val="CCCCFF"/>
                </a:solidFill>
                <a:latin typeface="Georgia" pitchFamily="18" charset="0"/>
              </a:rPr>
              <a:t/>
            </a:r>
            <a:br>
              <a:rPr lang="ru-RU" altLang="ja-JP" sz="1800" b="1" smtClean="0">
                <a:solidFill>
                  <a:srgbClr val="CCCCFF"/>
                </a:solidFill>
                <a:latin typeface="Georgia" pitchFamily="18" charset="0"/>
              </a:rPr>
            </a:br>
            <a:endParaRPr lang="ru-RU" sz="1800" b="1" smtClean="0">
              <a:solidFill>
                <a:srgbClr val="CCCCFF"/>
              </a:solidFill>
              <a:latin typeface="Georgia" pitchFamily="18" charset="0"/>
            </a:endParaRPr>
          </a:p>
        </p:txBody>
      </p:sp>
      <p:pic>
        <p:nvPicPr>
          <p:cNvPr id="6148" name="Picture 4" descr="dglxasset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486400"/>
            <a:ext cx="213360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05800" cy="1550987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ja-JP" sz="3200" b="1" u="sng" smtClean="0"/>
              <a:t>IV. Правила поведения на общественном катке.</a:t>
            </a:r>
            <a:r>
              <a:rPr lang="ru-RU" altLang="ja-JP" sz="3200" smtClean="0"/>
              <a:t> </a:t>
            </a:r>
            <a:br>
              <a:rPr lang="ru-RU" altLang="ja-JP" sz="3200" smtClean="0"/>
            </a:br>
            <a:r>
              <a:rPr lang="ru-RU" altLang="ja-JP" sz="3800" smtClean="0"/>
              <a:t/>
            </a:r>
            <a:br>
              <a:rPr lang="ru-RU" altLang="ja-JP" sz="3800" smtClean="0"/>
            </a:br>
            <a:endParaRPr lang="ru-RU" sz="3800" smtClean="0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534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000" smtClean="0"/>
              <a:t>   </a:t>
            </a:r>
            <a:r>
              <a:rPr lang="ru-RU" sz="1600" b="1" smtClean="0">
                <a:latin typeface="Georgia" pitchFamily="18" charset="0"/>
              </a:rPr>
              <a:t>Во время нахождения на катке </a:t>
            </a:r>
            <a:r>
              <a:rPr lang="ru-RU" sz="1600" b="1" smtClean="0">
                <a:solidFill>
                  <a:srgbClr val="FF6600"/>
                </a:solidFill>
                <a:latin typeface="Georgia" pitchFamily="18" charset="0"/>
              </a:rPr>
              <a:t>ЗАПРЕЩАЕТСЯ: </a:t>
            </a:r>
            <a:br>
              <a:rPr lang="ru-RU" sz="1600" b="1" smtClean="0">
                <a:solidFill>
                  <a:srgbClr val="FF6600"/>
                </a:solidFill>
                <a:latin typeface="Georgia" pitchFamily="18" charset="0"/>
              </a:rPr>
            </a:br>
            <a:r>
              <a:rPr lang="ru-RU" sz="1600" b="1" smtClean="0">
                <a:latin typeface="Georgia" pitchFamily="18" charset="0"/>
              </a:rPr>
              <a:t>1. Бегать, прыгать, толкаться, баловаться, кататься на высокой скорости, играть в хоккей, совершать любые действия, мешающие остальным посетителям; </a:t>
            </a:r>
            <a:br>
              <a:rPr lang="ru-RU" sz="1600" b="1" smtClean="0">
                <a:latin typeface="Georgia" pitchFamily="18" charset="0"/>
              </a:rPr>
            </a:br>
            <a:r>
              <a:rPr lang="ru-RU" sz="1600" b="1" smtClean="0">
                <a:latin typeface="Georgia" pitchFamily="18" charset="0"/>
              </a:rPr>
              <a:t>2. Бросать на лёд мусор или любые другие предметы. Пожалуйста, пользуйтесь мусорными баками; </a:t>
            </a:r>
            <a:br>
              <a:rPr lang="ru-RU" sz="1600" b="1" smtClean="0">
                <a:latin typeface="Georgia" pitchFamily="18" charset="0"/>
              </a:rPr>
            </a:br>
            <a:r>
              <a:rPr lang="ru-RU" sz="1600" b="1" smtClean="0">
                <a:latin typeface="Georgia" pitchFamily="18" charset="0"/>
              </a:rPr>
              <a:t>3. Приносить с собой спиртные напитки и распивать их на территории катка; </a:t>
            </a:r>
            <a:br>
              <a:rPr lang="ru-RU" sz="1600" b="1" smtClean="0">
                <a:latin typeface="Georgia" pitchFamily="18" charset="0"/>
              </a:rPr>
            </a:br>
            <a:r>
              <a:rPr lang="ru-RU" sz="1600" b="1" smtClean="0">
                <a:latin typeface="Georgia" pitchFamily="18" charset="0"/>
              </a:rPr>
              <a:t>4. Находиться на территории катка в состоянии алкогольного или наркотического опьянения; </a:t>
            </a:r>
            <a:br>
              <a:rPr lang="ru-RU" sz="1600" b="1" smtClean="0">
                <a:latin typeface="Georgia" pitchFamily="18" charset="0"/>
              </a:rPr>
            </a:br>
            <a:r>
              <a:rPr lang="ru-RU" sz="1600" b="1" smtClean="0">
                <a:latin typeface="Georgia" pitchFamily="18" charset="0"/>
              </a:rPr>
              <a:t>5. Портить инвентарь и ледовое покрытие; </a:t>
            </a:r>
            <a:br>
              <a:rPr lang="ru-RU" sz="1600" b="1" smtClean="0">
                <a:latin typeface="Georgia" pitchFamily="18" charset="0"/>
              </a:rPr>
            </a:br>
            <a:r>
              <a:rPr lang="ru-RU" sz="1600" b="1" smtClean="0">
                <a:latin typeface="Georgia" pitchFamily="18" charset="0"/>
              </a:rPr>
              <a:t>6. Выходить на лед с животными. </a:t>
            </a:r>
            <a:br>
              <a:rPr lang="ru-RU" sz="1600" b="1" smtClean="0">
                <a:latin typeface="Georgia" pitchFamily="18" charset="0"/>
              </a:rPr>
            </a:br>
            <a:r>
              <a:rPr lang="ru-RU" sz="1600" b="1" smtClean="0">
                <a:latin typeface="Georgia" pitchFamily="18" charset="0"/>
              </a:rPr>
              <a:t>7. Применять взрывчатые и легковоспламеняющиеся вещества (в том числе пиротехнические изделия). </a:t>
            </a:r>
            <a:br>
              <a:rPr lang="ru-RU" sz="1600" b="1" smtClean="0">
                <a:latin typeface="Georgia" pitchFamily="18" charset="0"/>
              </a:rPr>
            </a:br>
            <a:r>
              <a:rPr lang="ru-RU" sz="1600" b="1" smtClean="0">
                <a:latin typeface="Georgia" pitchFamily="18" charset="0"/>
              </a:rPr>
              <a:t>8. Проявлять неуважение к обслуживающему персоналу и посетителям катка. </a:t>
            </a:r>
            <a:br>
              <a:rPr lang="ru-RU" sz="1600" b="1" smtClean="0">
                <a:latin typeface="Georgia" pitchFamily="18" charset="0"/>
              </a:rPr>
            </a:br>
            <a:r>
              <a:rPr lang="ru-RU" sz="1600" b="1" smtClean="0">
                <a:latin typeface="Georgia" pitchFamily="18" charset="0"/>
              </a:rPr>
              <a:t>9. Во время катания на льду могут появляться трещины и выбоины. Во избежание неожиданных падений и травм просим Вас быть внимательными и аккуратными. В случае получения травмы незамедлительно сообщите об этом персоналу катка. Вам окажут помощь. </a:t>
            </a:r>
            <a:br>
              <a:rPr lang="ru-RU" sz="1600" b="1" smtClean="0">
                <a:latin typeface="Georgia" pitchFamily="18" charset="0"/>
              </a:rPr>
            </a:br>
            <a:r>
              <a:rPr lang="ru-RU" sz="1600" b="1" smtClean="0">
                <a:latin typeface="Georgia" pitchFamily="18" charset="0"/>
              </a:rPr>
              <a:t>10. Помните, что администрация катка не несет ответственности за рисковые ситуации, связанные с нарушением здоровья посетителей (травмы, ушибы и др.). </a:t>
            </a:r>
          </a:p>
        </p:txBody>
      </p:sp>
      <p:pic>
        <p:nvPicPr>
          <p:cNvPr id="7172" name="Picture 8" descr="MC900231364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2133600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ja-JP" sz="3200" b="1" u="sng" dirty="0" smtClean="0"/>
              <a:t>V. Правила поведения зимой на открытых водоёмах. (Осторожно, тонкий лёд!)</a:t>
            </a:r>
            <a:r>
              <a:rPr lang="ru-RU" altLang="ja-JP" sz="3800" dirty="0" smtClean="0"/>
              <a:t> </a:t>
            </a:r>
            <a:endParaRPr lang="ru-RU" sz="38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86868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000" dirty="0" smtClean="0"/>
              <a:t>         </a:t>
            </a:r>
            <a: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  <a:t>1. Не выходите на тонкий неокрепший лед. </a:t>
            </a:r>
            <a:b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</a:br>
            <a: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  <a:t>2. Места с темным прозрачным льдом более надежны, чем соседние с ним — непрозрачные, замерзавшие со снегом. </a:t>
            </a:r>
            <a:b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</a:br>
            <a: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  <a:t>3. Не пользуйтесь коньками на первом льду. На них очень легко въехать на тонкий, неокрепший лед или в полынью. </a:t>
            </a:r>
            <a:b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</a:br>
            <a: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  <a:t>4. В случае крайней необходимости перехода опасного места на льду завяжите вокруг пояса шнур, оставив за собой свободно волочащийся конец, если сзади движется товарищ. Переходите это место с большим шестом в руках, держа </a:t>
            </a:r>
            <a:r>
              <a:rPr lang="ru-RU" altLang="ja-JP" sz="1600" b="1" dirty="0" err="1" smtClean="0">
                <a:solidFill>
                  <a:srgbClr val="99CCFF"/>
                </a:solidFill>
                <a:latin typeface="Georgia" pitchFamily="18" charset="0"/>
              </a:rPr>
              <a:t>eгo</a:t>
            </a:r>
            <a: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  <a:t> поперек тела. </a:t>
            </a:r>
            <a:b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</a:br>
            <a: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  <a:t>5. Помогая провалившемуся под лед товарищу, подавайте ему в руки пояс, шарф, палку и т. п. За них можно ухватиться крепче, чем за протянутую руку, к тому же при сближении легче обломить кромку льда. </a:t>
            </a:r>
            <a:b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</a:br>
            <a: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  <a:t>6. Попав случайно на тонкий лед, отходите назад скользящими осторожными шагами, не отрывая ног ото льда. </a:t>
            </a:r>
            <a:b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</a:br>
            <a: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  <a:t>7. Не ходите с грузом за плечами по ненадежному льду. Если этого нельзя избежать, обязательно снимайте одну из лямок заплечного мешка, чтобы сразу освободиться от него в случае провала. </a:t>
            </a:r>
            <a:b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</a:br>
            <a: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  <a:t>8. При провале под лед не теряйтесь, не пытайтесь ползти вперед и подламывать его локтями и грудью. Постарайтесь лечь "на спину и выползти на свой след, а затем, не вставая, отползти от опасного места. </a:t>
            </a:r>
            <a:b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</a:br>
            <a: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  <a:t/>
            </a:r>
            <a:br>
              <a:rPr lang="ru-RU" altLang="ja-JP" sz="1600" b="1" dirty="0" smtClean="0">
                <a:solidFill>
                  <a:srgbClr val="99CCFF"/>
                </a:solidFill>
                <a:latin typeface="Georgia" pitchFamily="18" charset="0"/>
              </a:rPr>
            </a:br>
            <a:endParaRPr lang="ru-RU" sz="1600" b="1" dirty="0" smtClean="0">
              <a:solidFill>
                <a:srgbClr val="99CCFF"/>
              </a:solidFill>
              <a:latin typeface="Georgia" pitchFamily="18" charset="0"/>
            </a:endParaRPr>
          </a:p>
        </p:txBody>
      </p:sp>
      <p:pic>
        <p:nvPicPr>
          <p:cNvPr id="8196" name="Picture 4" descr="MC900232985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430838"/>
            <a:ext cx="1676400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ja-JP" smtClean="0"/>
              <a:t>При попадании под лёд необходимо: </a:t>
            </a:r>
            <a:endParaRPr lang="ru-RU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5800" cy="4835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ja-JP" sz="2400" smtClean="0">
                <a:solidFill>
                  <a:srgbClr val="00FFCC"/>
                </a:solidFill>
              </a:rPr>
              <a:t>Избавиться от тяжёлых, сковывающих движения предметов;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ja-JP" sz="2400" smtClean="0">
              <a:solidFill>
                <a:srgbClr val="00FFCC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ja-JP" sz="2400" smtClean="0">
                <a:solidFill>
                  <a:srgbClr val="00FFCC"/>
                </a:solidFill>
              </a:rPr>
              <a:t> Не терять времени на освобождение от одежды, так как в первые минуты, до полного намокания, она удерживает человека на поверхности;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ja-JP" sz="2400" smtClean="0">
              <a:solidFill>
                <a:srgbClr val="00FFCC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ja-JP" sz="2400" smtClean="0">
                <a:solidFill>
                  <a:srgbClr val="00FFCC"/>
                </a:solidFill>
              </a:rPr>
              <a:t>Выбираться на лёд в месте, где произошло падение; </a:t>
            </a:r>
            <a:br>
              <a:rPr lang="ru-RU" altLang="ja-JP" sz="2400" smtClean="0">
                <a:solidFill>
                  <a:srgbClr val="00FFCC"/>
                </a:solidFill>
              </a:rPr>
            </a:br>
            <a:endParaRPr lang="ru-RU" altLang="ja-JP" sz="2400" smtClean="0">
              <a:solidFill>
                <a:srgbClr val="00FFCC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ja-JP" sz="2400" smtClean="0">
                <a:solidFill>
                  <a:srgbClr val="00FFCC"/>
                </a:solidFill>
              </a:rPr>
              <a:t> Выползать на лёд методом «вкручивания», т.е. перекатываясь со спины на живот; </a:t>
            </a:r>
            <a:br>
              <a:rPr lang="ru-RU" altLang="ja-JP" sz="2400" smtClean="0">
                <a:solidFill>
                  <a:srgbClr val="00FFCC"/>
                </a:solidFill>
              </a:rPr>
            </a:br>
            <a:endParaRPr lang="ru-RU" altLang="ja-JP" sz="2400" smtClean="0">
              <a:solidFill>
                <a:srgbClr val="00FFCC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ja-JP" sz="2400" smtClean="0">
                <a:solidFill>
                  <a:srgbClr val="00FFCC"/>
                </a:solidFill>
              </a:rPr>
              <a:t> Втыкать в лёд острые предметы, подтягиваясь к ним; </a:t>
            </a:r>
            <a:br>
              <a:rPr lang="ru-RU" altLang="ja-JP" sz="2400" smtClean="0">
                <a:solidFill>
                  <a:srgbClr val="00FFCC"/>
                </a:solidFill>
              </a:rPr>
            </a:br>
            <a:endParaRPr lang="ru-RU" altLang="ja-JP" sz="2400" smtClean="0">
              <a:solidFill>
                <a:srgbClr val="00FFCC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ja-JP" sz="2400" smtClean="0">
                <a:solidFill>
                  <a:srgbClr val="00FFCC"/>
                </a:solidFill>
              </a:rPr>
              <a:t> Удаляться от полыньи ползком по собственным следам. </a:t>
            </a:r>
            <a:br>
              <a:rPr lang="ru-RU" altLang="ja-JP" sz="2400" smtClean="0">
                <a:solidFill>
                  <a:srgbClr val="00FFCC"/>
                </a:solidFill>
              </a:rPr>
            </a:br>
            <a:r>
              <a:rPr lang="ru-RU" altLang="ja-JP" sz="2400" smtClean="0"/>
              <a:t/>
            </a:r>
            <a:br>
              <a:rPr lang="ru-RU" altLang="ja-JP" sz="2400" smtClean="0"/>
            </a:b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MC90031065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089400"/>
            <a:ext cx="3124200" cy="276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474787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ja-JP" sz="3200" b="1" u="sng" smtClean="0"/>
              <a:t>VI. Во время загородных пеших или лыжных прогулок нас может подстерегать такие опасности как переохлаждение и обморожения.</a:t>
            </a:r>
            <a:r>
              <a:rPr lang="ru-RU" altLang="ja-JP" sz="3800" smtClean="0"/>
              <a:t> </a:t>
            </a:r>
            <a:endParaRPr lang="ru-RU" sz="380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8153400" cy="40735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ja-JP" sz="2400" smtClean="0">
                <a:solidFill>
                  <a:srgbClr val="6600FF"/>
                </a:solidFill>
              </a:rPr>
              <a:t>Признаки переохлаждения:</a:t>
            </a:r>
            <a:r>
              <a:rPr lang="ru-RU" altLang="ja-JP" sz="2400" smtClean="0"/>
              <a:t> </a:t>
            </a:r>
            <a:br>
              <a:rPr lang="ru-RU" altLang="ja-JP" sz="2400" smtClean="0"/>
            </a:br>
            <a:r>
              <a:rPr lang="ru-RU" altLang="ja-JP" sz="2400" smtClean="0"/>
              <a:t>1. озноб и дрожь; </a:t>
            </a:r>
            <a:br>
              <a:rPr lang="ru-RU" altLang="ja-JP" sz="2400" smtClean="0"/>
            </a:br>
            <a:r>
              <a:rPr lang="ru-RU" altLang="ja-JP" sz="2400" smtClean="0"/>
              <a:t>2. нарушение сознания (заторможенность и апатия, бред и галлюцинации, неадекватное поведение); </a:t>
            </a:r>
            <a:br>
              <a:rPr lang="ru-RU" altLang="ja-JP" sz="2400" smtClean="0"/>
            </a:br>
            <a:r>
              <a:rPr lang="ru-RU" altLang="ja-JP" sz="2400" smtClean="0"/>
              <a:t>3. посинение или побледнение губ; </a:t>
            </a:r>
            <a:br>
              <a:rPr lang="ru-RU" altLang="ja-JP" sz="2400" smtClean="0"/>
            </a:br>
            <a:r>
              <a:rPr lang="ru-RU" altLang="ja-JP" sz="2400" smtClean="0"/>
              <a:t>4. снижение температуры тела </a:t>
            </a:r>
            <a:br>
              <a:rPr lang="ru-RU" altLang="ja-JP" sz="2400" smtClean="0"/>
            </a:br>
            <a:r>
              <a:rPr lang="ru-RU" altLang="ja-JP" sz="2400" b="1" u="sng" smtClean="0">
                <a:solidFill>
                  <a:srgbClr val="6600FF"/>
                </a:solidFill>
              </a:rPr>
              <a:t>Признаки обморожения конечностей:</a:t>
            </a:r>
            <a:r>
              <a:rPr lang="ru-RU" altLang="ja-JP" sz="2400" smtClean="0"/>
              <a:t> </a:t>
            </a:r>
            <a:br>
              <a:rPr lang="ru-RU" altLang="ja-JP" sz="2400" smtClean="0"/>
            </a:br>
            <a:r>
              <a:rPr lang="ru-RU" altLang="ja-JP" sz="2400" smtClean="0"/>
              <a:t>1. потеря чувствительности; </a:t>
            </a:r>
            <a:br>
              <a:rPr lang="ru-RU" altLang="ja-JP" sz="2400" smtClean="0"/>
            </a:br>
            <a:r>
              <a:rPr lang="ru-RU" altLang="ja-JP" sz="2400" smtClean="0"/>
              <a:t>2. кожа бледная, твёрдая и холодная наощупь; </a:t>
            </a:r>
            <a:br>
              <a:rPr lang="ru-RU" altLang="ja-JP" sz="2400" smtClean="0"/>
            </a:br>
            <a:r>
              <a:rPr lang="ru-RU" altLang="ja-JP" sz="2400" smtClean="0"/>
              <a:t>3. нет пульса у лодыжек; </a:t>
            </a:r>
            <a:br>
              <a:rPr lang="ru-RU" altLang="ja-JP" sz="2400" smtClean="0"/>
            </a:br>
            <a:r>
              <a:rPr lang="ru-RU" altLang="ja-JP" sz="2400" smtClean="0"/>
              <a:t>4. при постукивании пальцем слышен деревянный звук. </a:t>
            </a:r>
            <a:endParaRPr lang="ru-RU" sz="2400" smtClean="0"/>
          </a:p>
        </p:txBody>
      </p:sp>
      <p:pic>
        <p:nvPicPr>
          <p:cNvPr id="10245" name="Picture 4" descr="MC90043259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6002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7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04800"/>
            <a:ext cx="7696200" cy="5826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ja-JP" sz="2400" b="1" u="sng" smtClean="0">
                <a:solidFill>
                  <a:srgbClr val="3399FF"/>
                </a:solidFill>
              </a:rPr>
              <a:t>Первая помощь при переохлаждении и обморожении:</a:t>
            </a:r>
            <a:r>
              <a:rPr lang="ru-RU" altLang="ja-JP" sz="2400" smtClean="0">
                <a:solidFill>
                  <a:srgbClr val="3399FF"/>
                </a:solidFill>
              </a:rPr>
              <a:t> </a:t>
            </a:r>
            <a:br>
              <a:rPr lang="ru-RU" altLang="ja-JP" sz="2400" smtClean="0">
                <a:solidFill>
                  <a:srgbClr val="3399FF"/>
                </a:solidFill>
              </a:rPr>
            </a:br>
            <a:r>
              <a:rPr lang="ru-RU" altLang="ja-JP" sz="2400" smtClean="0">
                <a:solidFill>
                  <a:srgbClr val="CC3300"/>
                </a:solidFill>
              </a:rPr>
              <a:t>1. Доставить пострадавшего в помещение и постараться согреть. Лучше всего это сделать с помощью ванны, температура воды в которой должна быть от 30 до 40 градусов (в случае обморожения конечностей, сначала опускают их в воду с температурой 20 градусов и за 20-30 минут доводят температуру воды до 40 градусов. </a:t>
            </a:r>
            <a:br>
              <a:rPr lang="ru-RU" altLang="ja-JP" sz="2400" smtClean="0">
                <a:solidFill>
                  <a:srgbClr val="CC3300"/>
                </a:solidFill>
              </a:rPr>
            </a:br>
            <a:r>
              <a:rPr lang="ru-RU" altLang="ja-JP" sz="2400" smtClean="0">
                <a:solidFill>
                  <a:srgbClr val="CC3300"/>
                </a:solidFill>
              </a:rPr>
              <a:t>2. После согревания, следует высушить тело, одеть человека в сухую тёплую одежду и положить его в постель, укрыв тёплым одеялом. </a:t>
            </a:r>
            <a:br>
              <a:rPr lang="ru-RU" altLang="ja-JP" sz="2400" smtClean="0">
                <a:solidFill>
                  <a:srgbClr val="CC3300"/>
                </a:solidFill>
              </a:rPr>
            </a:br>
            <a:r>
              <a:rPr lang="ru-RU" altLang="ja-JP" sz="2400" smtClean="0">
                <a:solidFill>
                  <a:srgbClr val="CC3300"/>
                </a:solidFill>
              </a:rPr>
              <a:t>3. Дать тёплое сладкое питьё или пищу с большим содержанием сахара. </a:t>
            </a:r>
            <a:br>
              <a:rPr lang="ru-RU" altLang="ja-JP" sz="2400" smtClean="0">
                <a:solidFill>
                  <a:srgbClr val="CC3300"/>
                </a:solidFill>
              </a:rPr>
            </a:br>
            <a:r>
              <a:rPr lang="ru-RU" altLang="ja-JP" sz="2400" smtClean="0">
                <a:solidFill>
                  <a:srgbClr val="CC3300"/>
                </a:solidFill>
              </a:rPr>
              <a:t/>
            </a:r>
            <a:br>
              <a:rPr lang="ru-RU" altLang="ja-JP" sz="2400" smtClean="0">
                <a:solidFill>
                  <a:srgbClr val="CC3300"/>
                </a:solidFill>
              </a:rPr>
            </a:br>
            <a:endParaRPr lang="ru-RU" sz="2400" smtClean="0">
              <a:solidFill>
                <a:srgbClr val="CC3300"/>
              </a:solidFill>
            </a:endParaRPr>
          </a:p>
        </p:txBody>
      </p:sp>
      <p:pic>
        <p:nvPicPr>
          <p:cNvPr id="11267" name="Picture 8" descr="MC900239421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21538" y="4876800"/>
            <a:ext cx="192246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9" descr="MC900239419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049838"/>
            <a:ext cx="1619250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анавес">
  <a:themeElements>
    <a:clrScheme name="Занавес 6">
      <a:dk1>
        <a:srgbClr val="0A6866"/>
      </a:dk1>
      <a:lt1>
        <a:srgbClr val="FFFFFF"/>
      </a:lt1>
      <a:dk2>
        <a:srgbClr val="0D8784"/>
      </a:dk2>
      <a:lt2>
        <a:srgbClr val="B8DEC6"/>
      </a:lt2>
      <a:accent1>
        <a:srgbClr val="3C7652"/>
      </a:accent1>
      <a:accent2>
        <a:srgbClr val="005250"/>
      </a:accent2>
      <a:accent3>
        <a:srgbClr val="AAC3C2"/>
      </a:accent3>
      <a:accent4>
        <a:srgbClr val="DADADA"/>
      </a:accent4>
      <a:accent5>
        <a:srgbClr val="AFBDB3"/>
      </a:accent5>
      <a:accent6>
        <a:srgbClr val="004948"/>
      </a:accent6>
      <a:hlink>
        <a:srgbClr val="00E0A5"/>
      </a:hlink>
      <a:folHlink>
        <a:srgbClr val="00CCFF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96</TotalTime>
  <Words>245</Words>
  <Application>Microsoft Office PowerPoint</Application>
  <PresentationFormat>Экран (4:3)</PresentationFormat>
  <Paragraphs>26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Занавес</vt:lpstr>
      <vt:lpstr>Правила поведения школьников во время зимних каникул</vt:lpstr>
      <vt:lpstr>I. Правила поведения в общественных местах во время проведения Новогодних Ёлок и в других местах массового скопления людей. </vt:lpstr>
      <vt:lpstr>I I. Правила пожарной безопасности во время новогодних праздников.   </vt:lpstr>
      <vt:lpstr>III. Правила поведения на дороге. </vt:lpstr>
      <vt:lpstr>IV. Правила поведения на общественном катке.   </vt:lpstr>
      <vt:lpstr>V. Правила поведения зимой на открытых водоёмах. (Осторожно, тонкий лёд!) </vt:lpstr>
      <vt:lpstr>При попадании под лёд необходимо: </vt:lpstr>
      <vt:lpstr>VI. Во время загородных пеших или лыжных прогулок нас может подстерегать такие опасности как переохлаждение и обморожения. 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Елена Вакулко</dc:creator>
  <cp:lastModifiedBy>Альбина</cp:lastModifiedBy>
  <cp:revision>4</cp:revision>
  <cp:lastPrinted>1601-01-01T00:00:00Z</cp:lastPrinted>
  <dcterms:created xsi:type="dcterms:W3CDTF">1601-01-01T00:00:00Z</dcterms:created>
  <dcterms:modified xsi:type="dcterms:W3CDTF">2020-12-29T17:43:42Z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