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67" r:id="rId5"/>
    <p:sldId id="268" r:id="rId6"/>
    <p:sldId id="259" r:id="rId7"/>
    <p:sldId id="270" r:id="rId8"/>
    <p:sldId id="271" r:id="rId9"/>
    <p:sldId id="272" r:id="rId10"/>
    <p:sldId id="264" r:id="rId11"/>
    <p:sldId id="260" r:id="rId12"/>
    <p:sldId id="276" r:id="rId13"/>
    <p:sldId id="27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F5A9BA-1C95-4470-A098-0C8850303FB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C64B3CC-CE41-4797-B0E4-5AAE7D1706E8}">
      <dgm:prSet/>
      <dgm:spPr/>
      <dgm:t>
        <a:bodyPr/>
        <a:lstStyle/>
        <a:p>
          <a:pPr rtl="0"/>
          <a:r>
            <a:rPr lang="ru-RU" b="1" i="0" dirty="0" smtClean="0">
              <a:solidFill>
                <a:schemeClr val="accent1"/>
              </a:solidFill>
            </a:rPr>
            <a:t>Сутеев Владимир Григорьевич</a:t>
          </a:r>
          <a:br>
            <a:rPr lang="ru-RU" b="1" i="0" dirty="0" smtClean="0">
              <a:solidFill>
                <a:schemeClr val="accent1"/>
              </a:solidFill>
            </a:rPr>
          </a:br>
          <a:r>
            <a:rPr lang="ru-RU" b="1" i="0" dirty="0" smtClean="0">
              <a:solidFill>
                <a:schemeClr val="accent1"/>
              </a:solidFill>
            </a:rPr>
            <a:t>05.07.1903 – 08.03.1993г.</a:t>
          </a:r>
          <a:endParaRPr lang="ru-RU" dirty="0">
            <a:solidFill>
              <a:schemeClr val="accent1"/>
            </a:solidFill>
          </a:endParaRPr>
        </a:p>
      </dgm:t>
    </dgm:pt>
    <dgm:pt modelId="{B0CBE4B9-8AD3-42D0-924C-14B79AB526B1}" type="parTrans" cxnId="{719DE839-28E7-45DF-B53B-F650022BB653}">
      <dgm:prSet/>
      <dgm:spPr/>
      <dgm:t>
        <a:bodyPr/>
        <a:lstStyle/>
        <a:p>
          <a:endParaRPr lang="ru-RU"/>
        </a:p>
      </dgm:t>
    </dgm:pt>
    <dgm:pt modelId="{F7CBEA63-AE9F-4210-8354-063DC235A670}" type="sibTrans" cxnId="{719DE839-28E7-45DF-B53B-F650022BB653}">
      <dgm:prSet/>
      <dgm:spPr/>
      <dgm:t>
        <a:bodyPr/>
        <a:lstStyle/>
        <a:p>
          <a:endParaRPr lang="ru-RU"/>
        </a:p>
      </dgm:t>
    </dgm:pt>
    <dgm:pt modelId="{ED766129-CBA5-4D37-900D-E41AF8C9FE09}" type="pres">
      <dgm:prSet presAssocID="{F0F5A9BA-1C95-4470-A098-0C8850303FB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F0647C-5E81-44E7-BE63-727EBFD71A28}" type="pres">
      <dgm:prSet presAssocID="{8C64B3CC-CE41-4797-B0E4-5AAE7D1706E8}" presName="circle1" presStyleLbl="node1" presStyleIdx="0" presStyleCnt="1"/>
      <dgm:spPr/>
    </dgm:pt>
    <dgm:pt modelId="{073C530D-7249-4BD7-98A6-4B5E3AF9E106}" type="pres">
      <dgm:prSet presAssocID="{8C64B3CC-CE41-4797-B0E4-5AAE7D1706E8}" presName="space" presStyleCnt="0"/>
      <dgm:spPr/>
    </dgm:pt>
    <dgm:pt modelId="{A3BD8C49-D551-46D9-9CB2-FD4B24757202}" type="pres">
      <dgm:prSet presAssocID="{8C64B3CC-CE41-4797-B0E4-5AAE7D1706E8}" presName="rect1" presStyleLbl="alignAcc1" presStyleIdx="0" presStyleCnt="1"/>
      <dgm:spPr/>
      <dgm:t>
        <a:bodyPr/>
        <a:lstStyle/>
        <a:p>
          <a:endParaRPr lang="ru-RU"/>
        </a:p>
      </dgm:t>
    </dgm:pt>
    <dgm:pt modelId="{1D291BBE-E4C1-410F-8EA0-71DCBFFFE024}" type="pres">
      <dgm:prSet presAssocID="{8C64B3CC-CE41-4797-B0E4-5AAE7D1706E8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569D2E-C6FB-4898-AC3F-2DB88370E14E}" type="presOf" srcId="{8C64B3CC-CE41-4797-B0E4-5AAE7D1706E8}" destId="{A3BD8C49-D551-46D9-9CB2-FD4B24757202}" srcOrd="0" destOrd="0" presId="urn:microsoft.com/office/officeart/2005/8/layout/target3"/>
    <dgm:cxn modelId="{12F667FE-97C3-4AE6-8093-C44533DCDD46}" type="presOf" srcId="{F0F5A9BA-1C95-4470-A098-0C8850303FBE}" destId="{ED766129-CBA5-4D37-900D-E41AF8C9FE09}" srcOrd="0" destOrd="0" presId="urn:microsoft.com/office/officeart/2005/8/layout/target3"/>
    <dgm:cxn modelId="{719DE839-28E7-45DF-B53B-F650022BB653}" srcId="{F0F5A9BA-1C95-4470-A098-0C8850303FBE}" destId="{8C64B3CC-CE41-4797-B0E4-5AAE7D1706E8}" srcOrd="0" destOrd="0" parTransId="{B0CBE4B9-8AD3-42D0-924C-14B79AB526B1}" sibTransId="{F7CBEA63-AE9F-4210-8354-063DC235A670}"/>
    <dgm:cxn modelId="{09AF04CD-F9DC-4E26-8E86-01B04D762E13}" type="presOf" srcId="{8C64B3CC-CE41-4797-B0E4-5AAE7D1706E8}" destId="{1D291BBE-E4C1-410F-8EA0-71DCBFFFE024}" srcOrd="1" destOrd="0" presId="urn:microsoft.com/office/officeart/2005/8/layout/target3"/>
    <dgm:cxn modelId="{ABCF061F-A282-4252-BFD1-979C956CB81E}" type="presParOf" srcId="{ED766129-CBA5-4D37-900D-E41AF8C9FE09}" destId="{2EF0647C-5E81-44E7-BE63-727EBFD71A28}" srcOrd="0" destOrd="0" presId="urn:microsoft.com/office/officeart/2005/8/layout/target3"/>
    <dgm:cxn modelId="{D3755DE3-E269-45CC-A138-F4E60A3FB59C}" type="presParOf" srcId="{ED766129-CBA5-4D37-900D-E41AF8C9FE09}" destId="{073C530D-7249-4BD7-98A6-4B5E3AF9E106}" srcOrd="1" destOrd="0" presId="urn:microsoft.com/office/officeart/2005/8/layout/target3"/>
    <dgm:cxn modelId="{579C2928-5649-461B-B334-63ADA7B7CC92}" type="presParOf" srcId="{ED766129-CBA5-4D37-900D-E41AF8C9FE09}" destId="{A3BD8C49-D551-46D9-9CB2-FD4B24757202}" srcOrd="2" destOrd="0" presId="urn:microsoft.com/office/officeart/2005/8/layout/target3"/>
    <dgm:cxn modelId="{622E7FA7-E930-42E4-A96C-35D2F9864110}" type="presParOf" srcId="{ED766129-CBA5-4D37-900D-E41AF8C9FE09}" destId="{1D291BBE-E4C1-410F-8EA0-71DCBFFFE024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0647C-5E81-44E7-BE63-727EBFD71A28}">
      <dsp:nvSpPr>
        <dsp:cNvPr id="0" name=""/>
        <dsp:cNvSpPr/>
      </dsp:nvSpPr>
      <dsp:spPr>
        <a:xfrm>
          <a:off x="0" y="0"/>
          <a:ext cx="1872208" cy="187220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BD8C49-D551-46D9-9CB2-FD4B24757202}">
      <dsp:nvSpPr>
        <dsp:cNvPr id="0" name=""/>
        <dsp:cNvSpPr/>
      </dsp:nvSpPr>
      <dsp:spPr>
        <a:xfrm>
          <a:off x="936104" y="0"/>
          <a:ext cx="6984775" cy="187220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i="0" kern="1200" dirty="0" smtClean="0">
              <a:solidFill>
                <a:schemeClr val="accent1"/>
              </a:solidFill>
            </a:rPr>
            <a:t>Сутеев Владимир Григорьевич</a:t>
          </a:r>
          <a:br>
            <a:rPr lang="ru-RU" sz="3900" b="1" i="0" kern="1200" dirty="0" smtClean="0">
              <a:solidFill>
                <a:schemeClr val="accent1"/>
              </a:solidFill>
            </a:rPr>
          </a:br>
          <a:r>
            <a:rPr lang="ru-RU" sz="3900" b="1" i="0" kern="1200" dirty="0" smtClean="0">
              <a:solidFill>
                <a:schemeClr val="accent1"/>
              </a:solidFill>
            </a:rPr>
            <a:t>05.07.1903 – 08.03.1993г.</a:t>
          </a:r>
          <a:endParaRPr lang="ru-RU" sz="3900" kern="1200" dirty="0">
            <a:solidFill>
              <a:schemeClr val="accent1"/>
            </a:solidFill>
          </a:endParaRPr>
        </a:p>
      </dsp:txBody>
      <dsp:txXfrm>
        <a:off x="936104" y="0"/>
        <a:ext cx="6984775" cy="1872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A1E9DDA-AB8B-4AF7-8D5A-E8E3EA6595EC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16D44E0-A2D7-4D25-8541-48056054A16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ru.wikipedia.org/wiki/%D0%A4%D0%B0%D0%B9%D0%BB:%D0%A1%D1%83%D1%82%D0%B5%D0%B5%D0%B2.jpg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hyperlink" Target="http://ratmania.narod.ru/suteev/mouse-suteev-08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5661248"/>
            <a:ext cx="3672408" cy="792088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 smtClean="0">
                <a:solidFill>
                  <a:schemeClr val="accent1"/>
                </a:solidFill>
              </a:rPr>
              <a:t>Подготовила Сулейменова К.Н., </a:t>
            </a:r>
            <a:r>
              <a:rPr lang="ru-RU" sz="1400" b="1" dirty="0" smtClean="0">
                <a:solidFill>
                  <a:schemeClr val="accent1"/>
                </a:solidFill>
              </a:rPr>
              <a:t>зав. </a:t>
            </a:r>
            <a:r>
              <a:rPr lang="ru-RU" sz="1400" b="1" smtClean="0">
                <a:solidFill>
                  <a:schemeClr val="accent1"/>
                </a:solidFill>
              </a:rPr>
              <a:t>Библиотекой СОПШДО №17</a:t>
            </a:r>
            <a:endParaRPr lang="ru-RU" sz="1400" b="1" dirty="0">
              <a:solidFill>
                <a:schemeClr val="accent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3" y="620688"/>
            <a:ext cx="8208912" cy="4304769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60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«Писатель, художник, режиссер и сценарист»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542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97346"/>
            <a:ext cx="784887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            </a:t>
            </a:r>
            <a:r>
              <a:rPr lang="ru-RU" sz="2400" dirty="0" smtClean="0">
                <a:solidFill>
                  <a:schemeClr val="accent1"/>
                </a:solidFill>
              </a:rPr>
              <a:t>Среди </a:t>
            </a:r>
            <a:r>
              <a:rPr lang="ru-RU" sz="2400" dirty="0">
                <a:solidFill>
                  <a:schemeClr val="accent1"/>
                </a:solidFill>
              </a:rPr>
              <a:t>изданных книг с иллюстрациями Владимира Сутеева, такие как: «Это что за птица?», «Цыпленок и утенок», «Палочка-выручалочка», «Усатый-полосатый», «Дядя Стёпа», «Веселое лето», «Веселый Новый год», «Приключения </a:t>
            </a:r>
            <a:r>
              <a:rPr lang="ru-RU" sz="2400" dirty="0" err="1">
                <a:solidFill>
                  <a:schemeClr val="accent1"/>
                </a:solidFill>
              </a:rPr>
              <a:t>Пифа</a:t>
            </a:r>
            <a:r>
              <a:rPr lang="ru-RU" sz="2400" dirty="0">
                <a:solidFill>
                  <a:schemeClr val="accent1"/>
                </a:solidFill>
              </a:rPr>
              <a:t>», «Айболит», «Яблоко», «</a:t>
            </a:r>
            <a:r>
              <a:rPr lang="ru-RU" sz="2400" dirty="0" err="1">
                <a:solidFill>
                  <a:schemeClr val="accent1"/>
                </a:solidFill>
              </a:rPr>
              <a:t>Тараканище</a:t>
            </a:r>
            <a:r>
              <a:rPr lang="ru-RU" sz="2400" dirty="0">
                <a:solidFill>
                  <a:schemeClr val="accent1"/>
                </a:solidFill>
              </a:rPr>
              <a:t>», «</a:t>
            </a:r>
            <a:r>
              <a:rPr lang="ru-RU" sz="2400" dirty="0" err="1">
                <a:solidFill>
                  <a:schemeClr val="accent1"/>
                </a:solidFill>
              </a:rPr>
              <a:t>Мойдодыр</a:t>
            </a:r>
            <a:r>
              <a:rPr lang="ru-RU" sz="2400" dirty="0">
                <a:solidFill>
                  <a:schemeClr val="accent1"/>
                </a:solidFill>
              </a:rPr>
              <a:t>», «Медвежонок-невежа», «Упрямый лягушонок», «</a:t>
            </a:r>
            <a:r>
              <a:rPr lang="ru-RU" sz="2400" dirty="0" err="1">
                <a:solidFill>
                  <a:schemeClr val="accent1"/>
                </a:solidFill>
              </a:rPr>
              <a:t>Котeнок</a:t>
            </a:r>
            <a:r>
              <a:rPr lang="ru-RU" sz="2400" dirty="0">
                <a:solidFill>
                  <a:schemeClr val="accent1"/>
                </a:solidFill>
              </a:rPr>
              <a:t>, который забыл, как надо просить есть», «Одни неприятности», «Спускаться легче», «Где лучше бояться?», «Середина сосиски», «Так не честно», «Хорошо спрятанная котлета», «Тень все понимает», «Секретный язык», «Однажды утром», «Ромашки в январе», «Как щенок </a:t>
            </a:r>
            <a:r>
              <a:rPr lang="ru-RU" sz="2400" dirty="0" err="1">
                <a:solidFill>
                  <a:schemeClr val="accent1"/>
                </a:solidFill>
              </a:rPr>
              <a:t>Тявка</a:t>
            </a:r>
            <a:r>
              <a:rPr lang="ru-RU" sz="2400" dirty="0">
                <a:solidFill>
                  <a:schemeClr val="accent1"/>
                </a:solidFill>
              </a:rPr>
              <a:t> учился кукарекать», и  др.</a:t>
            </a:r>
            <a:r>
              <a:rPr lang="ru-RU" sz="2400" dirty="0" smtClean="0">
                <a:solidFill>
                  <a:schemeClr val="accent1"/>
                </a:solidFill>
              </a:rPr>
              <a:t/>
            </a:r>
            <a:br>
              <a:rPr lang="ru-RU" sz="2400" dirty="0" smtClean="0">
                <a:solidFill>
                  <a:schemeClr val="accent1"/>
                </a:solidFill>
              </a:rPr>
            </a:br>
            <a:r>
              <a:rPr lang="ru-RU" sz="2400" dirty="0" smtClean="0">
                <a:solidFill>
                  <a:schemeClr val="accent1"/>
                </a:solidFill>
              </a:rPr>
              <a:t/>
            </a:r>
            <a:br>
              <a:rPr lang="ru-RU" sz="2400" dirty="0" smtClean="0">
                <a:solidFill>
                  <a:schemeClr val="accent1"/>
                </a:solidFill>
              </a:rPr>
            </a:br>
            <a:endParaRPr lang="ru-RU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07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412776"/>
            <a:ext cx="8280920" cy="4030195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           </a:t>
            </a:r>
            <a:r>
              <a:rPr lang="ru-RU" sz="2400" dirty="0" smtClean="0">
                <a:solidFill>
                  <a:schemeClr val="accent1"/>
                </a:solidFill>
              </a:rPr>
              <a:t>Он </a:t>
            </a:r>
            <a:r>
              <a:rPr lang="ru-RU" sz="2400" dirty="0">
                <a:solidFill>
                  <a:schemeClr val="accent1"/>
                </a:solidFill>
              </a:rPr>
              <a:t>написал около </a:t>
            </a:r>
            <a:r>
              <a:rPr lang="ru-RU" sz="2400" b="1" dirty="0">
                <a:solidFill>
                  <a:schemeClr val="accent1"/>
                </a:solidFill>
              </a:rPr>
              <a:t>40 </a:t>
            </a:r>
            <a:r>
              <a:rPr lang="ru-RU" sz="2400" dirty="0">
                <a:solidFill>
                  <a:schemeClr val="accent1"/>
                </a:solidFill>
              </a:rPr>
              <a:t>сценариев для  мультипликационного кино. Среди самых известных его работ мультфильмы «Когда зажигаются  ёлки» (1950), «Волшебный магазин» (1953), «Снеговик-почтовик» (1955), «Кораблик» (1956), «Петя и  Красная Шапочка» (1958), «Кто сказал `мяу`?» (1962), «Кот-рыболов» (1964), «Хвосты» (1966),  «Котёнок по имени Гав», «Мы ищем Кляксу» (1969), «Мешок яблок» (1974), «Дед Мороз и Серый  волк» (1978) и т.д.</a:t>
            </a:r>
          </a:p>
        </p:txBody>
      </p:sp>
    </p:spTree>
    <p:extLst>
      <p:ext uri="{BB962C8B-B14F-4D97-AF65-F5344CB8AC3E}">
        <p14:creationId xmlns:p14="http://schemas.microsoft.com/office/powerpoint/2010/main" val="128729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332656"/>
            <a:ext cx="8280920" cy="5182323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solidFill>
                  <a:schemeClr val="accent1"/>
                </a:solidFill>
              </a:rPr>
              <a:t>«… </a:t>
            </a:r>
            <a:r>
              <a:rPr lang="ru-RU" sz="2800" b="1" dirty="0">
                <a:solidFill>
                  <a:schemeClr val="accent1"/>
                </a:solidFill>
              </a:rPr>
              <a:t>Важна не палка, а умная голова да доброе сердце!» - говорит Владимир Сутеев</a:t>
            </a:r>
            <a:r>
              <a:rPr lang="ru-RU" sz="2800" dirty="0">
                <a:solidFill>
                  <a:schemeClr val="accent1"/>
                </a:solidFill>
              </a:rPr>
              <a:t> словами своего героя из сказки «Палочка-выручалочка» детям, которые только вступают в жизнь и только </a:t>
            </a:r>
            <a:r>
              <a:rPr lang="ru-RU" sz="2800" dirty="0" smtClean="0">
                <a:solidFill>
                  <a:schemeClr val="accent1"/>
                </a:solidFill>
              </a:rPr>
              <a:t>учатся </a:t>
            </a:r>
            <a:r>
              <a:rPr lang="ru-RU" sz="2800" dirty="0">
                <a:solidFill>
                  <a:schemeClr val="accent1"/>
                </a:solidFill>
              </a:rPr>
              <a:t>отличать добро от зла</a:t>
            </a:r>
            <a:r>
              <a:rPr lang="ru-RU" sz="2800" dirty="0" smtClean="0">
                <a:solidFill>
                  <a:schemeClr val="accent1"/>
                </a:solidFill>
              </a:rPr>
              <a:t>.</a:t>
            </a:r>
          </a:p>
          <a:p>
            <a:pPr algn="just"/>
            <a:endParaRPr lang="ru-RU" sz="2800" dirty="0">
              <a:solidFill>
                <a:schemeClr val="accent1"/>
              </a:solidFill>
            </a:endParaRPr>
          </a:p>
          <a:p>
            <a:pPr algn="just"/>
            <a:endParaRPr lang="ru-RU" sz="2800" dirty="0">
              <a:solidFill>
                <a:schemeClr val="accent1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8050682" cy="3744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1956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7200800" cy="280831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5"/>
                </a:solidFill>
              </a:rPr>
              <a:t>СПАСИБО ЗА ВНИМАНИЕ</a:t>
            </a:r>
            <a:endParaRPr lang="ru-RU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11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784976" cy="626469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  <a:defRPr/>
            </a:pPr>
            <a:r>
              <a:rPr lang="ru-RU" sz="2400" dirty="0">
                <a:solidFill>
                  <a:schemeClr val="accent1"/>
                </a:solidFill>
              </a:rPr>
              <a:t>Бывает так: работал человек художником. Рисовал картинки к детским книжкам. А потом стал рисовать мультфильмы. А потом ещё и писать начал – сценарии к мультфильмам. А однажды подумал-подумал и стал писателем, решив, что весёлых авторов намного меньше, чем весёлых художников. А может, всё дело было в его секрете: ведь  писал он правой рукой, а рисовал левой. </a:t>
            </a:r>
          </a:p>
          <a:p>
            <a:pPr>
              <a:lnSpc>
                <a:spcPct val="150000"/>
              </a:lnSpc>
              <a:buNone/>
              <a:defRPr/>
            </a:pPr>
            <a:r>
              <a:rPr lang="ru-RU" sz="2400" b="1" dirty="0">
                <a:solidFill>
                  <a:schemeClr val="accent1"/>
                </a:solidFill>
              </a:rPr>
              <a:t>Так о ком же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b="1" dirty="0">
                <a:solidFill>
                  <a:schemeClr val="accent1"/>
                </a:solidFill>
              </a:rPr>
              <a:t>всё это написано?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</a:p>
          <a:p>
            <a:pPr>
              <a:lnSpc>
                <a:spcPct val="150000"/>
              </a:lnSpc>
              <a:buNone/>
              <a:defRPr/>
            </a:pPr>
            <a:r>
              <a:rPr lang="ru-RU" sz="2400" dirty="0">
                <a:solidFill>
                  <a:schemeClr val="accent1"/>
                </a:solidFill>
              </a:rPr>
              <a:t>О художнике и писателе, о </a:t>
            </a:r>
            <a:endParaRPr lang="en-US" sz="2400" dirty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  <a:buNone/>
              <a:defRPr/>
            </a:pPr>
            <a:r>
              <a:rPr lang="ru-RU" sz="2400" dirty="0">
                <a:solidFill>
                  <a:schemeClr val="accent1"/>
                </a:solidFill>
              </a:rPr>
              <a:t>сценаристе </a:t>
            </a:r>
            <a:r>
              <a:rPr lang="ru-RU" sz="2400" dirty="0" smtClean="0">
                <a:solidFill>
                  <a:schemeClr val="accent1"/>
                </a:solidFill>
              </a:rPr>
              <a:t>и </a:t>
            </a:r>
            <a:r>
              <a:rPr lang="ru-RU" sz="2400" dirty="0">
                <a:solidFill>
                  <a:schemeClr val="accent1"/>
                </a:solidFill>
              </a:rPr>
              <a:t>кинорежиссёре </a:t>
            </a:r>
            <a:r>
              <a:rPr lang="ru-RU" sz="2400" dirty="0" smtClean="0">
                <a:solidFill>
                  <a:schemeClr val="accent1"/>
                </a:solidFill>
              </a:rPr>
              <a:t>–</a:t>
            </a:r>
          </a:p>
          <a:p>
            <a:pPr>
              <a:lnSpc>
                <a:spcPct val="110000"/>
              </a:lnSpc>
              <a:buNone/>
              <a:defRPr/>
            </a:pPr>
            <a:r>
              <a:rPr lang="ru-RU" sz="2400" dirty="0" smtClean="0">
                <a:solidFill>
                  <a:schemeClr val="accent1"/>
                </a:solidFill>
              </a:rPr>
              <a:t> </a:t>
            </a:r>
            <a:r>
              <a:rPr lang="ru-RU" sz="2400" b="1" i="1" dirty="0" smtClean="0">
                <a:solidFill>
                  <a:schemeClr val="accent5"/>
                </a:solidFill>
              </a:rPr>
              <a:t>Владимире  </a:t>
            </a:r>
            <a:r>
              <a:rPr lang="ru-RU" sz="2400" b="1" i="1" dirty="0">
                <a:solidFill>
                  <a:schemeClr val="accent5"/>
                </a:solidFill>
              </a:rPr>
              <a:t>Григорьевиче </a:t>
            </a:r>
            <a:endParaRPr lang="ru-RU" sz="2400" b="1" i="1" dirty="0" smtClean="0">
              <a:solidFill>
                <a:schemeClr val="accent5"/>
              </a:solidFill>
            </a:endParaRPr>
          </a:p>
          <a:p>
            <a:pPr>
              <a:lnSpc>
                <a:spcPct val="110000"/>
              </a:lnSpc>
              <a:buNone/>
              <a:defRPr/>
            </a:pPr>
            <a:r>
              <a:rPr lang="ru-RU" sz="2400" b="1" i="1" dirty="0">
                <a:solidFill>
                  <a:schemeClr val="accent5"/>
                </a:solidFill>
              </a:rPr>
              <a:t> </a:t>
            </a:r>
            <a:r>
              <a:rPr lang="ru-RU" sz="2400" b="1" i="1" dirty="0" smtClean="0">
                <a:solidFill>
                  <a:schemeClr val="accent5"/>
                </a:solidFill>
              </a:rPr>
              <a:t>            Сутееве</a:t>
            </a:r>
            <a:r>
              <a:rPr lang="ru-RU" sz="2400" b="1" i="1" dirty="0">
                <a:solidFill>
                  <a:schemeClr val="accent5"/>
                </a:solidFill>
              </a:rPr>
              <a:t>!</a:t>
            </a:r>
            <a:r>
              <a:rPr lang="ru-RU" sz="2400" b="1" dirty="0">
                <a:solidFill>
                  <a:schemeClr val="accent5"/>
                </a:solidFill>
              </a:rPr>
              <a:t> </a:t>
            </a:r>
          </a:p>
          <a:p>
            <a:pPr>
              <a:lnSpc>
                <a:spcPct val="150000"/>
              </a:lnSpc>
              <a:buNone/>
              <a:defRPr/>
            </a:pPr>
            <a:r>
              <a:rPr lang="ru-RU" sz="2400" b="1" dirty="0" smtClean="0">
                <a:solidFill>
                  <a:schemeClr val="accent1"/>
                </a:solidFill>
              </a:rPr>
              <a:t>     Вот </a:t>
            </a:r>
            <a:r>
              <a:rPr lang="ru-RU" sz="2400" b="1" dirty="0">
                <a:solidFill>
                  <a:schemeClr val="accent1"/>
                </a:solidFill>
              </a:rPr>
              <a:t>такой он разный!</a:t>
            </a:r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996952"/>
            <a:ext cx="3744416" cy="363063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756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13260603"/>
              </p:ext>
            </p:extLst>
          </p:nvPr>
        </p:nvGraphicFramePr>
        <p:xfrm>
          <a:off x="611560" y="4509120"/>
          <a:ext cx="7920879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Пользователь\Desktop\Владимир Сутеев (Vladimir Syteev), _ фото, биография, фильмография, новости — Вокруг ТВ._files\6143af95693a1c7478712593973b49c1.jpe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332655"/>
            <a:ext cx="3168352" cy="39191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17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179512" y="116632"/>
            <a:ext cx="5616624" cy="662473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buNone/>
              <a:defRPr/>
            </a:pPr>
            <a:r>
              <a:rPr lang="ru-RU" sz="8000" dirty="0" smtClean="0"/>
              <a:t>         </a:t>
            </a:r>
            <a:r>
              <a:rPr lang="ru-RU" sz="8000" dirty="0" smtClean="0">
                <a:solidFill>
                  <a:schemeClr val="accent1"/>
                </a:solidFill>
              </a:rPr>
              <a:t>Замечательный </a:t>
            </a:r>
            <a:r>
              <a:rPr lang="ru-RU" sz="8000" dirty="0">
                <a:solidFill>
                  <a:schemeClr val="accent1"/>
                </a:solidFill>
              </a:rPr>
              <a:t>детский художник и писатель Владимир Григорьевич Сутеев родился в 1903 году в  Москве в семье врача, доктора медицины. </a:t>
            </a:r>
            <a:r>
              <a:rPr lang="ru-RU" sz="8000" dirty="0" smtClean="0">
                <a:solidFill>
                  <a:schemeClr val="accent1"/>
                </a:solidFill>
              </a:rPr>
              <a:t>Папа</a:t>
            </a:r>
            <a:r>
              <a:rPr lang="ru-RU" sz="8000" dirty="0">
                <a:solidFill>
                  <a:schemeClr val="accent1"/>
                </a:solidFill>
              </a:rPr>
              <a:t>, и мама будущего писателя были увлечены искусством: мама не пропускала ни одной художественной выставки, на которые приглашалась вся семья. А папа сам очень любил рисовать и передал своё увлечение сыну. Как вспоминает сам Сутеев: </a:t>
            </a:r>
            <a:r>
              <a:rPr lang="ru-RU" sz="8000" i="1" dirty="0">
                <a:solidFill>
                  <a:schemeClr val="accent1"/>
                </a:solidFill>
              </a:rPr>
              <a:t>"Когда мы прибегали к отцу со своими картинками, он нам ставил оценки по пятибалльной системе – и двойки, и единицы, и пятерки с плюсами и минусами. Мы с братом очень волновались</a:t>
            </a:r>
            <a:r>
              <a:rPr lang="ru-RU" sz="8000" i="1" dirty="0" smtClean="0">
                <a:solidFill>
                  <a:schemeClr val="accent1"/>
                </a:solidFill>
              </a:rPr>
              <a:t>…» </a:t>
            </a:r>
          </a:p>
          <a:p>
            <a:pPr>
              <a:lnSpc>
                <a:spcPct val="150000"/>
              </a:lnSpc>
              <a:buNone/>
              <a:defRPr/>
            </a:pPr>
            <a:endParaRPr lang="ru-RU" sz="1100" dirty="0"/>
          </a:p>
          <a:p>
            <a:endParaRPr lang="ru-RU" dirty="0"/>
          </a:p>
        </p:txBody>
      </p:sp>
      <p:pic>
        <p:nvPicPr>
          <p:cNvPr id="9" name="Объект 6" descr="Сутеев.jpg">
            <a:hlinkClick r:id="rId2"/>
          </p:cNvPr>
          <p:cNvPicPr>
            <a:picLocks noGrp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92696"/>
            <a:ext cx="2802861" cy="46085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4125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3419872" y="116632"/>
            <a:ext cx="5544616" cy="633670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  <a:defRPr/>
            </a:pPr>
            <a:r>
              <a:rPr lang="ru-RU" sz="2000" dirty="0" smtClean="0"/>
              <a:t>          </a:t>
            </a:r>
            <a:r>
              <a:rPr lang="ru-RU" sz="2000" dirty="0" smtClean="0">
                <a:solidFill>
                  <a:schemeClr val="accent1"/>
                </a:solidFill>
              </a:rPr>
              <a:t>Детские </a:t>
            </a:r>
            <a:r>
              <a:rPr lang="ru-RU" sz="2000" dirty="0">
                <a:solidFill>
                  <a:schemeClr val="accent1"/>
                </a:solidFill>
              </a:rPr>
              <a:t>годы прошли в очень неспокойное время: сначала началась </a:t>
            </a:r>
            <a:r>
              <a:rPr lang="ru-RU" sz="2000" dirty="0" smtClean="0">
                <a:solidFill>
                  <a:schemeClr val="accent1"/>
                </a:solidFill>
              </a:rPr>
              <a:t>       I </a:t>
            </a:r>
            <a:r>
              <a:rPr lang="ru-RU" sz="2000" dirty="0">
                <a:solidFill>
                  <a:schemeClr val="accent1"/>
                </a:solidFill>
              </a:rPr>
              <a:t>мировая война, потом - революция. Во время гражданской войны, когда в семье часто не хватало денег, будущий писатель подрабатывал своими первыми </a:t>
            </a:r>
            <a:r>
              <a:rPr lang="ru-RU" sz="2000" dirty="0" smtClean="0">
                <a:solidFill>
                  <a:schemeClr val="accent1"/>
                </a:solidFill>
              </a:rPr>
              <a:t>рисунками.  С 14-ти лет начал работать, сотрудничал </a:t>
            </a:r>
            <a:r>
              <a:rPr lang="ru-RU" sz="2000" dirty="0">
                <a:solidFill>
                  <a:schemeClr val="accent1"/>
                </a:solidFill>
              </a:rPr>
              <a:t>как карикатурист и художник-иллюстратор с </a:t>
            </a:r>
            <a:r>
              <a:rPr lang="ru-RU" sz="2000" dirty="0" smtClean="0">
                <a:solidFill>
                  <a:schemeClr val="accent1"/>
                </a:solidFill>
              </a:rPr>
              <a:t>детскими периодическими  </a:t>
            </a:r>
            <a:r>
              <a:rPr lang="ru-RU" sz="2000" dirty="0">
                <a:solidFill>
                  <a:schemeClr val="accent1"/>
                </a:solidFill>
              </a:rPr>
              <a:t>изданиями: газетой «Пионерская правда</a:t>
            </a:r>
            <a:r>
              <a:rPr lang="ru-RU" sz="2000" dirty="0" smtClean="0">
                <a:solidFill>
                  <a:schemeClr val="accent1"/>
                </a:solidFill>
              </a:rPr>
              <a:t>» и журналами «Пионер», «</a:t>
            </a:r>
            <a:r>
              <a:rPr lang="ru-RU" sz="2000" dirty="0">
                <a:solidFill>
                  <a:schemeClr val="accent1"/>
                </a:solidFill>
              </a:rPr>
              <a:t>Мурзилка</a:t>
            </a:r>
            <a:r>
              <a:rPr lang="ru-RU" sz="2000" dirty="0" smtClean="0">
                <a:solidFill>
                  <a:schemeClr val="accent1"/>
                </a:solidFill>
              </a:rPr>
              <a:t>», «</a:t>
            </a:r>
            <a:r>
              <a:rPr lang="ru-RU" sz="2000" dirty="0">
                <a:solidFill>
                  <a:schemeClr val="accent1"/>
                </a:solidFill>
              </a:rPr>
              <a:t>Искорка».</a:t>
            </a:r>
          </a:p>
          <a:p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7" name="Объект 7" descr="http://www.peoples.ru/art/painter/vladimir_suteev/suteev_1.gif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2952328" cy="57606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77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99992" y="692696"/>
            <a:ext cx="4464496" cy="568863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defRPr/>
            </a:pPr>
            <a:r>
              <a:rPr lang="ru-RU" dirty="0" smtClean="0"/>
              <a:t>      </a:t>
            </a:r>
            <a:r>
              <a:rPr lang="ru-RU" dirty="0" smtClean="0">
                <a:solidFill>
                  <a:schemeClr val="accent1"/>
                </a:solidFill>
              </a:rPr>
              <a:t>Его </a:t>
            </a:r>
            <a:r>
              <a:rPr lang="ru-RU" dirty="0">
                <a:solidFill>
                  <a:schemeClr val="accent1"/>
                </a:solidFill>
              </a:rPr>
              <a:t>книги в советское время издавались миллионными тиражами. Его произведения переведены на </a:t>
            </a:r>
            <a:r>
              <a:rPr lang="ru-RU" b="1" dirty="0">
                <a:solidFill>
                  <a:schemeClr val="accent1"/>
                </a:solidFill>
              </a:rPr>
              <a:t>36 языков</a:t>
            </a:r>
            <a:r>
              <a:rPr lang="ru-RU" dirty="0">
                <a:solidFill>
                  <a:schemeClr val="accent1"/>
                </a:solidFill>
              </a:rPr>
              <a:t> и сейчас постоянно издаются в  Европе, США, Японии и  Мексике. Веселые, добрые книжки В.Г. Сутеева знают и любят дети в разных уголках мира</a:t>
            </a:r>
            <a:r>
              <a:rPr lang="ru-RU" dirty="0" smtClean="0">
                <a:solidFill>
                  <a:schemeClr val="accent1"/>
                </a:solidFill>
              </a:rPr>
              <a:t>. Но </a:t>
            </a:r>
            <a:r>
              <a:rPr lang="ru-RU" dirty="0">
                <a:solidFill>
                  <a:schemeClr val="accent1"/>
                </a:solidFill>
              </a:rPr>
              <a:t>самое главное, - его любили и любят миллионы самых маленьких читателей. Именно со сказок Владимира Григорьевича у многих начинается путь Читателя!</a:t>
            </a:r>
          </a:p>
          <a:p>
            <a:pPr algn="just"/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3074" name="Picture 2" descr="http://bagrusha.ru/images/news_images/2012/july/1/0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08720"/>
            <a:ext cx="4077376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31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16632"/>
            <a:ext cx="8712968" cy="6552728"/>
          </a:xfrm>
        </p:spPr>
        <p:txBody>
          <a:bodyPr/>
          <a:lstStyle/>
          <a:p>
            <a:pPr>
              <a:buNone/>
              <a:defRPr/>
            </a:pPr>
            <a:r>
              <a:rPr lang="ru-RU" sz="2400" dirty="0" smtClean="0">
                <a:latin typeface="Times New Roman" pitchFamily="18" charset="0"/>
              </a:rPr>
              <a:t>         </a:t>
            </a:r>
            <a:r>
              <a:rPr lang="ru-RU" sz="2400" dirty="0" smtClean="0">
                <a:solidFill>
                  <a:schemeClr val="accent1"/>
                </a:solidFill>
                <a:latin typeface="Times New Roman" pitchFamily="18" charset="0"/>
              </a:rPr>
              <a:t>В 1929 году закончил </a:t>
            </a: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</a:rPr>
              <a:t>декоративный факультет </a:t>
            </a:r>
            <a:r>
              <a:rPr lang="ru-RU" sz="2400" dirty="0" smtClean="0">
                <a:solidFill>
                  <a:schemeClr val="accent1"/>
                </a:solidFill>
                <a:latin typeface="Times New Roman" pitchFamily="18" charset="0"/>
              </a:rPr>
              <a:t>Госинститута кинематографии. Студия </a:t>
            </a: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</a:rPr>
              <a:t>«Союзмультфильм</a:t>
            </a:r>
            <a:r>
              <a:rPr lang="ru-RU" sz="2400" dirty="0" smtClean="0">
                <a:solidFill>
                  <a:schemeClr val="accent1"/>
                </a:solidFill>
                <a:latin typeface="Times New Roman" pitchFamily="18" charset="0"/>
              </a:rPr>
              <a:t>», где работает Сутеев, </a:t>
            </a: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</a:rPr>
              <a:t>становится для художника творческой мастерской. Им созданы более тридцати мультфильмов. В 1941 году закончил работу над мультфильмом «Муха-Цокотуха», который принес ему известность. </a:t>
            </a:r>
            <a:endParaRPr lang="ru-RU" sz="2400" dirty="0" smtClean="0">
              <a:solidFill>
                <a:schemeClr val="accent1"/>
              </a:solidFill>
              <a:latin typeface="Times New Roman" pitchFamily="18" charset="0"/>
            </a:endParaRPr>
          </a:p>
          <a:p>
            <a:pPr marL="45720" indent="0" algn="ctr">
              <a:buNone/>
            </a:pPr>
            <a:endParaRPr lang="ru-RU" sz="2400" dirty="0">
              <a:latin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708920"/>
            <a:ext cx="6001072" cy="376288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36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8424936" cy="6048672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>
                <a:solidFill>
                  <a:schemeClr val="accent1"/>
                </a:solidFill>
              </a:rPr>
              <a:t>       С </a:t>
            </a:r>
            <a:r>
              <a:rPr lang="ru-RU" dirty="0">
                <a:solidFill>
                  <a:schemeClr val="accent1"/>
                </a:solidFill>
              </a:rPr>
              <a:t>1948 года В.Г. Сутеев начал писать сказки. В 1952 году в издательстве «Детгиз» вышла первая книга автора и художника В. Сутеева «Две сказки про карандаш и краски</a:t>
            </a:r>
            <a:r>
              <a:rPr lang="ru-RU" dirty="0" smtClean="0">
                <a:solidFill>
                  <a:schemeClr val="accent1"/>
                </a:solidFill>
              </a:rPr>
              <a:t>».</a:t>
            </a:r>
            <a:r>
              <a:rPr lang="ru-RU" sz="1200" dirty="0">
                <a:solidFill>
                  <a:schemeClr val="accent1"/>
                </a:solidFill>
              </a:rPr>
              <a:t/>
            </a:r>
            <a:br>
              <a:rPr lang="ru-RU" sz="1200" dirty="0">
                <a:solidFill>
                  <a:schemeClr val="accent1"/>
                </a:solidFill>
              </a:rPr>
            </a:br>
            <a:endParaRPr lang="ru-RU" sz="1200" dirty="0">
              <a:solidFill>
                <a:schemeClr val="accent1"/>
              </a:solidFill>
            </a:endParaRPr>
          </a:p>
          <a:p>
            <a:endParaRPr lang="ru-RU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7744" y="1916832"/>
            <a:ext cx="4032448" cy="450146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36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7504" y="5949280"/>
            <a:ext cx="8856984" cy="720080"/>
          </a:xfrm>
        </p:spPr>
        <p:txBody>
          <a:bodyPr/>
          <a:lstStyle/>
          <a:p>
            <a:pPr marL="0" indent="0" algn="l">
              <a:buNone/>
            </a:pPr>
            <a:r>
              <a:rPr lang="ru-RU" sz="1400" dirty="0" smtClean="0">
                <a:solidFill>
                  <a:schemeClr val="accent1"/>
                </a:solidFill>
              </a:rPr>
              <a:t>               </a:t>
            </a:r>
            <a:r>
              <a:rPr lang="ru-RU" sz="1400" dirty="0" err="1" smtClean="0">
                <a:solidFill>
                  <a:schemeClr val="accent1"/>
                </a:solidFill>
              </a:rPr>
              <a:t>К.Чуковский</a:t>
            </a:r>
            <a:r>
              <a:rPr lang="ru-RU" sz="1400" dirty="0" smtClean="0">
                <a:solidFill>
                  <a:schemeClr val="accent1"/>
                </a:solidFill>
              </a:rPr>
              <a:t>                               С. Маршак                                       </a:t>
            </a:r>
            <a:r>
              <a:rPr lang="ru-RU" sz="1400" dirty="0" err="1" smtClean="0">
                <a:solidFill>
                  <a:schemeClr val="accent1"/>
                </a:solidFill>
              </a:rPr>
              <a:t>К.Чуковский</a:t>
            </a:r>
            <a:r>
              <a:rPr lang="ru-RU" sz="1400" dirty="0" smtClean="0">
                <a:solidFill>
                  <a:schemeClr val="accent1"/>
                </a:solidFill>
              </a:rPr>
              <a:t/>
            </a:r>
            <a:br>
              <a:rPr lang="ru-RU" sz="1400" dirty="0" smtClean="0">
                <a:solidFill>
                  <a:schemeClr val="accent1"/>
                </a:solidFill>
              </a:rPr>
            </a:b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smtClean="0">
                <a:solidFill>
                  <a:schemeClr val="accent1"/>
                </a:solidFill>
              </a:rPr>
              <a:t>              «</a:t>
            </a:r>
            <a:r>
              <a:rPr lang="ru-RU" sz="1400" dirty="0" err="1" smtClean="0">
                <a:solidFill>
                  <a:schemeClr val="accent1"/>
                </a:solidFill>
              </a:rPr>
              <a:t>Мойдодыр</a:t>
            </a:r>
            <a:r>
              <a:rPr lang="ru-RU" sz="1400" dirty="0" smtClean="0">
                <a:solidFill>
                  <a:schemeClr val="accent1"/>
                </a:solidFill>
              </a:rPr>
              <a:t>»                       «Усатый полосатый»                              «Крокодил»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79512" y="116633"/>
            <a:ext cx="8964489" cy="3168351"/>
          </a:xfrm>
        </p:spPr>
        <p:txBody>
          <a:bodyPr/>
          <a:lstStyle/>
          <a:p>
            <a:pPr marL="45720" indent="0">
              <a:buNone/>
            </a:pPr>
            <a:r>
              <a:rPr lang="ru-RU" sz="2400" dirty="0" smtClean="0"/>
              <a:t>      </a:t>
            </a:r>
            <a:r>
              <a:rPr lang="ru-RU" sz="2400" dirty="0" smtClean="0">
                <a:solidFill>
                  <a:schemeClr val="accent1"/>
                </a:solidFill>
              </a:rPr>
              <a:t>Немало </a:t>
            </a:r>
            <a:r>
              <a:rPr lang="ru-RU" sz="2400" dirty="0">
                <a:solidFill>
                  <a:schemeClr val="accent1"/>
                </a:solidFill>
              </a:rPr>
              <a:t>сказок рисунки Сутеева превратили в шедевры. </a:t>
            </a:r>
            <a:br>
              <a:rPr lang="ru-RU" sz="2400" dirty="0">
                <a:solidFill>
                  <a:schemeClr val="accent1"/>
                </a:solidFill>
              </a:rPr>
            </a:br>
            <a:r>
              <a:rPr lang="ru-RU" sz="2400" dirty="0" smtClean="0">
                <a:solidFill>
                  <a:schemeClr val="accent1"/>
                </a:solidFill>
              </a:rPr>
              <a:t>Так</a:t>
            </a:r>
            <a:r>
              <a:rPr lang="ru-RU" sz="2400" dirty="0">
                <a:solidFill>
                  <a:schemeClr val="accent1"/>
                </a:solidFill>
              </a:rPr>
              <a:t>, например сказки Чуковского, </a:t>
            </a:r>
            <a:r>
              <a:rPr lang="ru-RU" sz="2400" dirty="0" smtClean="0">
                <a:solidFill>
                  <a:schemeClr val="accent1"/>
                </a:solidFill>
              </a:rPr>
              <a:t>проиллюстрированные </a:t>
            </a:r>
            <a:r>
              <a:rPr lang="ru-RU" sz="2400" dirty="0">
                <a:solidFill>
                  <a:schemeClr val="accent1"/>
                </a:solidFill>
              </a:rPr>
              <a:t>Владимиром Сутеевым, хочется держать в руках и читать </a:t>
            </a:r>
            <a:r>
              <a:rPr lang="ru-RU" sz="2400" dirty="0" smtClean="0">
                <a:solidFill>
                  <a:schemeClr val="accent1"/>
                </a:solidFill>
              </a:rPr>
              <a:t>.</a:t>
            </a:r>
            <a:r>
              <a:rPr lang="ru-RU" sz="2400" dirty="0">
                <a:solidFill>
                  <a:schemeClr val="accent1"/>
                </a:solidFill>
              </a:rPr>
              <a:t> Его добрые, веселые картинки похожи на кадры из мультфильма. </a:t>
            </a:r>
            <a:r>
              <a:rPr lang="ru-RU" sz="2400" dirty="0" smtClean="0">
                <a:solidFill>
                  <a:schemeClr val="accent1"/>
                </a:solidFill>
              </a:rPr>
              <a:t>Проиллюстрировал также произведения </a:t>
            </a:r>
            <a:r>
              <a:rPr lang="ru-RU" sz="2400" dirty="0">
                <a:solidFill>
                  <a:schemeClr val="accent1"/>
                </a:solidFill>
              </a:rPr>
              <a:t>классиков отечественной и зарубежной детской  литературы – </a:t>
            </a:r>
            <a:r>
              <a:rPr lang="ru-RU" sz="2400" dirty="0" smtClean="0">
                <a:solidFill>
                  <a:schemeClr val="accent1"/>
                </a:solidFill>
              </a:rPr>
              <a:t>С. </a:t>
            </a:r>
            <a:r>
              <a:rPr lang="ru-RU" sz="2400" dirty="0">
                <a:solidFill>
                  <a:schemeClr val="accent1"/>
                </a:solidFill>
              </a:rPr>
              <a:t>Маршака, С. Михалкова, </a:t>
            </a:r>
            <a:r>
              <a:rPr lang="ru-RU" sz="2400" dirty="0" smtClean="0">
                <a:solidFill>
                  <a:schemeClr val="accent1"/>
                </a:solidFill>
              </a:rPr>
              <a:t>        В</a:t>
            </a:r>
            <a:r>
              <a:rPr lang="ru-RU" sz="2400" dirty="0">
                <a:solidFill>
                  <a:schemeClr val="accent1"/>
                </a:solidFill>
              </a:rPr>
              <a:t>. </a:t>
            </a:r>
            <a:r>
              <a:rPr lang="ru-RU" sz="2400" dirty="0" err="1">
                <a:solidFill>
                  <a:schemeClr val="accent1"/>
                </a:solidFill>
              </a:rPr>
              <a:t>Берестова</a:t>
            </a:r>
            <a:r>
              <a:rPr lang="ru-RU" sz="2400" dirty="0">
                <a:solidFill>
                  <a:schemeClr val="accent1"/>
                </a:solidFill>
              </a:rPr>
              <a:t>, Дж. </a:t>
            </a:r>
            <a:r>
              <a:rPr lang="ru-RU" sz="2400" dirty="0" err="1">
                <a:solidFill>
                  <a:schemeClr val="accent1"/>
                </a:solidFill>
              </a:rPr>
              <a:t>Родари</a:t>
            </a:r>
            <a:r>
              <a:rPr lang="ru-RU" sz="2400" dirty="0">
                <a:solidFill>
                  <a:schemeClr val="accent1"/>
                </a:solidFill>
              </a:rPr>
              <a:t>,  А. </a:t>
            </a:r>
            <a:r>
              <a:rPr lang="ru-RU" sz="2400" dirty="0" err="1">
                <a:solidFill>
                  <a:schemeClr val="accent1"/>
                </a:solidFill>
              </a:rPr>
              <a:t>Прейсена</a:t>
            </a:r>
            <a:r>
              <a:rPr lang="ru-RU" sz="2400" dirty="0">
                <a:solidFill>
                  <a:schemeClr val="accent1"/>
                </a:solidFill>
              </a:rPr>
              <a:t>, Л. </a:t>
            </a:r>
            <a:r>
              <a:rPr lang="ru-RU" sz="2400" dirty="0" err="1">
                <a:solidFill>
                  <a:schemeClr val="accent1"/>
                </a:solidFill>
              </a:rPr>
              <a:t>Муур</a:t>
            </a:r>
            <a:r>
              <a:rPr lang="ru-RU" sz="2400" dirty="0">
                <a:solidFill>
                  <a:schemeClr val="accent1"/>
                </a:solidFill>
              </a:rPr>
              <a:t>. </a:t>
            </a:r>
            <a:endParaRPr lang="ru-RU" sz="2400" dirty="0" smtClean="0">
              <a:solidFill>
                <a:schemeClr val="accent1"/>
              </a:solidFill>
            </a:endParaRPr>
          </a:p>
          <a:p>
            <a:pPr marL="45720" indent="0">
              <a:buNone/>
            </a:pPr>
            <a:endParaRPr lang="ru-RU" sz="2400" dirty="0">
              <a:solidFill>
                <a:schemeClr val="accent1"/>
              </a:solidFill>
            </a:endParaRPr>
          </a:p>
          <a:p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01008"/>
            <a:ext cx="2172363" cy="227374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Пользователь\Desktop\0_9d764_966b9efa_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53" b="17042"/>
          <a:stretch/>
        </p:blipFill>
        <p:spPr bwMode="auto">
          <a:xfrm>
            <a:off x="3347864" y="3501008"/>
            <a:ext cx="2129880" cy="235157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К.Чуковский &quot;Крокодил&quot;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423174"/>
            <a:ext cx="2160240" cy="235157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69489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454</TotalTime>
  <Words>540</Words>
  <Application>Microsoft Office PowerPoint</Application>
  <PresentationFormat>Экран (4:3)</PresentationFormat>
  <Paragraphs>21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«Писатель, художник, режиссер и сценарист»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К.Чуковский                               С. Маршак                                       К.Чуковский                «Мойдодыр»                       «Усатый полосатый»                              «Крокодил»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Сказки Владимира Сутеева</dc:title>
  <dc:creator>Пользователь</dc:creator>
  <cp:lastModifiedBy>Серик Сулейменов</cp:lastModifiedBy>
  <cp:revision>24</cp:revision>
  <dcterms:created xsi:type="dcterms:W3CDTF">2015-11-02T08:22:13Z</dcterms:created>
  <dcterms:modified xsi:type="dcterms:W3CDTF">2020-04-06T18:32:37Z</dcterms:modified>
</cp:coreProperties>
</file>