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3" r:id="rId3"/>
    <p:sldId id="300" r:id="rId4"/>
    <p:sldId id="301" r:id="rId5"/>
    <p:sldId id="306" r:id="rId6"/>
    <p:sldId id="259" r:id="rId7"/>
    <p:sldId id="299" r:id="rId8"/>
    <p:sldId id="263" r:id="rId9"/>
    <p:sldId id="260" r:id="rId10"/>
    <p:sldId id="262" r:id="rId11"/>
    <p:sldId id="267" r:id="rId12"/>
    <p:sldId id="269" r:id="rId13"/>
    <p:sldId id="271" r:id="rId14"/>
    <p:sldId id="273" r:id="rId15"/>
    <p:sldId id="276" r:id="rId16"/>
    <p:sldId id="278" r:id="rId17"/>
    <p:sldId id="279" r:id="rId18"/>
    <p:sldId id="280" r:id="rId19"/>
    <p:sldId id="282" r:id="rId20"/>
    <p:sldId id="283" r:id="rId21"/>
    <p:sldId id="286" r:id="rId22"/>
    <p:sldId id="307" r:id="rId23"/>
    <p:sldId id="287" r:id="rId24"/>
    <p:sldId id="288" r:id="rId25"/>
    <p:sldId id="290" r:id="rId26"/>
    <p:sldId id="293" r:id="rId27"/>
    <p:sldId id="294" r:id="rId28"/>
    <p:sldId id="30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1210" y="216"/>
      </p:cViewPr>
      <p:guideLst>
        <p:guide orient="horz" pos="2160"/>
        <p:guide pos="2880"/>
      </p:guideLst>
    </p:cSldViewPr>
  </p:slideViewPr>
  <p:notesTextViewPr>
    <p:cViewPr>
      <p:scale>
        <a:sx n="1" d="1"/>
        <a:sy n="1" d="1"/>
      </p:scale>
      <p:origin x="0" y="0"/>
    </p:cViewPr>
  </p:notesTextViewPr>
  <p:sorterViewPr>
    <p:cViewPr>
      <p:scale>
        <a:sx n="100" d="100"/>
        <a:sy n="100" d="100"/>
      </p:scale>
      <p:origin x="0" y="75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50B4C3F-855A-4DBF-9722-18BEF5099524}" type="datetimeFigureOut">
              <a:rPr lang="ru-RU" smtClean="0"/>
              <a:t>21.04.2020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50B4C3F-855A-4DBF-9722-18BEF5099524}" type="datetimeFigureOut">
              <a:rPr lang="ru-RU" smtClean="0"/>
              <a:t>21.04.2020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50B4C3F-855A-4DBF-9722-18BEF5099524}" type="datetimeFigureOut">
              <a:rPr lang="ru-RU" smtClean="0"/>
              <a:t>21.04.2020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50B4C3F-855A-4DBF-9722-18BEF5099524}" type="datetimeFigureOut">
              <a:rPr lang="ru-RU" smtClean="0"/>
              <a:t>21.04.2020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EAA7964-BFAF-485D-9F08-7304C9BCA7B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0B4C3F-855A-4DBF-9722-18BEF5099524}" type="datetimeFigureOut">
              <a:rPr lang="ru-RU" smtClean="0"/>
              <a:t>21.04.2020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EAA7964-BFAF-485D-9F08-7304C9BCA7B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50B4C3F-855A-4DBF-9722-18BEF5099524}" type="datetimeFigureOut">
              <a:rPr lang="ru-RU" smtClean="0"/>
              <a:t>21.04.2020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EAA7964-BFAF-485D-9F08-7304C9BCA7B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roslavl.library67.ru/files/396/39833984.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hyperlink" Target="https://iknigi.net/" TargetMode="External"/><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roslavl.library67.ru/files/396/39833984.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hyperlink" Target="https://nemaloknig.com/book-343742.html" TargetMode="External"/><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roslavl.library67.ru/files/396/39833984.jp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2minutki.ru/kratkie-soderzhaniya/avtory/polevoj-povest-o-nastoyashchem-cheloveke-chitat-pereskaz"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roslavl.library67.ru/files/396/39833984.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roslavl.library67.ru/files/396/39833984.jp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roslavl.library67.ru/files/396/39833984.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roslavl.library67.ru/files/396/39833984.jpg" TargetMode="External"/><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0"/>
            <a:ext cx="8640960" cy="6669361"/>
          </a:xfrm>
          <a:effectLst>
            <a:outerShdw blurRad="50800" dist="38100" dir="16200000" rotWithShape="0">
              <a:prstClr val="black">
                <a:alpha val="40000"/>
              </a:prstClr>
            </a:outerShdw>
          </a:effectLst>
          <a:scene3d>
            <a:camera prst="orthographicFront"/>
            <a:lightRig rig="threePt" dir="t"/>
          </a:scene3d>
          <a:sp3d>
            <a:bevelT prst="relaxedInset"/>
          </a:sp3d>
        </p:spPr>
        <p:txBody>
          <a:bodyPr anchor="t">
            <a:normAutofit fontScale="90000"/>
          </a:bodyPr>
          <a:lstStyle/>
          <a:p>
            <a:r>
              <a:rPr lang="kk-KZ" sz="3200" dirty="0" smtClean="0">
                <a:solidFill>
                  <a:srgbClr val="FF0000"/>
                </a:solidFill>
              </a:rPr>
              <a:t/>
            </a:r>
            <a:br>
              <a:rPr lang="kk-KZ" sz="3200" dirty="0" smtClean="0">
                <a:solidFill>
                  <a:srgbClr val="FF0000"/>
                </a:solidFill>
              </a:rPr>
            </a:br>
            <a:r>
              <a:rPr lang="kk-KZ" sz="3200" dirty="0">
                <a:solidFill>
                  <a:srgbClr val="FF0000"/>
                </a:solidFill>
              </a:rPr>
              <a:t/>
            </a:r>
            <a:br>
              <a:rPr lang="kk-KZ" sz="3200" dirty="0">
                <a:solidFill>
                  <a:srgbClr val="FF0000"/>
                </a:solidFill>
              </a:rPr>
            </a:br>
            <a:r>
              <a:rPr lang="kk-KZ" sz="3200" dirty="0" smtClean="0">
                <a:solidFill>
                  <a:srgbClr val="FF0000"/>
                </a:solidFill>
              </a:rPr>
              <a:t>«</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Соғыс </a:t>
            </a:r>
            <a: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жайлы </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естеліктер-кітапта»</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память о войне вам книга оставляет»</a:t>
            </a:r>
            <a: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kk-KZ"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ttp://scool28.ucoz.ru/Logotip/pobede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4" y="1628800"/>
            <a:ext cx="2906688" cy="290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8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0.1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876" t="871" r="5250"/>
          <a:stretch/>
        </p:blipFill>
        <p:spPr bwMode="auto">
          <a:xfrm>
            <a:off x="794655" y="836712"/>
            <a:ext cx="2664296" cy="424847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283968" y="836711"/>
            <a:ext cx="4176464" cy="4176465"/>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Подвиг </a:t>
            </a:r>
            <a:r>
              <a:rPr lang="kk-KZ" b="1" dirty="0">
                <a:latin typeface="Times New Roman" panose="02020603050405020304" pitchFamily="18" charset="0"/>
                <a:cs typeface="Times New Roman" panose="02020603050405020304" pitchFamily="18" charset="0"/>
              </a:rPr>
              <a:t>павлодарцев в памяти народной.- Павлодар: Дом печати, 2004.- 496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Книга </a:t>
            </a:r>
            <a:r>
              <a:rPr lang="kk-KZ" dirty="0">
                <a:latin typeface="Times New Roman" panose="02020603050405020304" pitchFamily="18" charset="0"/>
                <a:cs typeface="Times New Roman" panose="02020603050405020304" pitchFamily="18" charset="0"/>
              </a:rPr>
              <a:t>рассказывает </a:t>
            </a:r>
            <a:r>
              <a:rPr lang="kk-KZ" dirty="0" smtClean="0">
                <a:latin typeface="Times New Roman" panose="02020603050405020304" pitchFamily="18" charset="0"/>
                <a:cs typeface="Times New Roman" panose="02020603050405020304" pitchFamily="18" charset="0"/>
              </a:rPr>
              <a:t>      о </a:t>
            </a:r>
            <a:r>
              <a:rPr lang="kk-KZ" dirty="0">
                <a:latin typeface="Times New Roman" panose="02020603050405020304" pitchFamily="18" charset="0"/>
                <a:cs typeface="Times New Roman" panose="02020603050405020304" pitchFamily="18" charset="0"/>
              </a:rPr>
              <a:t>наших земляках-фронтовиках и о тех, кто трудился в тылу, помогая фронту.</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805263"/>
            <a:ext cx="7632848" cy="720079"/>
          </a:xfrm>
          <a:prstGeom prst="rect">
            <a:avLst/>
          </a:prstGeom>
          <a:noFill/>
          <a:ln>
            <a:noFill/>
          </a:ln>
        </p:spPr>
      </p:pic>
    </p:spTree>
    <p:extLst>
      <p:ext uri="{BB962C8B-B14F-4D97-AF65-F5344CB8AC3E}">
        <p14:creationId xmlns:p14="http://schemas.microsoft.com/office/powerpoint/2010/main" val="3820169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7.11.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000" t="1667" r="4445" b="4309"/>
          <a:stretch/>
        </p:blipFill>
        <p:spPr bwMode="auto">
          <a:xfrm>
            <a:off x="683568" y="476672"/>
            <a:ext cx="2592288" cy="309634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635896" y="476672"/>
            <a:ext cx="5184576" cy="5544616"/>
          </a:xfrm>
        </p:spPr>
        <p:txBody>
          <a:bodyPr>
            <a:normAutofit fontScale="70000" lnSpcReduction="20000"/>
          </a:bodyPr>
          <a:lstStyle/>
          <a:p>
            <a:pPr marL="0" indent="0">
              <a:buNone/>
            </a:pPr>
            <a:r>
              <a:rPr lang="kk-KZ" sz="2600" b="1" dirty="0" smtClean="0">
                <a:latin typeface="Times New Roman" panose="02020603050405020304" pitchFamily="18" charset="0"/>
                <a:cs typeface="Times New Roman" panose="02020603050405020304" pitchFamily="18" charset="0"/>
              </a:rPr>
              <a:t>1. Бауржан </a:t>
            </a:r>
            <a:r>
              <a:rPr lang="kk-KZ" sz="2600" b="1" dirty="0">
                <a:latin typeface="Times New Roman" panose="02020603050405020304" pitchFamily="18" charset="0"/>
                <a:cs typeface="Times New Roman" panose="02020603050405020304" pitchFamily="18" charset="0"/>
              </a:rPr>
              <a:t>Момышұлы. Қанмен жазылған кітап. Көптомдық шығармалар жинағы. 16том. - Алматы: Өнер, 2010. – 272 бет.</a:t>
            </a:r>
            <a:endParaRPr lang="ru-RU" sz="2600" dirty="0">
              <a:latin typeface="Times New Roman" panose="02020603050405020304" pitchFamily="18" charset="0"/>
              <a:cs typeface="Times New Roman" panose="02020603050405020304" pitchFamily="18" charset="0"/>
            </a:endParaRPr>
          </a:p>
          <a:p>
            <a:pPr marL="0" indent="0">
              <a:buNone/>
            </a:pPr>
            <a:r>
              <a:rPr lang="kk-KZ" sz="2600" b="1" dirty="0" smtClean="0">
                <a:latin typeface="Times New Roman" panose="02020603050405020304" pitchFamily="18" charset="0"/>
                <a:cs typeface="Times New Roman" panose="02020603050405020304" pitchFamily="18" charset="0"/>
              </a:rPr>
              <a:t>2. Бауржан </a:t>
            </a:r>
            <a:r>
              <a:rPr lang="kk-KZ" sz="2600" b="1" dirty="0">
                <a:latin typeface="Times New Roman" panose="02020603050405020304" pitchFamily="18" charset="0"/>
                <a:cs typeface="Times New Roman" panose="02020603050405020304" pitchFamily="18" charset="0"/>
              </a:rPr>
              <a:t>Момышұлы. Қанмен жазылған кітап. - Алматы: Қазақстан, 1991. – 400 бет.</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Бауржан </a:t>
            </a:r>
            <a:r>
              <a:rPr lang="kk-KZ" sz="2600" dirty="0">
                <a:latin typeface="Times New Roman" panose="02020603050405020304" pitchFamily="18" charset="0"/>
                <a:cs typeface="Times New Roman" panose="02020603050405020304" pitchFamily="18" charset="0"/>
              </a:rPr>
              <a:t>Момышұлы Ұлы Отан соғысында бір ұрыста ауыр жаракаттанып, 1943 жылдың аяғында Алматыға келді. Ол академик Қ. Сатпаев пен М. Әуезовтың өтініші бойынша ғылым академисында ғылым, әдебиет және өнер қызметкерлері алдында әңгіме – лекция өткізеді. Москва түбіндегі ауыр ұрыстарды өз басынан өткізген Момышұлы Панфилов дивизиясының жауынгерлік жолына, қатардағы жауынгерлердің психологиясына, өзі жинақтаған ұрыс тәжірибелеріне тоқталады.</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Алты </a:t>
            </a:r>
            <a:r>
              <a:rPr lang="kk-KZ" sz="2600" dirty="0">
                <a:latin typeface="Times New Roman" panose="02020603050405020304" pitchFamily="18" charset="0"/>
                <a:cs typeface="Times New Roman" panose="02020603050405020304" pitchFamily="18" charset="0"/>
              </a:rPr>
              <a:t>күн бойы орыс тілінде оқыған лекцияның стенограммасы батыр қолбасшының архивінде жарты ғасырдай уақыт сақталып келді. Осы күнге дейін шығарма баспадан екінші рет жарық көріп отыр</a:t>
            </a:r>
            <a:r>
              <a:rPr lang="kk-KZ" sz="2600" dirty="0" smtClean="0">
                <a:latin typeface="Times New Roman" panose="02020603050405020304" pitchFamily="18" charset="0"/>
                <a:cs typeface="Times New Roman" panose="02020603050405020304" pitchFamily="18" charset="0"/>
              </a:rPr>
              <a:t>.</a:t>
            </a:r>
          </a:p>
          <a:p>
            <a:pPr marL="0" indent="0">
              <a:buNone/>
            </a:pPr>
            <a:r>
              <a:rPr lang="kk-KZ" sz="2600" b="1" i="1" dirty="0" smtClean="0">
                <a:latin typeface="Times New Roman" panose="02020603050405020304" pitchFamily="18" charset="0"/>
                <a:cs typeface="Times New Roman" panose="02020603050405020304" pitchFamily="18" charset="0"/>
              </a:rPr>
              <a:t>Мына  ссылкамен оқуға болады</a:t>
            </a:r>
            <a:r>
              <a:rPr lang="ru-RU" sz="2600" b="1" i="1" dirty="0" smtClean="0">
                <a:latin typeface="Times New Roman" panose="02020603050405020304" pitchFamily="18" charset="0"/>
                <a:cs typeface="Times New Roman" panose="02020603050405020304" pitchFamily="18" charset="0"/>
              </a:rPr>
              <a:t>:</a:t>
            </a:r>
          </a:p>
          <a:p>
            <a:pPr marL="0" indent="0">
              <a:buNone/>
            </a:pPr>
            <a:r>
              <a:rPr lang="en-US" sz="2600" dirty="0">
                <a:latin typeface="Times New Roman" panose="02020603050405020304" pitchFamily="18" charset="0"/>
                <a:cs typeface="Times New Roman" panose="02020603050405020304" pitchFamily="18" charset="0"/>
              </a:rPr>
              <a:t>https://kitap.kz/</a:t>
            </a:r>
            <a:endParaRPr lang="kk-KZ" sz="2600" dirty="0" smtClean="0">
              <a:latin typeface="Times New Roman" panose="02020603050405020304" pitchFamily="18" charset="0"/>
              <a:cs typeface="Times New Roman" panose="02020603050405020304" pitchFamily="18" charset="0"/>
            </a:endParaRPr>
          </a:p>
          <a:p>
            <a:pPr marL="0" indent="0">
              <a:buNone/>
            </a:pPr>
            <a:endParaRPr lang="ru-RU" sz="2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D:\Данные\Рабочие документы\2015\2015-02-19 09.43.22.jpg"/>
          <p:cNvPicPr/>
          <p:nvPr/>
        </p:nvPicPr>
        <p:blipFill rotWithShape="1">
          <a:blip r:embed="rId3" cstate="print">
            <a:extLst>
              <a:ext uri="{28A0092B-C50C-407E-A947-70E740481C1C}">
                <a14:useLocalDpi xmlns:a14="http://schemas.microsoft.com/office/drawing/2010/main" val="0"/>
              </a:ext>
            </a:extLst>
          </a:blip>
          <a:srcRect l="10323" t="2694" r="11580" b="3366"/>
          <a:stretch/>
        </p:blipFill>
        <p:spPr bwMode="auto">
          <a:xfrm>
            <a:off x="899592" y="2420888"/>
            <a:ext cx="2520280" cy="2952328"/>
          </a:xfrm>
          <a:prstGeom prst="rect">
            <a:avLst/>
          </a:prstGeom>
          <a:noFill/>
          <a:ln>
            <a:noFill/>
          </a:ln>
          <a:extLst>
            <a:ext uri="{53640926-AAD7-44D8-BBD7-CCE9431645EC}">
              <a14:shadowObscured xmlns:a14="http://schemas.microsoft.com/office/drawing/2010/main"/>
            </a:ext>
          </a:extLst>
        </p:spPr>
      </p:pic>
      <p:pic>
        <p:nvPicPr>
          <p:cNvPr id="7" name="Рисунок 6"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96099" y="6309320"/>
            <a:ext cx="7632848" cy="432047"/>
          </a:xfrm>
          <a:prstGeom prst="rect">
            <a:avLst/>
          </a:prstGeom>
          <a:noFill/>
          <a:ln>
            <a:noFill/>
          </a:ln>
        </p:spPr>
      </p:pic>
    </p:spTree>
    <p:extLst>
      <p:ext uri="{BB962C8B-B14F-4D97-AF65-F5344CB8AC3E}">
        <p14:creationId xmlns:p14="http://schemas.microsoft.com/office/powerpoint/2010/main" val="3848849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2.0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6036" t="1887" r="10965" b="3019"/>
          <a:stretch/>
        </p:blipFill>
        <p:spPr bwMode="auto">
          <a:xfrm>
            <a:off x="323528" y="1484784"/>
            <a:ext cx="2592288" cy="360040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131840" y="620688"/>
            <a:ext cx="5832648" cy="5543294"/>
          </a:xfrm>
        </p:spPr>
        <p:txBody>
          <a:bodyPr>
            <a:normAutofit fontScale="77500" lnSpcReduction="20000"/>
          </a:bodyPr>
          <a:lstStyle/>
          <a:p>
            <a:pPr marL="0" indent="0">
              <a:buNone/>
            </a:pPr>
            <a:r>
              <a:rPr lang="kk-KZ" b="1" dirty="0" smtClean="0">
                <a:latin typeface="Times New Roman" panose="02020603050405020304" pitchFamily="18" charset="0"/>
                <a:cs typeface="Times New Roman" panose="02020603050405020304" pitchFamily="18" charset="0"/>
              </a:rPr>
              <a:t>    </a:t>
            </a:r>
          </a:p>
          <a:p>
            <a:pPr marL="0" indent="0">
              <a:buNone/>
            </a:pPr>
            <a:r>
              <a:rPr lang="kk-KZ" sz="2600" b="1" dirty="0">
                <a:latin typeface="Times New Roman" panose="02020603050405020304" pitchFamily="18" charset="0"/>
                <a:cs typeface="Times New Roman" panose="02020603050405020304" pitchFamily="18" charset="0"/>
              </a:rPr>
              <a:t> </a:t>
            </a:r>
            <a:r>
              <a:rPr lang="kk-KZ" sz="2600" b="1" dirty="0" smtClean="0">
                <a:latin typeface="Times New Roman" panose="02020603050405020304" pitchFamily="18" charset="0"/>
                <a:cs typeface="Times New Roman" panose="02020603050405020304" pitchFamily="18" charset="0"/>
              </a:rPr>
              <a:t>    Бауржан </a:t>
            </a:r>
            <a:r>
              <a:rPr lang="kk-KZ" sz="2600" b="1" dirty="0">
                <a:latin typeface="Times New Roman" panose="02020603050405020304" pitchFamily="18" charset="0"/>
                <a:cs typeface="Times New Roman" panose="02020603050405020304" pitchFamily="18" charset="0"/>
              </a:rPr>
              <a:t>Момышұлы. Москва үшін шайқас: Роман. - Алматы: Жазушы, 2009. – 328 бет.- «Қазақтың 100 романы» сериясы.</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 </a:t>
            </a:r>
            <a:r>
              <a:rPr lang="kk-KZ" sz="2600" dirty="0">
                <a:latin typeface="Times New Roman" panose="02020603050405020304" pitchFamily="18" charset="0"/>
                <a:cs typeface="Times New Roman" panose="02020603050405020304" pitchFamily="18" charset="0"/>
              </a:rPr>
              <a:t>Алты жүздей жауынгерден тұратын батальон Москваның ту сыртындағы Волоколамск қаласының тас жолымен таң атпай сап түзеп жүріп келеді... Амал қанша, қайтерсіз енді, біз шегініп келеміз». </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Міне </a:t>
            </a:r>
            <a:r>
              <a:rPr lang="kk-KZ" sz="2600" dirty="0">
                <a:latin typeface="Times New Roman" panose="02020603050405020304" pitchFamily="18" charset="0"/>
                <a:cs typeface="Times New Roman" panose="02020603050405020304" pitchFamily="18" charset="0"/>
              </a:rPr>
              <a:t>осылай ашы жеңіліс, сұсты суреттен басталатын роман соңында жау қолындағы қалаларды бірінен соң бірін фашистерден азат етіп, қатардағы жауынгер Әкімгерейді орден-медальмен марапаттап жатқан комдив Момышұлын көреміз...</a:t>
            </a:r>
            <a:endParaRPr lang="ru-RU" sz="2600" dirty="0">
              <a:latin typeface="Times New Roman" panose="02020603050405020304" pitchFamily="18" charset="0"/>
              <a:cs typeface="Times New Roman" panose="02020603050405020304" pitchFamily="18" charset="0"/>
            </a:endParaRPr>
          </a:p>
          <a:p>
            <a:pPr marL="0" indent="0">
              <a:buNone/>
            </a:pPr>
            <a:r>
              <a:rPr lang="kk-KZ" sz="2600" dirty="0" smtClean="0">
                <a:latin typeface="Times New Roman" panose="02020603050405020304" pitchFamily="18" charset="0"/>
                <a:cs typeface="Times New Roman" panose="02020603050405020304" pitchFamily="18" charset="0"/>
              </a:rPr>
              <a:t>     Аты </a:t>
            </a:r>
            <a:r>
              <a:rPr lang="kk-KZ" sz="2600" dirty="0">
                <a:latin typeface="Times New Roman" panose="02020603050405020304" pitchFamily="18" charset="0"/>
                <a:cs typeface="Times New Roman" panose="02020603050405020304" pitchFamily="18" charset="0"/>
              </a:rPr>
              <a:t>аңызға айналған гвардия полковнигінің қолбасшылық даңқы алғаш рет, міне, осы Москва үшін шайқаста шыққан</a:t>
            </a:r>
            <a:r>
              <a:rPr lang="kk-KZ" sz="2600" dirty="0" smtClean="0">
                <a:latin typeface="Times New Roman" panose="02020603050405020304" pitchFamily="18" charset="0"/>
                <a:cs typeface="Times New Roman" panose="02020603050405020304" pitchFamily="18" charset="0"/>
              </a:rPr>
              <a:t>.</a:t>
            </a:r>
          </a:p>
          <a:p>
            <a:pPr marL="0" indent="0">
              <a:buNone/>
            </a:pPr>
            <a:r>
              <a:rPr lang="kk-KZ" sz="2600" b="1" i="1" dirty="0">
                <a:latin typeface="Times New Roman" panose="02020603050405020304" pitchFamily="18" charset="0"/>
                <a:cs typeface="Times New Roman" panose="02020603050405020304" pitchFamily="18" charset="0"/>
              </a:rPr>
              <a:t>Мына  ссылкамен оқуға болады</a:t>
            </a:r>
            <a:r>
              <a:rPr lang="ru-RU" sz="2600" b="1" i="1" dirty="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https</a:t>
            </a:r>
            <a:r>
              <a:rPr lang="en-US" sz="2600" dirty="0">
                <a:latin typeface="Times New Roman" panose="02020603050405020304" pitchFamily="18" charset="0"/>
                <a:cs typeface="Times New Roman" panose="02020603050405020304" pitchFamily="18" charset="0"/>
              </a:rPr>
              <a:t>://kitap.kz/</a:t>
            </a:r>
            <a:endParaRPr lang="kk-KZ" sz="2600" dirty="0" smtClean="0">
              <a:latin typeface="Times New Roman" panose="02020603050405020304" pitchFamily="18" charset="0"/>
              <a:cs typeface="Times New Roman" panose="02020603050405020304" pitchFamily="18" charset="0"/>
            </a:endParaRPr>
          </a:p>
          <a:p>
            <a:pPr marL="0" indent="0">
              <a:buNone/>
            </a:pPr>
            <a:endParaRPr lang="ru-RU" sz="2600"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0201" y="6163982"/>
            <a:ext cx="7632848" cy="576063"/>
          </a:xfrm>
          <a:prstGeom prst="rect">
            <a:avLst/>
          </a:prstGeom>
          <a:noFill/>
          <a:ln>
            <a:noFill/>
          </a:ln>
        </p:spPr>
      </p:pic>
    </p:spTree>
    <p:extLst>
      <p:ext uri="{BB962C8B-B14F-4D97-AF65-F5344CB8AC3E}">
        <p14:creationId xmlns:p14="http://schemas.microsoft.com/office/powerpoint/2010/main" val="2974120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9.48.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8764" t="3806" r="11440" b="5536"/>
          <a:stretch/>
        </p:blipFill>
        <p:spPr bwMode="auto">
          <a:xfrm>
            <a:off x="323528" y="1412776"/>
            <a:ext cx="2736304" cy="381642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347864" y="404664"/>
            <a:ext cx="5400600" cy="5472608"/>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Момыш-улы </a:t>
            </a:r>
            <a:r>
              <a:rPr lang="kk-KZ" b="1" dirty="0">
                <a:latin typeface="Times New Roman" panose="02020603050405020304" pitchFamily="18" charset="0"/>
                <a:cs typeface="Times New Roman" panose="02020603050405020304" pitchFamily="18" charset="0"/>
              </a:rPr>
              <a:t>Бауржан. За нами Москва: Записки офицера.- Алма-Ата: Жазушы, 1966.- 548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Записки </a:t>
            </a:r>
            <a:r>
              <a:rPr lang="kk-KZ" dirty="0">
                <a:latin typeface="Times New Roman" panose="02020603050405020304" pitchFamily="18" charset="0"/>
                <a:cs typeface="Times New Roman" panose="02020603050405020304" pitchFamily="18" charset="0"/>
              </a:rPr>
              <a:t>офицера интересны тем, что они основаны на документальных материалах, в книге нет вымышленных событий и героев, автор старается быть объективным, показывая героизм людей, он не скрывает и трагизма событий, стремиться не отступать от жизненной правды: то горькой и тяжелой, то радостной</a:t>
            </a:r>
            <a:r>
              <a:rPr lang="kk-KZ" dirty="0" smtClean="0">
                <a:latin typeface="Times New Roman" panose="02020603050405020304" pitchFamily="18" charset="0"/>
                <a:cs typeface="Times New Roman" panose="02020603050405020304" pitchFamily="18" charset="0"/>
              </a:rPr>
              <a:t>.</a:t>
            </a:r>
          </a:p>
          <a:p>
            <a:pPr marL="0" indent="0">
              <a:buNone/>
            </a:pPr>
            <a:r>
              <a:rPr lang="kk-KZ" b="1" i="1" dirty="0" smtClean="0">
                <a:latin typeface="Times New Roman" panose="02020603050405020304" pitchFamily="18" charset="0"/>
                <a:cs typeface="Times New Roman" panose="02020603050405020304" pitchFamily="18" charset="0"/>
              </a:rPr>
              <a:t>Читать по ссылке:</a:t>
            </a:r>
          </a:p>
          <a:p>
            <a:pPr marL="0" indent="0">
              <a:buNone/>
            </a:pPr>
            <a:r>
              <a:rPr lang="en-US" dirty="0">
                <a:latin typeface="Times New Roman" panose="02020603050405020304" pitchFamily="18" charset="0"/>
                <a:cs typeface="Times New Roman" panose="02020603050405020304" pitchFamily="18" charset="0"/>
              </a:rPr>
              <a:t>https://libking.ru/</a:t>
            </a:r>
            <a:endParaRPr lang="kk-KZ"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5242" y="5949280"/>
            <a:ext cx="7632848" cy="720079"/>
          </a:xfrm>
          <a:prstGeom prst="rect">
            <a:avLst/>
          </a:prstGeom>
          <a:noFill/>
          <a:ln>
            <a:noFill/>
          </a:ln>
        </p:spPr>
      </p:pic>
    </p:spTree>
    <p:extLst>
      <p:ext uri="{BB962C8B-B14F-4D97-AF65-F5344CB8AC3E}">
        <p14:creationId xmlns:p14="http://schemas.microsoft.com/office/powerpoint/2010/main" val="4039946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37.30.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592" t="2695" r="5988" b="3869"/>
          <a:stretch/>
        </p:blipFill>
        <p:spPr bwMode="auto">
          <a:xfrm>
            <a:off x="395536" y="1268760"/>
            <a:ext cx="2880320"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563888" y="548680"/>
            <a:ext cx="5184576" cy="5544616"/>
          </a:xfrm>
        </p:spPr>
        <p:txBody>
          <a:bodyPr>
            <a:normAutofit fontScale="92500" lnSpcReduction="10000"/>
          </a:bodyPr>
          <a:lstStyle/>
          <a:p>
            <a:pPr marL="0" indent="0">
              <a:buNone/>
            </a:pPr>
            <a:r>
              <a:rPr lang="kk-KZ" b="1" dirty="0" smtClean="0">
                <a:latin typeface="Times New Roman" panose="02020603050405020304" pitchFamily="18" charset="0"/>
                <a:cs typeface="Times New Roman" panose="02020603050405020304" pitchFamily="18" charset="0"/>
              </a:rPr>
              <a:t>    Момыш-улы </a:t>
            </a:r>
            <a:r>
              <a:rPr lang="kk-KZ" b="1" dirty="0">
                <a:latin typeface="Times New Roman" panose="02020603050405020304" pitchFamily="18" charset="0"/>
                <a:cs typeface="Times New Roman" panose="02020603050405020304" pitchFamily="18" charset="0"/>
              </a:rPr>
              <a:t>Б. Правда о войне. Сборник произведений. Том 18 (1-я книга). – Алматы: Өнер, 2010. – 360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Устав </a:t>
            </a:r>
            <a:r>
              <a:rPr lang="kk-KZ" dirty="0">
                <a:latin typeface="Times New Roman" panose="02020603050405020304" pitchFamily="18" charset="0"/>
                <a:cs typeface="Times New Roman" panose="02020603050405020304" pitchFamily="18" charset="0"/>
              </a:rPr>
              <a:t>наставляет, форма – подтягивает, дисциплина поднимает сознание на более высокий уровень общности и войскового родства. Настоящей семьей истинного война являются боевые братья и сестры. Друзьями становятся все достойнные фронтовики. Домом своим воин считает Родину. Бытовые проблемы в его глазах не вырастут до обывательской планки, а духовные карлики останутся для него бестелессными призраками. Возможно, об этом  и говорит данная книга</a:t>
            </a:r>
            <a:r>
              <a:rPr lang="kk-KZ" dirty="0" smtClean="0">
                <a:latin typeface="Times New Roman" panose="02020603050405020304" pitchFamily="18" charset="0"/>
                <a:cs typeface="Times New Roman" panose="02020603050405020304" pitchFamily="18" charset="0"/>
              </a:rPr>
              <a:t>.</a:t>
            </a:r>
          </a:p>
          <a:p>
            <a:pPr marL="0" indent="0">
              <a:buNone/>
            </a:pPr>
            <a:r>
              <a:rPr lang="kk-KZ" b="1" i="1" dirty="0" smtClean="0">
                <a:latin typeface="Times New Roman" panose="02020603050405020304" pitchFamily="18" charset="0"/>
                <a:cs typeface="Times New Roman" panose="02020603050405020304" pitchFamily="18" charset="0"/>
              </a:rPr>
              <a:t>Читать по ссылке:</a:t>
            </a:r>
          </a:p>
          <a:p>
            <a:pPr marL="0" indent="0">
              <a:buNone/>
            </a:pPr>
            <a:r>
              <a:rPr lang="en-US" dirty="0">
                <a:latin typeface="Times New Roman" panose="02020603050405020304" pitchFamily="18" charset="0"/>
                <a:cs typeface="Times New Roman" panose="02020603050405020304" pitchFamily="18" charset="0"/>
              </a:rPr>
              <a:t>https://libcat.ru/</a:t>
            </a:r>
            <a:endParaRPr lang="kk-KZ"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1875" y="6021288"/>
            <a:ext cx="7632848" cy="576063"/>
          </a:xfrm>
          <a:prstGeom prst="rect">
            <a:avLst/>
          </a:prstGeom>
          <a:noFill/>
          <a:ln>
            <a:noFill/>
          </a:ln>
        </p:spPr>
      </p:pic>
    </p:spTree>
    <p:extLst>
      <p:ext uri="{BB962C8B-B14F-4D97-AF65-F5344CB8AC3E}">
        <p14:creationId xmlns:p14="http://schemas.microsoft.com/office/powerpoint/2010/main" val="1337445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4.4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9670" t="3628" r="10901" b="4663"/>
          <a:stretch/>
        </p:blipFill>
        <p:spPr bwMode="auto">
          <a:xfrm>
            <a:off x="387027" y="1196752"/>
            <a:ext cx="2808312"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491880" y="476671"/>
            <a:ext cx="5328592" cy="5472609"/>
          </a:xfrm>
        </p:spPr>
        <p:txBody>
          <a:bodyPr>
            <a:normAutofit fontScale="85000" lnSpcReduction="20000"/>
          </a:bodyPr>
          <a:lstStyle/>
          <a:p>
            <a:pPr marL="0" indent="0">
              <a:buNone/>
            </a:pPr>
            <a:r>
              <a:rPr lang="ru-RU" b="1" dirty="0" smtClean="0">
                <a:latin typeface="Times New Roman" panose="02020603050405020304" pitchFamily="18" charset="0"/>
                <a:cs typeface="Times New Roman" panose="02020603050405020304" pitchFamily="18" charset="0"/>
              </a:rPr>
              <a:t>     </a:t>
            </a:r>
            <a:r>
              <a:rPr lang="ru-RU" sz="2600" b="1" dirty="0" smtClean="0">
                <a:latin typeface="Times New Roman" panose="02020603050405020304" pitchFamily="18" charset="0"/>
                <a:cs typeface="Times New Roman" panose="02020603050405020304" pitchFamily="18" charset="0"/>
              </a:rPr>
              <a:t>Адамович А.М. Сыновья уходят в бой: Роман – дилогия.- М.: Молодая гвардия, 1987.- 588 с.: ил.</a:t>
            </a:r>
            <a:endParaRPr lang="ru-RU" sz="2600" dirty="0" smtClean="0">
              <a:latin typeface="Times New Roman" panose="02020603050405020304" pitchFamily="18" charset="0"/>
              <a:cs typeface="Times New Roman" panose="02020603050405020304" pitchFamily="18" charset="0"/>
            </a:endParaRPr>
          </a:p>
          <a:p>
            <a:pPr marL="0" indent="0">
              <a:buNone/>
            </a:pPr>
            <a:r>
              <a:rPr lang="ru-RU" sz="2600" dirty="0" smtClean="0">
                <a:latin typeface="Times New Roman" panose="02020603050405020304" pitchFamily="18" charset="0"/>
                <a:cs typeface="Times New Roman" panose="02020603050405020304" pitchFamily="18" charset="0"/>
              </a:rPr>
              <a:t>     Книга белорусского писателя рассказывает о героической и трагической судьбе подпольщицы, партизанки, идущей навстречу смертельной опасности вместе со своими детьми. Она – и боец, и всегда – мать. Мать не только своим сыновьям, но и всем, кто вместе с ними, у кого война отняла тепло и ласку близких. Автор передает  непридуманную сложность жизни и борьбы на оккупированной белорусской земле, где героическое и будничное было неповторимо переплетено.</a:t>
            </a:r>
          </a:p>
          <a:p>
            <a:pPr marL="0" indent="0">
              <a:buNone/>
            </a:pPr>
            <a:r>
              <a:rPr lang="ru-RU" sz="2600" dirty="0" smtClean="0">
                <a:latin typeface="Times New Roman" panose="02020603050405020304" pitchFamily="18" charset="0"/>
                <a:cs typeface="Times New Roman" panose="02020603050405020304" pitchFamily="18" charset="0"/>
              </a:rPr>
              <a:t> </a:t>
            </a:r>
            <a:r>
              <a:rPr lang="ru-RU" sz="2600" b="1" i="1" dirty="0" smtClean="0">
                <a:latin typeface="Times New Roman" panose="02020603050405020304" pitchFamily="18" charset="0"/>
                <a:cs typeface="Times New Roman" panose="02020603050405020304" pitchFamily="18" charset="0"/>
              </a:rPr>
              <a:t>Книгу  можно прочитать по ссылкам:</a:t>
            </a:r>
          </a:p>
          <a:p>
            <a:pPr marL="0" indent="0">
              <a:buNone/>
            </a:pPr>
            <a:r>
              <a:rPr lang="en-US" sz="2600" u="sng" dirty="0" smtClean="0">
                <a:latin typeface="Times New Roman" panose="02020603050405020304" pitchFamily="18" charset="0"/>
                <a:cs typeface="Times New Roman" panose="02020603050405020304" pitchFamily="18" charset="0"/>
                <a:hlinkClick r:id="rId3"/>
              </a:rPr>
              <a:t>https://iknigi.net/</a:t>
            </a:r>
            <a:r>
              <a:rPr lang="ru-RU" sz="2600" u="sng" dirty="0" smtClean="0">
                <a:latin typeface="Times New Roman" panose="02020603050405020304" pitchFamily="18" charset="0"/>
                <a:cs typeface="Times New Roman" panose="02020603050405020304" pitchFamily="18" charset="0"/>
              </a:rPr>
              <a:t> </a:t>
            </a:r>
          </a:p>
          <a:p>
            <a:pPr marL="0" indent="0">
              <a:buNone/>
            </a:pPr>
            <a:r>
              <a:rPr lang="en-US" sz="2600" dirty="0">
                <a:latin typeface="Times New Roman" panose="02020603050405020304" pitchFamily="18" charset="0"/>
                <a:cs typeface="Times New Roman" panose="02020603050405020304" pitchFamily="18" charset="0"/>
              </a:rPr>
              <a:t>https://fictionbook.ru</a:t>
            </a:r>
            <a:r>
              <a:rPr lang="en-US" sz="2600" dirty="0" smtClean="0">
                <a:latin typeface="Times New Roman" panose="02020603050405020304" pitchFamily="18" charset="0"/>
                <a:cs typeface="Times New Roman" panose="02020603050405020304" pitchFamily="18" charset="0"/>
              </a:rPr>
              <a:t>/</a:t>
            </a: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pPr marL="0" indent="0">
              <a:buNone/>
            </a:pPr>
            <a:endParaRPr lang="ru-RU" sz="2600" dirty="0" smtClean="0">
              <a:latin typeface="Times New Roman" panose="02020603050405020304" pitchFamily="18" charset="0"/>
              <a:cs typeface="Times New Roman" panose="02020603050405020304" pitchFamily="18" charset="0"/>
            </a:endParaRPr>
          </a:p>
          <a:p>
            <a:endParaRPr lang="ru-RU" sz="26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95536" y="6165304"/>
            <a:ext cx="8280920" cy="504056"/>
          </a:xfrm>
          <a:prstGeom prst="rect">
            <a:avLst/>
          </a:prstGeom>
          <a:noFill/>
          <a:ln>
            <a:noFill/>
          </a:ln>
        </p:spPr>
      </p:pic>
    </p:spTree>
    <p:extLst>
      <p:ext uri="{BB962C8B-B14F-4D97-AF65-F5344CB8AC3E}">
        <p14:creationId xmlns:p14="http://schemas.microsoft.com/office/powerpoint/2010/main" val="4250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7.1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3765" t="1412" r="5484" b="1"/>
          <a:stretch/>
        </p:blipFill>
        <p:spPr bwMode="auto">
          <a:xfrm>
            <a:off x="467544" y="1268760"/>
            <a:ext cx="2664296"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347864" y="548680"/>
            <a:ext cx="5472608" cy="5112568"/>
          </a:xfrm>
        </p:spPr>
        <p:txBody>
          <a:bodyPr>
            <a:normAutofit/>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Бондарев </a:t>
            </a:r>
            <a:r>
              <a:rPr lang="ru-RU" b="1" dirty="0">
                <a:latin typeface="Times New Roman" panose="02020603050405020304" pitchFamily="18" charset="0"/>
                <a:cs typeface="Times New Roman" panose="02020603050405020304" pitchFamily="18" charset="0"/>
              </a:rPr>
              <a:t>Ю. Горячий снег: Роман.- М.: Просвещение, 1982.-320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романе отражены события 1942 года: танковые колонны гитлеровского </a:t>
            </a:r>
            <a:r>
              <a:rPr lang="ru-RU" dirty="0" smtClean="0">
                <a:latin typeface="Times New Roman" panose="02020603050405020304" pitchFamily="18" charset="0"/>
                <a:cs typeface="Times New Roman" panose="02020603050405020304" pitchFamily="18" charset="0"/>
              </a:rPr>
              <a:t>фельдмаршала </a:t>
            </a:r>
            <a:r>
              <a:rPr lang="ru-RU" dirty="0" err="1">
                <a:latin typeface="Times New Roman" panose="02020603050405020304" pitchFamily="18" charset="0"/>
                <a:cs typeface="Times New Roman" panose="02020603050405020304" pitchFamily="18" charset="0"/>
              </a:rPr>
              <a:t>Манштейна</a:t>
            </a:r>
            <a:r>
              <a:rPr lang="ru-RU" dirty="0">
                <a:latin typeface="Times New Roman" panose="02020603050405020304" pitchFamily="18" charset="0"/>
                <a:cs typeface="Times New Roman" panose="02020603050405020304" pitchFamily="18" charset="0"/>
              </a:rPr>
              <a:t> рвались на выручку вооруженной </a:t>
            </a:r>
            <a:r>
              <a:rPr lang="ru-RU" dirty="0" smtClean="0">
                <a:latin typeface="Times New Roman" panose="02020603050405020304" pitchFamily="18" charset="0"/>
                <a:cs typeface="Times New Roman" panose="02020603050405020304" pitchFamily="18" charset="0"/>
              </a:rPr>
              <a:t>трёхсот-тысячной </a:t>
            </a:r>
            <a:r>
              <a:rPr lang="ru-RU" dirty="0">
                <a:latin typeface="Times New Roman" panose="02020603050405020304" pitchFamily="18" charset="0"/>
                <a:cs typeface="Times New Roman" panose="02020603050405020304" pitchFamily="18" charset="0"/>
              </a:rPr>
              <a:t>группировке Паулюса; на их пути советские войска и не пропустил врага</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smtClean="0">
                <a:latin typeface="Times New Roman" panose="02020603050405020304" pitchFamily="18" charset="0"/>
                <a:cs typeface="Times New Roman" panose="02020603050405020304" pitchFamily="18" charset="0"/>
              </a:rPr>
              <a:t>Можно прочитать по ссылке:</a:t>
            </a:r>
          </a:p>
          <a:p>
            <a:pPr marL="0" indent="0">
              <a:buNone/>
            </a:pPr>
            <a:r>
              <a:rPr lang="en-US" i="1" dirty="0">
                <a:latin typeface="Times New Roman" panose="02020603050405020304" pitchFamily="18" charset="0"/>
                <a:cs typeface="Times New Roman" panose="02020603050405020304" pitchFamily="18" charset="0"/>
              </a:rPr>
              <a:t>https://bookz.ru/authors/urii-bondarev/bondarew_sneg/1-bondarew_sneg.html</a:t>
            </a:r>
            <a:endParaRPr lang="ru-RU" i="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947271"/>
            <a:ext cx="7632848" cy="648071"/>
          </a:xfrm>
          <a:prstGeom prst="rect">
            <a:avLst/>
          </a:prstGeom>
          <a:noFill/>
          <a:ln>
            <a:noFill/>
          </a:ln>
        </p:spPr>
      </p:pic>
    </p:spTree>
    <p:extLst>
      <p:ext uri="{BB962C8B-B14F-4D97-AF65-F5344CB8AC3E}">
        <p14:creationId xmlns:p14="http://schemas.microsoft.com/office/powerpoint/2010/main" val="7484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8.5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404" t="1689" r="4505" b="3017"/>
          <a:stretch/>
        </p:blipFill>
        <p:spPr bwMode="auto">
          <a:xfrm>
            <a:off x="395536" y="1124744"/>
            <a:ext cx="2935425"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563888" y="692696"/>
            <a:ext cx="5112568" cy="5112568"/>
          </a:xfrm>
        </p:spPr>
        <p:txBody>
          <a:bodyPr>
            <a:normAutofit fontScale="92500" lnSpcReduction="10000"/>
          </a:bodyPr>
          <a:lstStyle/>
          <a:p>
            <a:pPr marL="0" indent="0">
              <a:buNone/>
            </a:pPr>
            <a:r>
              <a:rPr lang="ru-RU" b="1" dirty="0" smtClean="0">
                <a:latin typeface="Times New Roman" panose="02020603050405020304" pitchFamily="18" charset="0"/>
                <a:cs typeface="Times New Roman" panose="02020603050405020304" pitchFamily="18" charset="0"/>
              </a:rPr>
              <a:t>    Кассиль </a:t>
            </a:r>
            <a:r>
              <a:rPr lang="ru-RU" b="1" dirty="0">
                <a:latin typeface="Times New Roman" panose="02020603050405020304" pitchFamily="18" charset="0"/>
                <a:cs typeface="Times New Roman" panose="02020603050405020304" pitchFamily="18" charset="0"/>
              </a:rPr>
              <a:t>Л. Улица младшего сына: Повесть.- Алма-Ата, </a:t>
            </a:r>
            <a:r>
              <a:rPr lang="ru-RU" b="1" dirty="0" err="1">
                <a:latin typeface="Times New Roman" panose="02020603050405020304" pitchFamily="18" charset="0"/>
                <a:cs typeface="Times New Roman" panose="02020603050405020304" pitchFamily="18" charset="0"/>
              </a:rPr>
              <a:t>Жазушы</a:t>
            </a:r>
            <a:r>
              <a:rPr lang="ru-RU" b="1" dirty="0">
                <a:latin typeface="Times New Roman" panose="02020603050405020304" pitchFamily="18" charset="0"/>
                <a:cs typeface="Times New Roman" panose="02020603050405020304" pitchFamily="18" charset="0"/>
              </a:rPr>
              <a:t>, 1981.- 320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Книга </a:t>
            </a:r>
            <a:r>
              <a:rPr lang="ru-RU" dirty="0">
                <a:latin typeface="Times New Roman" panose="02020603050405020304" pitchFamily="18" charset="0"/>
                <a:cs typeface="Times New Roman" panose="02020603050405020304" pitchFamily="18" charset="0"/>
              </a:rPr>
              <a:t>повествует о короткой, но доблестной жизни одного из многих юных героев Великой Отечественной войны.</a:t>
            </a:r>
          </a:p>
          <a:p>
            <a:pPr marL="0" indent="0">
              <a:buNone/>
            </a:pPr>
            <a:r>
              <a:rPr lang="ru-RU" dirty="0" smtClean="0">
                <a:latin typeface="Times New Roman" panose="02020603050405020304" pitchFamily="18" charset="0"/>
                <a:cs typeface="Times New Roman" panose="02020603050405020304" pitchFamily="18" charset="0"/>
              </a:rPr>
              <a:t>    Не </a:t>
            </a:r>
            <a:r>
              <a:rPr lang="ru-RU" dirty="0">
                <a:latin typeface="Times New Roman" panose="02020603050405020304" pitchFamily="18" charset="0"/>
                <a:cs typeface="Times New Roman" panose="02020603050405020304" pitchFamily="18" charset="0"/>
              </a:rPr>
              <a:t>так уж много мальчишек, чьими именами названы школы и улицы. А вот имя пионера Володи Дубинина увековечено в названиях улицы, школы города Керчи. Здесь его ласково называют «</a:t>
            </a:r>
            <a:r>
              <a:rPr lang="ru-RU" dirty="0" err="1">
                <a:latin typeface="Times New Roman" panose="02020603050405020304" pitchFamily="18" charset="0"/>
                <a:cs typeface="Times New Roman" panose="02020603050405020304" pitchFamily="18" charset="0"/>
              </a:rPr>
              <a:t>керчейский</a:t>
            </a:r>
            <a:r>
              <a:rPr lang="ru-RU" dirty="0">
                <a:latin typeface="Times New Roman" panose="02020603050405020304" pitchFamily="18" charset="0"/>
                <a:cs typeface="Times New Roman" panose="02020603050405020304" pitchFamily="18" charset="0"/>
              </a:rPr>
              <a:t> сынок</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smtClean="0">
                <a:latin typeface="Times New Roman" panose="02020603050405020304" pitchFamily="18" charset="0"/>
                <a:cs typeface="Times New Roman" panose="02020603050405020304" pitchFamily="18" charset="0"/>
              </a:rPr>
              <a:t>Источник:</a:t>
            </a:r>
          </a:p>
          <a:p>
            <a:pPr marL="0" indent="0">
              <a:buNone/>
            </a:pPr>
            <a:r>
              <a:rPr lang="en-US" dirty="0">
                <a:latin typeface="Times New Roman" panose="02020603050405020304" pitchFamily="18" charset="0"/>
                <a:cs typeface="Times New Roman" panose="02020603050405020304" pitchFamily="18" charset="0"/>
              </a:rPr>
              <a:t>http://booksonline.com.ua/</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3727" y="6021288"/>
            <a:ext cx="7632848" cy="648071"/>
          </a:xfrm>
          <a:prstGeom prst="rect">
            <a:avLst/>
          </a:prstGeom>
          <a:noFill/>
          <a:ln>
            <a:noFill/>
          </a:ln>
        </p:spPr>
      </p:pic>
    </p:spTree>
    <p:extLst>
      <p:ext uri="{BB962C8B-B14F-4D97-AF65-F5344CB8AC3E}">
        <p14:creationId xmlns:p14="http://schemas.microsoft.com/office/powerpoint/2010/main" val="588029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2.2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1041" t="5206" r="11988" b="2500"/>
          <a:stretch/>
        </p:blipFill>
        <p:spPr bwMode="auto">
          <a:xfrm>
            <a:off x="467544" y="1556792"/>
            <a:ext cx="2448272" cy="381642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059832" y="908720"/>
            <a:ext cx="5760640" cy="4824536"/>
          </a:xfrm>
        </p:spPr>
        <p:txBody>
          <a:bodyPr>
            <a:normAutofit fontScale="62500" lnSpcReduction="200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Кассиль </a:t>
            </a:r>
            <a:r>
              <a:rPr lang="ru-RU" b="1" dirty="0">
                <a:latin typeface="Times New Roman" panose="02020603050405020304" pitchFamily="18" charset="0"/>
                <a:cs typeface="Times New Roman" panose="02020603050405020304" pitchFamily="18" charset="0"/>
              </a:rPr>
              <a:t>Л. Главное войско: Рассказы.- М.: Дет. лит., 1987.-31 с.: ил.</a:t>
            </a:r>
            <a:endParaRPr lang="ru-RU" dirty="0">
              <a:latin typeface="Times New Roman" panose="02020603050405020304" pitchFamily="18" charset="0"/>
              <a:cs typeface="Times New Roman" panose="02020603050405020304" pitchFamily="18" charset="0"/>
            </a:endParaRPr>
          </a:p>
          <a:p>
            <a:r>
              <a:rPr lang="ru-RU" dirty="0"/>
              <a:t>Л. А. Кассиль "Главное войско" - это сборник военных рассказов. Писатель рассказывает, как в годы Великой Отечественной войны защищают небо наши артиллеристы от фашистских бомбардировщиков. Очень важна работа связистов, которые выбрали позывные имена Арина и Сорока, чтобы враг не догадался, кто разговаривает. А у речки саперы заминировали мост, по которому фашисты хотят пустить свои танки. Мост взорван, враг не прошел.</a:t>
            </a:r>
          </a:p>
          <a:p>
            <a:pPr marL="0" indent="0">
              <a:buNone/>
            </a:pPr>
            <a:r>
              <a:rPr lang="ru-RU" dirty="0"/>
              <a:t>В небе у летчика кончились патроны, и он ведет самолет на таран.</a:t>
            </a:r>
          </a:p>
          <a:p>
            <a:pPr marL="0" indent="0">
              <a:buNone/>
            </a:pPr>
            <a:r>
              <a:rPr lang="ru-RU" dirty="0"/>
              <a:t>На войне артиллеристы, саперы, связисты, летчики героически выполняют свои задачи. Но писатель считает, что главное войско - это пехота. Простые солдаты с оружием в руках защищают нашу землю от врагов, борются за каждую пядь своей земли, чтобы её не топтали сапогами чужеземцы.</a:t>
            </a:r>
          </a:p>
          <a:p>
            <a:pPr marL="0" indent="0">
              <a:buNone/>
            </a:pPr>
            <a:r>
              <a:rPr lang="ru-RU" dirty="0"/>
              <a:t>Главная мысль книги - это показать героизм и отвагу советских людей в годы войны, победа в которой досталась нашему народу совсем нелегко.</a:t>
            </a:r>
          </a:p>
          <a:p>
            <a:r>
              <a:rPr lang="ru-RU" b="1" i="1" dirty="0" smtClean="0">
                <a:latin typeface="Times New Roman" panose="02020603050405020304" pitchFamily="18" charset="0"/>
                <a:cs typeface="Times New Roman" panose="02020603050405020304" pitchFamily="18" charset="0"/>
              </a:rPr>
              <a:t>Можно скачать книгу и прочитать:</a:t>
            </a:r>
          </a:p>
          <a:p>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nemaloknig.com/book-343742.html</a:t>
            </a:r>
            <a:endParaRPr lang="ru-RU" dirty="0" smtClean="0">
              <a:latin typeface="Times New Roman" panose="02020603050405020304" pitchFamily="18" charset="0"/>
              <a:cs typeface="Times New Roman" panose="02020603050405020304" pitchFamily="18" charset="0"/>
            </a:endParaRPr>
          </a:p>
          <a:p>
            <a:r>
              <a:rPr lang="ru-RU" i="1" dirty="0" smtClean="0">
                <a:latin typeface="Times New Roman" panose="02020603050405020304" pitchFamily="18" charset="0"/>
                <a:cs typeface="Times New Roman" panose="02020603050405020304" pitchFamily="18" charset="0"/>
              </a:rPr>
              <a:t>Прочитать онлайн:</a:t>
            </a:r>
          </a:p>
          <a:p>
            <a:r>
              <a:rPr lang="en-US" i="1" dirty="0">
                <a:latin typeface="Times New Roman" panose="02020603050405020304" pitchFamily="18" charset="0"/>
                <a:cs typeface="Times New Roman" panose="02020603050405020304" pitchFamily="18" charset="0"/>
              </a:rPr>
              <a:t>https://zolotyeknigi.ru/</a:t>
            </a:r>
            <a:endParaRPr lang="ru-RU" i="1"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576" y="6021288"/>
            <a:ext cx="7632848" cy="648071"/>
          </a:xfrm>
          <a:prstGeom prst="rect">
            <a:avLst/>
          </a:prstGeom>
          <a:noFill/>
          <a:ln>
            <a:noFill/>
          </a:ln>
        </p:spPr>
      </p:pic>
    </p:spTree>
    <p:extLst>
      <p:ext uri="{BB962C8B-B14F-4D97-AF65-F5344CB8AC3E}">
        <p14:creationId xmlns:p14="http://schemas.microsoft.com/office/powerpoint/2010/main" val="2328530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8.14.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2349" t="4846" r="4575" b="3525"/>
          <a:stretch/>
        </p:blipFill>
        <p:spPr bwMode="auto">
          <a:xfrm>
            <a:off x="611560" y="836712"/>
            <a:ext cx="2808312" cy="3888432"/>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851920" y="404664"/>
            <a:ext cx="4752528" cy="4968551"/>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Алексеев </a:t>
            </a:r>
            <a:r>
              <a:rPr lang="ru-RU" b="1" dirty="0">
                <a:latin typeface="Times New Roman" panose="02020603050405020304" pitchFamily="18" charset="0"/>
                <a:cs typeface="Times New Roman" panose="02020603050405020304" pitchFamily="18" charset="0"/>
              </a:rPr>
              <a:t>С.П. Сто рассказов о войне.- М.: </a:t>
            </a:r>
            <a:r>
              <a:rPr lang="ru-RU" b="1" dirty="0" smtClean="0">
                <a:latin typeface="Times New Roman" panose="02020603050405020304" pitchFamily="18" charset="0"/>
                <a:cs typeface="Times New Roman" panose="02020603050405020304" pitchFamily="18" charset="0"/>
              </a:rPr>
              <a:t>Молодая </a:t>
            </a:r>
            <a:r>
              <a:rPr lang="ru-RU" b="1" dirty="0">
                <a:latin typeface="Times New Roman" panose="02020603050405020304" pitchFamily="18" charset="0"/>
                <a:cs typeface="Times New Roman" panose="02020603050405020304" pitchFamily="18" charset="0"/>
              </a:rPr>
              <a:t>гвардия, 1984.- 223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Короткие </a:t>
            </a:r>
            <a:r>
              <a:rPr lang="ru-RU" dirty="0">
                <a:latin typeface="Times New Roman" panose="02020603050405020304" pitchFamily="18" charset="0"/>
                <a:cs typeface="Times New Roman" panose="02020603050405020304" pitchFamily="18" charset="0"/>
              </a:rPr>
              <a:t>рассказы, составляющие единое сюжетное повествование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самых выдающихся сражениях в ВОВ, </a:t>
            </a:r>
            <a:r>
              <a:rPr lang="ru-RU" dirty="0" smtClean="0">
                <a:latin typeface="Times New Roman" panose="02020603050405020304" pitchFamily="18" charset="0"/>
                <a:cs typeface="Times New Roman" panose="02020603050405020304" pitchFamily="18" charset="0"/>
              </a:rPr>
              <a:t>                   о </a:t>
            </a:r>
            <a:r>
              <a:rPr lang="ru-RU" dirty="0">
                <a:latin typeface="Times New Roman" panose="02020603050405020304" pitchFamily="18" charset="0"/>
                <a:cs typeface="Times New Roman" panose="02020603050405020304" pitchFamily="18" charset="0"/>
              </a:rPr>
              <a:t>героических подвигах советских воинов. Издание рассчитана на школьников среднего возраста</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smtClean="0">
                <a:latin typeface="Times New Roman" panose="02020603050405020304" pitchFamily="18" charset="0"/>
                <a:cs typeface="Times New Roman" panose="02020603050405020304" pitchFamily="18" charset="0"/>
              </a:rPr>
              <a:t>Источник:</a:t>
            </a:r>
          </a:p>
          <a:p>
            <a:pPr marL="0" indent="0">
              <a:buNone/>
            </a:pPr>
            <a:r>
              <a:rPr lang="en-US" dirty="0">
                <a:latin typeface="Times New Roman" panose="02020603050405020304" pitchFamily="18" charset="0"/>
                <a:cs typeface="Times New Roman" panose="02020603050405020304" pitchFamily="18" charset="0"/>
              </a:rPr>
              <a:t>https://lib-king.ru/</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829676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5157192"/>
            <a:ext cx="8496944" cy="1512168"/>
          </a:xfrm>
        </p:spPr>
        <p:txBody>
          <a:bodyPr>
            <a:noAutofit/>
          </a:bodyPr>
          <a:lstStyle/>
          <a:p>
            <a:r>
              <a:rPr lang="kk-KZ" sz="1200" dirty="0">
                <a:solidFill>
                  <a:srgbClr val="FF0000"/>
                </a:solidFill>
              </a:rPr>
              <a:t> </a:t>
            </a:r>
            <a:endParaRPr lang="kk-KZ" sz="1200" i="1" dirty="0"/>
          </a:p>
          <a:p>
            <a:pPr marL="0" indent="0">
              <a:buNone/>
            </a:pPr>
            <a:endParaRPr lang="kk-KZ" sz="1200" i="1" dirty="0"/>
          </a:p>
          <a:p>
            <a:pPr marL="0" indent="0">
              <a:buNone/>
            </a:pPr>
            <a:endParaRPr lang="ru-RU" sz="1200" dirty="0"/>
          </a:p>
          <a:p>
            <a:pPr algn="r"/>
            <a:endParaRPr lang="ru-RU" sz="1200" dirty="0"/>
          </a:p>
          <a:p>
            <a:pPr marL="0" indent="0" algn="r">
              <a:lnSpc>
                <a:spcPct val="120000"/>
              </a:lnSpc>
              <a:spcBef>
                <a:spcPts val="0"/>
              </a:spcBef>
              <a:buNone/>
            </a:pPr>
            <a:r>
              <a:rPr lang="ru-RU" sz="1200" b="1" i="1" dirty="0" err="1">
                <a:solidFill>
                  <a:srgbClr val="FF0000"/>
                </a:solidFill>
                <a:latin typeface="Monotype Corsiva" panose="03010101010201010101" pitchFamily="66" charset="0"/>
              </a:rPr>
              <a:t>Дайындаған</a:t>
            </a:r>
            <a:r>
              <a:rPr lang="ru-RU" sz="1200" b="1" i="1" dirty="0">
                <a:solidFill>
                  <a:srgbClr val="FF0000"/>
                </a:solidFill>
                <a:latin typeface="Monotype Corsiva" panose="03010101010201010101" pitchFamily="66" charset="0"/>
              </a:rPr>
              <a:t>/составила: Сулейменова К.Н.</a:t>
            </a:r>
            <a:r>
              <a:rPr lang="kk-KZ" sz="1200" b="1" dirty="0">
                <a:solidFill>
                  <a:srgbClr val="FF0000"/>
                </a:solidFill>
                <a:latin typeface="Monotype Corsiva" panose="03010101010201010101" pitchFamily="66" charset="0"/>
              </a:rPr>
              <a:t/>
            </a:r>
            <a:br>
              <a:rPr lang="kk-KZ" sz="1200" b="1" dirty="0">
                <a:solidFill>
                  <a:srgbClr val="FF0000"/>
                </a:solidFill>
                <a:latin typeface="Monotype Corsiva" panose="03010101010201010101" pitchFamily="66" charset="0"/>
              </a:rPr>
            </a:br>
            <a:r>
              <a:rPr lang="ru-RU" sz="1200" b="1" i="1" dirty="0" err="1" smtClean="0">
                <a:solidFill>
                  <a:srgbClr val="FF0000"/>
                </a:solidFill>
                <a:latin typeface="Monotype Corsiva" panose="03010101010201010101" pitchFamily="66" charset="0"/>
              </a:rPr>
              <a:t>кітапханашы</a:t>
            </a:r>
            <a:r>
              <a:rPr lang="ru-RU" sz="1200" b="1" i="1" dirty="0" smtClean="0">
                <a:solidFill>
                  <a:srgbClr val="FF0000"/>
                </a:solidFill>
                <a:latin typeface="Monotype Corsiva" panose="03010101010201010101" pitchFamily="66" charset="0"/>
              </a:rPr>
              <a:t>-библиотекарь </a:t>
            </a:r>
          </a:p>
          <a:p>
            <a:pPr marL="0" indent="0" algn="r">
              <a:lnSpc>
                <a:spcPct val="120000"/>
              </a:lnSpc>
              <a:spcBef>
                <a:spcPts val="0"/>
              </a:spcBef>
              <a:buNone/>
            </a:pPr>
            <a:r>
              <a:rPr lang="ru-RU" sz="1200" b="1" i="1" dirty="0" smtClean="0">
                <a:solidFill>
                  <a:srgbClr val="FF0000"/>
                </a:solidFill>
                <a:latin typeface="Monotype Corsiva" panose="03010101010201010101" pitchFamily="66" charset="0"/>
              </a:rPr>
              <a:t>СОПШДО №17 г. Павлодара</a:t>
            </a:r>
            <a:endParaRPr lang="ru-RU" sz="1200" dirty="0"/>
          </a:p>
        </p:txBody>
      </p:sp>
      <p:sp>
        <p:nvSpPr>
          <p:cNvPr id="3" name="Заголовок 2"/>
          <p:cNvSpPr>
            <a:spLocks noGrp="1"/>
          </p:cNvSpPr>
          <p:nvPr>
            <p:ph type="title"/>
          </p:nvPr>
        </p:nvSpPr>
        <p:spPr>
          <a:xfrm>
            <a:off x="457200" y="2060848"/>
            <a:ext cx="8363272" cy="2880320"/>
          </a:xfrm>
        </p:spPr>
        <p:txBody>
          <a:bodyPr>
            <a:noAutofit/>
          </a:bodyPr>
          <a:lstStyle/>
          <a:p>
            <a:r>
              <a:rPr lang="kk-KZ"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Ұлы Отан соғысы Жеңісінің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r>
              <a:rPr lang="en-US"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-жылдығына </a:t>
            </a:r>
            <a:r>
              <a:rPr lang="kk-KZ"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ұсынылатын виртуалды </a:t>
            </a:r>
            <a:r>
              <a:rPr lang="ru-RU" sz="36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әдебиеттер</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kk-KZ"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тізімі. </a:t>
            </a:r>
            <a:r>
              <a:rPr lang="kk-KZ" sz="3600" i="1" dirty="0">
                <a:solidFill>
                  <a:srgbClr val="FF0000"/>
                </a:solidFill>
                <a:effectLst>
                  <a:outerShdw blurRad="38100" dist="38100" dir="2700000" algn="tl">
                    <a:srgbClr val="000000">
                      <a:alpha val="43137"/>
                    </a:srgbClr>
                  </a:outerShdw>
                </a:effectLst>
              </a:rPr>
              <a:t/>
            </a:r>
            <a:br>
              <a:rPr lang="kk-KZ" sz="3600" i="1" dirty="0">
                <a:solidFill>
                  <a:srgbClr val="FF0000"/>
                </a:solidFill>
                <a:effectLst>
                  <a:outerShdw blurRad="38100" dist="38100" dir="2700000" algn="tl">
                    <a:srgbClr val="000000">
                      <a:alpha val="43137"/>
                    </a:srgbClr>
                  </a:outerShdw>
                </a:effectLst>
              </a:rPr>
            </a:b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Рекомендуемые литературы для онлайн прочтения к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75-летию </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Победы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 </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Великой Отечественной </a:t>
            </a:r>
            <a: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войне.</a:t>
            </a:r>
            <a:br>
              <a:rPr lang="ru-RU" sz="3600"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i="1" dirty="0" smtClean="0">
                <a:solidFill>
                  <a:srgbClr val="FF0000"/>
                </a:solidFill>
                <a:latin typeface="Times New Roman" panose="02020603050405020304" pitchFamily="18" charset="0"/>
                <a:cs typeface="Times New Roman" panose="02020603050405020304" pitchFamily="18" charset="0"/>
              </a:rPr>
              <a:t>Цель</a:t>
            </a:r>
            <a:r>
              <a:rPr lang="ru-RU" sz="1800" b="1" i="1" dirty="0">
                <a:solidFill>
                  <a:srgbClr val="FF0000"/>
                </a:solidFill>
                <a:latin typeface="Times New Roman" panose="02020603050405020304" pitchFamily="18" charset="0"/>
                <a:cs typeface="Times New Roman" panose="02020603050405020304" pitchFamily="18" charset="0"/>
              </a:rPr>
              <a:t>:</a:t>
            </a:r>
            <a:r>
              <a:rPr lang="ru-RU" sz="1800" dirty="0">
                <a:solidFill>
                  <a:srgbClr val="FF0000"/>
                </a:solidFill>
                <a:latin typeface="Times New Roman" panose="02020603050405020304" pitchFamily="18" charset="0"/>
                <a:cs typeface="Times New Roman" panose="02020603050405020304" pitchFamily="18" charset="0"/>
              </a:rPr>
              <a:t> </a:t>
            </a:r>
            <a:r>
              <a:rPr lang="ru-RU" sz="1600" dirty="0" smtClean="0">
                <a:solidFill>
                  <a:srgbClr val="FF0000"/>
                </a:solidFill>
                <a:latin typeface="Times New Roman" panose="02020603050405020304" pitchFamily="18" charset="0"/>
                <a:cs typeface="Times New Roman" panose="02020603050405020304" pitchFamily="18" charset="0"/>
              </a:rPr>
              <a:t>привить гордость и уважение к героизму дедов </a:t>
            </a:r>
            <a:r>
              <a:rPr lang="ru-RU" sz="1600" dirty="0">
                <a:solidFill>
                  <a:srgbClr val="FF0000"/>
                </a:solidFill>
                <a:latin typeface="Times New Roman" panose="02020603050405020304" pitchFamily="18" charset="0"/>
                <a:cs typeface="Times New Roman" panose="02020603050405020304" pitchFamily="18" charset="0"/>
              </a:rPr>
              <a:t>в жестокой войне </a:t>
            </a:r>
            <a:r>
              <a:rPr lang="ru-RU" sz="1600" dirty="0" smtClean="0">
                <a:solidFill>
                  <a:srgbClr val="FF0000"/>
                </a:solidFill>
                <a:latin typeface="Times New Roman" panose="02020603050405020304" pitchFamily="18" charset="0"/>
                <a:cs typeface="Times New Roman" panose="02020603050405020304" pitchFamily="18" charset="0"/>
              </a:rPr>
              <a:t>за свободу Родины</a:t>
            </a:r>
            <a:r>
              <a:rPr lang="ru-RU" sz="1800" dirty="0" smtClean="0">
                <a:solidFill>
                  <a:srgbClr val="FF0000"/>
                </a:solidFill>
                <a:latin typeface="Times New Roman" panose="02020603050405020304" pitchFamily="18" charset="0"/>
                <a:cs typeface="Times New Roman" panose="02020603050405020304" pitchFamily="18" charset="0"/>
              </a:rPr>
              <a:t>.</a:t>
            </a:r>
            <a:r>
              <a:rPr lang="ru-RU" sz="3600" dirty="0" smtClean="0"/>
              <a:t>, </a:t>
            </a:r>
            <a:r>
              <a:rPr lang="ru-RU" sz="3600" dirty="0"/>
              <a:t>сражавшегося в советско-германской войне. Обучайте мужчин уважать, показывать пример, быть примером.</a:t>
            </a:r>
            <a: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36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707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6.5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0119" t="2679" r="10119" b="3549"/>
          <a:stretch/>
        </p:blipFill>
        <p:spPr bwMode="auto">
          <a:xfrm>
            <a:off x="467544" y="1124744"/>
            <a:ext cx="2736304"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347864" y="548680"/>
            <a:ext cx="5616624" cy="5256584"/>
          </a:xfrm>
        </p:spPr>
        <p:txBody>
          <a:bodyPr>
            <a:normAutofit fontScale="77500" lnSpcReduction="20000"/>
          </a:bodyPr>
          <a:lstStyle/>
          <a:p>
            <a:pPr marL="0" indent="0">
              <a:buNone/>
            </a:pPr>
            <a:r>
              <a:rPr lang="ru-RU" b="1" dirty="0" smtClean="0"/>
              <a:t>      </a:t>
            </a:r>
            <a:r>
              <a:rPr lang="ru-RU" b="1" dirty="0" smtClean="0">
                <a:latin typeface="Times New Roman" panose="02020603050405020304" pitchFamily="18" charset="0"/>
                <a:cs typeface="Times New Roman" panose="02020603050405020304" pitchFamily="18" charset="0"/>
              </a:rPr>
              <a:t>Васильев </a:t>
            </a:r>
            <a:r>
              <a:rPr lang="ru-RU" b="1" dirty="0">
                <a:latin typeface="Times New Roman" panose="02020603050405020304" pitchFamily="18" charset="0"/>
                <a:cs typeface="Times New Roman" panose="02020603050405020304" pitchFamily="18" charset="0"/>
              </a:rPr>
              <a:t>Б.Л</a:t>
            </a:r>
            <a:r>
              <a:rPr lang="ru-RU" b="1" dirty="0" smtClean="0">
                <a:latin typeface="Times New Roman" panose="02020603050405020304" pitchFamily="18" charset="0"/>
                <a:cs typeface="Times New Roman" panose="02020603050405020304" pitchFamily="18" charset="0"/>
              </a:rPr>
              <a:t>.  А </a:t>
            </a:r>
            <a:r>
              <a:rPr lang="ru-RU" b="1" dirty="0">
                <a:latin typeface="Times New Roman" panose="02020603050405020304" pitchFamily="18" charset="0"/>
                <a:cs typeface="Times New Roman" panose="02020603050405020304" pitchFamily="18" charset="0"/>
              </a:rPr>
              <a:t>зори здесь тихие…: Повесть.- М.: Дет. лит., 1987.- 141 с.: ил</a:t>
            </a:r>
            <a:r>
              <a:rPr lang="ru-RU"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Повесть </a:t>
            </a:r>
            <a:r>
              <a:rPr lang="ru-RU" sz="2800" dirty="0">
                <a:latin typeface="Times New Roman" panose="02020603050405020304" pitchFamily="18" charset="0"/>
                <a:cs typeface="Times New Roman" panose="02020603050405020304" pitchFamily="18" charset="0"/>
              </a:rPr>
              <a:t>о героизме советских </a:t>
            </a:r>
            <a:r>
              <a:rPr lang="ru-RU" sz="2800" dirty="0" smtClean="0">
                <a:latin typeface="Times New Roman" panose="02020603050405020304" pitchFamily="18" charset="0"/>
                <a:cs typeface="Times New Roman" panose="02020603050405020304" pitchFamily="18" charset="0"/>
              </a:rPr>
              <a:t>девушек          </a:t>
            </a:r>
            <a:r>
              <a:rPr lang="ru-RU" sz="2800" dirty="0">
                <a:latin typeface="Times New Roman" panose="02020603050405020304" pitchFamily="18" charset="0"/>
                <a:cs typeface="Times New Roman" panose="02020603050405020304" pitchFamily="18" charset="0"/>
              </a:rPr>
              <a:t>во время ВОВ</a:t>
            </a:r>
            <a:r>
              <a:rPr lang="ru-RU" dirty="0" smtClean="0">
                <a:latin typeface="Times New Roman" panose="02020603050405020304" pitchFamily="18" charset="0"/>
                <a:cs typeface="Times New Roman" panose="02020603050405020304" pitchFamily="18" charset="0"/>
              </a:rPr>
              <a:t>.</a:t>
            </a:r>
            <a:r>
              <a:rPr lang="ru-RU" dirty="0"/>
              <a:t> “А зори здесь тихие...” - это повесть о войне. Действие происходит в годы Великой Отечественной войны. На одном из железнодорожных разъездов службу несут бойцы отдельного зенитно-пулеметного батальона. Эти бойцы - девушки, а командует ими старшина Федот </a:t>
            </a:r>
            <a:r>
              <a:rPr lang="ru-RU" dirty="0" err="1"/>
              <a:t>Евграфыч</a:t>
            </a:r>
            <a:r>
              <a:rPr lang="ru-RU" dirty="0"/>
              <a:t> Басков. Сначала это место было тихим уголком. Девушки иногда по ночам стреляли по самолетам. В один день случилось нечто непредвиденное. Появились немцы. Преследуя их в лесу, девушки во главе с Васковым вступают с ними в неравный бой. Они гибнут одна за другой, но ярость и боль, желание отомстить помогают Вас-</a:t>
            </a:r>
            <a:r>
              <a:rPr lang="ru-RU" dirty="0" err="1"/>
              <a:t>кову</a:t>
            </a:r>
            <a:r>
              <a:rPr lang="ru-RU" dirty="0"/>
              <a:t> победить.</a:t>
            </a:r>
            <a:br>
              <a:rPr lang="ru-RU" dirty="0"/>
            </a:br>
            <a:r>
              <a:rPr lang="ru-RU" dirty="0"/>
              <a:t>Вся повесть написана легко, разговорным языком.</a:t>
            </a:r>
            <a:endParaRPr lang="ru-RU" dirty="0" smtClean="0">
              <a:latin typeface="Times New Roman" panose="02020603050405020304" pitchFamily="18" charset="0"/>
              <a:cs typeface="Times New Roman" panose="02020603050405020304" pitchFamily="18" charset="0"/>
            </a:endParaRPr>
          </a:p>
          <a:p>
            <a:pPr marL="0" indent="0">
              <a:buNone/>
            </a:pPr>
            <a:r>
              <a:rPr lang="ru-RU" b="1" i="1" dirty="0" smtClean="0">
                <a:latin typeface="Times New Roman" panose="02020603050405020304" pitchFamily="18" charset="0"/>
                <a:cs typeface="Times New Roman" panose="02020603050405020304" pitchFamily="18" charset="0"/>
              </a:rPr>
              <a:t>Источник:</a:t>
            </a:r>
          </a:p>
          <a:p>
            <a:pPr marL="0" indent="0">
              <a:buNone/>
            </a:pPr>
            <a:r>
              <a:rPr lang="en-US" dirty="0">
                <a:latin typeface="Times New Roman" panose="02020603050405020304" pitchFamily="18" charset="0"/>
                <a:cs typeface="Times New Roman" panose="02020603050405020304" pitchFamily="18" charset="0"/>
              </a:rPr>
              <a:t>https://libcat.ru/</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2354" y="5949280"/>
            <a:ext cx="7632848" cy="576063"/>
          </a:xfrm>
          <a:prstGeom prst="rect">
            <a:avLst/>
          </a:prstGeom>
          <a:noFill/>
          <a:ln>
            <a:noFill/>
          </a:ln>
        </p:spPr>
      </p:pic>
    </p:spTree>
    <p:extLst>
      <p:ext uri="{BB962C8B-B14F-4D97-AF65-F5344CB8AC3E}">
        <p14:creationId xmlns:p14="http://schemas.microsoft.com/office/powerpoint/2010/main" val="212610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56.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5073" t="3986" r="2899" b="4686"/>
          <a:stretch/>
        </p:blipFill>
        <p:spPr bwMode="auto">
          <a:xfrm>
            <a:off x="395536" y="1124744"/>
            <a:ext cx="2808312"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491880" y="1052736"/>
            <a:ext cx="5256584" cy="4680520"/>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Белозёров </a:t>
            </a:r>
            <a:r>
              <a:rPr lang="ru-RU" b="1" dirty="0">
                <a:latin typeface="Times New Roman" panose="02020603050405020304" pitchFamily="18" charset="0"/>
                <a:cs typeface="Times New Roman" panose="02020603050405020304" pitchFamily="18" charset="0"/>
              </a:rPr>
              <a:t>Т. Вечный огонь: Поэма.- М.: Малыш, 1985.-10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короткой поэме Т.М. Белозёров школьникам младшего возраста повествует о героических подвигах бойцов, которые уберегли судьбу будущего поколения</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a:latin typeface="Times New Roman" panose="02020603050405020304" pitchFamily="18" charset="0"/>
                <a:cs typeface="Times New Roman" panose="02020603050405020304" pitchFamily="18" charset="0"/>
              </a:rPr>
              <a:t>Книгу  можно прочитать по </a:t>
            </a:r>
            <a:r>
              <a:rPr lang="ru-RU" b="1" i="1" dirty="0" smtClean="0">
                <a:latin typeface="Times New Roman" panose="02020603050405020304" pitchFamily="18" charset="0"/>
                <a:cs typeface="Times New Roman" panose="02020603050405020304" pitchFamily="18" charset="0"/>
              </a:rPr>
              <a:t>ссылке:</a:t>
            </a:r>
            <a:endParaRPr lang="ru-RU" b="1"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http</a:t>
            </a:r>
            <a:r>
              <a:rPr lang="en-US" sz="2000" dirty="0">
                <a:latin typeface="Times New Roman" panose="02020603050405020304" pitchFamily="18" charset="0"/>
                <a:cs typeface="Times New Roman" panose="02020603050405020304" pitchFamily="18" charset="0"/>
              </a:rPr>
              <a:t>://zhurnalko.net/=detskie/koster/1977-05--num17</a:t>
            </a:r>
            <a:endParaRPr lang="ru-RU" sz="20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75160" y="5877272"/>
            <a:ext cx="7632848" cy="648071"/>
          </a:xfrm>
          <a:prstGeom prst="rect">
            <a:avLst/>
          </a:prstGeom>
          <a:noFill/>
          <a:ln>
            <a:noFill/>
          </a:ln>
        </p:spPr>
      </p:pic>
    </p:spTree>
    <p:extLst>
      <p:ext uri="{BB962C8B-B14F-4D97-AF65-F5344CB8AC3E}">
        <p14:creationId xmlns:p14="http://schemas.microsoft.com/office/powerpoint/2010/main" val="3391925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4"/>
          </p:nvPr>
        </p:nvSpPr>
        <p:spPr>
          <a:xfrm>
            <a:off x="3995936" y="764704"/>
            <a:ext cx="4536504" cy="5544616"/>
          </a:xfrm>
        </p:spPr>
        <p:txBody>
          <a:bodyPr>
            <a:normAutofit fontScale="77500" lnSpcReduction="20000"/>
          </a:bodyPr>
          <a:lstStyle/>
          <a:p>
            <a:r>
              <a:rPr lang="ru-RU" b="1" dirty="0" smtClean="0"/>
              <a:t>Борис Полевой «Повесть </a:t>
            </a:r>
            <a:r>
              <a:rPr lang="ru-RU" b="1" dirty="0"/>
              <a:t>о настоящем </a:t>
            </a:r>
            <a:r>
              <a:rPr lang="ru-RU" b="1" dirty="0" smtClean="0"/>
              <a:t>человеке»</a:t>
            </a:r>
            <a:r>
              <a:rPr lang="ru-RU" dirty="0"/>
              <a:t/>
            </a:r>
            <a:br>
              <a:rPr lang="ru-RU" dirty="0"/>
            </a:br>
            <a:r>
              <a:rPr lang="ru-RU" dirty="0"/>
              <a:t/>
            </a:r>
            <a:br>
              <a:rPr lang="ru-RU" dirty="0"/>
            </a:br>
            <a:r>
              <a:rPr lang="ru-RU" dirty="0"/>
              <a:t>Произведение «Повесть о настоящем человеке», написанное советским </a:t>
            </a:r>
            <a:r>
              <a:rPr lang="ru-RU" i="1" dirty="0"/>
              <a:t>писателем</a:t>
            </a:r>
            <a:r>
              <a:rPr lang="ru-RU" dirty="0"/>
              <a:t> Борисом Николаевичем Полевым, повествует о нелёгкой судьбе военного лётчика.</a:t>
            </a:r>
          </a:p>
          <a:p>
            <a:pPr marL="0" indent="0">
              <a:buNone/>
            </a:pPr>
            <a:r>
              <a:rPr lang="ru-RU" dirty="0"/>
              <a:t>Самолёт, которым управлял Алексей </a:t>
            </a:r>
            <a:r>
              <a:rPr lang="ru-RU" dirty="0" err="1"/>
              <a:t>Мересьев</a:t>
            </a:r>
            <a:r>
              <a:rPr lang="ru-RU" dirty="0"/>
              <a:t>, был сбит фашистскими орудиями и упал в лес. Лётчику удалось выжить, но при падении у него очень сильно пострадали ноги. Хотя Алексей оказался во вражеском тылу, он принял решение добраться до советских войск.</a:t>
            </a:r>
          </a:p>
          <a:p>
            <a:pPr marL="0" indent="0">
              <a:buNone/>
            </a:pPr>
            <a:r>
              <a:rPr lang="ru-RU" dirty="0"/>
              <a:t/>
            </a:r>
            <a:br>
              <a:rPr lang="ru-RU" dirty="0"/>
            </a:br>
            <a:r>
              <a:rPr lang="ru-RU" b="1" i="1" dirty="0"/>
              <a:t>Источник:</a:t>
            </a:r>
            <a:r>
              <a:rPr lang="ru-RU" dirty="0"/>
              <a:t> </a:t>
            </a:r>
            <a:r>
              <a:rPr lang="ru-RU" dirty="0">
                <a:hlinkClick r:id="rId2" tooltip="Краткое содержание Полевой Повесть о настоящем человеке кратко и по главам за 2 минуты пересказ сюжета"/>
              </a:rPr>
              <a:t>Краткое содержание Полевой Повесть о настоящем человеке кратко и по главам за 2 минуты пересказ </a:t>
            </a:r>
            <a:r>
              <a:rPr lang="ru-RU" dirty="0" smtClean="0">
                <a:hlinkClick r:id="rId2" tooltip="Краткое содержание Полевой Повесть о настоящем человеке кратко и по главам за 2 минуты пересказ сюжета"/>
              </a:rPr>
              <a:t>сюжета</a:t>
            </a:r>
            <a:endParaRPr lang="ru-RU" dirty="0" smtClean="0"/>
          </a:p>
          <a:p>
            <a:r>
              <a:rPr lang="en-US" dirty="0"/>
              <a:t>https://2minutki.ru/kratkie-soderzhaniya/avtory/polevoj-povest-</a:t>
            </a:r>
            <a:endParaRPr lang="ru-RU" dirty="0"/>
          </a:p>
          <a:p>
            <a:endParaRPr lang="ru-RU" dirty="0"/>
          </a:p>
        </p:txBody>
      </p:sp>
      <p:pic>
        <p:nvPicPr>
          <p:cNvPr id="1026" name="Picture 2" descr="http://15mishcbs.ucoz.org/_tbkp/po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980728"/>
            <a:ext cx="3154801" cy="49545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49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37.jpg"/>
          <p:cNvPicPr>
            <a:picLocks noGrp="1"/>
          </p:cNvPicPr>
          <p:nvPr>
            <p:ph sz="quarter" idx="13"/>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9071" t="3254" r="9687" b="3551"/>
          <a:stretch/>
        </p:blipFill>
        <p:spPr bwMode="auto">
          <a:xfrm>
            <a:off x="467544" y="1124744"/>
            <a:ext cx="2880320" cy="403244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707904" y="1052736"/>
            <a:ext cx="4896544" cy="4536504"/>
          </a:xfrm>
        </p:spPr>
        <p:txBody>
          <a:bodyPr/>
          <a:lstStyle/>
          <a:p>
            <a:pPr marL="0" indent="0">
              <a:buNone/>
            </a:pPr>
            <a:r>
              <a:rPr lang="ru-RU" b="1" dirty="0" smtClean="0">
                <a:latin typeface="Times New Roman" panose="02020603050405020304" pitchFamily="18" charset="0"/>
                <a:cs typeface="Times New Roman" panose="02020603050405020304" pitchFamily="18" charset="0"/>
              </a:rPr>
              <a:t>     Субботин </a:t>
            </a:r>
            <a:r>
              <a:rPr lang="ru-RU" b="1" dirty="0">
                <a:latin typeface="Times New Roman" panose="02020603050405020304" pitchFamily="18" charset="0"/>
                <a:cs typeface="Times New Roman" panose="02020603050405020304" pitchFamily="18" charset="0"/>
              </a:rPr>
              <a:t>В. </a:t>
            </a:r>
            <a:r>
              <a:rPr lang="ru-RU" b="1" dirty="0" smtClean="0">
                <a:latin typeface="Times New Roman" panose="02020603050405020304" pitchFamily="18" charset="0"/>
                <a:cs typeface="Times New Roman" panose="02020603050405020304" pitchFamily="18" charset="0"/>
              </a:rPr>
              <a:t> И </a:t>
            </a:r>
            <a:r>
              <a:rPr lang="ru-RU" b="1" dirty="0">
                <a:latin typeface="Times New Roman" panose="02020603050405020304" pitchFamily="18" charset="0"/>
                <a:cs typeface="Times New Roman" panose="02020603050405020304" pitchFamily="18" charset="0"/>
              </a:rPr>
              <a:t>настал мир: Рассказы.- М.: Дет. лит., 1981.- 47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Рассказы </a:t>
            </a:r>
            <a:r>
              <a:rPr lang="ru-RU" dirty="0">
                <a:latin typeface="Times New Roman" panose="02020603050405020304" pitchFamily="18" charset="0"/>
                <a:cs typeface="Times New Roman" panose="02020603050405020304" pitchFamily="18" charset="0"/>
              </a:rPr>
              <a:t>о последних днях ВОВ для детского читателя</a:t>
            </a:r>
            <a:r>
              <a:rPr lang="ru-RU" dirty="0" smtClean="0">
                <a:latin typeface="Times New Roman" panose="02020603050405020304" pitchFamily="18" charset="0"/>
                <a:cs typeface="Times New Roman" panose="02020603050405020304" pitchFamily="18" charset="0"/>
              </a:rPr>
              <a:t>. </a:t>
            </a:r>
          </a:p>
          <a:p>
            <a:pPr marL="0" indent="0">
              <a:buNone/>
            </a:pPr>
            <a:r>
              <a:rPr lang="ru-RU" b="1" i="1" dirty="0" smtClean="0">
                <a:latin typeface="Times New Roman" panose="02020603050405020304" pitchFamily="18" charset="0"/>
                <a:cs typeface="Times New Roman" panose="02020603050405020304" pitchFamily="18" charset="0"/>
              </a:rPr>
              <a:t>Книгу можно скачать и прочитать онлайн:</a:t>
            </a:r>
          </a:p>
          <a:p>
            <a:pPr marL="0" indent="0">
              <a:buNone/>
            </a:pPr>
            <a:r>
              <a:rPr lang="en-US" sz="1800" dirty="0">
                <a:latin typeface="Times New Roman" panose="02020603050405020304" pitchFamily="18" charset="0"/>
                <a:cs typeface="Times New Roman" panose="02020603050405020304" pitchFamily="18" charset="0"/>
              </a:rPr>
              <a:t>https://rbook.me/book/19542915/file/?file=Subbotin_Vasilij_-_</a:t>
            </a:r>
            <a:r>
              <a:rPr lang="en-US" sz="1800" dirty="0" smtClean="0">
                <a:latin typeface="Times New Roman" panose="02020603050405020304" pitchFamily="18" charset="0"/>
                <a:cs typeface="Times New Roman" panose="02020603050405020304" pitchFamily="18" charset="0"/>
              </a:rPr>
              <a:t>I_nastal_mir</a:t>
            </a:r>
            <a:endParaRPr lang="ru-RU" sz="1800"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576" y="5589240"/>
            <a:ext cx="7632848" cy="576063"/>
          </a:xfrm>
          <a:prstGeom prst="rect">
            <a:avLst/>
          </a:prstGeom>
          <a:noFill/>
          <a:ln>
            <a:noFill/>
          </a:ln>
        </p:spPr>
      </p:pic>
    </p:spTree>
    <p:extLst>
      <p:ext uri="{BB962C8B-B14F-4D97-AF65-F5344CB8AC3E}">
        <p14:creationId xmlns:p14="http://schemas.microsoft.com/office/powerpoint/2010/main" val="1642605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13.15.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2726" t="4854" r="8114" b="6796"/>
          <a:stretch/>
        </p:blipFill>
        <p:spPr bwMode="auto">
          <a:xfrm>
            <a:off x="395536" y="1052736"/>
            <a:ext cx="2837521" cy="4032448"/>
          </a:xfrm>
          <a:prstGeom prst="rect">
            <a:avLst/>
          </a:prstGeom>
          <a:noFill/>
          <a:ln>
            <a:solidFill>
              <a:schemeClr val="tx1"/>
            </a:solid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635896" y="692696"/>
            <a:ext cx="5040560" cy="4968553"/>
          </a:xfrm>
        </p:spPr>
        <p:txBody>
          <a:bodyPr>
            <a:normAutofit fontScale="85000" lnSpcReduction="20000"/>
          </a:bodyPr>
          <a:lstStyle/>
          <a:p>
            <a:pPr marL="0" indent="0">
              <a:buNone/>
            </a:pPr>
            <a:r>
              <a:rPr lang="ru-RU" b="1" dirty="0" smtClean="0">
                <a:latin typeface="Times New Roman" panose="02020603050405020304" pitchFamily="18" charset="0"/>
                <a:cs typeface="Times New Roman" panose="02020603050405020304" pitchFamily="18" charset="0"/>
              </a:rPr>
              <a:t>     Твардовский </a:t>
            </a:r>
            <a:r>
              <a:rPr lang="ru-RU" b="1" dirty="0">
                <a:latin typeface="Times New Roman" panose="02020603050405020304" pitchFamily="18" charset="0"/>
                <a:cs typeface="Times New Roman" panose="02020603050405020304" pitchFamily="18" charset="0"/>
              </a:rPr>
              <a:t>А. Рассказ танкиста: Стихи.- М.: Дет. лит., 1986.- 30 с.: ил.</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книгу вошли стихи о Родине, о войне, а также главы из </a:t>
            </a:r>
            <a:r>
              <a:rPr lang="ru-RU" dirty="0" smtClean="0">
                <a:latin typeface="Times New Roman" panose="02020603050405020304" pitchFamily="18" charset="0"/>
                <a:cs typeface="Times New Roman" panose="02020603050405020304" pitchFamily="18" charset="0"/>
              </a:rPr>
              <a:t>знаменитой поэмы </a:t>
            </a:r>
            <a:r>
              <a:rPr lang="ru-RU" dirty="0">
                <a:latin typeface="Times New Roman" panose="02020603050405020304" pitchFamily="18" charset="0"/>
                <a:cs typeface="Times New Roman" panose="02020603050405020304" pitchFamily="18" charset="0"/>
              </a:rPr>
              <a:t>«Василий </a:t>
            </a:r>
            <a:r>
              <a:rPr lang="ru-RU" dirty="0" err="1">
                <a:latin typeface="Times New Roman" panose="02020603050405020304" pitchFamily="18" charset="0"/>
                <a:cs typeface="Times New Roman" panose="02020603050405020304" pitchFamily="18" charset="0"/>
              </a:rPr>
              <a:t>Тёркин</a:t>
            </a:r>
            <a:r>
              <a:rPr lang="ru-RU" dirty="0" smtClean="0">
                <a:latin typeface="Times New Roman" panose="02020603050405020304" pitchFamily="18" charset="0"/>
                <a:cs typeface="Times New Roman" panose="02020603050405020304" pitchFamily="18" charset="0"/>
              </a:rPr>
              <a:t>».</a:t>
            </a:r>
            <a:r>
              <a:rPr lang="ru-RU" dirty="0"/>
              <a:t> </a:t>
            </a:r>
            <a:endParaRPr lang="ru-RU" dirty="0" smtClean="0"/>
          </a:p>
          <a:p>
            <a:pPr marL="0" indent="0">
              <a:buNone/>
            </a:pPr>
            <a:r>
              <a:rPr lang="ru-RU" dirty="0" smtClean="0"/>
              <a:t>Стихотворение «</a:t>
            </a:r>
            <a:r>
              <a:rPr lang="ru-RU" b="1" dirty="0">
                <a:latin typeface="Times New Roman" panose="02020603050405020304" pitchFamily="18" charset="0"/>
                <a:cs typeface="Times New Roman" panose="02020603050405020304" pitchFamily="18" charset="0"/>
              </a:rPr>
              <a:t>Рассказ </a:t>
            </a:r>
            <a:r>
              <a:rPr lang="ru-RU" b="1" dirty="0" smtClean="0">
                <a:latin typeface="Times New Roman" panose="02020603050405020304" pitchFamily="18" charset="0"/>
                <a:cs typeface="Times New Roman" panose="02020603050405020304" pitchFamily="18" charset="0"/>
              </a:rPr>
              <a:t>танкиста»</a:t>
            </a:r>
            <a:r>
              <a:rPr lang="ru-RU" dirty="0" smtClean="0"/>
              <a:t> </a:t>
            </a:r>
            <a:r>
              <a:rPr lang="ru-RU" dirty="0"/>
              <a:t>начинается с сожаления о том, что рассказчик не успел узнать имя главного героя повествования – местного мальчишки лет </a:t>
            </a:r>
            <a:r>
              <a:rPr lang="ru-RU" dirty="0" smtClean="0"/>
              <a:t>10-12. Однако </a:t>
            </a:r>
            <a:r>
              <a:rPr lang="ru-RU" dirty="0"/>
              <a:t>солдат понимает, что таких юных героев можно было встретить в каждом городе</a:t>
            </a:r>
            <a:r>
              <a:rPr lang="ru-RU" dirty="0" smtClean="0"/>
              <a:t>.                 </a:t>
            </a:r>
            <a:r>
              <a:rPr lang="ru-RU" dirty="0"/>
              <a:t>И именно детям войны, которые защищали свою Родину наравне со взрослыми, Твардовский посвятил это волнующее </a:t>
            </a:r>
            <a:r>
              <a:rPr lang="ru-RU" dirty="0" smtClean="0"/>
              <a:t>стихотворение.</a:t>
            </a:r>
            <a:endParaRPr lang="ru-RU" dirty="0" smtClean="0">
              <a:latin typeface="Times New Roman" panose="02020603050405020304" pitchFamily="18" charset="0"/>
              <a:cs typeface="Times New Roman" panose="02020603050405020304" pitchFamily="18" charset="0"/>
            </a:endParaRPr>
          </a:p>
          <a:p>
            <a:pPr marL="0" indent="0">
              <a:buNone/>
            </a:pPr>
            <a:r>
              <a:rPr lang="ru-RU" b="1" i="1" dirty="0" smtClean="0">
                <a:latin typeface="Times New Roman" panose="02020603050405020304" pitchFamily="18" charset="0"/>
                <a:cs typeface="Times New Roman" panose="02020603050405020304" pitchFamily="18" charset="0"/>
              </a:rPr>
              <a:t>Источник:</a:t>
            </a:r>
            <a:endParaRPr lang="ru-RU" b="1" i="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https://pishi-stihi.ru/</a:t>
            </a:r>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876666"/>
            <a:ext cx="7632848" cy="576063"/>
          </a:xfrm>
          <a:prstGeom prst="rect">
            <a:avLst/>
          </a:prstGeom>
          <a:noFill/>
          <a:ln>
            <a:noFill/>
          </a:ln>
        </p:spPr>
      </p:pic>
    </p:spTree>
    <p:extLst>
      <p:ext uri="{BB962C8B-B14F-4D97-AF65-F5344CB8AC3E}">
        <p14:creationId xmlns:p14="http://schemas.microsoft.com/office/powerpoint/2010/main" val="343815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descr="D:\Данные\Рабочие документы\2015\2015-02-19 09.52.30.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863" t="3753" r="13872" b="3217"/>
          <a:stretch/>
        </p:blipFill>
        <p:spPr bwMode="auto">
          <a:xfrm>
            <a:off x="395536" y="1412776"/>
            <a:ext cx="2866730" cy="3960440"/>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635896" y="476672"/>
            <a:ext cx="4968552" cy="5472608"/>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Приставкин </a:t>
            </a:r>
            <a:r>
              <a:rPr lang="kk-KZ" b="1" dirty="0">
                <a:latin typeface="Times New Roman" panose="02020603050405020304" pitchFamily="18" charset="0"/>
                <a:cs typeface="Times New Roman" panose="02020603050405020304" pitchFamily="18" charset="0"/>
              </a:rPr>
              <a:t>А.И. Ночевала тучка золотая: Повести.- М.: Известия, 1989.- 464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В </a:t>
            </a:r>
            <a:r>
              <a:rPr lang="kk-KZ" dirty="0">
                <a:latin typeface="Times New Roman" panose="02020603050405020304" pitchFamily="18" charset="0"/>
                <a:cs typeface="Times New Roman" panose="02020603050405020304" pitchFamily="18" charset="0"/>
              </a:rPr>
              <a:t>книгу вошли две повести автора «Солдат и мальчик» и «Ночевала тучка золотая», предельно честно и искренно рассказывающие о трудной жизни </a:t>
            </a:r>
            <a:r>
              <a:rPr lang="kk-KZ" dirty="0" smtClean="0">
                <a:latin typeface="Times New Roman" panose="02020603050405020304" pitchFamily="18" charset="0"/>
                <a:cs typeface="Times New Roman" panose="02020603050405020304" pitchFamily="18" charset="0"/>
              </a:rPr>
              <a:t>детдомовцев </a:t>
            </a:r>
            <a:r>
              <a:rPr lang="kk-KZ" dirty="0">
                <a:latin typeface="Times New Roman" panose="02020603050405020304" pitchFamily="18" charset="0"/>
                <a:cs typeface="Times New Roman" panose="02020603050405020304" pitchFamily="18" charset="0"/>
              </a:rPr>
              <a:t>Подмосковья в военную пору, </a:t>
            </a:r>
            <a:r>
              <a:rPr lang="kk-KZ" dirty="0" smtClean="0">
                <a:latin typeface="Times New Roman" panose="02020603050405020304" pitchFamily="18" charset="0"/>
                <a:cs typeface="Times New Roman" panose="02020603050405020304" pitchFamily="18" charset="0"/>
              </a:rPr>
              <a:t>  о </a:t>
            </a:r>
            <a:r>
              <a:rPr lang="kk-KZ" dirty="0">
                <a:latin typeface="Times New Roman" panose="02020603050405020304" pitchFamily="18" charset="0"/>
                <a:cs typeface="Times New Roman" panose="02020603050405020304" pitchFamily="18" charset="0"/>
              </a:rPr>
              <a:t>судьбе ребят, увезенных на Кавказ</a:t>
            </a:r>
            <a:r>
              <a:rPr lang="kk-KZ" dirty="0" smtClean="0">
                <a:latin typeface="Times New Roman" panose="02020603050405020304" pitchFamily="18" charset="0"/>
                <a:cs typeface="Times New Roman" panose="02020603050405020304" pitchFamily="18" charset="0"/>
              </a:rPr>
              <a:t>.</a:t>
            </a:r>
          </a:p>
          <a:p>
            <a:pPr marL="0" indent="0">
              <a:buNone/>
            </a:pPr>
            <a:r>
              <a:rPr lang="ru-RU" b="1" i="1" dirty="0">
                <a:latin typeface="Times New Roman" panose="02020603050405020304" pitchFamily="18" charset="0"/>
                <a:cs typeface="Times New Roman" panose="02020603050405020304" pitchFamily="18" charset="0"/>
              </a:rPr>
              <a:t>Книгу  можно прочитать по ссылке:</a:t>
            </a:r>
            <a:endParaRPr lang="ru-RU" b="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://libking.ru/</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99592" y="6165302"/>
            <a:ext cx="7632848" cy="576063"/>
          </a:xfrm>
          <a:prstGeom prst="rect">
            <a:avLst/>
          </a:prstGeom>
          <a:noFill/>
          <a:ln>
            <a:noFill/>
          </a:ln>
        </p:spPr>
      </p:pic>
    </p:spTree>
    <p:extLst>
      <p:ext uri="{BB962C8B-B14F-4D97-AF65-F5344CB8AC3E}">
        <p14:creationId xmlns:p14="http://schemas.microsoft.com/office/powerpoint/2010/main" val="3149872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6.22.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0476" t="3929" r="9524" b="3548"/>
          <a:stretch/>
        </p:blipFill>
        <p:spPr bwMode="auto">
          <a:xfrm>
            <a:off x="539552" y="1124744"/>
            <a:ext cx="2952328" cy="410445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95936" y="1052736"/>
            <a:ext cx="4680520" cy="4248472"/>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Катаев </a:t>
            </a:r>
            <a:r>
              <a:rPr lang="ru-RU" b="1" dirty="0">
                <a:latin typeface="Times New Roman" panose="02020603050405020304" pitchFamily="18" charset="0"/>
                <a:cs typeface="Times New Roman" panose="02020603050405020304" pitchFamily="18" charset="0"/>
              </a:rPr>
              <a:t>В.П. Сын полка: Повесть.- Алма-Ата: </a:t>
            </a:r>
            <a:r>
              <a:rPr lang="ru-RU" b="1" dirty="0" err="1">
                <a:latin typeface="Times New Roman" panose="02020603050405020304" pitchFamily="18" charset="0"/>
                <a:cs typeface="Times New Roman" panose="02020603050405020304" pitchFamily="18" charset="0"/>
              </a:rPr>
              <a:t>Мектеп</a:t>
            </a:r>
            <a:r>
              <a:rPr lang="ru-RU" b="1" dirty="0">
                <a:latin typeface="Times New Roman" panose="02020603050405020304" pitchFamily="18" charset="0"/>
                <a:cs typeface="Times New Roman" panose="02020603050405020304" pitchFamily="18" charset="0"/>
              </a:rPr>
              <a:t>, 1985.- 152 с.</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Повесть </a:t>
            </a:r>
            <a:r>
              <a:rPr lang="ru-RU" dirty="0">
                <a:latin typeface="Times New Roman" panose="02020603050405020304" pitchFamily="18" charset="0"/>
                <a:cs typeface="Times New Roman" panose="02020603050405020304" pitchFamily="18" charset="0"/>
              </a:rPr>
              <a:t>о мальчике, осиротевшем в годы Великой отечественной войны и ставшем сыном полка</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a:latin typeface="Times New Roman" panose="02020603050405020304" pitchFamily="18" charset="0"/>
                <a:cs typeface="Times New Roman" panose="02020603050405020304" pitchFamily="18" charset="0"/>
              </a:rPr>
              <a:t>Книгу  можно прочитать по ссылке:</a:t>
            </a:r>
            <a:endParaRPr lang="ru-RU" b="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://libking.ru/</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877271"/>
            <a:ext cx="7632848" cy="576063"/>
          </a:xfrm>
          <a:prstGeom prst="rect">
            <a:avLst/>
          </a:prstGeom>
          <a:noFill/>
          <a:ln>
            <a:noFill/>
          </a:ln>
        </p:spPr>
      </p:pic>
    </p:spTree>
    <p:extLst>
      <p:ext uri="{BB962C8B-B14F-4D97-AF65-F5344CB8AC3E}">
        <p14:creationId xmlns:p14="http://schemas.microsoft.com/office/powerpoint/2010/main" val="3806419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43.51.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1409" t="2252" r="5728" b="3604"/>
          <a:stretch/>
        </p:blipFill>
        <p:spPr bwMode="auto">
          <a:xfrm>
            <a:off x="539552" y="548680"/>
            <a:ext cx="2520280" cy="273630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635896" y="476672"/>
            <a:ext cx="4896544" cy="5112568"/>
          </a:xfrm>
        </p:spPr>
        <p:txBody>
          <a:bodyPr>
            <a:normAutofit/>
          </a:bodyPr>
          <a:lstStyle/>
          <a:p>
            <a:pPr marL="0" indent="0">
              <a:buNone/>
            </a:pPr>
            <a:r>
              <a:rPr lang="ru-RU" b="1" dirty="0" smtClean="0">
                <a:latin typeface="Times New Roman" panose="02020603050405020304" pitchFamily="18" charset="0"/>
                <a:cs typeface="Times New Roman" panose="02020603050405020304" pitchFamily="18" charset="0"/>
              </a:rPr>
              <a:t>    Симонов </a:t>
            </a:r>
            <a:r>
              <a:rPr lang="ru-RU" b="1" dirty="0">
                <a:latin typeface="Times New Roman" panose="02020603050405020304" pitchFamily="18" charset="0"/>
                <a:cs typeface="Times New Roman" panose="02020603050405020304" pitchFamily="18" charset="0"/>
              </a:rPr>
              <a:t>К. Живые и мертвые: Роман в 3-х книгах.- М.: Просвещение, 1982.</a:t>
            </a:r>
            <a:endParaRPr lang="ru-RU" dirty="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трилогии известного писателя Константина Симонова рассказывается о героизме советского народа в ВОВ, о героических боях Советской Армии</a:t>
            </a:r>
            <a:r>
              <a:rPr lang="ru-RU" dirty="0" smtClean="0">
                <a:latin typeface="Times New Roman" panose="02020603050405020304" pitchFamily="18" charset="0"/>
                <a:cs typeface="Times New Roman" panose="02020603050405020304" pitchFamily="18" charset="0"/>
              </a:rPr>
              <a:t>.</a:t>
            </a:r>
          </a:p>
          <a:p>
            <a:pPr marL="0" indent="0">
              <a:buNone/>
            </a:pPr>
            <a:r>
              <a:rPr lang="ru-RU" b="1" i="1" dirty="0">
                <a:latin typeface="Times New Roman" panose="02020603050405020304" pitchFamily="18" charset="0"/>
                <a:cs typeface="Times New Roman" panose="02020603050405020304" pitchFamily="18" charset="0"/>
              </a:rPr>
              <a:t>Книгу  можно прочитать по ссылке:</a:t>
            </a:r>
            <a:endParaRPr lang="ru-RU" b="1"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://www.libtxt.ru/</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D:\Данные\Рабочие документы\2015\2015-02-19 09.43.38.jpg"/>
          <p:cNvPicPr/>
          <p:nvPr/>
        </p:nvPicPr>
        <p:blipFill rotWithShape="1">
          <a:blip r:embed="rId3" cstate="print">
            <a:extLst>
              <a:ext uri="{28A0092B-C50C-407E-A947-70E740481C1C}">
                <a14:useLocalDpi xmlns:a14="http://schemas.microsoft.com/office/drawing/2010/main" val="0"/>
              </a:ext>
            </a:extLst>
          </a:blip>
          <a:srcRect l="4883" t="1832" r="11620" b="2564"/>
          <a:stretch/>
        </p:blipFill>
        <p:spPr bwMode="auto">
          <a:xfrm>
            <a:off x="755486" y="2708920"/>
            <a:ext cx="2520280" cy="2592288"/>
          </a:xfrm>
          <a:prstGeom prst="rect">
            <a:avLst/>
          </a:prstGeom>
          <a:noFill/>
          <a:ln>
            <a:noFill/>
          </a:ln>
          <a:extLst>
            <a:ext uri="{53640926-AAD7-44D8-BBD7-CCE9431645EC}">
              <a14:shadowObscured xmlns:a14="http://schemas.microsoft.com/office/drawing/2010/main"/>
            </a:ext>
          </a:extLst>
        </p:spPr>
      </p:pic>
      <p:pic>
        <p:nvPicPr>
          <p:cNvPr id="7" name="Рисунок 6" descr="http://roslavl.library67.ru/files/396/resize/39833984_500_102.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5576" y="5733256"/>
            <a:ext cx="7632848" cy="648071"/>
          </a:xfrm>
          <a:prstGeom prst="rect">
            <a:avLst/>
          </a:prstGeom>
          <a:noFill/>
          <a:ln>
            <a:noFill/>
          </a:ln>
        </p:spPr>
      </p:pic>
    </p:spTree>
    <p:extLst>
      <p:ext uri="{BB962C8B-B14F-4D97-AF65-F5344CB8AC3E}">
        <p14:creationId xmlns:p14="http://schemas.microsoft.com/office/powerpoint/2010/main" val="1443431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5034888"/>
          </a:xfrm>
        </p:spPr>
        <p:txBody>
          <a:bodyPr>
            <a:normAutofit/>
          </a:bodyPr>
          <a:lstStyle/>
          <a:p>
            <a: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НАЗАРЛАРЫҢЫЗҒА  </a:t>
            </a:r>
            <a: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РАХМЕТ</a:t>
            </a:r>
            <a:r>
              <a:rPr lang="en-US"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r>
            <a:br>
              <a:rPr lang="en-US"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br>
            <a: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r>
            <a:br>
              <a:rPr lang="kk-KZ"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br>
            <a:r>
              <a:rPr lang="ru-RU" b="1" dirty="0" smtClean="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СПАСИБО ЗА ВНИМАНИЕ</a:t>
            </a:r>
            <a:endParaRPr lang="ru-RU" b="1" dirty="0">
              <a:ln w="18000">
                <a:solidFill>
                  <a:srgbClr val="FFC000"/>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9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idx="1"/>
          </p:nvPr>
        </p:nvSpPr>
        <p:spPr>
          <a:xfrm>
            <a:off x="1463040" y="836712"/>
            <a:ext cx="6493336" cy="4968552"/>
          </a:xfrm>
        </p:spPr>
        <p:txBody>
          <a:bodyPr>
            <a:normAutofit/>
          </a:bodyPr>
          <a:lstStyle/>
          <a:p>
            <a:pPr marL="0" indent="0" algn="ctr">
              <a:buNone/>
            </a:pPr>
            <a:endParaRPr lang="ru-RU" sz="1800" i="1" dirty="0">
              <a:solidFill>
                <a:srgbClr val="FF0000"/>
              </a:solidFill>
            </a:endParaRPr>
          </a:p>
        </p:txBody>
      </p:sp>
      <p:pic>
        <p:nvPicPr>
          <p:cNvPr id="1026" name="Picture 2" descr="C:\Users\Пользователь\Pictures\Рисунок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23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15816" y="332656"/>
            <a:ext cx="4464496" cy="5616624"/>
          </a:xfrm>
        </p:spPr>
        <p:txBody>
          <a:bodyPr>
            <a:noAutofit/>
          </a:bodyPr>
          <a:lstStyle/>
          <a:p>
            <a:pPr marL="0" indent="0">
              <a:buNone/>
            </a:pPr>
            <a:r>
              <a:rPr lang="ru-RU" sz="1600" b="1" dirty="0">
                <a:effectLst>
                  <a:outerShdw blurRad="38100" dist="38100" dir="2700000" algn="tl">
                    <a:srgbClr val="000000">
                      <a:alpha val="43137"/>
                    </a:srgbClr>
                  </a:outerShdw>
                </a:effectLst>
              </a:rPr>
              <a:t>И будет так, неотвратимо будет -</a:t>
            </a:r>
          </a:p>
          <a:p>
            <a:pPr marL="0" indent="0">
              <a:buNone/>
            </a:pPr>
            <a:r>
              <a:rPr lang="ru-RU" sz="1600" b="1" dirty="0">
                <a:effectLst>
                  <a:outerShdw blurRad="38100" dist="38100" dir="2700000" algn="tl">
                    <a:srgbClr val="000000">
                      <a:alpha val="43137"/>
                    </a:srgbClr>
                  </a:outerShdw>
                </a:effectLst>
              </a:rPr>
              <a:t>На сцену выйдет в орденах старик -</a:t>
            </a:r>
          </a:p>
          <a:p>
            <a:pPr marL="0" indent="0">
              <a:buNone/>
            </a:pPr>
            <a:r>
              <a:rPr lang="ru-RU" sz="1600" b="1" dirty="0">
                <a:effectLst>
                  <a:outerShdw blurRad="38100" dist="38100" dir="2700000" algn="tl">
                    <a:srgbClr val="000000">
                      <a:alpha val="43137"/>
                    </a:srgbClr>
                  </a:outerShdw>
                </a:effectLst>
              </a:rPr>
              <a:t>Последний на планете фронтовик,</a:t>
            </a:r>
          </a:p>
          <a:p>
            <a:pPr marL="0" indent="0">
              <a:buNone/>
            </a:pPr>
            <a:r>
              <a:rPr lang="ru-RU" sz="1600" b="1" dirty="0">
                <a:effectLst>
                  <a:outerShdw blurRad="38100" dist="38100" dir="2700000" algn="tl">
                    <a:srgbClr val="000000">
                      <a:alpha val="43137"/>
                    </a:srgbClr>
                  </a:outerShdw>
                </a:effectLst>
              </a:rPr>
              <a:t>И перед ним в порыве встанут люди…</a:t>
            </a:r>
          </a:p>
          <a:p>
            <a:pPr marL="0" indent="0">
              <a:buNone/>
            </a:pPr>
            <a:r>
              <a:rPr lang="ru-RU" sz="1600" b="1" dirty="0">
                <a:effectLst>
                  <a:outerShdw blurRad="38100" dist="38100" dir="2700000" algn="tl">
                    <a:srgbClr val="000000">
                      <a:alpha val="43137"/>
                    </a:srgbClr>
                  </a:outerShdw>
                </a:effectLst>
              </a:rPr>
              <a:t> </a:t>
            </a:r>
          </a:p>
          <a:p>
            <a:pPr marL="0" indent="0">
              <a:buNone/>
            </a:pPr>
            <a:r>
              <a:rPr lang="ru-RU" sz="1600" b="1" dirty="0">
                <a:effectLst>
                  <a:outerShdw blurRad="38100" dist="38100" dir="2700000" algn="tl">
                    <a:srgbClr val="000000">
                      <a:alpha val="43137"/>
                    </a:srgbClr>
                  </a:outerShdw>
                </a:effectLst>
              </a:rPr>
              <a:t>И голосом спокойным и усталым</a:t>
            </a:r>
          </a:p>
          <a:p>
            <a:pPr marL="0" indent="0">
              <a:buNone/>
            </a:pPr>
            <a:r>
              <a:rPr lang="ru-RU" sz="1600" b="1" dirty="0">
                <a:effectLst>
                  <a:outerShdw blurRad="38100" dist="38100" dir="2700000" algn="tl">
                    <a:srgbClr val="000000">
                      <a:alpha val="43137"/>
                    </a:srgbClr>
                  </a:outerShdw>
                </a:effectLst>
              </a:rPr>
              <a:t>Боец бывалый поведёт рассказ,</a:t>
            </a:r>
          </a:p>
          <a:p>
            <a:pPr marL="0" indent="0">
              <a:buNone/>
            </a:pPr>
            <a:r>
              <a:rPr lang="ru-RU" sz="1600" b="1" dirty="0">
                <a:effectLst>
                  <a:outerShdw blurRad="38100" dist="38100" dir="2700000" algn="tl">
                    <a:srgbClr val="000000">
                      <a:alpha val="43137"/>
                    </a:srgbClr>
                  </a:outerShdw>
                </a:effectLst>
              </a:rPr>
              <a:t>Как эту землю вырвал из металла,</a:t>
            </a:r>
          </a:p>
          <a:p>
            <a:pPr marL="0" indent="0">
              <a:buNone/>
            </a:pPr>
            <a:r>
              <a:rPr lang="ru-RU" sz="1600" b="1" dirty="0">
                <a:effectLst>
                  <a:outerShdw blurRad="38100" dist="38100" dir="2700000" algn="tl">
                    <a:srgbClr val="000000">
                      <a:alpha val="43137"/>
                    </a:srgbClr>
                  </a:outerShdw>
                </a:effectLst>
              </a:rPr>
              <a:t>Как это солнце он сберёг для нас…</a:t>
            </a:r>
          </a:p>
          <a:p>
            <a:pPr marL="0" indent="0">
              <a:buNone/>
            </a:pPr>
            <a:r>
              <a:rPr lang="ru-RU" sz="1600" b="1" dirty="0">
                <a:effectLst>
                  <a:outerShdw blurRad="38100" dist="38100" dir="2700000" algn="tl">
                    <a:srgbClr val="000000">
                      <a:alpha val="43137"/>
                    </a:srgbClr>
                  </a:outerShdw>
                </a:effectLst>
              </a:rPr>
              <a:t> </a:t>
            </a:r>
          </a:p>
          <a:p>
            <a:pPr marL="0" indent="0">
              <a:buNone/>
            </a:pPr>
            <a:r>
              <a:rPr lang="ru-RU" sz="1600" b="1" dirty="0">
                <a:effectLst>
                  <a:outerShdw blurRad="38100" dist="38100" dir="2700000" algn="tl">
                    <a:srgbClr val="000000">
                      <a:alpha val="43137"/>
                    </a:srgbClr>
                  </a:outerShdw>
                </a:effectLst>
              </a:rPr>
              <a:t>Мальчишки будут очень удивляться,</a:t>
            </a:r>
          </a:p>
          <a:p>
            <a:pPr marL="0" indent="0">
              <a:buNone/>
            </a:pPr>
            <a:r>
              <a:rPr lang="ru-RU" sz="1600" b="1" dirty="0">
                <a:effectLst>
                  <a:outerShdw blurRad="38100" dist="38100" dir="2700000" algn="tl">
                    <a:srgbClr val="000000">
                      <a:alpha val="43137"/>
                    </a:srgbClr>
                  </a:outerShdw>
                </a:effectLst>
              </a:rPr>
              <a:t>Девчонки будут горестно вздыхать -</a:t>
            </a:r>
          </a:p>
          <a:p>
            <a:pPr marL="0" indent="0">
              <a:buNone/>
            </a:pPr>
            <a:r>
              <a:rPr lang="ru-RU" sz="1600" b="1" dirty="0">
                <a:effectLst>
                  <a:outerShdw blurRad="38100" dist="38100" dir="2700000" algn="tl">
                    <a:srgbClr val="000000">
                      <a:alpha val="43137"/>
                    </a:srgbClr>
                  </a:outerShdw>
                </a:effectLst>
              </a:rPr>
              <a:t>Как это можно — умереть в семнадцать,</a:t>
            </a:r>
          </a:p>
          <a:p>
            <a:pPr marL="0" indent="0">
              <a:buNone/>
            </a:pPr>
            <a:r>
              <a:rPr lang="ru-RU" sz="1600" b="1" dirty="0">
                <a:effectLst>
                  <a:outerShdw blurRad="38100" dist="38100" dir="2700000" algn="tl">
                    <a:srgbClr val="000000">
                      <a:alpha val="43137"/>
                    </a:srgbClr>
                  </a:outerShdw>
                </a:effectLst>
              </a:rPr>
              <a:t>Как можно в годик маму потерять…</a:t>
            </a:r>
          </a:p>
          <a:p>
            <a:pPr marL="0" indent="0">
              <a:buNone/>
            </a:pPr>
            <a:r>
              <a:rPr lang="ru-RU" sz="1600" b="1" dirty="0">
                <a:effectLst>
                  <a:outerShdw blurRad="38100" dist="38100" dir="2700000" algn="tl">
                    <a:srgbClr val="000000">
                      <a:alpha val="43137"/>
                    </a:srgbClr>
                  </a:outerShdw>
                </a:effectLst>
              </a:rPr>
              <a:t> </a:t>
            </a:r>
          </a:p>
          <a:p>
            <a:pPr marL="0" indent="0">
              <a:buNone/>
            </a:pPr>
            <a:r>
              <a:rPr lang="ru-RU" sz="1600" b="1" dirty="0">
                <a:effectLst>
                  <a:outerShdw blurRad="38100" dist="38100" dir="2700000" algn="tl">
                    <a:srgbClr val="000000">
                      <a:alpha val="43137"/>
                    </a:srgbClr>
                  </a:outerShdw>
                </a:effectLst>
              </a:rPr>
              <a:t>И он уйдет, свидетель битвы грозной,</a:t>
            </a:r>
          </a:p>
          <a:p>
            <a:pPr marL="0" indent="0">
              <a:buNone/>
            </a:pPr>
            <a:r>
              <a:rPr lang="ru-RU" sz="1600" b="1" dirty="0">
                <a:effectLst>
                  <a:outerShdw blurRad="38100" dist="38100" dir="2700000" algn="tl">
                    <a:srgbClr val="000000">
                      <a:alpha val="43137"/>
                    </a:srgbClr>
                  </a:outerShdw>
                </a:effectLst>
              </a:rPr>
              <a:t>С букетом роз и маков полевых…</a:t>
            </a:r>
          </a:p>
          <a:p>
            <a:pPr marL="0" indent="0">
              <a:buNone/>
            </a:pPr>
            <a:r>
              <a:rPr lang="ru-RU" sz="1600" b="1" dirty="0">
                <a:effectLst>
                  <a:outerShdw blurRad="38100" dist="38100" dir="2700000" algn="tl">
                    <a:srgbClr val="000000">
                      <a:alpha val="43137"/>
                    </a:srgbClr>
                  </a:outerShdw>
                </a:effectLst>
              </a:rPr>
              <a:t>Запоминайте их, пока не поздно,</a:t>
            </a:r>
          </a:p>
          <a:p>
            <a:pPr marL="0" indent="0">
              <a:buNone/>
            </a:pPr>
            <a:r>
              <a:rPr lang="ru-RU" sz="1600" b="1" dirty="0">
                <a:effectLst>
                  <a:outerShdw blurRad="38100" dist="38100" dir="2700000" algn="tl">
                    <a:srgbClr val="000000">
                      <a:alpha val="43137"/>
                    </a:srgbClr>
                  </a:outerShdw>
                </a:effectLst>
              </a:rPr>
              <a:t>Пока они живут среди живых!</a:t>
            </a:r>
          </a:p>
          <a:p>
            <a:pPr marL="0" indent="0">
              <a:buNone/>
            </a:pPr>
            <a:r>
              <a:rPr lang="ru-RU" sz="1600" b="1" dirty="0">
                <a:effectLst>
                  <a:outerShdw blurRad="38100" dist="38100" dir="2700000" algn="tl">
                    <a:srgbClr val="000000">
                      <a:alpha val="43137"/>
                    </a:srgbClr>
                  </a:outerShdw>
                </a:effectLst>
              </a:rPr>
              <a:t> </a:t>
            </a:r>
          </a:p>
          <a:p>
            <a:endParaRPr lang="ru-RU" sz="1600" b="1" dirty="0">
              <a:effectLst>
                <a:outerShdw blurRad="38100" dist="38100" dir="2700000" algn="tl">
                  <a:srgbClr val="000000">
                    <a:alpha val="43137"/>
                  </a:srgbClr>
                </a:outerShdw>
              </a:effectLst>
            </a:endParaRPr>
          </a:p>
        </p:txBody>
      </p:sp>
      <p:pic>
        <p:nvPicPr>
          <p:cNvPr id="4" name="Рисунок 3" descr="http://roslavl.library67.ru/files/396/resize/39833984_500_10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5949280"/>
            <a:ext cx="9144000" cy="792088"/>
          </a:xfrm>
          <a:prstGeom prst="rect">
            <a:avLst/>
          </a:prstGeom>
          <a:noFill/>
          <a:ln>
            <a:noFill/>
          </a:ln>
        </p:spPr>
      </p:pic>
    </p:spTree>
    <p:extLst>
      <p:ext uri="{BB962C8B-B14F-4D97-AF65-F5344CB8AC3E}">
        <p14:creationId xmlns:p14="http://schemas.microsoft.com/office/powerpoint/2010/main" val="82926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4293096"/>
            <a:ext cx="7408333" cy="1833066"/>
          </a:xfrm>
        </p:spPr>
        <p:txBody>
          <a:bodyPr/>
          <a:lstStyle/>
          <a:p>
            <a:pPr marL="0" indent="0">
              <a:buNone/>
            </a:pPr>
            <a:r>
              <a:rPr lang="ru-RU" b="1" dirty="0" smtClean="0"/>
              <a:t>"</a:t>
            </a:r>
            <a:r>
              <a:rPr lang="ru-RU" b="1" dirty="0"/>
              <a:t>Чтение хороших книг — это разговор с самыми лучшими людьми прошедших времен, и притом такой разговор, когда они сообщают нам только лучшие свои мысли."          </a:t>
            </a:r>
            <a:r>
              <a:rPr lang="ru-RU" b="1" dirty="0" smtClean="0"/>
              <a:t>           </a:t>
            </a:r>
            <a:r>
              <a:rPr lang="ru-RU" b="1" i="1" dirty="0" smtClean="0"/>
              <a:t>Рене </a:t>
            </a:r>
            <a:r>
              <a:rPr lang="ru-RU" b="1" i="1" dirty="0"/>
              <a:t>Декарт</a:t>
            </a:r>
          </a:p>
          <a:p>
            <a:endParaRPr lang="ru-RU" dirty="0"/>
          </a:p>
        </p:txBody>
      </p:sp>
      <p:pic>
        <p:nvPicPr>
          <p:cNvPr id="4" name="Рисунок 3" descr="https://i.mycdn.me/i?r=AyH4iRPQ2q0otWIFepML2LxRlKNtJXB9mFp1b9WBc2ppMA"/>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056784" cy="3744416"/>
          </a:xfrm>
          <a:prstGeom prst="rect">
            <a:avLst/>
          </a:prstGeom>
          <a:noFill/>
          <a:ln>
            <a:noFill/>
          </a:ln>
        </p:spPr>
      </p:pic>
    </p:spTree>
    <p:extLst>
      <p:ext uri="{BB962C8B-B14F-4D97-AF65-F5344CB8AC3E}">
        <p14:creationId xmlns:p14="http://schemas.microsoft.com/office/powerpoint/2010/main" val="3651121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5.0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7652" t="4195" r="4364" b="2869"/>
          <a:stretch/>
        </p:blipFill>
        <p:spPr bwMode="auto">
          <a:xfrm>
            <a:off x="467544" y="1268760"/>
            <a:ext cx="2736304" cy="4231716"/>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563888" y="620688"/>
            <a:ext cx="5184576" cy="5256584"/>
          </a:xfrm>
        </p:spPr>
        <p:txBody>
          <a:bodyPr>
            <a:normAutofit fontScale="92500" lnSpcReduction="20000"/>
          </a:bodyPr>
          <a:lstStyle/>
          <a:p>
            <a:pPr marL="0" indent="0">
              <a:buNone/>
            </a:pPr>
            <a:r>
              <a:rPr lang="kk-KZ" b="1" dirty="0" smtClean="0">
                <a:latin typeface="Times New Roman" panose="02020603050405020304" pitchFamily="18" charset="0"/>
                <a:cs typeface="Times New Roman" panose="02020603050405020304" pitchFamily="18" charset="0"/>
              </a:rPr>
              <a:t>       Қазақстандық </a:t>
            </a:r>
            <a:r>
              <a:rPr lang="kk-KZ" b="1" dirty="0">
                <a:latin typeface="Times New Roman" panose="02020603050405020304" pitchFamily="18" charset="0"/>
                <a:cs typeface="Times New Roman" panose="02020603050405020304" pitchFamily="18" charset="0"/>
              </a:rPr>
              <a:t>Кеңес Одағынның Батырлары: Энциклопедиялық жинақ. – Алматы: Өнер, 2010. – 320 бет.</a:t>
            </a:r>
            <a:endParaRPr lang="ru-RU"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kk-KZ" dirty="0" smtClean="0">
                <a:latin typeface="Times New Roman" panose="02020603050405020304" pitchFamily="18" charset="0"/>
                <a:cs typeface="Times New Roman" panose="02020603050405020304" pitchFamily="18" charset="0"/>
              </a:rPr>
              <a:t>      Энциклопедияқ </a:t>
            </a:r>
            <a:r>
              <a:rPr lang="kk-KZ" dirty="0">
                <a:latin typeface="Times New Roman" panose="02020603050405020304" pitchFamily="18" charset="0"/>
                <a:cs typeface="Times New Roman" panose="02020603050405020304" pitchFamily="18" charset="0"/>
              </a:rPr>
              <a:t>жинаққа қазақстандық Кенес Одағы Батырларының ерлікке толы өмірбаяндары енгізілген. Кітап жас ұрпаққа отаншылдық тәрбие беріп, оларды ата дәстүрін қастерлеуге баулуда оқырман көнілінен лайықты орын алары сөзсіз.</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Кітап </a:t>
            </a:r>
            <a:r>
              <a:rPr lang="kk-KZ" dirty="0">
                <a:latin typeface="Times New Roman" panose="02020603050405020304" pitchFamily="18" charset="0"/>
                <a:cs typeface="Times New Roman" panose="02020603050405020304" pitchFamily="18" charset="0"/>
              </a:rPr>
              <a:t>көпшілік оқырман қауымға арналған</a:t>
            </a:r>
            <a:r>
              <a:rPr lang="kk-KZ"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kk-KZ" b="1" i="1" dirty="0" smtClean="0">
                <a:latin typeface="Times New Roman" panose="02020603050405020304" pitchFamily="18" charset="0"/>
                <a:cs typeface="Times New Roman" panose="02020603050405020304" pitchFamily="18" charset="0"/>
              </a:rPr>
              <a:t>Мына  </a:t>
            </a:r>
            <a:r>
              <a:rPr lang="kk-KZ" b="1" i="1" dirty="0">
                <a:latin typeface="Times New Roman" panose="02020603050405020304" pitchFamily="18" charset="0"/>
                <a:cs typeface="Times New Roman" panose="02020603050405020304" pitchFamily="18" charset="0"/>
              </a:rPr>
              <a:t>ссылкамен оқуға болады</a:t>
            </a:r>
            <a:r>
              <a:rPr lang="ru-RU" b="1" i="1"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https://kitap.kz/</a:t>
            </a:r>
            <a:endParaRPr lang="kk-KZ"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6021288"/>
            <a:ext cx="7344816" cy="648071"/>
          </a:xfrm>
          <a:prstGeom prst="rect">
            <a:avLst/>
          </a:prstGeom>
          <a:noFill/>
          <a:ln>
            <a:noFill/>
          </a:ln>
        </p:spPr>
      </p:pic>
    </p:spTree>
    <p:extLst>
      <p:ext uri="{BB962C8B-B14F-4D97-AF65-F5344CB8AC3E}">
        <p14:creationId xmlns:p14="http://schemas.microsoft.com/office/powerpoint/2010/main" val="299683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24 11.39.47.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4260" t="5980" r="11500" b="5670"/>
          <a:stretch/>
        </p:blipFill>
        <p:spPr bwMode="auto">
          <a:xfrm>
            <a:off x="395536" y="1412776"/>
            <a:ext cx="2880320" cy="417646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563888" y="476672"/>
            <a:ext cx="4896544" cy="5544616"/>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Тереник </a:t>
            </a:r>
            <a:r>
              <a:rPr lang="kk-KZ" b="1" dirty="0">
                <a:latin typeface="Times New Roman" panose="02020603050405020304" pitchFamily="18" charset="0"/>
                <a:cs typeface="Times New Roman" panose="02020603050405020304" pitchFamily="18" charset="0"/>
              </a:rPr>
              <a:t>М.С. Павлодар – </a:t>
            </a:r>
            <a:r>
              <a:rPr lang="kk-KZ" b="1" dirty="0" smtClean="0">
                <a:latin typeface="Times New Roman" panose="02020603050405020304" pitchFamily="18" charset="0"/>
                <a:cs typeface="Times New Roman" panose="02020603050405020304" pitchFamily="18" charset="0"/>
              </a:rPr>
              <a:t>это </a:t>
            </a:r>
            <a:r>
              <a:rPr lang="kk-KZ" b="1" dirty="0">
                <a:latin typeface="Times New Roman" panose="02020603050405020304" pitchFamily="18" charset="0"/>
                <a:cs typeface="Times New Roman" panose="02020603050405020304" pitchFamily="18" charset="0"/>
              </a:rPr>
              <a:t>нашей истории строки. Часть 1 (1720-1945).- Павлодар: ЭКО, 2001.- 292 с.</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Книга </a:t>
            </a:r>
            <a:r>
              <a:rPr lang="kk-KZ" dirty="0">
                <a:latin typeface="Times New Roman" panose="02020603050405020304" pitchFamily="18" charset="0"/>
                <a:cs typeface="Times New Roman" panose="02020603050405020304" pitchFamily="18" charset="0"/>
              </a:rPr>
              <a:t>охватывает период </a:t>
            </a:r>
            <a:r>
              <a:rPr lang="kk-KZ" dirty="0" smtClean="0">
                <a:latin typeface="Times New Roman" panose="02020603050405020304" pitchFamily="18" charset="0"/>
                <a:cs typeface="Times New Roman" panose="02020603050405020304" pitchFamily="18" charset="0"/>
              </a:rPr>
              <a:t> с </a:t>
            </a:r>
            <a:r>
              <a:rPr lang="kk-KZ" dirty="0">
                <a:latin typeface="Times New Roman" panose="02020603050405020304" pitchFamily="18" charset="0"/>
                <a:cs typeface="Times New Roman" panose="02020603050405020304" pitchFamily="18" charset="0"/>
              </a:rPr>
              <a:t>момента возникновения Коряковского форпоста в 1720 году до 1945 года, снабжена фотодокументами из коллекции историка – краеведа Дмитрия Поликарповича Багаева, проживавшего в Павлодаре с 1897 по 1958 год, оставившего замечательную фотолетопись края.</a:t>
            </a:r>
            <a:endParaRPr lang="ru-RU" dirty="0">
              <a:latin typeface="Times New Roman" panose="02020603050405020304" pitchFamily="18" charset="0"/>
              <a:cs typeface="Times New Roman" panose="02020603050405020304" pitchFamily="18" charset="0"/>
            </a:endParaRPr>
          </a:p>
          <a:p>
            <a:endParaRPr lang="ru-RU" dirty="0"/>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560" y="6156996"/>
            <a:ext cx="7632848" cy="504055"/>
          </a:xfrm>
          <a:prstGeom prst="rect">
            <a:avLst/>
          </a:prstGeom>
          <a:noFill/>
          <a:ln>
            <a:noFill/>
          </a:ln>
        </p:spPr>
      </p:pic>
    </p:spTree>
    <p:extLst>
      <p:ext uri="{BB962C8B-B14F-4D97-AF65-F5344CB8AC3E}">
        <p14:creationId xmlns:p14="http://schemas.microsoft.com/office/powerpoint/2010/main" val="2202479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1.09.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1" t="1858" r="2167"/>
          <a:stretch/>
        </p:blipFill>
        <p:spPr bwMode="auto">
          <a:xfrm>
            <a:off x="611560" y="908720"/>
            <a:ext cx="2592288" cy="4176464"/>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3923928" y="1125521"/>
            <a:ext cx="4608512" cy="4660782"/>
          </a:xfrm>
        </p:spPr>
        <p:txBody>
          <a:bodyPr>
            <a:normAutofit/>
          </a:bodyPr>
          <a:lstStyle/>
          <a:p>
            <a:pPr marL="0" indent="0">
              <a:buNone/>
            </a:pPr>
            <a:r>
              <a:rPr lang="kk-KZ" b="1" dirty="0" smtClean="0">
                <a:latin typeface="Times New Roman" panose="02020603050405020304" pitchFamily="18" charset="0"/>
                <a:cs typeface="Times New Roman" panose="02020603050405020304" pitchFamily="18" charset="0"/>
              </a:rPr>
              <a:t>    Павлодарлықтардың </a:t>
            </a:r>
            <a:r>
              <a:rPr lang="kk-KZ" b="1" dirty="0">
                <a:latin typeface="Times New Roman" panose="02020603050405020304" pitchFamily="18" charset="0"/>
                <a:cs typeface="Times New Roman" panose="02020603050405020304" pitchFamily="18" charset="0"/>
              </a:rPr>
              <a:t>ерлігі халық жадында. 1941-1945. – Павлодар: Баспа ұйі, 2004. – 432 бет.</a:t>
            </a:r>
            <a:endParaRPr lang="ru-RU" dirty="0">
              <a:latin typeface="Times New Roman" panose="02020603050405020304" pitchFamily="18" charset="0"/>
              <a:cs typeface="Times New Roman" panose="02020603050405020304" pitchFamily="18" charset="0"/>
            </a:endParaRPr>
          </a:p>
          <a:p>
            <a:pPr marL="0" indent="0">
              <a:buNone/>
            </a:pPr>
            <a:r>
              <a:rPr lang="kk-KZ" dirty="0" smtClean="0">
                <a:latin typeface="Times New Roman" panose="02020603050405020304" pitchFamily="18" charset="0"/>
                <a:cs typeface="Times New Roman" panose="02020603050405020304" pitchFamily="18" charset="0"/>
              </a:rPr>
              <a:t>    Жинақта </a:t>
            </a:r>
            <a:r>
              <a:rPr lang="kk-KZ" dirty="0">
                <a:latin typeface="Times New Roman" panose="02020603050405020304" pitchFamily="18" charset="0"/>
                <a:cs typeface="Times New Roman" panose="02020603050405020304" pitchFamily="18" charset="0"/>
              </a:rPr>
              <a:t>1941-1945 жылдағы </a:t>
            </a:r>
            <a:r>
              <a:rPr lang="kk-KZ" dirty="0" smtClean="0">
                <a:latin typeface="Times New Roman" panose="02020603050405020304" pitchFamily="18" charset="0"/>
                <a:cs typeface="Times New Roman" panose="02020603050405020304" pitchFamily="18" charset="0"/>
              </a:rPr>
              <a:t>павлодарлық-тардың </a:t>
            </a:r>
            <a:r>
              <a:rPr lang="kk-KZ" dirty="0">
                <a:latin typeface="Times New Roman" panose="02020603050405020304" pitchFamily="18" charset="0"/>
                <a:cs typeface="Times New Roman" panose="02020603050405020304" pitchFamily="18" charset="0"/>
              </a:rPr>
              <a:t>майдандағы және тылдағы ерліктері туралы деректі материалдар арқылы әңгімеленеді.</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5576" y="5445224"/>
            <a:ext cx="7632848" cy="719909"/>
          </a:xfrm>
          <a:prstGeom prst="rect">
            <a:avLst/>
          </a:prstGeom>
          <a:noFill/>
          <a:ln>
            <a:noFill/>
          </a:ln>
        </p:spPr>
      </p:pic>
    </p:spTree>
    <p:extLst>
      <p:ext uri="{BB962C8B-B14F-4D97-AF65-F5344CB8AC3E}">
        <p14:creationId xmlns:p14="http://schemas.microsoft.com/office/powerpoint/2010/main" val="1004934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D:\Данные\Рабочие документы\2015\2015-02-19 09.25.33.jpg"/>
          <p:cNvPicPr>
            <a:picLocks noGrp="1"/>
          </p:cNvPicPr>
          <p:nvPr>
            <p:ph sz="quarter" idx="13"/>
          </p:nvPr>
        </p:nvPicPr>
        <p:blipFill rotWithShape="1">
          <a:blip r:embed="rId2" cstate="print">
            <a:extLst>
              <a:ext uri="{28A0092B-C50C-407E-A947-70E740481C1C}">
                <a14:useLocalDpi xmlns:a14="http://schemas.microsoft.com/office/drawing/2010/main" val="0"/>
              </a:ext>
            </a:extLst>
          </a:blip>
          <a:srcRect l="2440" t="3494" r="6179" b="5658"/>
          <a:stretch/>
        </p:blipFill>
        <p:spPr bwMode="auto">
          <a:xfrm>
            <a:off x="840295" y="764704"/>
            <a:ext cx="2808312" cy="4392488"/>
          </a:xfrm>
          <a:prstGeom prst="rect">
            <a:avLst/>
          </a:prstGeom>
          <a:noFill/>
          <a:ln>
            <a:noFill/>
          </a:ln>
          <a:extLst>
            <a:ext uri="{53640926-AAD7-44D8-BBD7-CCE9431645EC}">
              <a14:shadowObscured xmlns:a14="http://schemas.microsoft.com/office/drawing/2010/main"/>
            </a:ext>
          </a:extLst>
        </p:spPr>
      </p:pic>
      <p:sp>
        <p:nvSpPr>
          <p:cNvPr id="4" name="Объект 3"/>
          <p:cNvSpPr>
            <a:spLocks noGrp="1"/>
          </p:cNvSpPr>
          <p:nvPr>
            <p:ph sz="quarter" idx="14"/>
          </p:nvPr>
        </p:nvSpPr>
        <p:spPr>
          <a:xfrm>
            <a:off x="4355976" y="764705"/>
            <a:ext cx="4392488" cy="4752527"/>
          </a:xfrm>
        </p:spPr>
        <p:txBody>
          <a:bodyPr>
            <a:normAutofit/>
          </a:bodyPr>
          <a:lstStyle/>
          <a:p>
            <a:pPr marL="0" indent="0">
              <a:buNone/>
            </a:pPr>
            <a:r>
              <a:rPr lang="kk-KZ" b="1" dirty="0" smtClean="0"/>
              <a:t>    </a:t>
            </a:r>
            <a:r>
              <a:rPr lang="kk-KZ" b="1" dirty="0" smtClean="0">
                <a:latin typeface="Times New Roman" panose="02020603050405020304" pitchFamily="18" charset="0"/>
                <a:cs typeface="Times New Roman" panose="02020603050405020304" pitchFamily="18" charset="0"/>
              </a:rPr>
              <a:t>Боздақтар</a:t>
            </a:r>
            <a:r>
              <a:rPr lang="kk-KZ" b="1" dirty="0">
                <a:latin typeface="Times New Roman" panose="02020603050405020304" pitchFamily="18" charset="0"/>
                <a:cs typeface="Times New Roman" panose="02020603050405020304" pitchFamily="18" charset="0"/>
              </a:rPr>
              <a:t>. Павлодар облысы: Книга памяти.- Алматы: Қазақ энциклопедиясы, 1994.-560 с.</a:t>
            </a:r>
            <a:endParaRPr lang="ru-RU" dirty="0">
              <a:latin typeface="Times New Roman" panose="02020603050405020304" pitchFamily="18" charset="0"/>
              <a:cs typeface="Times New Roman" panose="02020603050405020304" pitchFamily="18" charset="0"/>
            </a:endParaRPr>
          </a:p>
          <a:p>
            <a:pPr marL="0" indent="0">
              <a:buNone/>
            </a:pPr>
            <a:r>
              <a:rPr lang="kk-KZ" dirty="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 Краткие </a:t>
            </a:r>
            <a:r>
              <a:rPr lang="kk-KZ" dirty="0">
                <a:latin typeface="Times New Roman" panose="02020603050405020304" pitchFamily="18" charset="0"/>
                <a:cs typeface="Times New Roman" panose="02020603050405020304" pitchFamily="18" charset="0"/>
              </a:rPr>
              <a:t>биографические данные воинов, погибших в боях от ранений и болезней в госпиталях, пропавших без вести в годы ВОВ в 1941-1945 годах.</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6" name="Рисунок 5" descr="http://roslavl.library67.ru/files/396/resize/39833984_500_1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5661248"/>
            <a:ext cx="7560840" cy="648071"/>
          </a:xfrm>
          <a:prstGeom prst="rect">
            <a:avLst/>
          </a:prstGeom>
          <a:noFill/>
          <a:ln>
            <a:noFill/>
          </a:ln>
        </p:spPr>
      </p:pic>
    </p:spTree>
    <p:extLst>
      <p:ext uri="{BB962C8B-B14F-4D97-AF65-F5344CB8AC3E}">
        <p14:creationId xmlns:p14="http://schemas.microsoft.com/office/powerpoint/2010/main" val="1028582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993</TotalTime>
  <Words>1807</Words>
  <Application>Microsoft Office PowerPoint</Application>
  <PresentationFormat>Экран (4:3)</PresentationFormat>
  <Paragraphs>137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Волна</vt:lpstr>
      <vt:lpstr>  «Соғыс жайлы естеліктер-кітапта»    «И память о войне вам книга оставляет» </vt:lpstr>
      <vt:lpstr>Ұлы Отан соғысы Жеңісінің                          75-жылдығына ұсынылатын виртуалды әдебиеттер тізімі.  Рекомендуемые литературы для онлайн прочтения к 75-летию Победы                           в Великой Отечественной войне. Цель: привить гордость и уважение к героизму дедов в жестокой войне за свободу Родины., сражавшегося в советско-германской войне. Обучайте мужчин уважать, показывать пример, быть примером.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НАЗАРЛАРЫҢЫЗҒА  РАХМЕТ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Серик Сулейменов</cp:lastModifiedBy>
  <cp:revision>95</cp:revision>
  <dcterms:created xsi:type="dcterms:W3CDTF">2015-02-23T08:05:09Z</dcterms:created>
  <dcterms:modified xsi:type="dcterms:W3CDTF">2020-04-21T13:49:56Z</dcterms:modified>
</cp:coreProperties>
</file>