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75" r:id="rId6"/>
    <p:sldId id="263" r:id="rId7"/>
    <p:sldId id="262" r:id="rId8"/>
    <p:sldId id="264" r:id="rId9"/>
    <p:sldId id="280" r:id="rId10"/>
    <p:sldId id="281" r:id="rId11"/>
    <p:sldId id="282" r:id="rId12"/>
    <p:sldId id="276" r:id="rId13"/>
    <p:sldId id="272" r:id="rId14"/>
    <p:sldId id="267" r:id="rId15"/>
    <p:sldId id="277" r:id="rId16"/>
    <p:sldId id="271" r:id="rId17"/>
    <p:sldId id="279" r:id="rId18"/>
    <p:sldId id="268" r:id="rId19"/>
    <p:sldId id="269" r:id="rId20"/>
    <p:sldId id="270" r:id="rId21"/>
    <p:sldId id="278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6FE49E-5EFE-4D74-80E7-642D0C90B9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94498-E66B-45D8-A7BF-5B47693AA0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-sul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880320" cy="37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zbyka.kz/images/4532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486600" cy="24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049" y="5805264"/>
            <a:ext cx="4486600" cy="79208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Составила зав. библиотекой СОПШДО №17 Сулейменова К.Н.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924944"/>
            <a:ext cx="4680520" cy="1944216"/>
          </a:xfrm>
        </p:spPr>
        <p:txBody>
          <a:bodyPr/>
          <a:lstStyle/>
          <a:p>
            <a:r>
              <a:rPr lang="ru-RU" sz="2800" dirty="0" smtClean="0"/>
              <a:t>К 84-летию </a:t>
            </a:r>
            <a:r>
              <a:rPr lang="ru-RU" sz="2800" dirty="0" smtClean="0"/>
              <a:t>поэта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400" dirty="0" smtClean="0"/>
              <a:t>Цель:</a:t>
            </a:r>
            <a:r>
              <a:rPr lang="ru-RU" sz="2800" dirty="0" smtClean="0"/>
              <a:t> </a:t>
            </a:r>
            <a:r>
              <a:rPr lang="ru-RU" sz="1400" b="0" dirty="0">
                <a:effectLst/>
              </a:rPr>
              <a:t>расширить знания учащихся о жизни и творчестве общественного</a:t>
            </a:r>
            <a:br>
              <a:rPr lang="ru-RU" sz="1400" b="0" dirty="0">
                <a:effectLst/>
              </a:rPr>
            </a:br>
            <a:r>
              <a:rPr lang="ru-RU" sz="1400" b="0" dirty="0" smtClean="0">
                <a:effectLst/>
              </a:rPr>
              <a:t>и </a:t>
            </a:r>
            <a:r>
              <a:rPr lang="ru-RU" sz="1400" b="0" dirty="0">
                <a:effectLst/>
              </a:rPr>
              <a:t>политического деятеля </a:t>
            </a:r>
            <a:r>
              <a:rPr lang="ru-RU" sz="1400" b="0" dirty="0" err="1">
                <a:effectLst/>
              </a:rPr>
              <a:t>О.Сулейменова</a:t>
            </a:r>
            <a:r>
              <a:rPr lang="ru-RU" sz="1400" b="0" dirty="0">
                <a:effectLst/>
              </a:rPr>
              <a:t>.</a:t>
            </a:r>
            <a:br>
              <a:rPr lang="ru-RU" sz="1400" b="0" dirty="0">
                <a:effectLst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54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6"/>
    </mc:Choice>
    <mc:Fallback>
      <p:transition spd="slow" advTm="62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864096"/>
          </a:xfrm>
        </p:spPr>
        <p:txBody>
          <a:bodyPr/>
          <a:lstStyle/>
          <a:p>
            <a:pPr algn="ctr"/>
            <a:r>
              <a:rPr lang="ru-RU" dirty="0"/>
              <a:t>Волчата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680520" cy="4536504"/>
          </a:xfrm>
        </p:spPr>
        <p:txBody>
          <a:bodyPr>
            <a:normAutofit fontScale="92500"/>
          </a:bodyPr>
          <a:lstStyle/>
          <a:p>
            <a:r>
              <a:rPr lang="ru-RU" dirty="0"/>
              <a:t>Шёл человек.</a:t>
            </a:r>
            <a:br>
              <a:rPr lang="ru-RU" dirty="0"/>
            </a:br>
            <a:r>
              <a:rPr lang="ru-RU" dirty="0"/>
              <a:t>Шёл степью, долго, долго.</a:t>
            </a:r>
            <a:br>
              <a:rPr lang="ru-RU" dirty="0"/>
            </a:br>
            <a:r>
              <a:rPr lang="ru-RU" dirty="0"/>
              <a:t>Куда? Зачем?</a:t>
            </a:r>
            <a:br>
              <a:rPr lang="ru-RU" dirty="0"/>
            </a:br>
            <a:r>
              <a:rPr lang="ru-RU" dirty="0"/>
              <a:t>Нам это не узнать.</a:t>
            </a:r>
            <a:br>
              <a:rPr lang="ru-RU" dirty="0"/>
            </a:br>
            <a:r>
              <a:rPr lang="ru-RU" dirty="0"/>
              <a:t>В густой лощине он увидел волка,</a:t>
            </a:r>
            <a:br>
              <a:rPr lang="ru-RU" dirty="0"/>
            </a:br>
            <a:r>
              <a:rPr lang="ru-RU" dirty="0"/>
              <a:t>Верней, волчицу,</a:t>
            </a:r>
            <a:br>
              <a:rPr lang="ru-RU" dirty="0"/>
            </a:br>
            <a:r>
              <a:rPr lang="ru-RU" dirty="0"/>
              <a:t>А, точнее, мать…</a:t>
            </a:r>
            <a:br>
              <a:rPr lang="ru-RU" dirty="0"/>
            </a:br>
            <a:r>
              <a:rPr lang="ru-RU" dirty="0"/>
              <a:t>Она лежала в зарослях полыни,</a:t>
            </a:r>
            <a:br>
              <a:rPr lang="ru-RU" dirty="0"/>
            </a:br>
            <a:r>
              <a:rPr lang="ru-RU" dirty="0"/>
              <a:t>Откинув лапы и оскалив пасть.</a:t>
            </a:r>
            <a:br>
              <a:rPr lang="ru-RU" dirty="0"/>
            </a:br>
            <a:r>
              <a:rPr lang="ru-RU" dirty="0"/>
              <a:t>Из горла перехваченного плыла</a:t>
            </a:r>
            <a:br>
              <a:rPr lang="ru-RU" dirty="0"/>
            </a:br>
            <a:r>
              <a:rPr lang="ru-RU" dirty="0"/>
              <a:t>Толчками кровь, густая, словно грязь.</a:t>
            </a:r>
            <a:br>
              <a:rPr lang="ru-RU" dirty="0"/>
            </a:br>
            <a:r>
              <a:rPr lang="ru-RU" dirty="0"/>
              <a:t>Кем? Кем? </a:t>
            </a:r>
            <a:r>
              <a:rPr lang="ru-RU" dirty="0" err="1"/>
              <a:t>Волкoм</a:t>
            </a:r>
            <a:r>
              <a:rPr lang="ru-RU" dirty="0"/>
              <a:t>? Охотничьими псами?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716016" y="1412776"/>
            <a:ext cx="432048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Слепым волчатам это не узнать.</a:t>
            </a:r>
            <a:br>
              <a:rPr lang="ru-RU" dirty="0"/>
            </a:br>
            <a:r>
              <a:rPr lang="ru-RU" dirty="0"/>
              <a:t>Они, толкаясь и ворча, сосали</a:t>
            </a:r>
            <a:br>
              <a:rPr lang="ru-RU" dirty="0"/>
            </a:br>
            <a:r>
              <a:rPr lang="ru-RU" dirty="0"/>
              <a:t>Большую неподатливую мать.</a:t>
            </a:r>
            <a:br>
              <a:rPr lang="ru-RU" dirty="0"/>
            </a:br>
            <a:r>
              <a:rPr lang="ru-RU" dirty="0"/>
              <a:t>Голодные волчата позабыли,</a:t>
            </a:r>
            <a:br>
              <a:rPr lang="ru-RU" dirty="0"/>
            </a:br>
            <a:r>
              <a:rPr lang="ru-RU" dirty="0"/>
              <a:t>Как властно пахнет в зарослях укроп.</a:t>
            </a:r>
            <a:br>
              <a:rPr lang="ru-RU" dirty="0"/>
            </a:br>
            <a:r>
              <a:rPr lang="ru-RU" dirty="0"/>
              <a:t>Они, прижавшись к маме, жадно пили</a:t>
            </a:r>
            <a:br>
              <a:rPr lang="ru-RU" dirty="0"/>
            </a:br>
            <a:r>
              <a:rPr lang="ru-RU" dirty="0"/>
              <a:t>Густую холодеющую кровь.</a:t>
            </a:r>
            <a:br>
              <a:rPr lang="ru-RU" dirty="0"/>
            </a:br>
            <a:r>
              <a:rPr lang="ru-RU" dirty="0"/>
              <a:t>С глотками в них входила жажда мести.</a:t>
            </a:r>
            <a:br>
              <a:rPr lang="ru-RU" dirty="0"/>
            </a:br>
            <a:r>
              <a:rPr lang="ru-RU" dirty="0"/>
              <a:t>Кому?</a:t>
            </a:r>
            <a:br>
              <a:rPr lang="ru-RU" dirty="0"/>
            </a:br>
            <a:r>
              <a:rPr lang="ru-RU" dirty="0"/>
              <a:t>Любому.</a:t>
            </a:r>
            <a:br>
              <a:rPr lang="ru-RU" dirty="0"/>
            </a:br>
            <a:r>
              <a:rPr lang="ru-RU" dirty="0"/>
              <a:t>Лишь бы не простить.</a:t>
            </a:r>
          </a:p>
        </p:txBody>
      </p:sp>
    </p:spTree>
    <p:extLst>
      <p:ext uri="{BB962C8B-B14F-4D97-AF65-F5344CB8AC3E}">
        <p14:creationId xmlns:p14="http://schemas.microsoft.com/office/powerpoint/2010/main" val="388068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64"/>
    </mc:Choice>
    <mc:Fallback>
      <p:transition spd="slow" advTm="263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 будут мстить</a:t>
            </a:r>
            <a:br>
              <a:rPr lang="ru-RU" dirty="0"/>
            </a:br>
            <a:r>
              <a:rPr lang="ru-RU" dirty="0"/>
              <a:t>В отдельности,</a:t>
            </a:r>
            <a:br>
              <a:rPr lang="ru-RU" dirty="0"/>
            </a:br>
            <a:r>
              <a:rPr lang="ru-RU" dirty="0"/>
              <a:t>Не вместе.</a:t>
            </a:r>
            <a:br>
              <a:rPr lang="ru-RU" dirty="0"/>
            </a:br>
            <a:r>
              <a:rPr lang="ru-RU" dirty="0"/>
              <a:t>А встретятся —</a:t>
            </a:r>
            <a:br>
              <a:rPr lang="ru-RU" dirty="0"/>
            </a:br>
            <a:r>
              <a:rPr lang="ru-RU" dirty="0"/>
              <a:t>Друг другу будут мстить.</a:t>
            </a:r>
            <a:br>
              <a:rPr lang="ru-RU" dirty="0"/>
            </a:br>
            <a:r>
              <a:rPr lang="ru-RU" dirty="0"/>
              <a:t>И человек пошёл своей дорогой.</a:t>
            </a:r>
            <a:br>
              <a:rPr lang="ru-RU" dirty="0"/>
            </a:br>
            <a:r>
              <a:rPr lang="ru-RU" dirty="0"/>
              <a:t>Куда?.. Зачем?..</a:t>
            </a:r>
            <a:br>
              <a:rPr lang="ru-RU" dirty="0"/>
            </a:br>
            <a:r>
              <a:rPr lang="ru-RU" dirty="0"/>
              <a:t>Нам это не узнать.</a:t>
            </a:r>
            <a:br>
              <a:rPr lang="ru-RU" dirty="0"/>
            </a:br>
            <a:r>
              <a:rPr lang="ru-RU" dirty="0"/>
              <a:t>Он был волчатник,</a:t>
            </a:r>
            <a:br>
              <a:rPr lang="ru-RU" dirty="0"/>
            </a:br>
            <a:r>
              <a:rPr lang="ru-RU" dirty="0"/>
              <a:t>Но волчат не тронул,</a:t>
            </a:r>
            <a:br>
              <a:rPr lang="ru-RU" dirty="0"/>
            </a:br>
            <a:r>
              <a:rPr lang="ru-RU" dirty="0"/>
              <a:t>Ребят уже не защищала мать…</a:t>
            </a:r>
          </a:p>
        </p:txBody>
      </p:sp>
    </p:spTree>
    <p:extLst>
      <p:ext uri="{BB962C8B-B14F-4D97-AF65-F5344CB8AC3E}">
        <p14:creationId xmlns:p14="http://schemas.microsoft.com/office/powerpoint/2010/main" val="18654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4"/>
    </mc:Choice>
    <mc:Fallback>
      <p:transition spd="slow" advTm="144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645024"/>
            <a:ext cx="8407893" cy="29523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Книга «Аз и Я» посвящена письменным памятникам славянской и тюркской древности. Это история глазами поэта. Выводы книги побуждают к спору. Поэт выступает против стереотипов, устоявшихся в науке. Издание было </a:t>
            </a:r>
            <a:r>
              <a:rPr lang="ru-RU" dirty="0"/>
              <a:t>встречено скандальными статьями, как в научной среде, так и в кругу партийного руководства. На автора обрушилась критика, за ней последовала травля поэта, и, как следствие, долгий запрет на печать и издание произведений. Но всё проходит… Прошла и эта страница в биографии Сулейменова.</a:t>
            </a:r>
          </a:p>
          <a:p>
            <a:endParaRPr lang="ru-RU" dirty="0"/>
          </a:p>
        </p:txBody>
      </p:sp>
      <p:pic>
        <p:nvPicPr>
          <p:cNvPr id="6148" name="Picture 4" descr="По следам Добры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38" y="332655"/>
            <a:ext cx="2325255" cy="31446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-history.kz/media/upload/ckimages/e9445fbc41d7d70085140fa2156ed6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816424" cy="31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1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50"/>
    </mc:Choice>
    <mc:Fallback>
      <p:transition spd="slow" advTm="185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45parallel.org/images/2011/suleynov_olzhas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230"/>
            <a:ext cx="4286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my-bookshop.ru/image/1004221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/>
          <a:stretch/>
        </p:blipFill>
        <p:spPr bwMode="auto">
          <a:xfrm>
            <a:off x="5761906" y="205238"/>
            <a:ext cx="15543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olzhas-sulejmenov.ru/wp-content/gallery/gallery/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008"/>
            <a:ext cx="2602647" cy="35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go3.imgsmail.ru/imgpreview?key=59c6518718ef37ce&amp;mb=imgdb_preview_166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12632"/>
          <a:stretch/>
        </p:blipFill>
        <p:spPr bwMode="auto">
          <a:xfrm>
            <a:off x="6156176" y="1916832"/>
            <a:ext cx="2894202" cy="32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лжас Сулейменов: &quot;Поиски национальной идеи заканчиваются обыкновенным национализмом&quot; - Технополис завт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536504" cy="25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0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9"/>
    </mc:Choice>
    <mc:Fallback>
      <p:transition spd="slow" advTm="63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851920" y="421374"/>
            <a:ext cx="5076056" cy="55999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Последние сорок лет </a:t>
            </a:r>
            <a:r>
              <a:rPr lang="ru-RU" dirty="0" err="1"/>
              <a:t>Олжаса</a:t>
            </a:r>
            <a:r>
              <a:rPr lang="ru-RU" dirty="0"/>
              <a:t> </a:t>
            </a:r>
            <a:r>
              <a:rPr lang="ru-RU" dirty="0" err="1"/>
              <a:t>Омаровича</a:t>
            </a:r>
            <a:r>
              <a:rPr lang="ru-RU" dirty="0"/>
              <a:t> Сулейменова заполнены работой в различных творческих Союзах, участием в антиядерном движении, дипломатической работой, партийной, его много печатают и издают.</a:t>
            </a:r>
          </a:p>
          <a:p>
            <a:r>
              <a:rPr lang="ru-RU" dirty="0" err="1" smtClean="0"/>
              <a:t>Олжаса</a:t>
            </a:r>
            <a:r>
              <a:rPr lang="ru-RU" dirty="0" smtClean="0"/>
              <a:t> </a:t>
            </a:r>
            <a:r>
              <a:rPr lang="ru-RU" dirty="0"/>
              <a:t>Сулейменова причисляют к поэтам-шестидесятникам, его друзьями были три столпа тех лет: Андрей Вознесенский, Евгений Евтушенко, Роберт </a:t>
            </a:r>
            <a:r>
              <a:rPr lang="ru-RU" dirty="0" smtClean="0"/>
              <a:t>Рождественский.</a:t>
            </a:r>
          </a:p>
          <a:p>
            <a:r>
              <a:rPr lang="ru-RU" dirty="0"/>
              <a:t>Большой была популярность поэта среди его поклонников по всей стране.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Газета &quot;Караван&quot; / Больше чем по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3" y="421374"/>
            <a:ext cx="3430402" cy="567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0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07"/>
    </mc:Choice>
    <mc:Fallback>
      <p:transition spd="slow" advTm="182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3429000"/>
            <a:ext cx="8119861" cy="3168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Андрей Вознесенский, увлеченный </a:t>
            </a:r>
            <a:r>
              <a:rPr lang="ru-RU" dirty="0"/>
              <a:t>стихами Сулейменова о казахском поэте и народном герое Махамбете, </a:t>
            </a:r>
            <a:r>
              <a:rPr lang="ru-RU" dirty="0" smtClean="0"/>
              <a:t>создал стихотворный цикл </a:t>
            </a:r>
            <a:r>
              <a:rPr lang="ru-RU" dirty="0"/>
              <a:t>«Читая Махамбета»: «Зачитываюсь Махамбетом, Заслышу Азию во мне, Антенной вздрогнет в кабинете Стрела, торчащая в стене.» </a:t>
            </a:r>
            <a:endParaRPr lang="ru-RU" dirty="0" smtClean="0"/>
          </a:p>
          <a:p>
            <a:r>
              <a:rPr lang="ru-RU" dirty="0" smtClean="0"/>
              <a:t>Роберт Рождественский </a:t>
            </a:r>
            <a:r>
              <a:rPr lang="ru-RU" dirty="0"/>
              <a:t>начал свой стих «О друзьях» так: «</a:t>
            </a:r>
            <a:r>
              <a:rPr lang="ru-RU" dirty="0" err="1"/>
              <a:t>Олжас</a:t>
            </a:r>
            <a:r>
              <a:rPr lang="ru-RU" dirty="0"/>
              <a:t>, </a:t>
            </a:r>
            <a:r>
              <a:rPr lang="ru-RU" dirty="0" err="1"/>
              <a:t>Мумин</a:t>
            </a:r>
            <a:r>
              <a:rPr lang="ru-RU" dirty="0"/>
              <a:t>, Виталий…», а Римма Казакова в 1968 году написала целое стихотворение: «Люблю тебя, товарищ </a:t>
            </a:r>
            <a:r>
              <a:rPr lang="ru-RU" dirty="0" smtClean="0"/>
              <a:t>мой, </a:t>
            </a:r>
            <a:r>
              <a:rPr lang="ru-RU" dirty="0" err="1"/>
              <a:t>Олжас</a:t>
            </a:r>
            <a:r>
              <a:rPr lang="ru-RU" dirty="0"/>
              <a:t>».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4582" name="Picture 6" descr="http://www.prirodasibiri.ru/images/news/pic/124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3" y="283741"/>
            <a:ext cx="2098357" cy="30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ulvar.com.ua/images/doc/232c295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740"/>
            <a:ext cx="5320097" cy="30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9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9"/>
    </mc:Choice>
    <mc:Fallback>
      <p:transition spd="slow" advTm="1602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3284984"/>
            <a:ext cx="8424936" cy="32403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1984—1992 — первый секретарь Правления Союза Писателей Казахстана, секретарь правления СП СССР.</a:t>
            </a:r>
          </a:p>
          <a:p>
            <a:r>
              <a:rPr lang="ru-RU" dirty="0"/>
              <a:t>С 1992 года — Почетный Председатель Союза Писателей Казахстана, творческая работа.</a:t>
            </a:r>
          </a:p>
          <a:p>
            <a:r>
              <a:rPr lang="ru-RU" dirty="0"/>
              <a:t>В 1989 году стал инициатором и лидером народного движения «Невада — Семипалатинск», целью которого было закрытие Семипалатинского ядерного полигона и других ядерных полигонов мира.</a:t>
            </a:r>
          </a:p>
          <a:p>
            <a:r>
              <a:rPr lang="ru-RU" dirty="0"/>
              <a:t>1991—1995 — лидер партии «Народный конгресс Казахстана», в которую преобразовалось антиядерное движение, депутат Верховного Совета Республики Казахстан (1994—1995).</a:t>
            </a:r>
          </a:p>
          <a:p>
            <a:r>
              <a:rPr lang="ru-RU" dirty="0"/>
              <a:t>1995—2001 годы — Чрезвычайный и полномочный посол Республики Казахстан в Италии (Рим) и по совместительству в Греции и на Мальте.</a:t>
            </a:r>
          </a:p>
          <a:p>
            <a:endParaRPr lang="ru-RU" dirty="0"/>
          </a:p>
        </p:txBody>
      </p:sp>
      <p:pic>
        <p:nvPicPr>
          <p:cNvPr id="10242" name="Picture 2" descr="Прошло 20 лет...., а, что было тогда... www.radiomed.ru - сайт врачей лучевой диагнос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896544" cy="28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9"/>
    </mc:Choice>
    <mc:Fallback>
      <p:transition spd="slow" advTm="105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pgazeta.kz/wp-content/uploads/2014/06/075-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61"/>
            <a:ext cx="8052048" cy="32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egemen.kz/wp-content/uploads/2014/03/%D0%9F%D0%BE%D0%BB%D0%B8%D0%B3%D0%BE%D0%BD-305x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2" y="3583953"/>
            <a:ext cx="4245183" cy="27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old.kurier.lt/kurier/galerija/152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0313"/>
            <a:ext cx="4283969" cy="30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eenbridgework.kaznu.kz/wp-content/uploads/2019/02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1" y="1475422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4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9"/>
    </mc:Choice>
    <mc:Fallback>
      <p:transition spd="slow" advTm="662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99993" y="476672"/>
            <a:ext cx="4375444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Стихи и поэмы </a:t>
            </a:r>
            <a:r>
              <a:rPr lang="ru-RU" dirty="0" err="1"/>
              <a:t>Олжаса</a:t>
            </a:r>
            <a:r>
              <a:rPr lang="ru-RU" dirty="0"/>
              <a:t> Сулейменова переведены на английский, французский, немецкий, испанский, чешский, польский, словацкий, болгарский, венгерский, монгольский и турецкий языки. Наибольшую известность казахский поэт получил во Франции, где помимо целого ряда стихотворений, опубликованных в разное время на страницах литературной периодики, было издано несколько поэтических сборников казахского поэта. </a:t>
            </a:r>
          </a:p>
        </p:txBody>
      </p:sp>
      <p:pic>
        <p:nvPicPr>
          <p:cNvPr id="4098" name="Picture 2" descr="https://www.turksoy.org/assets/image/2016/04/570fa5dda11a1/ghf_6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13553" r="5861"/>
          <a:stretch/>
        </p:blipFill>
        <p:spPr bwMode="auto">
          <a:xfrm>
            <a:off x="179512" y="764704"/>
            <a:ext cx="4248473" cy="50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7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45"/>
    </mc:Choice>
    <mc:Fallback>
      <p:transition spd="slow" advTm="169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3284984"/>
            <a:ext cx="8407893" cy="34563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Широко известна в литературных кругах Франции дискуссия в связи с выходом в Париже «Года обезьяны» (1967) и «Глиняной книги» (1969). «В „Годе обезьяны“ </a:t>
            </a:r>
            <a:r>
              <a:rPr lang="ru-RU" dirty="0" err="1"/>
              <a:t>Олжаса</a:t>
            </a:r>
            <a:r>
              <a:rPr lang="ru-RU" dirty="0"/>
              <a:t> Сулейменова, — писала Лили </a:t>
            </a:r>
            <a:r>
              <a:rPr lang="ru-RU" dirty="0" smtClean="0"/>
              <a:t>Дени, известная французская переводчица, </a:t>
            </a:r>
            <a:r>
              <a:rPr lang="ru-RU" dirty="0"/>
              <a:t>в газете „</a:t>
            </a:r>
            <a:r>
              <a:rPr lang="ru-RU" dirty="0" err="1"/>
              <a:t>Летер</a:t>
            </a:r>
            <a:r>
              <a:rPr lang="ru-RU" dirty="0"/>
              <a:t> </a:t>
            </a:r>
            <a:r>
              <a:rPr lang="ru-RU" dirty="0" err="1"/>
              <a:t>франсез</a:t>
            </a:r>
            <a:r>
              <a:rPr lang="ru-RU" dirty="0"/>
              <a:t>“ за 19 июня 1968 года, — я прочла то, что является одновременно прошлым и будущим. Слова о корнях</a:t>
            </a:r>
            <a:r>
              <a:rPr lang="ru-RU" dirty="0" smtClean="0"/>
              <a:t>…».</a:t>
            </a:r>
          </a:p>
          <a:p>
            <a:r>
              <a:rPr lang="ru-RU" dirty="0" smtClean="0"/>
              <a:t>В «Глиняной книге» особенно ярко прослеживается связь художника и времени, прошлого и настоящего, его поэтический взгляд охватывает исторические судьбы своего народа и его связь с другими народами, незримой нитью переплетенные с картинами современности.</a:t>
            </a:r>
            <a:endParaRPr lang="ru-RU" dirty="0"/>
          </a:p>
        </p:txBody>
      </p:sp>
      <p:pic>
        <p:nvPicPr>
          <p:cNvPr id="1028" name="Picture 4" descr="https://gazetaingush.ru/sites/default/files/styles/juicebox_small/public/pubs/obshchestvo/20171121-yubileynyy-vecher-olzhasa-suleymenova-stal-nastoyashchim-prazdnikom/olzhas_3.jpg?itok=8hG-6Z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14" y="116631"/>
            <a:ext cx="3731568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919/0013a4a0-595799b8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0428" r="57778" b="24909"/>
          <a:stretch/>
        </p:blipFill>
        <p:spPr bwMode="auto">
          <a:xfrm rot="21195029">
            <a:off x="388597" y="529799"/>
            <a:ext cx="1870745" cy="24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s.bookmix.ru/books/2/9/5/Glinyanaya_kniga_92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2525758" y="214355"/>
            <a:ext cx="18478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0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2"/>
    </mc:Choice>
    <mc:Fallback>
      <p:transition spd="slow" advTm="221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39952" y="1124744"/>
            <a:ext cx="4752528" cy="4680520"/>
          </a:xfrm>
        </p:spPr>
        <p:txBody>
          <a:bodyPr/>
          <a:lstStyle/>
          <a:p>
            <a:r>
              <a:rPr lang="ru-RU" b="1" dirty="0" err="1"/>
              <a:t>Олжас</a:t>
            </a:r>
            <a:r>
              <a:rPr lang="ru-RU" b="1" dirty="0"/>
              <a:t> </a:t>
            </a:r>
            <a:r>
              <a:rPr lang="ru-RU" b="1" dirty="0" err="1"/>
              <a:t>Омарович</a:t>
            </a:r>
            <a:r>
              <a:rPr lang="ru-RU" b="1" dirty="0"/>
              <a:t> Сулейменов </a:t>
            </a:r>
            <a:r>
              <a:rPr lang="ru-RU" dirty="0"/>
              <a:t>родился </a:t>
            </a:r>
            <a:r>
              <a:rPr lang="ru-RU" dirty="0" smtClean="0"/>
              <a:t>18 мая 1936 года в Алма-Ате в </a:t>
            </a:r>
            <a:r>
              <a:rPr lang="ru-RU" dirty="0"/>
              <a:t>семье </a:t>
            </a:r>
            <a:r>
              <a:rPr lang="ru-RU" dirty="0" err="1"/>
              <a:t>Омархана</a:t>
            </a:r>
            <a:r>
              <a:rPr lang="ru-RU" dirty="0"/>
              <a:t> </a:t>
            </a:r>
            <a:r>
              <a:rPr lang="ru-RU" dirty="0" err="1"/>
              <a:t>Сулейменулы</a:t>
            </a:r>
            <a:r>
              <a:rPr lang="ru-RU" dirty="0"/>
              <a:t> (1936 г.р.), прямого потомка </a:t>
            </a:r>
            <a:r>
              <a:rPr lang="ru-RU" dirty="0" err="1"/>
              <a:t>Олжабай</a:t>
            </a:r>
            <a:r>
              <a:rPr lang="ru-RU" dirty="0"/>
              <a:t> батыра, офицера казахского кавалерийского полка, репрессированного в 1937 году. Позже Лев Гумилёв сообщил </a:t>
            </a:r>
            <a:r>
              <a:rPr lang="ru-RU" dirty="0" err="1"/>
              <a:t>Олжасу</a:t>
            </a:r>
            <a:r>
              <a:rPr lang="ru-RU" dirty="0"/>
              <a:t>, что сидел с его отцом в норильском лагере, где </a:t>
            </a:r>
            <a:r>
              <a:rPr lang="ru-RU" dirty="0" smtClean="0"/>
              <a:t>его </a:t>
            </a:r>
            <a:r>
              <a:rPr lang="ru-RU" dirty="0"/>
              <a:t>расстреляли.</a:t>
            </a:r>
          </a:p>
        </p:txBody>
      </p:sp>
      <p:pic>
        <p:nvPicPr>
          <p:cNvPr id="4" name="Picture 4" descr="http://olzhas-sulejmenov.ru/wp-content/gallery/gallery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84376" cy="46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0"/>
    </mc:Choice>
    <mc:Fallback>
      <p:transition spd="slow" advTm="1067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3429000"/>
            <a:ext cx="8407893" cy="3240360"/>
          </a:xfrm>
        </p:spPr>
        <p:txBody>
          <a:bodyPr/>
          <a:lstStyle/>
          <a:p>
            <a:r>
              <a:rPr lang="ru-RU" dirty="0"/>
              <a:t>Продолжил литературоведческую деятельность и выпустил в 1998 году в Риме книги «Язык письма» «о происхождении письменности и языка малого человечества» и «Улыбка бога», в 2001 — «Пересекающиеся параллели» (введение в </a:t>
            </a:r>
            <a:r>
              <a:rPr lang="ru-RU" dirty="0" err="1"/>
              <a:t>тюркославистику</a:t>
            </a:r>
            <a:r>
              <a:rPr lang="ru-RU" dirty="0"/>
              <a:t>) а в 2002 году — книгу «Тюрки в доистории» (о происхождении древнетюркских языков и письменностей), за которую получил премию </a:t>
            </a:r>
            <a:r>
              <a:rPr lang="ru-RU" dirty="0" err="1"/>
              <a:t>Кюльтегина</a:t>
            </a:r>
            <a:r>
              <a:rPr lang="ru-RU" dirty="0"/>
              <a:t> </a:t>
            </a:r>
            <a:r>
              <a:rPr lang="ru-RU" dirty="0" smtClean="0"/>
              <a:t>«За </a:t>
            </a:r>
            <a:r>
              <a:rPr lang="ru-RU" dirty="0"/>
              <a:t>выдающиеся достижения в области тюркологии», 2002.</a:t>
            </a:r>
          </a:p>
          <a:p>
            <a:endParaRPr lang="ru-RU" dirty="0"/>
          </a:p>
        </p:txBody>
      </p:sp>
      <p:pic>
        <p:nvPicPr>
          <p:cNvPr id="4" name="Picture 6" descr="https://mypresentation.ru/documents/409a0f512f8a66729d90912149f5ff6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845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8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43"/>
    </mc:Choice>
    <mc:Fallback>
      <p:transition spd="slow" advTm="1634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11960" y="980727"/>
            <a:ext cx="4487948" cy="4615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1995 </a:t>
            </a:r>
            <a:r>
              <a:rPr lang="ru-RU" dirty="0"/>
              <a:t>год – должность посла Казахстана в Италии. </a:t>
            </a:r>
            <a:r>
              <a:rPr lang="ru-RU" dirty="0" err="1" smtClean="0"/>
              <a:t>Олжас</a:t>
            </a:r>
            <a:r>
              <a:rPr lang="ru-RU" dirty="0" smtClean="0"/>
              <a:t> Сулейменов </a:t>
            </a:r>
            <a:r>
              <a:rPr lang="ru-RU" dirty="0"/>
              <a:t>уезжает в Рим.</a:t>
            </a:r>
          </a:p>
          <a:p>
            <a:r>
              <a:rPr lang="ru-RU" dirty="0" smtClean="0"/>
              <a:t>С 2002 </a:t>
            </a:r>
            <a:r>
              <a:rPr lang="ru-RU" dirty="0"/>
              <a:t>года постоянный представитель Казахстана в </a:t>
            </a:r>
            <a:r>
              <a:rPr lang="ru-RU" dirty="0" smtClean="0"/>
              <a:t>ЮНЕСКО</a:t>
            </a:r>
            <a:r>
              <a:rPr lang="ru-RU" dirty="0"/>
              <a:t>, переезд в Париж.</a:t>
            </a:r>
          </a:p>
          <a:p>
            <a:r>
              <a:rPr lang="ru-RU" dirty="0" smtClean="0"/>
              <a:t>2007 </a:t>
            </a:r>
            <a:r>
              <a:rPr lang="ru-RU" dirty="0"/>
              <a:t>год – </a:t>
            </a:r>
            <a:r>
              <a:rPr lang="ru-RU" dirty="0" err="1"/>
              <a:t>Олжас</a:t>
            </a:r>
            <a:r>
              <a:rPr lang="ru-RU" dirty="0"/>
              <a:t> </a:t>
            </a:r>
            <a:r>
              <a:rPr lang="ru-RU" dirty="0" err="1"/>
              <a:t>Омарович</a:t>
            </a:r>
            <a:r>
              <a:rPr lang="ru-RU" dirty="0"/>
              <a:t> Сулейменов награжден орденом Дружбы в России.</a:t>
            </a:r>
          </a:p>
          <a:p>
            <a:r>
              <a:rPr lang="ru-RU" dirty="0" err="1" smtClean="0"/>
              <a:t>Олжас</a:t>
            </a:r>
            <a:r>
              <a:rPr lang="ru-RU" dirty="0" smtClean="0"/>
              <a:t> </a:t>
            </a:r>
            <a:r>
              <a:rPr lang="ru-RU" dirty="0" err="1" smtClean="0"/>
              <a:t>Омарович</a:t>
            </a:r>
            <a:r>
              <a:rPr lang="ru-RU" dirty="0" smtClean="0"/>
              <a:t> </a:t>
            </a:r>
            <a:r>
              <a:rPr lang="ru-RU" dirty="0"/>
              <a:t>готовит к изданию большой этимологический словарь «1001 слово».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http://45parallel.net/images/2011/suleynov_olzhas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5"/>
          <a:stretch/>
        </p:blipFill>
        <p:spPr bwMode="auto">
          <a:xfrm>
            <a:off x="755576" y="836712"/>
            <a:ext cx="2812605" cy="47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4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9"/>
    </mc:Choice>
    <mc:Fallback>
      <p:transition spd="slow" advTm="605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78217" cy="3816424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0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"/>
    </mc:Choice>
    <mc:Fallback>
      <p:transition spd="slow" advTm="27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851920" y="980728"/>
            <a:ext cx="4807493" cy="5400600"/>
          </a:xfrm>
        </p:spPr>
        <p:txBody>
          <a:bodyPr>
            <a:normAutofit/>
          </a:bodyPr>
          <a:lstStyle/>
          <a:p>
            <a:r>
              <a:rPr lang="ru-RU" dirty="0"/>
              <a:t>Окончил школу в 1954 году и поступил на геологоразведочный факультет Казахского госуниверситета, окончил его в 1959 году, инженер-геолог. Последние годы учёбы совмещал с работой в геологоразведочных партиях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1958 году поступил в Литературный институт им. </a:t>
            </a:r>
            <a:r>
              <a:rPr lang="ru-RU" dirty="0" err="1" smtClean="0"/>
              <a:t>М.Горького</a:t>
            </a:r>
            <a:r>
              <a:rPr lang="ru-RU" dirty="0" smtClean="0"/>
              <a:t> в Москве на отделение литературного перевода.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4338" name="Picture 2" descr="Книга &quot;Стихи разных лет&quot; Олжас Омарович Сулейменов - Купить в Казахст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918825" cy="44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2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9"/>
    </mc:Choice>
    <mc:Fallback>
      <p:transition spd="slow" advTm="156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764703"/>
            <a:ext cx="4608512" cy="504056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Сочинительством </a:t>
            </a:r>
            <a:r>
              <a:rPr lang="ru-RU" dirty="0" err="1"/>
              <a:t>Олжас</a:t>
            </a:r>
            <a:r>
              <a:rPr lang="ru-RU" dirty="0"/>
              <a:t> начал заниматься с 1955 года.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счастливый поворот в творческой судьбе </a:t>
            </a:r>
            <a:r>
              <a:rPr lang="ru-RU" dirty="0" err="1"/>
              <a:t>Олжаса</a:t>
            </a:r>
            <a:r>
              <a:rPr lang="ru-RU" dirty="0"/>
              <a:t> Сулейменова повлиял полёт Юрия Гагарина в космос</a:t>
            </a:r>
            <a:r>
              <a:rPr lang="ru-RU" dirty="0" smtClean="0"/>
              <a:t>.</a:t>
            </a:r>
          </a:p>
          <a:p>
            <a:r>
              <a:rPr lang="ru-RU" dirty="0"/>
              <a:t>Дело в том, что главным редактором «Казахстанской правды», знавшем о событиях на Байконуре, были заказаны </a:t>
            </a:r>
            <a:r>
              <a:rPr lang="ru-RU" dirty="0" err="1"/>
              <a:t>Олжасу</a:t>
            </a:r>
            <a:r>
              <a:rPr lang="ru-RU" dirty="0"/>
              <a:t> Сулейменову стихи на полёт человека в космос. </a:t>
            </a:r>
          </a:p>
          <a:p>
            <a:r>
              <a:rPr lang="ru-RU" dirty="0"/>
              <a:t>Стихи были написаны за ночь, а уже 12 апреля их не только напечатали в газете, но и разбрасывали над всем Казахстаном с самолёта. </a:t>
            </a:r>
          </a:p>
          <a:p>
            <a:endParaRPr lang="ru-RU" dirty="0"/>
          </a:p>
        </p:txBody>
      </p:sp>
      <p:pic>
        <p:nvPicPr>
          <p:cNvPr id="2050" name="Picture 2" descr="http://olzhas-sulejmenov.ru/wp-content/gallery/gallery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3312368" cy="479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1"/>
    </mc:Choice>
    <mc:Fallback>
      <p:transition spd="slow" advTm="215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3284984"/>
            <a:ext cx="8551909" cy="3024336"/>
          </a:xfrm>
        </p:spPr>
        <p:txBody>
          <a:bodyPr>
            <a:normAutofit/>
          </a:bodyPr>
          <a:lstStyle/>
          <a:p>
            <a:r>
              <a:rPr lang="ru-RU" dirty="0"/>
              <a:t>Через неделю стихи превратились в поэму «Земля, поклонись человеку!», которая имела грандиозный успех у читателей и принесла автору всемирную известность — он смог читать свою поэму в лучших университетах Европы и Америки. А потом ещё было много стихов, прозы, сценариев и необыкновенный успех, который объясняли и образованностью, и молодым задором, и степной спецификой</a:t>
            </a:r>
            <a:r>
              <a:rPr lang="ru-RU" dirty="0" smtClean="0"/>
              <a:t>…</a:t>
            </a:r>
          </a:p>
        </p:txBody>
      </p:sp>
      <p:pic>
        <p:nvPicPr>
          <p:cNvPr id="5122" name="Picture 2" descr="http://olzhas-sulejmenov.ru/wp-content/gallery/gallery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96544" cy="27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2"/>
    </mc:Choice>
    <mc:Fallback>
      <p:transition spd="slow" advTm="149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23928" y="620688"/>
            <a:ext cx="4951509" cy="7517288"/>
          </a:xfrm>
        </p:spPr>
        <p:txBody>
          <a:bodyPr/>
          <a:lstStyle/>
          <a:p>
            <a:r>
              <a:rPr lang="ru-RU" dirty="0"/>
              <a:t>25-летнего Сулейменова стали включать в состав советских делегаций по Европе и Штатам, он читал свою поэму в парижской Сорбонне и Колумбийском университете (Нью-Йорк). Дебют оказался блестящим. </a:t>
            </a:r>
            <a:r>
              <a:rPr lang="ru-RU" dirty="0" smtClean="0"/>
              <a:t>Впоследствии </a:t>
            </a:r>
            <a:r>
              <a:rPr lang="ru-RU" dirty="0"/>
              <a:t>именно его строка «Земля, поклонись человеку» была начертана на пьедестале обелиска работы Рукавишникова, установленного на месте гибели Юрия Гагарина под </a:t>
            </a:r>
            <a:r>
              <a:rPr lang="ru-RU" dirty="0" err="1"/>
              <a:t>Киржачом</a:t>
            </a:r>
            <a:r>
              <a:rPr lang="ru-RU" dirty="0"/>
              <a:t> Владимирской области.</a:t>
            </a:r>
          </a:p>
        </p:txBody>
      </p:sp>
      <p:pic>
        <p:nvPicPr>
          <p:cNvPr id="4" name="Picture 2" descr="Издательский дом Библиотека Олжаса, ТОО, Алматы : Компании : ALL.BIZ: Казах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452599" cy="45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8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71"/>
    </mc:Choice>
    <mc:Fallback>
      <p:transition spd="slow" advTm="156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3573016"/>
            <a:ext cx="8407893" cy="2808312"/>
          </a:xfrm>
        </p:spPr>
        <p:txBody>
          <a:bodyPr/>
          <a:lstStyle/>
          <a:p>
            <a:r>
              <a:rPr lang="ru-RU" dirty="0"/>
              <a:t>Сулейменов впоследствии говорил: «Мою поэму передавали по центральному телевидению и радио, печатали в газетах, почти каждую неделю я выступал в каком-то городе: на заводах, фабриках, в студенческих аудиториях. Вот такой был успех». </a:t>
            </a:r>
            <a:endParaRPr lang="ru-RU" dirty="0" smtClean="0"/>
          </a:p>
          <a:p>
            <a:r>
              <a:rPr lang="ru-RU" dirty="0" smtClean="0"/>
              <a:t>Поэма </a:t>
            </a:r>
            <a:r>
              <a:rPr lang="ru-RU" dirty="0"/>
              <a:t>попала в струю и вскоре получила Премию ЦК комсомола Казахстана.</a:t>
            </a:r>
          </a:p>
        </p:txBody>
      </p:sp>
      <p:pic>
        <p:nvPicPr>
          <p:cNvPr id="18434" name="Picture 2" descr="День космонав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256584" cy="29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6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81"/>
    </mc:Choice>
    <mc:Fallback>
      <p:transition spd="slow" advTm="144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3573016"/>
            <a:ext cx="8407893" cy="2448272"/>
          </a:xfrm>
        </p:spPr>
        <p:txBody>
          <a:bodyPr>
            <a:normAutofit/>
          </a:bodyPr>
          <a:lstStyle/>
          <a:p>
            <a:r>
              <a:rPr lang="ru-RU" dirty="0"/>
              <a:t>На волне этого успеха вышел первый сборник стихов Сулейменова «Аргамаки» (</a:t>
            </a:r>
            <a:r>
              <a:rPr lang="ru-RU" dirty="0" smtClean="0"/>
              <a:t>1961. </a:t>
            </a:r>
            <a:r>
              <a:rPr lang="ru-RU" dirty="0"/>
              <a:t>Острые строки стихов «Аргамак», «Я видел», «Волчата» и </a:t>
            </a:r>
            <a:r>
              <a:rPr lang="ru-RU" dirty="0" smtClean="0"/>
              <a:t>другие </a:t>
            </a:r>
            <a:r>
              <a:rPr lang="ru-RU" dirty="0"/>
              <a:t>подвинули казахского культуролога Мурата </a:t>
            </a:r>
            <a:r>
              <a:rPr lang="ru-RU" dirty="0" err="1"/>
              <a:t>Ауэзова</a:t>
            </a:r>
            <a:r>
              <a:rPr lang="ru-RU" dirty="0"/>
              <a:t> заявить, что они стали «протестом против насилия в условиях тоталитарного режима».</a:t>
            </a:r>
          </a:p>
        </p:txBody>
      </p:sp>
      <p:pic>
        <p:nvPicPr>
          <p:cNvPr id="5" name="Picture 2" descr="KAZI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83" y="387563"/>
            <a:ext cx="4957257" cy="30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0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53"/>
    </mc:Choice>
    <mc:Fallback>
      <p:transition spd="slow" advTm="145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12511" cy="864096"/>
          </a:xfrm>
        </p:spPr>
        <p:txBody>
          <a:bodyPr/>
          <a:lstStyle/>
          <a:p>
            <a:pPr algn="ctr"/>
            <a:r>
              <a:rPr lang="ru-RU" dirty="0"/>
              <a:t>Аргамак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62355"/>
            <a:ext cx="8393356" cy="5721815"/>
          </a:xfrm>
        </p:spPr>
        <p:txBody>
          <a:bodyPr>
            <a:normAutofit/>
          </a:bodyPr>
          <a:lstStyle/>
          <a:p>
            <a:r>
              <a:rPr lang="ru-RU" dirty="0" smtClean="0"/>
              <a:t>Эй, половецкий край,</a:t>
            </a:r>
            <a:br>
              <a:rPr lang="ru-RU" dirty="0" smtClean="0"/>
            </a:br>
            <a:r>
              <a:rPr lang="ru-RU" dirty="0" smtClean="0"/>
              <a:t>Ты табунами славен,</a:t>
            </a:r>
            <a:br>
              <a:rPr lang="ru-RU" dirty="0" smtClean="0"/>
            </a:br>
            <a:r>
              <a:rPr lang="ru-RU" dirty="0" smtClean="0"/>
              <a:t>Вон вороные бродят</a:t>
            </a:r>
            <a:br>
              <a:rPr lang="ru-RU" dirty="0" smtClean="0"/>
            </a:br>
            <a:r>
              <a:rPr lang="ru-RU" dirty="0" smtClean="0"/>
              <a:t>В ливнях сухой травы.</a:t>
            </a:r>
            <a:br>
              <a:rPr lang="ru-RU" dirty="0" smtClean="0"/>
            </a:br>
            <a:r>
              <a:rPr lang="ru-RU" dirty="0" smtClean="0"/>
              <a:t>Дай молодого коня,</a:t>
            </a:r>
            <a:br>
              <a:rPr lang="ru-RU" dirty="0" smtClean="0"/>
            </a:br>
            <a:r>
              <a:rPr lang="ru-RU" dirty="0" smtClean="0"/>
              <a:t>Жилы во мне играют,</a:t>
            </a:r>
            <a:br>
              <a:rPr lang="ru-RU" dirty="0" smtClean="0"/>
            </a:br>
            <a:r>
              <a:rPr lang="ru-RU" dirty="0" smtClean="0"/>
              <a:t>Я проскачу до края,</a:t>
            </a:r>
            <a:br>
              <a:rPr lang="ru-RU" dirty="0" smtClean="0"/>
            </a:br>
            <a:r>
              <a:rPr lang="ru-RU" dirty="0" smtClean="0"/>
              <a:t>Город и степь</a:t>
            </a:r>
            <a:br>
              <a:rPr lang="ru-RU" dirty="0" smtClean="0"/>
            </a:br>
            <a:r>
              <a:rPr lang="ru-RU" dirty="0" err="1" smtClean="0"/>
              <a:t>Накреня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Ветер раздует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23928" y="1484784"/>
            <a:ext cx="8537372" cy="572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/>
              <a:t>Пламя</a:t>
            </a:r>
            <a:br>
              <a:rPr lang="ru-RU" dirty="0" smtClean="0"/>
            </a:br>
            <a:r>
              <a:rPr lang="ru-RU" dirty="0" smtClean="0"/>
              <a:t>В жаркой крови аргамака,</a:t>
            </a:r>
            <a:br>
              <a:rPr lang="ru-RU" dirty="0" smtClean="0"/>
            </a:br>
            <a:r>
              <a:rPr lang="ru-RU" dirty="0" smtClean="0"/>
              <a:t>Травы</a:t>
            </a:r>
            <a:br>
              <a:rPr lang="ru-RU" dirty="0" smtClean="0"/>
            </a:br>
            <a:r>
              <a:rPr lang="ru-RU" dirty="0" smtClean="0"/>
              <a:t>сгорят</a:t>
            </a:r>
            <a:br>
              <a:rPr lang="ru-RU" dirty="0" smtClean="0"/>
            </a:br>
            <a:r>
              <a:rPr lang="ru-RU" dirty="0" smtClean="0"/>
              <a:t>под нами,</a:t>
            </a:r>
            <a:br>
              <a:rPr lang="ru-RU" dirty="0" smtClean="0"/>
            </a:br>
            <a:r>
              <a:rPr lang="ru-RU" dirty="0" smtClean="0"/>
              <a:t>Пыль</a:t>
            </a:r>
            <a:br>
              <a:rPr lang="ru-RU" dirty="0" smtClean="0"/>
            </a:br>
            <a:r>
              <a:rPr lang="ru-RU" dirty="0" smtClean="0"/>
              <a:t>И копытный цок.</a:t>
            </a:r>
            <a:br>
              <a:rPr lang="ru-RU" dirty="0" smtClean="0"/>
            </a:br>
            <a:r>
              <a:rPr lang="ru-RU" dirty="0" smtClean="0"/>
              <a:t>Твой аргамак узнает,</a:t>
            </a:r>
            <a:br>
              <a:rPr lang="ru-RU" dirty="0" smtClean="0"/>
            </a:br>
            <a:r>
              <a:rPr lang="ru-RU" dirty="0" smtClean="0"/>
              <a:t>Что такое</a:t>
            </a:r>
            <a:br>
              <a:rPr lang="ru-RU" dirty="0" smtClean="0"/>
            </a:br>
            <a:r>
              <a:rPr lang="ru-RU" dirty="0" smtClean="0"/>
              <a:t>атака,</a:t>
            </a:r>
            <a:br>
              <a:rPr lang="ru-RU" dirty="0" smtClean="0"/>
            </a:br>
            <a:r>
              <a:rPr lang="ru-RU" dirty="0" smtClean="0"/>
              <a:t>Бросим</a:t>
            </a:r>
            <a:br>
              <a:rPr lang="ru-RU" dirty="0" smtClean="0"/>
            </a:br>
            <a:r>
              <a:rPr lang="ru-RU" dirty="0" smtClean="0"/>
              <a:t>робким</a:t>
            </a:r>
            <a:br>
              <a:rPr lang="ru-RU" dirty="0" smtClean="0"/>
            </a:br>
            <a:r>
              <a:rPr lang="ru-RU" dirty="0" smtClean="0"/>
              <a:t>тропам</a:t>
            </a:r>
            <a:br>
              <a:rPr lang="ru-RU" dirty="0" smtClean="0"/>
            </a:br>
            <a:r>
              <a:rPr lang="ru-RU" dirty="0" smtClean="0"/>
              <a:t>Грохот копыт в лицо!..</a:t>
            </a:r>
          </a:p>
          <a:p>
            <a:r>
              <a:rPr lang="ru-RU" dirty="0" smtClean="0"/>
              <a:t>***</a:t>
            </a:r>
            <a:br>
              <a:rPr lang="ru-RU" dirty="0" smtClean="0"/>
            </a:br>
            <a:r>
              <a:rPr lang="ru-RU" dirty="0" smtClean="0"/>
              <a:t>Аргамак — скакун чистых кровей</a:t>
            </a:r>
          </a:p>
          <a:p>
            <a:pPr marL="45720" indent="0">
              <a:buFont typeface="Wingdings 2" pitchFamily="18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70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14"/>
    </mc:Choice>
    <mc:Fallback>
      <p:transition spd="slow" advTm="2121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1064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К 84-летию поэта   Цель: расширить знания учащихся о жизни и творчестве общественного и политического деятеля О.Сулейменова.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Аргамак </vt:lpstr>
      <vt:lpstr>Волчата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Серик Сулейменов</cp:lastModifiedBy>
  <cp:revision>63</cp:revision>
  <dcterms:created xsi:type="dcterms:W3CDTF">2014-11-26T15:44:37Z</dcterms:created>
  <dcterms:modified xsi:type="dcterms:W3CDTF">2020-04-10T11:26:45Z</dcterms:modified>
</cp:coreProperties>
</file>