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666" y="-2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Овал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2942C7A4-80E6-4369-A5DD-F6522707D663}" type="datetimeFigureOut">
              <a:rPr lang="ru-RU"/>
              <a:pPr>
                <a:defRPr/>
              </a:pPr>
              <a:t>06.05.2020</a:t>
            </a:fld>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0342E5B6-05E8-4256-B0F2-FCB2FB6BD7C3}" type="slidenum">
              <a:rPr lang="ru-RU"/>
              <a:pPr>
                <a:defRPr/>
              </a:pPr>
              <a:t>‹#›</a:t>
            </a:fld>
            <a:endParaRPr lang="ru-RU"/>
          </a:p>
        </p:txBody>
      </p:sp>
    </p:spTree>
  </p:cSld>
  <p:clrMapOvr>
    <a:masterClrMapping/>
  </p:clrMapOvr>
  <p:transition spd="med">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EF99D67C-3744-4775-9696-61BDA9BA3066}" type="datetimeFigureOut">
              <a:rPr lang="ru-RU"/>
              <a:pPr>
                <a:defRPr/>
              </a:pPr>
              <a:t>06.05.2020</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B5A1F23C-9E5A-42D6-B0B3-37EA0FC620D5}" type="slidenum">
              <a:rPr lang="ru-RU"/>
              <a:pPr>
                <a:defRPr/>
              </a:pPr>
              <a:t>‹#›</a:t>
            </a:fld>
            <a:endParaRPr lang="ru-RU"/>
          </a:p>
        </p:txBody>
      </p:sp>
    </p:spTree>
  </p:cSld>
  <p:clrMapOvr>
    <a:masterClrMapping/>
  </p:clrMapOvr>
  <p:transition spd="med">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1DD63190-730E-493D-9B9A-99B82524647F}" type="datetimeFigureOut">
              <a:rPr lang="ru-RU"/>
              <a:pPr>
                <a:defRPr/>
              </a:pPr>
              <a:t>06.05.2020</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161A93BB-0C37-462B-8661-9862ED8BE9A2}" type="slidenum">
              <a:rPr lang="ru-RU"/>
              <a:pPr>
                <a:defRPr/>
              </a:pPr>
              <a:t>‹#›</a:t>
            </a:fld>
            <a:endParaRPr lang="ru-RU"/>
          </a:p>
        </p:txBody>
      </p:sp>
    </p:spTree>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41B124DD-DDB4-489A-BA96-EFB3CFF1E10B}" type="datetimeFigureOut">
              <a:rPr lang="ru-RU"/>
              <a:pPr>
                <a:defRPr/>
              </a:pPr>
              <a:t>06.05.2020</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2BD3CA60-63DC-4C3E-80F4-F67B9DD4013B}" type="slidenum">
              <a:rPr lang="ru-RU"/>
              <a:pPr>
                <a:defRPr/>
              </a:pPr>
              <a:t>‹#›</a:t>
            </a:fld>
            <a:endParaRPr lang="ru-RU"/>
          </a:p>
        </p:txBody>
      </p:sp>
    </p:spTree>
  </p:cSld>
  <p:clrMapOvr>
    <a:masterClrMapping/>
  </p:clrMapOvr>
  <p:transition spd="med">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Овал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548702F9-F7E3-4FBD-A6B0-E3D634A7136A}" type="datetimeFigureOut">
              <a:rPr lang="ru-RU"/>
              <a:pPr>
                <a:defRPr/>
              </a:pPr>
              <a:t>06.05.2020</a:t>
            </a:fld>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842D582B-BF00-421B-9A27-7167B88D8DAE}" type="slidenum">
              <a:rPr lang="ru-RU"/>
              <a:pPr>
                <a:defRPr/>
              </a:pPr>
              <a:t>‹#›</a:t>
            </a:fld>
            <a:endParaRPr lang="ru-RU"/>
          </a:p>
        </p:txBody>
      </p:sp>
    </p:spTree>
  </p:cSld>
  <p:clrMapOvr>
    <a:masterClrMapping/>
  </p:clrMapOvr>
  <p:transition spd="med">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870588E0-E3D5-4A2B-9D89-EBCE90B7A963}" type="datetimeFigureOut">
              <a:rPr lang="ru-RU"/>
              <a:pPr>
                <a:defRPr/>
              </a:pPr>
              <a:t>06.05.2020</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7E0EE5A7-2149-43FF-9E97-E90B3B5EB6FA}" type="slidenum">
              <a:rPr lang="ru-RU"/>
              <a:pPr>
                <a:defRPr/>
              </a:pPr>
              <a:t>‹#›</a:t>
            </a:fld>
            <a:endParaRPr lang="ru-RU"/>
          </a:p>
        </p:txBody>
      </p:sp>
    </p:spTree>
  </p:cSld>
  <p:clrMapOvr>
    <a:masterClrMapping/>
  </p:clrMapOvr>
  <p:transition spd="med">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F2724E2E-1B60-411E-A07C-2308AB979F91}" type="datetimeFigureOut">
              <a:rPr lang="ru-RU"/>
              <a:pPr>
                <a:defRPr/>
              </a:pPr>
              <a:t>06.05.2020</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F503AFF1-8743-4A75-AAD5-345AF29430BD}" type="slidenum">
              <a:rPr lang="ru-RU"/>
              <a:pPr>
                <a:defRPr/>
              </a:pPr>
              <a:t>‹#›</a:t>
            </a:fld>
            <a:endParaRPr lang="ru-RU"/>
          </a:p>
        </p:txBody>
      </p:sp>
    </p:spTree>
  </p:cSld>
  <p:clrMapOvr>
    <a:masterClrMapping/>
  </p:clrMapOvr>
  <p:transition spd="med">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E430BFC4-3D7A-42E4-8035-293AB18B8860}" type="datetimeFigureOut">
              <a:rPr lang="ru-RU"/>
              <a:pPr>
                <a:defRPr/>
              </a:pPr>
              <a:t>06.05.2020</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E741335D-7B90-4D45-84DA-C99227654420}" type="slidenum">
              <a:rPr lang="ru-RU"/>
              <a:pPr>
                <a:defRPr/>
              </a:pPr>
              <a:t>‹#›</a:t>
            </a:fld>
            <a:endParaRPr lang="ru-RU"/>
          </a:p>
        </p:txBody>
      </p:sp>
    </p:spTree>
  </p:cSld>
  <p:clrMapOvr>
    <a:masterClrMapping/>
  </p:clrMapOvr>
  <p:transition spd="med">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Прямоугольник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extLst/>
          </a:lstStyle>
          <a:p>
            <a:pPr>
              <a:defRPr/>
            </a:pPr>
            <a:fld id="{AF3E658C-E8B3-4F5A-B5BB-9FBF58833874}" type="datetimeFigureOut">
              <a:rPr lang="ru-RU"/>
              <a:pPr>
                <a:defRPr/>
              </a:pPr>
              <a:t>06.05.2020</a:t>
            </a:fld>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9218B6A4-B683-40E9-B320-492D801021CE}" type="slidenum">
              <a:rPr lang="ru-RU"/>
              <a:pPr>
                <a:defRPr/>
              </a:pPr>
              <a:t>‹#›</a:t>
            </a:fld>
            <a:endParaRPr lang="ru-RU"/>
          </a:p>
        </p:txBody>
      </p:sp>
    </p:spTree>
  </p:cSld>
  <p:clrMapOvr>
    <a:masterClrMapping/>
  </p:clrMapOvr>
  <p:transition spd="med">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7C7FA23B-9DFA-4BDB-AB62-1F26C07C07FD}" type="datetimeFigureOut">
              <a:rPr lang="ru-RU"/>
              <a:pPr>
                <a:defRPr/>
              </a:pPr>
              <a:t>06.05.2020</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8A19597F-54A5-461B-B3AA-29125D31BE4A}" type="slidenum">
              <a:rPr lang="ru-RU"/>
              <a:pPr>
                <a:defRPr/>
              </a:pPr>
              <a:t>‹#›</a:t>
            </a:fld>
            <a:endParaRPr lang="ru-RU"/>
          </a:p>
        </p:txBody>
      </p:sp>
    </p:spTree>
  </p:cSld>
  <p:clrMapOvr>
    <a:masterClrMapping/>
  </p:clrMapOvr>
  <p:transition spd="med">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Блок-схема: процесс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Блок-схема: процесс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6FAADA65-3700-4C90-B0E4-9A829908A6AF}" type="datetimeFigureOut">
              <a:rPr lang="ru-RU"/>
              <a:pPr>
                <a:defRPr/>
              </a:pPr>
              <a:t>06.05.2020</a:t>
            </a:fld>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890DEDAE-6812-42BE-BC22-FB858174368E}" type="slidenum">
              <a:rPr lang="ru-RU"/>
              <a:pPr>
                <a:defRPr/>
              </a:pPr>
              <a:t>‹#›</a:t>
            </a:fld>
            <a:endParaRPr lang="ru-RU"/>
          </a:p>
        </p:txBody>
      </p:sp>
    </p:spTree>
  </p:cSld>
  <p:clrMapOvr>
    <a:masterClrMapping/>
  </p:clrMapOvr>
  <p:transition spd="med">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E7FCD37E-4653-487C-901A-1EA372A4E43B}" type="datetimeFigureOut">
              <a:rPr lang="ru-RU"/>
              <a:pPr>
                <a:defRPr/>
              </a:pPr>
              <a:t>06.05.2020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fld id="{589A9B34-9443-459C-8EC2-AD7345D730FE}"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68" r:id="rId1"/>
    <p:sldLayoutId id="2147483767" r:id="rId2"/>
    <p:sldLayoutId id="2147483769" r:id="rId3"/>
    <p:sldLayoutId id="2147483766" r:id="rId4"/>
    <p:sldLayoutId id="2147483770" r:id="rId5"/>
    <p:sldLayoutId id="2147483765" r:id="rId6"/>
    <p:sldLayoutId id="2147483771" r:id="rId7"/>
    <p:sldLayoutId id="2147483772" r:id="rId8"/>
    <p:sldLayoutId id="2147483773" r:id="rId9"/>
    <p:sldLayoutId id="2147483764" r:id="rId10"/>
    <p:sldLayoutId id="2147483763" r:id="rId11"/>
  </p:sldLayoutIdLst>
  <p:transition spd="med">
    <p:strips dir="rd"/>
  </p:transition>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Изображение.jpg"/>
          <p:cNvPicPr>
            <a:picLocks noChangeAspect="1" noChangeArrowheads="1"/>
          </p:cNvPicPr>
          <p:nvPr/>
        </p:nvPicPr>
        <p:blipFill>
          <a:blip r:embed="rId2"/>
          <a:srcRect/>
          <a:stretch>
            <a:fillRect/>
          </a:stretch>
        </p:blipFill>
        <p:spPr bwMode="auto">
          <a:xfrm>
            <a:off x="1814880" y="1628800"/>
            <a:ext cx="6429420" cy="33807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ctrTitle"/>
          </p:nvPr>
        </p:nvSpPr>
        <p:spPr>
          <a:xfrm>
            <a:off x="1347086" y="764704"/>
            <a:ext cx="7406640" cy="1512168"/>
          </a:xfrm>
        </p:spPr>
        <p:txBody>
          <a:bodyPr>
            <a:noAutofit/>
          </a:bodyPr>
          <a:lstStyle/>
          <a:p>
            <a:pPr algn="ctr" fontAlgn="auto">
              <a:spcAft>
                <a:spcPts val="0"/>
              </a:spcAft>
              <a:defRPr/>
            </a:pPr>
            <a:r>
              <a:rPr lang="ru-RU" sz="4400" i="1" dirty="0" smtClean="0">
                <a:solidFill>
                  <a:schemeClr val="tx2">
                    <a:satMod val="130000"/>
                  </a:schemeClr>
                </a:solidFill>
                <a:latin typeface="Times New Roman" pitchFamily="18" charset="0"/>
                <a:cs typeface="Times New Roman" pitchFamily="18" charset="0"/>
              </a:rPr>
              <a:t/>
            </a:r>
            <a:br>
              <a:rPr lang="ru-RU" sz="4400" i="1" dirty="0" smtClean="0">
                <a:solidFill>
                  <a:schemeClr val="tx2">
                    <a:satMod val="130000"/>
                  </a:schemeClr>
                </a:solidFill>
                <a:latin typeface="Times New Roman" pitchFamily="18" charset="0"/>
                <a:cs typeface="Times New Roman" pitchFamily="18" charset="0"/>
              </a:rPr>
            </a:br>
            <a:r>
              <a:rPr lang="ru-RU" sz="4400" i="1" dirty="0">
                <a:solidFill>
                  <a:schemeClr val="tx2">
                    <a:satMod val="130000"/>
                  </a:schemeClr>
                </a:solidFill>
                <a:latin typeface="Times New Roman" pitchFamily="18" charset="0"/>
                <a:cs typeface="Times New Roman" pitchFamily="18" charset="0"/>
              </a:rPr>
              <a:t/>
            </a:r>
            <a:br>
              <a:rPr lang="ru-RU" sz="4400" i="1" dirty="0">
                <a:solidFill>
                  <a:schemeClr val="tx2">
                    <a:satMod val="130000"/>
                  </a:schemeClr>
                </a:solidFill>
                <a:latin typeface="Times New Roman" pitchFamily="18" charset="0"/>
                <a:cs typeface="Times New Roman" pitchFamily="18" charset="0"/>
              </a:rPr>
            </a:br>
            <a:r>
              <a:rPr lang="ru-RU" sz="4400" i="1" dirty="0" smtClean="0">
                <a:solidFill>
                  <a:schemeClr val="tx2">
                    <a:satMod val="130000"/>
                  </a:schemeClr>
                </a:solidFill>
                <a:latin typeface="Times New Roman" pitchFamily="18" charset="0"/>
                <a:cs typeface="Times New Roman" pitchFamily="18" charset="0"/>
              </a:rPr>
              <a:t/>
            </a:r>
            <a:br>
              <a:rPr lang="ru-RU" sz="4400" i="1" dirty="0" smtClean="0">
                <a:solidFill>
                  <a:schemeClr val="tx2">
                    <a:satMod val="130000"/>
                  </a:schemeClr>
                </a:solidFill>
                <a:latin typeface="Times New Roman" pitchFamily="18" charset="0"/>
                <a:cs typeface="Times New Roman" pitchFamily="18" charset="0"/>
              </a:rPr>
            </a:br>
            <a:r>
              <a:rPr lang="ru-RU" sz="4400" i="1" dirty="0" smtClean="0">
                <a:solidFill>
                  <a:schemeClr val="tx2">
                    <a:satMod val="130000"/>
                  </a:schemeClr>
                </a:solidFill>
                <a:latin typeface="Times New Roman" pitchFamily="18" charset="0"/>
                <a:cs typeface="Times New Roman" pitchFamily="18" charset="0"/>
              </a:rPr>
              <a:t/>
            </a:r>
            <a:br>
              <a:rPr lang="ru-RU" sz="4400" i="1" dirty="0" smtClean="0">
                <a:solidFill>
                  <a:schemeClr val="tx2">
                    <a:satMod val="130000"/>
                  </a:schemeClr>
                </a:solidFill>
                <a:latin typeface="Times New Roman" pitchFamily="18" charset="0"/>
                <a:cs typeface="Times New Roman" pitchFamily="18" charset="0"/>
              </a:rPr>
            </a:br>
            <a:r>
              <a:rPr lang="ru-RU" sz="4400" i="1" dirty="0">
                <a:solidFill>
                  <a:schemeClr val="tx2">
                    <a:satMod val="130000"/>
                  </a:schemeClr>
                </a:solidFill>
                <a:latin typeface="Times New Roman" pitchFamily="18" charset="0"/>
                <a:cs typeface="Times New Roman" pitchFamily="18" charset="0"/>
              </a:rPr>
              <a:t/>
            </a:r>
            <a:br>
              <a:rPr lang="ru-RU" sz="4400" i="1" dirty="0">
                <a:solidFill>
                  <a:schemeClr val="tx2">
                    <a:satMod val="130000"/>
                  </a:schemeClr>
                </a:solidFill>
                <a:latin typeface="Times New Roman" pitchFamily="18" charset="0"/>
                <a:cs typeface="Times New Roman" pitchFamily="18" charset="0"/>
              </a:rPr>
            </a:br>
            <a:r>
              <a:rPr lang="ru-RU" sz="4400" i="1" dirty="0" err="1" smtClean="0">
                <a:solidFill>
                  <a:schemeClr val="tx2">
                    <a:satMod val="130000"/>
                  </a:schemeClr>
                </a:solidFill>
                <a:latin typeface="Times New Roman" pitchFamily="18" charset="0"/>
                <a:cs typeface="Times New Roman" pitchFamily="18" charset="0"/>
              </a:rPr>
              <a:t>Қазақтың</a:t>
            </a:r>
            <a:r>
              <a:rPr lang="ru-RU" sz="4400" i="1" dirty="0" smtClean="0">
                <a:solidFill>
                  <a:schemeClr val="tx2">
                    <a:satMod val="130000"/>
                  </a:schemeClr>
                </a:solidFill>
                <a:latin typeface="Times New Roman" pitchFamily="18" charset="0"/>
                <a:cs typeface="Times New Roman" pitchFamily="18" charset="0"/>
              </a:rPr>
              <a:t> </a:t>
            </a:r>
            <a:r>
              <a:rPr lang="ru-RU" sz="4400" i="1" dirty="0" err="1" smtClean="0">
                <a:solidFill>
                  <a:schemeClr val="tx2">
                    <a:satMod val="130000"/>
                  </a:schemeClr>
                </a:solidFill>
                <a:latin typeface="Times New Roman" pitchFamily="18" charset="0"/>
                <a:cs typeface="Times New Roman" pitchFamily="18" charset="0"/>
              </a:rPr>
              <a:t>ұлттық</a:t>
            </a:r>
            <a:r>
              <a:rPr lang="ru-RU" sz="4400" i="1" dirty="0" smtClean="0">
                <a:solidFill>
                  <a:schemeClr val="tx2">
                    <a:satMod val="130000"/>
                  </a:schemeClr>
                </a:solidFill>
                <a:latin typeface="Times New Roman" pitchFamily="18" charset="0"/>
                <a:cs typeface="Times New Roman" pitchFamily="18" charset="0"/>
              </a:rPr>
              <a:t> </a:t>
            </a:r>
            <a:r>
              <a:rPr lang="ru-RU" sz="4400" i="1" dirty="0" err="1" smtClean="0">
                <a:solidFill>
                  <a:schemeClr val="tx2">
                    <a:satMod val="130000"/>
                  </a:schemeClr>
                </a:solidFill>
                <a:latin typeface="Times New Roman" pitchFamily="18" charset="0"/>
                <a:cs typeface="Times New Roman" pitchFamily="18" charset="0"/>
              </a:rPr>
              <a:t>тағамдары</a:t>
            </a:r>
            <a:r>
              <a:rPr lang="ru-RU" sz="4800" i="1" dirty="0" smtClean="0">
                <a:solidFill>
                  <a:schemeClr val="tx2">
                    <a:satMod val="130000"/>
                  </a:schemeClr>
                </a:solidFill>
                <a:latin typeface="Times New Roman" pitchFamily="18" charset="0"/>
                <a:cs typeface="Times New Roman" pitchFamily="18" charset="0"/>
              </a:rPr>
              <a:t/>
            </a:r>
            <a:br>
              <a:rPr lang="ru-RU" sz="4800" i="1" dirty="0" smtClean="0">
                <a:solidFill>
                  <a:schemeClr val="tx2">
                    <a:satMod val="130000"/>
                  </a:schemeClr>
                </a:solidFill>
                <a:latin typeface="Times New Roman" pitchFamily="18" charset="0"/>
                <a:cs typeface="Times New Roman" pitchFamily="18" charset="0"/>
              </a:rPr>
            </a:br>
            <a:endParaRPr lang="ru-RU" sz="4800" dirty="0">
              <a:solidFill>
                <a:schemeClr val="tx2">
                  <a:satMod val="130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707904" y="5805264"/>
            <a:ext cx="5131296" cy="648072"/>
          </a:xfrm>
        </p:spPr>
        <p:txBody>
          <a:bodyPr/>
          <a:lstStyle/>
          <a:p>
            <a:r>
              <a:rPr lang="kk-KZ" sz="2000" dirty="0" smtClean="0">
                <a:latin typeface="Times New Roman" panose="02020603050405020304" pitchFamily="18" charset="0"/>
                <a:cs typeface="Times New Roman" panose="02020603050405020304" pitchFamily="18" charset="0"/>
              </a:rPr>
              <a:t>Дайындаған кітапханашы Сулейменова К.Н.</a:t>
            </a:r>
            <a:endParaRPr lang="ru-RU" sz="2000" dirty="0">
              <a:latin typeface="Times New Roman" panose="02020603050405020304" pitchFamily="18" charset="0"/>
              <a:cs typeface="Times New Roman" panose="02020603050405020304" pitchFamily="18"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770" decel="100000"/>
                                        <p:tgtEl>
                                          <p:spTgt spid="1026"/>
                                        </p:tgtEl>
                                      </p:cBhvr>
                                    </p:animEffect>
                                    <p:animScale>
                                      <p:cBhvr>
                                        <p:cTn id="19" dur="770" decel="100000"/>
                                        <p:tgtEl>
                                          <p:spTgt spid="1026"/>
                                        </p:tgtEl>
                                      </p:cBhvr>
                                      <p:from x="10000" y="10000"/>
                                      <p:to x="200000" y="450000"/>
                                    </p:animScale>
                                    <p:animScale>
                                      <p:cBhvr>
                                        <p:cTn id="20" dur="1230" accel="100000" fill="hold">
                                          <p:stCondLst>
                                            <p:cond delay="770"/>
                                          </p:stCondLst>
                                        </p:cTn>
                                        <p:tgtEl>
                                          <p:spTgt spid="1026"/>
                                        </p:tgtEl>
                                      </p:cBhvr>
                                      <p:from x="200000" y="450000"/>
                                      <p:to x="100000" y="100000"/>
                                    </p:animScale>
                                    <p:set>
                                      <p:cBhvr>
                                        <p:cTn id="21" dur="770" fill="hold"/>
                                        <p:tgtEl>
                                          <p:spTgt spid="1026"/>
                                        </p:tgtEl>
                                        <p:attrNameLst>
                                          <p:attrName>ppt_x</p:attrName>
                                        </p:attrNameLst>
                                      </p:cBhvr>
                                      <p:to>
                                        <p:strVal val="(0.5)"/>
                                      </p:to>
                                    </p:set>
                                    <p:anim from="(0.5)" to="(#ppt_x)" calcmode="lin" valueType="num">
                                      <p:cBhvr>
                                        <p:cTn id="22" dur="1230" accel="100000" fill="hold">
                                          <p:stCondLst>
                                            <p:cond delay="770"/>
                                          </p:stCondLst>
                                        </p:cTn>
                                        <p:tgtEl>
                                          <p:spTgt spid="1026"/>
                                        </p:tgtEl>
                                        <p:attrNameLst>
                                          <p:attrName>ppt_x</p:attrName>
                                        </p:attrNameLst>
                                      </p:cBhvr>
                                    </p:anim>
                                    <p:set>
                                      <p:cBhvr>
                                        <p:cTn id="23" dur="770" fill="hold"/>
                                        <p:tgtEl>
                                          <p:spTgt spid="1026"/>
                                        </p:tgtEl>
                                        <p:attrNameLst>
                                          <p:attrName>ppt_y</p:attrName>
                                        </p:attrNameLst>
                                      </p:cBhvr>
                                      <p:to>
                                        <p:strVal val="(#ppt_y+0.4)"/>
                                      </p:to>
                                    </p:set>
                                    <p:anim from="(#ppt_y+0.4)" to="(#ppt_y)" calcmode="lin" valueType="num">
                                      <p:cBhvr>
                                        <p:cTn id="24" dur="1230" accel="100000" fill="hold">
                                          <p:stCondLst>
                                            <p:cond delay="770"/>
                                          </p:stCondLst>
                                        </p:cTn>
                                        <p:tgtEl>
                                          <p:spTgt spid="102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25" y="0"/>
            <a:ext cx="8143875" cy="3000375"/>
          </a:xfrm>
        </p:spPr>
        <p:txBody>
          <a:bodyPr>
            <a:normAutofit fontScale="92500" lnSpcReduction="10000"/>
          </a:bodyPr>
          <a:lstStyle/>
          <a:p>
            <a:pPr marL="365760" indent="-283464" algn="ctr" fontAlgn="auto">
              <a:spcAft>
                <a:spcPts val="0"/>
              </a:spcAft>
              <a:buFont typeface="Wingdings 2"/>
              <a:buNone/>
              <a:defRPr/>
            </a:pPr>
            <a:r>
              <a:rPr lang="kk-KZ" sz="4000" b="1" dirty="0" smtClean="0">
                <a:latin typeface="Times New Roman" pitchFamily="18" charset="0"/>
                <a:cs typeface="Times New Roman" pitchFamily="18" charset="0"/>
              </a:rPr>
              <a:t>Құймақ </a:t>
            </a:r>
          </a:p>
          <a:p>
            <a:pPr marL="0" indent="0" fontAlgn="auto">
              <a:spcAft>
                <a:spcPts val="0"/>
              </a:spcAft>
              <a:buFont typeface="Wingdings 2"/>
              <a:buNone/>
              <a:defRPr/>
            </a:pPr>
            <a:r>
              <a:rPr lang="kk-KZ" sz="2800" dirty="0" smtClean="0">
                <a:latin typeface="Times New Roman" pitchFamily="18" charset="0"/>
                <a:cs typeface="Times New Roman" pitchFamily="18" charset="0"/>
              </a:rPr>
              <a:t>	Ұнға жұмыртқа, қант, май, сүт қосып, суға араластырып сұйық күйінде қазан сияқты ыдысқа майға пісіреді. Қазаңға сүұйық күйінде құйылатындықтан ол жұқа әрі дөңгелек үлгіде пісіп шығады. Тез пісіреді, суытпай, жылы күйінде жесе өте сіңімді әрі дәмді болады.</a:t>
            </a:r>
            <a:endParaRPr lang="ru-RU" sz="2800" dirty="0">
              <a:latin typeface="Times New Roman" pitchFamily="18" charset="0"/>
              <a:cs typeface="Times New Roman" pitchFamily="18" charset="0"/>
            </a:endParaRPr>
          </a:p>
        </p:txBody>
      </p:sp>
      <p:pic>
        <p:nvPicPr>
          <p:cNvPr id="22530" name="Picture 2" descr="http://urimtal.files.wordpress.com/2008/04/img_2103-small1.jpg"/>
          <p:cNvPicPr>
            <a:picLocks noChangeAspect="1" noChangeArrowheads="1"/>
          </p:cNvPicPr>
          <p:nvPr/>
        </p:nvPicPr>
        <p:blipFill>
          <a:blip r:embed="rId2"/>
          <a:srcRect/>
          <a:stretch>
            <a:fillRect/>
          </a:stretch>
        </p:blipFill>
        <p:spPr bwMode="auto">
          <a:xfrm>
            <a:off x="2357438" y="2643188"/>
            <a:ext cx="5310187" cy="3983037"/>
          </a:xfrm>
          <a:prstGeom prst="rect">
            <a:avLst/>
          </a:prstGeom>
          <a:ln>
            <a:noFill/>
          </a:ln>
          <a:effectLst>
            <a:outerShdw blurRad="190500" algn="tl" rotWithShape="0">
              <a:srgbClr val="000000">
                <a:alpha val="70000"/>
              </a:srgb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2530"/>
                                        </p:tgtEl>
                                        <p:attrNameLst>
                                          <p:attrName>style.visibility</p:attrName>
                                        </p:attrNameLst>
                                      </p:cBhvr>
                                      <p:to>
                                        <p:strVal val="visible"/>
                                      </p:to>
                                    </p:set>
                                    <p:anim calcmode="lin" valueType="num">
                                      <p:cBhvr>
                                        <p:cTn id="19" dur="500" fill="hold"/>
                                        <p:tgtEl>
                                          <p:spTgt spid="22530"/>
                                        </p:tgtEl>
                                        <p:attrNameLst>
                                          <p:attrName>ppt_w</p:attrName>
                                        </p:attrNameLst>
                                      </p:cBhvr>
                                      <p:tavLst>
                                        <p:tav tm="0">
                                          <p:val>
                                            <p:fltVal val="0"/>
                                          </p:val>
                                        </p:tav>
                                        <p:tav tm="100000">
                                          <p:val>
                                            <p:strVal val="#ppt_w"/>
                                          </p:val>
                                        </p:tav>
                                      </p:tavLst>
                                    </p:anim>
                                    <p:anim calcmode="lin" valueType="num">
                                      <p:cBhvr>
                                        <p:cTn id="20" dur="500" fill="hold"/>
                                        <p:tgtEl>
                                          <p:spTgt spid="225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38" y="0"/>
            <a:ext cx="8501062" cy="3357563"/>
          </a:xfrm>
        </p:spPr>
        <p:txBody>
          <a:bodyPr>
            <a:normAutofit fontScale="92500" lnSpcReduction="20000"/>
          </a:bodyPr>
          <a:lstStyle/>
          <a:p>
            <a:pPr marL="365760" indent="-283464" algn="ctr" fontAlgn="auto">
              <a:spcAft>
                <a:spcPts val="0"/>
              </a:spcAft>
              <a:buFont typeface="Wingdings 2"/>
              <a:buNone/>
              <a:defRPr/>
            </a:pPr>
            <a:r>
              <a:rPr lang="kk-KZ" sz="4300" b="1" dirty="0" smtClean="0">
                <a:latin typeface="Times New Roman" pitchFamily="18" charset="0"/>
                <a:cs typeface="Times New Roman" pitchFamily="18" charset="0"/>
              </a:rPr>
              <a:t>Сүттен жасалатын тағамдар.</a:t>
            </a:r>
          </a:p>
          <a:p>
            <a:pPr marL="365760" indent="-283464" fontAlgn="auto">
              <a:spcAft>
                <a:spcPts val="0"/>
              </a:spcAft>
              <a:buFont typeface="Wingdings 2"/>
              <a:buNone/>
              <a:defRPr/>
            </a:pPr>
            <a:r>
              <a:rPr lang="kk-KZ" dirty="0" smtClean="0">
                <a:latin typeface="Times New Roman" pitchFamily="18" charset="0"/>
                <a:cs typeface="Times New Roman" pitchFamily="18" charset="0"/>
              </a:rPr>
              <a:t>		Сүт тағамдарын халық бір сөзбен ақ леп атайды. Осы ақтан бірнеше жүздеген, мындаған жылдар бойы халық аса бай тәжірибе жинақтай жүре одан жүзден астам тамақ түрлері мен дайындау әдістерін жасаған. Сүт тағамдары денсаулыққа да пайдалы және коректік қасиеті де мол.</a:t>
            </a:r>
            <a:endParaRPr lang="ru-RU" dirty="0">
              <a:latin typeface="Times New Roman" pitchFamily="18" charset="0"/>
              <a:cs typeface="Times New Roman" pitchFamily="18" charset="0"/>
            </a:endParaRPr>
          </a:p>
        </p:txBody>
      </p:sp>
      <p:pic>
        <p:nvPicPr>
          <p:cNvPr id="23554" name="Picture 2" descr="http://gdb.rferl.org/79481521-5DBF-471D-859C-77B9D276CC0E_mw800_s.jpg"/>
          <p:cNvPicPr>
            <a:picLocks noChangeAspect="1" noChangeArrowheads="1"/>
          </p:cNvPicPr>
          <p:nvPr/>
        </p:nvPicPr>
        <p:blipFill>
          <a:blip r:embed="rId2"/>
          <a:srcRect/>
          <a:stretch>
            <a:fillRect/>
          </a:stretch>
        </p:blipFill>
        <p:spPr bwMode="auto">
          <a:xfrm>
            <a:off x="2500313" y="2857500"/>
            <a:ext cx="5143500" cy="3786188"/>
          </a:xfrm>
          <a:prstGeom prst="rect">
            <a:avLst/>
          </a:prstGeom>
          <a:ln>
            <a:noFill/>
          </a:ln>
          <a:effectLst>
            <a:outerShdw blurRad="190500" algn="tl" rotWithShape="0">
              <a:srgbClr val="000000">
                <a:alpha val="70000"/>
              </a:srgb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23554"/>
                                        </p:tgtEl>
                                        <p:attrNameLst>
                                          <p:attrName>style.visibility</p:attrName>
                                        </p:attrNameLst>
                                      </p:cBhvr>
                                      <p:to>
                                        <p:strVal val="visible"/>
                                      </p:to>
                                    </p:set>
                                    <p:animScale>
                                      <p:cBhvr>
                                        <p:cTn id="21" dur="1000" decel="50000" fill="hold">
                                          <p:stCondLst>
                                            <p:cond delay="0"/>
                                          </p:stCondLst>
                                        </p:cTn>
                                        <p:tgtEl>
                                          <p:spTgt spid="235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3554"/>
                                        </p:tgtEl>
                                        <p:attrNameLst>
                                          <p:attrName>ppt_x</p:attrName>
                                          <p:attrName>ppt_y</p:attrName>
                                        </p:attrNameLst>
                                      </p:cBhvr>
                                    </p:animMotion>
                                    <p:animEffect transition="in" filter="fade">
                                      <p:cBhvr>
                                        <p:cTn id="23" dur="1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25" y="0"/>
            <a:ext cx="7934325" cy="3071813"/>
          </a:xfrm>
        </p:spPr>
        <p:txBody>
          <a:bodyPr>
            <a:normAutofit fontScale="85000" lnSpcReduction="10000"/>
          </a:bodyPr>
          <a:lstStyle/>
          <a:p>
            <a:pPr marL="0" indent="355600" algn="ctr" fontAlgn="auto">
              <a:spcAft>
                <a:spcPts val="0"/>
              </a:spcAft>
              <a:buFont typeface="Wingdings 2"/>
              <a:buNone/>
              <a:defRPr/>
            </a:pPr>
            <a:r>
              <a:rPr lang="kk-KZ" b="1" dirty="0" smtClean="0">
                <a:latin typeface="Times New Roman" pitchFamily="18" charset="0"/>
                <a:cs typeface="Times New Roman" pitchFamily="18" charset="0"/>
              </a:rPr>
              <a:t>Қымыз </a:t>
            </a:r>
          </a:p>
          <a:p>
            <a:pPr marL="0" indent="355600" fontAlgn="auto">
              <a:spcAft>
                <a:spcPts val="0"/>
              </a:spcAft>
              <a:buFont typeface="Wingdings 2"/>
              <a:buNone/>
              <a:defRPr/>
            </a:pPr>
            <a:r>
              <a:rPr lang="kk-KZ" dirty="0" smtClean="0">
                <a:latin typeface="Times New Roman" pitchFamily="18" charset="0"/>
                <a:cs typeface="Times New Roman" pitchFamily="18" charset="0"/>
              </a:rPr>
              <a:t>Қымыз – халқымыздың бірнеше ғасырлар бойы ұлттық тағамы. Көктем туып, құлындаған бие байланып, сауылады. Биенің ашымаған сүтін саумал дейді. Оған арнайы ашытқы қосылып, екі-үш күннен кейін ашиды. Қымыз – әрі сусын, әрі тағам, дертке шипа, жаңға қуат.</a:t>
            </a:r>
            <a:endParaRPr lang="ru-RU" dirty="0">
              <a:latin typeface="Times New Roman" pitchFamily="18" charset="0"/>
              <a:cs typeface="Times New Roman" pitchFamily="18" charset="0"/>
            </a:endParaRPr>
          </a:p>
        </p:txBody>
      </p:sp>
      <p:pic>
        <p:nvPicPr>
          <p:cNvPr id="25602" name="Picture 2" descr="http://baq.kz/foto/434_c28e63b51d7d66e7eead97e64cfc7549.jpg"/>
          <p:cNvPicPr>
            <a:picLocks noChangeAspect="1" noChangeArrowheads="1"/>
          </p:cNvPicPr>
          <p:nvPr/>
        </p:nvPicPr>
        <p:blipFill>
          <a:blip r:embed="rId2"/>
          <a:srcRect/>
          <a:stretch>
            <a:fillRect/>
          </a:stretch>
        </p:blipFill>
        <p:spPr bwMode="auto">
          <a:xfrm>
            <a:off x="1857375" y="2714625"/>
            <a:ext cx="6092825" cy="3875088"/>
          </a:xfrm>
          <a:prstGeom prst="rect">
            <a:avLst/>
          </a:prstGeom>
          <a:ln>
            <a:noFill/>
          </a:ln>
          <a:effectLst>
            <a:outerShdw blurRad="190500" algn="tl" rotWithShape="0">
              <a:srgbClr val="000000">
                <a:alpha val="70000"/>
              </a:srgb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25602"/>
                                        </p:tgtEl>
                                        <p:attrNameLst>
                                          <p:attrName>style.visibility</p:attrName>
                                        </p:attrNameLst>
                                      </p:cBhvr>
                                      <p:to>
                                        <p:strVal val="visible"/>
                                      </p:to>
                                    </p:set>
                                    <p:animScale>
                                      <p:cBhvr>
                                        <p:cTn id="21" dur="1000" decel="50000" fill="hold">
                                          <p:stCondLst>
                                            <p:cond delay="0"/>
                                          </p:stCondLst>
                                        </p:cTn>
                                        <p:tgtEl>
                                          <p:spTgt spid="256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5602"/>
                                        </p:tgtEl>
                                        <p:attrNameLst>
                                          <p:attrName>ppt_x</p:attrName>
                                          <p:attrName>ppt_y</p:attrName>
                                        </p:attrNameLst>
                                      </p:cBhvr>
                                    </p:animMotion>
                                    <p:animEffect transition="in" filter="fade">
                                      <p:cBhvr>
                                        <p:cTn id="23" dur="1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28688" y="0"/>
            <a:ext cx="7934325" cy="3429000"/>
          </a:xfrm>
        </p:spPr>
        <p:txBody>
          <a:bodyPr>
            <a:normAutofit fontScale="85000" lnSpcReduction="10000"/>
          </a:bodyPr>
          <a:lstStyle/>
          <a:p>
            <a:pPr marL="0" indent="0" algn="ctr" fontAlgn="auto">
              <a:spcAft>
                <a:spcPts val="0"/>
              </a:spcAft>
              <a:buFont typeface="Wingdings 2"/>
              <a:buNone/>
              <a:defRPr/>
            </a:pPr>
            <a:r>
              <a:rPr lang="kk-KZ" b="1" dirty="0" smtClean="0">
                <a:latin typeface="Times New Roman" pitchFamily="18" charset="0"/>
                <a:cs typeface="Times New Roman" pitchFamily="18" charset="0"/>
              </a:rPr>
              <a:t>Шубат</a:t>
            </a:r>
          </a:p>
          <a:p>
            <a:pPr marL="0" indent="0" fontAlgn="auto">
              <a:spcAft>
                <a:spcPts val="0"/>
              </a:spcAft>
              <a:buFont typeface="Wingdings 2"/>
              <a:buNone/>
              <a:defRPr/>
            </a:pPr>
            <a:r>
              <a:rPr lang="kk-KZ" dirty="0" smtClean="0">
                <a:latin typeface="Times New Roman" pitchFamily="18" charset="0"/>
                <a:cs typeface="Times New Roman" pitchFamily="18" charset="0"/>
              </a:rPr>
              <a:t>	Сүт тағамдарының ішінде қымыздан кейінгі бағалы сусын – шұбат. Оның түйе сүтінен жасалатыны барша жұртқа белгілі. Шұбат та қымыз сияқты ашытылып, иері, ағаш, қыш ыдыстарға құйылып сақталады, пісіледі. Щұбат дәмді, жұмсақ, майлы, әрі қоюлау болады. Оның қуаты мен дарулық қасиеті қымыздан еш кем емес.</a:t>
            </a:r>
            <a:endParaRPr lang="ru-RU" dirty="0">
              <a:latin typeface="Times New Roman" pitchFamily="18" charset="0"/>
              <a:cs typeface="Times New Roman" pitchFamily="18" charset="0"/>
            </a:endParaRPr>
          </a:p>
        </p:txBody>
      </p:sp>
      <p:pic>
        <p:nvPicPr>
          <p:cNvPr id="24578" name="Picture 2" descr="http://massaget.kz/userdata/uploads/u19/1_5.jpg"/>
          <p:cNvPicPr>
            <a:picLocks noChangeAspect="1" noChangeArrowheads="1"/>
          </p:cNvPicPr>
          <p:nvPr/>
        </p:nvPicPr>
        <p:blipFill>
          <a:blip r:embed="rId2"/>
          <a:srcRect/>
          <a:stretch>
            <a:fillRect/>
          </a:stretch>
        </p:blipFill>
        <p:spPr bwMode="auto">
          <a:xfrm>
            <a:off x="2286000" y="3143250"/>
            <a:ext cx="5357813" cy="3522663"/>
          </a:xfrm>
          <a:prstGeom prst="rect">
            <a:avLst/>
          </a:prstGeom>
          <a:ln>
            <a:noFill/>
          </a:ln>
          <a:effectLst>
            <a:outerShdw blurRad="190500" algn="tl" rotWithShape="0">
              <a:srgbClr val="000000">
                <a:alpha val="70000"/>
              </a:srgb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24578"/>
                                        </p:tgtEl>
                                        <p:attrNameLst>
                                          <p:attrName>style.visibility</p:attrName>
                                        </p:attrNameLst>
                                      </p:cBhvr>
                                      <p:to>
                                        <p:strVal val="visible"/>
                                      </p:to>
                                    </p:set>
                                    <p:animScale>
                                      <p:cBhvr>
                                        <p:cTn id="21" dur="1000" decel="50000" fill="hold">
                                          <p:stCondLst>
                                            <p:cond delay="0"/>
                                          </p:stCondLst>
                                        </p:cTn>
                                        <p:tgtEl>
                                          <p:spTgt spid="245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4578"/>
                                        </p:tgtEl>
                                        <p:attrNameLst>
                                          <p:attrName>ppt_x</p:attrName>
                                          <p:attrName>ppt_y</p:attrName>
                                        </p:attrNameLst>
                                      </p:cBhvr>
                                    </p:animMotion>
                                    <p:animEffect transition="in" filter="fade">
                                      <p:cBhvr>
                                        <p:cTn id="23" dur="1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85813" y="0"/>
            <a:ext cx="8143875" cy="3714750"/>
          </a:xfrm>
        </p:spPr>
        <p:txBody>
          <a:bodyPr>
            <a:normAutofit fontScale="77500" lnSpcReduction="20000"/>
          </a:bodyPr>
          <a:lstStyle/>
          <a:p>
            <a:pPr marL="365760" indent="-283464" algn="ctr" fontAlgn="auto">
              <a:spcAft>
                <a:spcPts val="0"/>
              </a:spcAft>
              <a:buFont typeface="Wingdings 2"/>
              <a:buNone/>
              <a:defRPr/>
            </a:pPr>
            <a:r>
              <a:rPr lang="kk-KZ" b="1" dirty="0" smtClean="0">
                <a:latin typeface="Times New Roman" pitchFamily="18" charset="0"/>
                <a:cs typeface="Times New Roman" pitchFamily="18" charset="0"/>
              </a:rPr>
              <a:t>Құрт</a:t>
            </a:r>
          </a:p>
          <a:p>
            <a:pPr marL="365760" indent="-283464" fontAlgn="auto">
              <a:spcAft>
                <a:spcPts val="0"/>
              </a:spcAft>
              <a:buFont typeface="Wingdings 2"/>
              <a:buNone/>
              <a:defRPr/>
            </a:pPr>
            <a:r>
              <a:rPr lang="kk-KZ" dirty="0" smtClean="0">
                <a:latin typeface="Times New Roman" pitchFamily="18" charset="0"/>
                <a:cs typeface="Times New Roman" pitchFamily="18" charset="0"/>
              </a:rPr>
              <a:t>		Құрт – қой, сиыр сүтінен жасалады. Құрт жасау үшін ашыған сүтті ағаш кеспекке құйып бірнеше күн іркіт жиналады. Оны үлкен қазанға құйып қайнату кезінде іркіт қоюланып, ақ, ақсары болған кезде отын сөндіріп, суыған соң оны сол кеште таза қапшыққа құйып қояды. Таңертең оны алақанға салып әртүрлі кескінде (формада) домалақ, ұзынша етіп құрт шасайды. Дайындалған құртты шыптаға, жоғары жерге немесе өреге қойып кептіреді. Құрт кәделі асы, өте тоқ тағам.</a:t>
            </a:r>
            <a:endParaRPr lang="ru-RU" dirty="0">
              <a:latin typeface="Times New Roman" pitchFamily="18" charset="0"/>
              <a:cs typeface="Times New Roman" pitchFamily="18" charset="0"/>
            </a:endParaRPr>
          </a:p>
        </p:txBody>
      </p:sp>
      <p:pic>
        <p:nvPicPr>
          <p:cNvPr id="26626" name="Picture 2" descr="http://massaget.kz/userdata/uploads/u19/2_4.jpg"/>
          <p:cNvPicPr>
            <a:picLocks noChangeAspect="1" noChangeArrowheads="1"/>
          </p:cNvPicPr>
          <p:nvPr/>
        </p:nvPicPr>
        <p:blipFill>
          <a:blip r:embed="rId2"/>
          <a:srcRect/>
          <a:stretch>
            <a:fillRect/>
          </a:stretch>
        </p:blipFill>
        <p:spPr bwMode="auto">
          <a:xfrm>
            <a:off x="2786063" y="3214688"/>
            <a:ext cx="4143375" cy="3440112"/>
          </a:xfrm>
          <a:prstGeom prst="rect">
            <a:avLst/>
          </a:prstGeom>
          <a:ln>
            <a:noFill/>
          </a:ln>
          <a:effectLst>
            <a:outerShdw blurRad="190500" algn="tl" rotWithShape="0">
              <a:srgbClr val="000000">
                <a:alpha val="70000"/>
              </a:srgb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26626"/>
                                        </p:tgtEl>
                                        <p:attrNameLst>
                                          <p:attrName>style.visibility</p:attrName>
                                        </p:attrNameLst>
                                      </p:cBhvr>
                                      <p:to>
                                        <p:strVal val="visible"/>
                                      </p:to>
                                    </p:set>
                                    <p:anim calcmode="lin" valueType="num">
                                      <p:cBhvr>
                                        <p:cTn id="23" dur="1000" fill="hold"/>
                                        <p:tgtEl>
                                          <p:spTgt spid="26626"/>
                                        </p:tgtEl>
                                        <p:attrNameLst>
                                          <p:attrName>ppt_w</p:attrName>
                                        </p:attrNameLst>
                                      </p:cBhvr>
                                      <p:tavLst>
                                        <p:tav tm="0">
                                          <p:val>
                                            <p:fltVal val="0"/>
                                          </p:val>
                                        </p:tav>
                                        <p:tav tm="100000">
                                          <p:val>
                                            <p:strVal val="#ppt_w"/>
                                          </p:val>
                                        </p:tav>
                                      </p:tavLst>
                                    </p:anim>
                                    <p:anim calcmode="lin" valueType="num">
                                      <p:cBhvr>
                                        <p:cTn id="24" dur="1000" fill="hold"/>
                                        <p:tgtEl>
                                          <p:spTgt spid="26626"/>
                                        </p:tgtEl>
                                        <p:attrNameLst>
                                          <p:attrName>ppt_h</p:attrName>
                                        </p:attrNameLst>
                                      </p:cBhvr>
                                      <p:tavLst>
                                        <p:tav tm="0">
                                          <p:val>
                                            <p:fltVal val="0"/>
                                          </p:val>
                                        </p:tav>
                                        <p:tav tm="100000">
                                          <p:val>
                                            <p:strVal val="#ppt_h"/>
                                          </p:val>
                                        </p:tav>
                                      </p:tavLst>
                                    </p:anim>
                                    <p:anim calcmode="lin" valueType="num">
                                      <p:cBhvr>
                                        <p:cTn id="25" dur="1000" fill="hold"/>
                                        <p:tgtEl>
                                          <p:spTgt spid="26626"/>
                                        </p:tgtEl>
                                        <p:attrNameLst>
                                          <p:attrName>style.rotation</p:attrName>
                                        </p:attrNameLst>
                                      </p:cBhvr>
                                      <p:tavLst>
                                        <p:tav tm="0">
                                          <p:val>
                                            <p:fltVal val="90"/>
                                          </p:val>
                                        </p:tav>
                                        <p:tav tm="100000">
                                          <p:val>
                                            <p:fltVal val="0"/>
                                          </p:val>
                                        </p:tav>
                                      </p:tavLst>
                                    </p:anim>
                                    <p:animEffect transition="in" filter="fade">
                                      <p:cBhvr>
                                        <p:cTn id="26"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38" y="0"/>
            <a:ext cx="8501062" cy="3429000"/>
          </a:xfrm>
        </p:spPr>
        <p:txBody>
          <a:bodyPr>
            <a:normAutofit fontScale="85000" lnSpcReduction="20000"/>
          </a:bodyPr>
          <a:lstStyle/>
          <a:p>
            <a:pPr marL="365760" indent="-283464" algn="ctr" fontAlgn="auto">
              <a:spcAft>
                <a:spcPts val="0"/>
              </a:spcAft>
              <a:buFont typeface="Wingdings 2"/>
              <a:buNone/>
              <a:defRPr/>
            </a:pPr>
            <a:r>
              <a:rPr lang="kk-KZ" b="1" dirty="0" smtClean="0">
                <a:latin typeface="Times New Roman" pitchFamily="18" charset="0"/>
                <a:cs typeface="Times New Roman" pitchFamily="18" charset="0"/>
              </a:rPr>
              <a:t>Ірімшік</a:t>
            </a:r>
          </a:p>
          <a:p>
            <a:pPr marL="365760" indent="-283464" fontAlgn="auto">
              <a:spcAft>
                <a:spcPts val="0"/>
              </a:spcAft>
              <a:buFont typeface="Wingdings 2"/>
              <a:buNone/>
              <a:defRPr/>
            </a:pPr>
            <a:r>
              <a:rPr lang="en-US"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Ірімшік – сүттен жасалатын белгілі тағамдардың бірі. Ірімшіктің екі түрі болады: ақ ірімшіқ, қызыл ірімшік. Ақ ірімшікті іріген сәтте тез түсіріп алады да ыстық күйінде сары май салып, қарттар мен балаларға береді. Қызыл ірімшік әбден қызарып, түзілгенше қайната береді. Қайнап қызарғаннан кейін сүзіп алады да мата дорбаға салып, күн көзіне кептіріп алады. </a:t>
            </a:r>
            <a:endParaRPr lang="ru-RU" dirty="0">
              <a:latin typeface="Times New Roman" pitchFamily="18" charset="0"/>
              <a:cs typeface="Times New Roman" pitchFamily="18" charset="0"/>
            </a:endParaRPr>
          </a:p>
        </p:txBody>
      </p:sp>
      <p:sp>
        <p:nvSpPr>
          <p:cNvPr id="27650" name="AutoShape 2" descr="http://mtdata.ru/u1/photoD504/20740892164-0/big.jpe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ru-RU">
              <a:latin typeface="Corbel" pitchFamily="34" charset="0"/>
            </a:endParaRPr>
          </a:p>
        </p:txBody>
      </p:sp>
      <p:pic>
        <p:nvPicPr>
          <p:cNvPr id="27652" name="Picture 4" descr="http://mtdata.ru/u1/photoD504/20740892164-0/big.jpeg"/>
          <p:cNvPicPr>
            <a:picLocks noChangeAspect="1" noChangeArrowheads="1"/>
          </p:cNvPicPr>
          <p:nvPr/>
        </p:nvPicPr>
        <p:blipFill>
          <a:blip r:embed="rId2"/>
          <a:srcRect/>
          <a:stretch>
            <a:fillRect/>
          </a:stretch>
        </p:blipFill>
        <p:spPr bwMode="auto">
          <a:xfrm>
            <a:off x="3000375" y="3357563"/>
            <a:ext cx="3952875" cy="3195637"/>
          </a:xfrm>
          <a:prstGeom prst="rect">
            <a:avLst/>
          </a:prstGeom>
          <a:ln>
            <a:noFill/>
          </a:ln>
          <a:effectLst>
            <a:outerShdw blurRad="190500" algn="tl" rotWithShape="0">
              <a:srgbClr val="000000">
                <a:alpha val="70000"/>
              </a:srgb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7652"/>
                                        </p:tgtEl>
                                        <p:attrNameLst>
                                          <p:attrName>style.visibility</p:attrName>
                                        </p:attrNameLst>
                                      </p:cBhvr>
                                      <p:to>
                                        <p:strVal val="visible"/>
                                      </p:to>
                                    </p:set>
                                    <p:animEffect transition="in" filter="checkerboard(across)">
                                      <p:cBhvr>
                                        <p:cTn id="1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75" y="285750"/>
            <a:ext cx="8429625" cy="2571750"/>
          </a:xfrm>
        </p:spPr>
        <p:txBody>
          <a:bodyPr>
            <a:normAutofit lnSpcReduction="10000"/>
          </a:bodyPr>
          <a:lstStyle/>
          <a:p>
            <a:pPr marL="365760" indent="-283464" algn="ctr" fontAlgn="auto">
              <a:spcAft>
                <a:spcPts val="0"/>
              </a:spcAft>
              <a:buFont typeface="Wingdings 2"/>
              <a:buNone/>
              <a:defRPr/>
            </a:pPr>
            <a:r>
              <a:rPr lang="kk-KZ" b="1" dirty="0" smtClean="0">
                <a:latin typeface="Times New Roman" pitchFamily="18" charset="0"/>
                <a:cs typeface="Times New Roman" pitchFamily="18" charset="0"/>
              </a:rPr>
              <a:t>Айран</a:t>
            </a:r>
          </a:p>
          <a:p>
            <a:pPr marL="365760" indent="-283464" fontAlgn="auto">
              <a:spcAft>
                <a:spcPts val="0"/>
              </a:spcAft>
              <a:buFont typeface="Wingdings 2"/>
              <a:buNone/>
              <a:defRPr/>
            </a:pPr>
            <a:r>
              <a:rPr lang="en-US"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Айран сиыр сүтінен жасалады. Қатыққа қарағанда сұйықтау әрі ашырақ болады. Сусын ретінде пайдаланады. Айран балалар үшін пайдалы тағам.  </a:t>
            </a:r>
            <a:endParaRPr lang="ru-RU" dirty="0">
              <a:latin typeface="Times New Roman" pitchFamily="18" charset="0"/>
              <a:cs typeface="Times New Roman" pitchFamily="18" charset="0"/>
            </a:endParaRPr>
          </a:p>
        </p:txBody>
      </p:sp>
      <p:sp>
        <p:nvSpPr>
          <p:cNvPr id="4" name="Заголовок 1"/>
          <p:cNvSpPr txBox="1">
            <a:spLocks/>
          </p:cNvSpPr>
          <p:nvPr/>
        </p:nvSpPr>
        <p:spPr>
          <a:xfrm>
            <a:off x="1428750" y="214313"/>
            <a:ext cx="7497763" cy="1143000"/>
          </a:xfrm>
          <a:prstGeom prst="rect">
            <a:avLst/>
          </a:prstGeom>
        </p:spPr>
        <p:txBody>
          <a:bodyPr anchor="ctr">
            <a:normAutofit/>
          </a:bodyPr>
          <a:lstStyle/>
          <a:p>
            <a:pPr fontAlgn="auto">
              <a:spcAft>
                <a:spcPts val="0"/>
              </a:spcAft>
              <a:defRPr/>
            </a:pPr>
            <a:endParaRPr lang="ru-RU" sz="430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28675" name="Содержимое 2"/>
          <p:cNvSpPr txBox="1">
            <a:spLocks/>
          </p:cNvSpPr>
          <p:nvPr/>
        </p:nvSpPr>
        <p:spPr bwMode="auto">
          <a:xfrm>
            <a:off x="0" y="1428750"/>
            <a:ext cx="7497763" cy="4800600"/>
          </a:xfrm>
          <a:prstGeom prst="rect">
            <a:avLst/>
          </a:prstGeom>
          <a:noFill/>
          <a:ln w="9525">
            <a:noFill/>
            <a:miter lim="800000"/>
            <a:headEnd/>
            <a:tailEnd/>
          </a:ln>
        </p:spPr>
        <p:txBody>
          <a:bodyPr/>
          <a:lstStyle/>
          <a:p>
            <a:pPr marL="365125" indent="-282575">
              <a:spcBef>
                <a:spcPts val="600"/>
              </a:spcBef>
              <a:buClr>
                <a:schemeClr val="accent1"/>
              </a:buClr>
              <a:buSzPct val="80000"/>
              <a:buFont typeface="Wingdings 2" pitchFamily="18" charset="2"/>
              <a:buChar char=""/>
            </a:pPr>
            <a:endParaRPr lang="ru-RU" sz="3200">
              <a:latin typeface="Corbel" pitchFamily="34" charset="0"/>
            </a:endParaRPr>
          </a:p>
        </p:txBody>
      </p:sp>
      <p:sp>
        <p:nvSpPr>
          <p:cNvPr id="28676" name="Содержимое 2"/>
          <p:cNvSpPr txBox="1">
            <a:spLocks/>
          </p:cNvSpPr>
          <p:nvPr/>
        </p:nvSpPr>
        <p:spPr bwMode="auto">
          <a:xfrm>
            <a:off x="1646238" y="1428750"/>
            <a:ext cx="7497762" cy="4800600"/>
          </a:xfrm>
          <a:prstGeom prst="rect">
            <a:avLst/>
          </a:prstGeom>
          <a:noFill/>
          <a:ln w="9525">
            <a:noFill/>
            <a:miter lim="800000"/>
            <a:headEnd/>
            <a:tailEnd/>
          </a:ln>
        </p:spPr>
        <p:txBody>
          <a:bodyPr/>
          <a:lstStyle/>
          <a:p>
            <a:pPr marL="365125" indent="-282575">
              <a:spcBef>
                <a:spcPts val="600"/>
              </a:spcBef>
              <a:buClr>
                <a:schemeClr val="accent1"/>
              </a:buClr>
              <a:buSzPct val="80000"/>
              <a:buFont typeface="Wingdings 2" pitchFamily="18" charset="2"/>
              <a:buChar char=""/>
            </a:pPr>
            <a:endParaRPr lang="ru-RU" sz="3200">
              <a:latin typeface="Corbel" pitchFamily="34" charset="0"/>
            </a:endParaRPr>
          </a:p>
        </p:txBody>
      </p:sp>
      <p:sp>
        <p:nvSpPr>
          <p:cNvPr id="28677" name="Содержимое 2"/>
          <p:cNvSpPr txBox="1">
            <a:spLocks/>
          </p:cNvSpPr>
          <p:nvPr/>
        </p:nvSpPr>
        <p:spPr bwMode="auto">
          <a:xfrm>
            <a:off x="1352550" y="623888"/>
            <a:ext cx="7499350" cy="4800600"/>
          </a:xfrm>
          <a:prstGeom prst="rect">
            <a:avLst/>
          </a:prstGeom>
          <a:noFill/>
          <a:ln w="9525">
            <a:noFill/>
            <a:miter lim="800000"/>
            <a:headEnd/>
            <a:tailEnd/>
          </a:ln>
        </p:spPr>
        <p:txBody>
          <a:bodyPr/>
          <a:lstStyle/>
          <a:p>
            <a:pPr marL="365125" indent="-282575">
              <a:spcBef>
                <a:spcPts val="600"/>
              </a:spcBef>
              <a:buClr>
                <a:schemeClr val="accent1"/>
              </a:buClr>
              <a:buSzPct val="80000"/>
              <a:buFont typeface="Wingdings 2" pitchFamily="18" charset="2"/>
              <a:buChar char=""/>
            </a:pPr>
            <a:endParaRPr lang="ru-RU" sz="3200">
              <a:latin typeface="Corbel" pitchFamily="34" charset="0"/>
            </a:endParaRPr>
          </a:p>
        </p:txBody>
      </p:sp>
      <p:pic>
        <p:nvPicPr>
          <p:cNvPr id="1026" name="Picture 2" descr="http://www.kuh-nya.ru/images/1389.jpg"/>
          <p:cNvPicPr>
            <a:picLocks noChangeAspect="1" noChangeArrowheads="1"/>
          </p:cNvPicPr>
          <p:nvPr/>
        </p:nvPicPr>
        <p:blipFill>
          <a:blip r:embed="rId2"/>
          <a:srcRect/>
          <a:stretch>
            <a:fillRect/>
          </a:stretch>
        </p:blipFill>
        <p:spPr bwMode="auto">
          <a:xfrm>
            <a:off x="2357438" y="2786063"/>
            <a:ext cx="5072062" cy="3810000"/>
          </a:xfrm>
          <a:prstGeom prst="rect">
            <a:avLst/>
          </a:prstGeom>
          <a:ln>
            <a:noFill/>
          </a:ln>
          <a:effectLst>
            <a:outerShdw blurRad="190500" algn="tl" rotWithShape="0">
              <a:srgbClr val="000000">
                <a:alpha val="70000"/>
              </a:srgb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1026"/>
                                        </p:tgtEl>
                                        <p:attrNameLst>
                                          <p:attrName>style.visibility</p:attrName>
                                        </p:attrNameLst>
                                      </p:cBhvr>
                                      <p:to>
                                        <p:strVal val="visible"/>
                                      </p:to>
                                    </p:set>
                                    <p:anim calcmode="lin" valueType="num">
                                      <p:cBhvr>
                                        <p:cTn id="23" dur="1000" fill="hold"/>
                                        <p:tgtEl>
                                          <p:spTgt spid="1026"/>
                                        </p:tgtEl>
                                        <p:attrNameLst>
                                          <p:attrName>ppt_w</p:attrName>
                                        </p:attrNameLst>
                                      </p:cBhvr>
                                      <p:tavLst>
                                        <p:tav tm="0">
                                          <p:val>
                                            <p:fltVal val="0"/>
                                          </p:val>
                                        </p:tav>
                                        <p:tav tm="100000">
                                          <p:val>
                                            <p:strVal val="#ppt_w"/>
                                          </p:val>
                                        </p:tav>
                                      </p:tavLst>
                                    </p:anim>
                                    <p:anim calcmode="lin" valueType="num">
                                      <p:cBhvr>
                                        <p:cTn id="24" dur="1000" fill="hold"/>
                                        <p:tgtEl>
                                          <p:spTgt spid="1026"/>
                                        </p:tgtEl>
                                        <p:attrNameLst>
                                          <p:attrName>ppt_h</p:attrName>
                                        </p:attrNameLst>
                                      </p:cBhvr>
                                      <p:tavLst>
                                        <p:tav tm="0">
                                          <p:val>
                                            <p:fltVal val="0"/>
                                          </p:val>
                                        </p:tav>
                                        <p:tav tm="100000">
                                          <p:val>
                                            <p:strVal val="#ppt_h"/>
                                          </p:val>
                                        </p:tav>
                                      </p:tavLst>
                                    </p:anim>
                                    <p:anim calcmode="lin" valueType="num">
                                      <p:cBhvr>
                                        <p:cTn id="25" dur="1000" fill="hold"/>
                                        <p:tgtEl>
                                          <p:spTgt spid="1026"/>
                                        </p:tgtEl>
                                        <p:attrNameLst>
                                          <p:attrName>style.rotation</p:attrName>
                                        </p:attrNameLst>
                                      </p:cBhvr>
                                      <p:tavLst>
                                        <p:tav tm="0">
                                          <p:val>
                                            <p:fltVal val="90"/>
                                          </p:val>
                                        </p:tav>
                                        <p:tav tm="100000">
                                          <p:val>
                                            <p:fltVal val="0"/>
                                          </p:val>
                                        </p:tav>
                                      </p:tavLst>
                                    </p:anim>
                                    <p:animEffect transition="in" filter="fade">
                                      <p:cBhvr>
                                        <p:cTn id="2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25" y="0"/>
            <a:ext cx="8143875" cy="2857500"/>
          </a:xfrm>
        </p:spPr>
        <p:txBody>
          <a:bodyPr/>
          <a:lstStyle/>
          <a:p>
            <a:pPr marL="0" indent="0" algn="ctr">
              <a:buFont typeface="Wingdings 2" pitchFamily="18" charset="2"/>
              <a:buNone/>
              <a:tabLst>
                <a:tab pos="0" algn="l"/>
              </a:tabLst>
            </a:pPr>
            <a:r>
              <a:rPr lang="kk-KZ" b="1" smtClean="0">
                <a:latin typeface="Times New Roman" pitchFamily="18" charset="0"/>
                <a:cs typeface="Times New Roman" pitchFamily="18" charset="0"/>
              </a:rPr>
              <a:t>Еттен жасалатын тағамдар</a:t>
            </a:r>
          </a:p>
          <a:p>
            <a:pPr marL="0" indent="0">
              <a:buFont typeface="Wingdings 2" pitchFamily="18" charset="2"/>
              <a:buNone/>
              <a:tabLst>
                <a:tab pos="0" algn="l"/>
              </a:tabLst>
            </a:pPr>
            <a:r>
              <a:rPr lang="en-US" smtClean="0">
                <a:latin typeface="Times New Roman" pitchFamily="18" charset="0"/>
                <a:cs typeface="Times New Roman" pitchFamily="18" charset="0"/>
              </a:rPr>
              <a:t>		</a:t>
            </a:r>
            <a:r>
              <a:rPr lang="kk-KZ" b="1" i="1" smtClean="0">
                <a:latin typeface="Times New Roman" pitchFamily="18" charset="0"/>
                <a:cs typeface="Times New Roman" pitchFamily="18" charset="0"/>
              </a:rPr>
              <a:t>Соғым сою </a:t>
            </a:r>
            <a:r>
              <a:rPr lang="kk-KZ" smtClean="0">
                <a:latin typeface="Times New Roman" pitchFamily="18" charset="0"/>
                <a:cs typeface="Times New Roman" pitchFamily="18" charset="0"/>
              </a:rPr>
              <a:t>– қазақ халқының бұлжымас салты. Бұл әр жыл сайын қайталанып отыратын қыстық азық-түліктің мол қоры.</a:t>
            </a:r>
            <a:endParaRPr lang="ru-RU" smtClean="0">
              <a:latin typeface="Times New Roman" pitchFamily="18" charset="0"/>
              <a:cs typeface="Times New Roman" pitchFamily="18" charset="0"/>
            </a:endParaRPr>
          </a:p>
        </p:txBody>
      </p:sp>
      <p:pic>
        <p:nvPicPr>
          <p:cNvPr id="29698" name="Picture 2" descr="http://ekroha.ru/wp-content/uploads/2012/02/meat.jpg"/>
          <p:cNvPicPr>
            <a:picLocks noChangeAspect="1" noChangeArrowheads="1"/>
          </p:cNvPicPr>
          <p:nvPr/>
        </p:nvPicPr>
        <p:blipFill>
          <a:blip r:embed="rId2"/>
          <a:srcRect/>
          <a:stretch>
            <a:fillRect/>
          </a:stretch>
        </p:blipFill>
        <p:spPr bwMode="auto">
          <a:xfrm>
            <a:off x="2286000" y="2357438"/>
            <a:ext cx="5429250" cy="3908425"/>
          </a:xfrm>
          <a:prstGeom prst="rect">
            <a:avLst/>
          </a:prstGeom>
          <a:ln>
            <a:noFill/>
          </a:ln>
          <a:effectLst>
            <a:outerShdw blurRad="190500" algn="tl" rotWithShape="0">
              <a:srgbClr val="000000">
                <a:alpha val="70000"/>
              </a:srgb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29698"/>
                                        </p:tgtEl>
                                        <p:attrNameLst>
                                          <p:attrName>style.visibility</p:attrName>
                                        </p:attrNameLst>
                                      </p:cBhvr>
                                      <p:to>
                                        <p:strVal val="visible"/>
                                      </p:to>
                                    </p:set>
                                    <p:animScale>
                                      <p:cBhvr>
                                        <p:cTn id="21" dur="1000" decel="50000" fill="hold">
                                          <p:stCondLst>
                                            <p:cond delay="0"/>
                                          </p:stCondLst>
                                        </p:cTn>
                                        <p:tgtEl>
                                          <p:spTgt spid="296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9698"/>
                                        </p:tgtEl>
                                        <p:attrNameLst>
                                          <p:attrName>ppt_x</p:attrName>
                                          <p:attrName>ppt_y</p:attrName>
                                        </p:attrNameLst>
                                      </p:cBhvr>
                                    </p:animMotion>
                                    <p:animEffect transition="in" filter="fade">
                                      <p:cBhvr>
                                        <p:cTn id="23" dur="1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75" y="0"/>
            <a:ext cx="8429625" cy="3643313"/>
          </a:xfrm>
        </p:spPr>
        <p:txBody>
          <a:bodyPr>
            <a:normAutofit fontScale="92500" lnSpcReduction="10000"/>
          </a:bodyPr>
          <a:lstStyle/>
          <a:p>
            <a:pPr marL="365760" indent="-283464" algn="ctr" fontAlgn="auto">
              <a:spcAft>
                <a:spcPts val="0"/>
              </a:spcAft>
              <a:buFont typeface="Wingdings 2"/>
              <a:buNone/>
              <a:defRPr/>
            </a:pPr>
            <a:r>
              <a:rPr lang="kk-KZ" b="1" dirty="0" smtClean="0">
                <a:latin typeface="Times New Roman" pitchFamily="18" charset="0"/>
                <a:cs typeface="Times New Roman" pitchFamily="18" charset="0"/>
              </a:rPr>
              <a:t>Шұжық</a:t>
            </a:r>
          </a:p>
          <a:p>
            <a:pPr marL="365760" indent="-283464" fontAlgn="auto">
              <a:spcAft>
                <a:spcPts val="0"/>
              </a:spcAft>
              <a:buFont typeface="Wingdings 2"/>
              <a:buNone/>
              <a:defRPr/>
            </a:pPr>
            <a:r>
              <a:rPr lang="en-US"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Қазақ халқының аса бағалы тамақтарының бірі – шұжық. Жылқының шикі етін, іш майын турап оған жуа, сарымсақ, тұз, бұрыш қосып, оны жылқы ішегіне тығады, тығыздайды. Ішіне ауа жібермейтіндей етіп, екі жағын мықты жіппен буады да сәл тобарсытып, көлеңкеге кептіріп алады. </a:t>
            </a:r>
            <a:endParaRPr lang="ru-RU" dirty="0">
              <a:latin typeface="Times New Roman" pitchFamily="18" charset="0"/>
              <a:cs typeface="Times New Roman" pitchFamily="18" charset="0"/>
            </a:endParaRPr>
          </a:p>
        </p:txBody>
      </p:sp>
      <p:pic>
        <p:nvPicPr>
          <p:cNvPr id="30722" name="Picture 2" descr="http://baq.kz/foto/434_f766c76279c7e3a49694fda72aa5a7d7.jpg"/>
          <p:cNvPicPr>
            <a:picLocks noChangeAspect="1" noChangeArrowheads="1"/>
          </p:cNvPicPr>
          <p:nvPr/>
        </p:nvPicPr>
        <p:blipFill>
          <a:blip r:embed="rId2"/>
          <a:srcRect/>
          <a:stretch>
            <a:fillRect/>
          </a:stretch>
        </p:blipFill>
        <p:spPr bwMode="auto">
          <a:xfrm>
            <a:off x="2928938" y="3429000"/>
            <a:ext cx="4205287" cy="3149600"/>
          </a:xfrm>
          <a:prstGeom prst="rect">
            <a:avLst/>
          </a:prstGeom>
          <a:ln>
            <a:noFill/>
          </a:ln>
          <a:effectLst>
            <a:outerShdw blurRad="190500" algn="tl" rotWithShape="0">
              <a:srgbClr val="000000">
                <a:alpha val="70000"/>
              </a:srgb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70" decel="100000"/>
                                        <p:tgtEl>
                                          <p:spTgt spid="3">
                                            <p:txEl>
                                              <p:pRg st="1" end="1"/>
                                            </p:txEl>
                                          </p:spTgt>
                                        </p:tgtEl>
                                      </p:cBhvr>
                                    </p:animEffect>
                                    <p:animScale>
                                      <p:cBhvr>
                                        <p:cTn id="19" dur="770" decel="100000"/>
                                        <p:tgtEl>
                                          <p:spTgt spid="3">
                                            <p:txEl>
                                              <p:pRg st="1" end="1"/>
                                            </p:txEl>
                                          </p:spTgt>
                                        </p:tgtEl>
                                      </p:cBhvr>
                                      <p:from x="10000" y="10000"/>
                                      <p:to x="200000" y="450000"/>
                                    </p:animScale>
                                    <p:animScale>
                                      <p:cBhvr>
                                        <p:cTn id="20" dur="1230" accel="100000" fill="hold">
                                          <p:stCondLst>
                                            <p:cond delay="770"/>
                                          </p:stCondLst>
                                        </p:cTn>
                                        <p:tgtEl>
                                          <p:spTgt spid="3">
                                            <p:txEl>
                                              <p:pRg st="1" end="1"/>
                                            </p:txEl>
                                          </p:spTgt>
                                        </p:tgtEl>
                                      </p:cBhvr>
                                      <p:from x="200000" y="450000"/>
                                      <p:to x="100000" y="100000"/>
                                    </p:animScale>
                                    <p:set>
                                      <p:cBhvr>
                                        <p:cTn id="21" dur="770" fill="hold"/>
                                        <p:tgtEl>
                                          <p:spTgt spid="3">
                                            <p:txEl>
                                              <p:pRg st="1" end="1"/>
                                            </p:txEl>
                                          </p:spTgt>
                                        </p:tgtEl>
                                        <p:attrNameLst>
                                          <p:attrName>ppt_x</p:attrName>
                                        </p:attrNameLst>
                                      </p:cBhvr>
                                      <p:to>
                                        <p:strVal val="(0.5)"/>
                                      </p:to>
                                    </p:set>
                                    <p:anim from="(0.5)" to="(#ppt_x)" calcmode="lin" valueType="num">
                                      <p:cBhvr>
                                        <p:cTn id="22" dur="1230" accel="100000" fill="hold">
                                          <p:stCondLst>
                                            <p:cond delay="770"/>
                                          </p:stCondLst>
                                        </p:cTn>
                                        <p:tgtEl>
                                          <p:spTgt spid="3">
                                            <p:txEl>
                                              <p:pRg st="1" end="1"/>
                                            </p:txEl>
                                          </p:spTgt>
                                        </p:tgtEl>
                                        <p:attrNameLst>
                                          <p:attrName>ppt_x</p:attrName>
                                        </p:attrNameLst>
                                      </p:cBhvr>
                                    </p:anim>
                                    <p:set>
                                      <p:cBhvr>
                                        <p:cTn id="23" dur="770" fill="hold"/>
                                        <p:tgtEl>
                                          <p:spTgt spid="3">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3">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30722"/>
                                        </p:tgtEl>
                                        <p:attrNameLst>
                                          <p:attrName>style.visibility</p:attrName>
                                        </p:attrNameLst>
                                      </p:cBhvr>
                                      <p:to>
                                        <p:strVal val="visible"/>
                                      </p:to>
                                    </p:set>
                                    <p:anim calcmode="lin" valueType="num">
                                      <p:cBhvr>
                                        <p:cTn id="29" dur="500" fill="hold"/>
                                        <p:tgtEl>
                                          <p:spTgt spid="30722"/>
                                        </p:tgtEl>
                                        <p:attrNameLst>
                                          <p:attrName>ppt_w</p:attrName>
                                        </p:attrNameLst>
                                      </p:cBhvr>
                                      <p:tavLst>
                                        <p:tav tm="0">
                                          <p:val>
                                            <p:fltVal val="0"/>
                                          </p:val>
                                        </p:tav>
                                        <p:tav tm="100000">
                                          <p:val>
                                            <p:strVal val="#ppt_w"/>
                                          </p:val>
                                        </p:tav>
                                      </p:tavLst>
                                    </p:anim>
                                    <p:anim calcmode="lin" valueType="num">
                                      <p:cBhvr>
                                        <p:cTn id="30" dur="500" fill="hold"/>
                                        <p:tgtEl>
                                          <p:spTgt spid="307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85813" y="0"/>
            <a:ext cx="8358187" cy="2857500"/>
          </a:xfrm>
        </p:spPr>
        <p:txBody>
          <a:bodyPr>
            <a:normAutofit lnSpcReduction="10000"/>
          </a:bodyPr>
          <a:lstStyle/>
          <a:p>
            <a:pPr marL="365760" indent="-283464" algn="ctr" fontAlgn="auto">
              <a:spcAft>
                <a:spcPts val="0"/>
              </a:spcAft>
              <a:buFont typeface="Wingdings 2"/>
              <a:buNone/>
              <a:defRPr/>
            </a:pPr>
            <a:r>
              <a:rPr lang="kk-KZ" b="1" dirty="0" smtClean="0">
                <a:latin typeface="Times New Roman" pitchFamily="18" charset="0"/>
                <a:cs typeface="Times New Roman" pitchFamily="18" charset="0"/>
              </a:rPr>
              <a:t>Қуырдақ </a:t>
            </a:r>
          </a:p>
          <a:p>
            <a:pPr marL="365760" indent="-283464" fontAlgn="auto">
              <a:spcAft>
                <a:spcPts val="0"/>
              </a:spcAft>
              <a:buFont typeface="Wingdings 2"/>
              <a:buNone/>
              <a:defRPr/>
            </a:pPr>
            <a:r>
              <a:rPr lang="en-US"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Қуырдақ кәделі, маңызды, дәстүрлі тағам. Көбінесе, ол соғым сою кезінде дайындалады. Тұздалған, кепкен еттен қуырдақ қуырмайды, қуырса да жас еттей дәмді, татымды болмайды. </a:t>
            </a:r>
            <a:endParaRPr lang="ru-RU" dirty="0">
              <a:latin typeface="Times New Roman" pitchFamily="18" charset="0"/>
              <a:cs typeface="Times New Roman" pitchFamily="18" charset="0"/>
            </a:endParaRPr>
          </a:p>
        </p:txBody>
      </p:sp>
      <p:pic>
        <p:nvPicPr>
          <p:cNvPr id="31746" name="Picture 2" descr="http://diesel.elcat.kg/uploads/monthly_06_2009/post-50058-1243827934_thumb.jpg"/>
          <p:cNvPicPr>
            <a:picLocks noChangeAspect="1" noChangeArrowheads="1"/>
          </p:cNvPicPr>
          <p:nvPr/>
        </p:nvPicPr>
        <p:blipFill>
          <a:blip r:embed="rId2"/>
          <a:srcRect/>
          <a:stretch>
            <a:fillRect/>
          </a:stretch>
        </p:blipFill>
        <p:spPr bwMode="auto">
          <a:xfrm>
            <a:off x="2286000" y="2786063"/>
            <a:ext cx="5048250" cy="3786187"/>
          </a:xfrm>
          <a:prstGeom prst="rect">
            <a:avLst/>
          </a:prstGeom>
          <a:ln>
            <a:noFill/>
          </a:ln>
          <a:effectLst>
            <a:outerShdw blurRad="190500" algn="tl" rotWithShape="0">
              <a:srgbClr val="000000">
                <a:alpha val="70000"/>
              </a:srgb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nodeType="clickEffect">
                                  <p:stCondLst>
                                    <p:cond delay="0"/>
                                  </p:stCondLst>
                                  <p:childTnLst>
                                    <p:set>
                                      <p:cBhvr>
                                        <p:cTn id="18" dur="1" fill="hold">
                                          <p:stCondLst>
                                            <p:cond delay="0"/>
                                          </p:stCondLst>
                                        </p:cTn>
                                        <p:tgtEl>
                                          <p:spTgt spid="31746"/>
                                        </p:tgtEl>
                                        <p:attrNameLst>
                                          <p:attrName>style.visibility</p:attrName>
                                        </p:attrNameLst>
                                      </p:cBhvr>
                                      <p:to>
                                        <p:strVal val="visible"/>
                                      </p:to>
                                    </p:set>
                                    <p:animEffect transition="in" filter="fade">
                                      <p:cBhvr>
                                        <p:cTn id="19" dur="770" decel="100000"/>
                                        <p:tgtEl>
                                          <p:spTgt spid="31746"/>
                                        </p:tgtEl>
                                      </p:cBhvr>
                                    </p:animEffect>
                                    <p:animScale>
                                      <p:cBhvr>
                                        <p:cTn id="20" dur="770" decel="100000"/>
                                        <p:tgtEl>
                                          <p:spTgt spid="31746"/>
                                        </p:tgtEl>
                                      </p:cBhvr>
                                      <p:from x="10000" y="10000"/>
                                      <p:to x="200000" y="450000"/>
                                    </p:animScale>
                                    <p:animScale>
                                      <p:cBhvr>
                                        <p:cTn id="21" dur="1230" accel="100000" fill="hold">
                                          <p:stCondLst>
                                            <p:cond delay="770"/>
                                          </p:stCondLst>
                                        </p:cTn>
                                        <p:tgtEl>
                                          <p:spTgt spid="31746"/>
                                        </p:tgtEl>
                                      </p:cBhvr>
                                      <p:from x="200000" y="450000"/>
                                      <p:to x="100000" y="100000"/>
                                    </p:animScale>
                                    <p:set>
                                      <p:cBhvr>
                                        <p:cTn id="22" dur="770" fill="hold"/>
                                        <p:tgtEl>
                                          <p:spTgt spid="31746"/>
                                        </p:tgtEl>
                                        <p:attrNameLst>
                                          <p:attrName>ppt_x</p:attrName>
                                        </p:attrNameLst>
                                      </p:cBhvr>
                                      <p:to>
                                        <p:strVal val="(0.5)"/>
                                      </p:to>
                                    </p:set>
                                    <p:anim from="(0.5)" to="(#ppt_x)" calcmode="lin" valueType="num">
                                      <p:cBhvr>
                                        <p:cTn id="23" dur="1230" accel="100000" fill="hold">
                                          <p:stCondLst>
                                            <p:cond delay="770"/>
                                          </p:stCondLst>
                                        </p:cTn>
                                        <p:tgtEl>
                                          <p:spTgt spid="31746"/>
                                        </p:tgtEl>
                                        <p:attrNameLst>
                                          <p:attrName>ppt_x</p:attrName>
                                        </p:attrNameLst>
                                      </p:cBhvr>
                                    </p:anim>
                                    <p:set>
                                      <p:cBhvr>
                                        <p:cTn id="24" dur="770" fill="hold"/>
                                        <p:tgtEl>
                                          <p:spTgt spid="31746"/>
                                        </p:tgtEl>
                                        <p:attrNameLst>
                                          <p:attrName>ppt_y</p:attrName>
                                        </p:attrNameLst>
                                      </p:cBhvr>
                                      <p:to>
                                        <p:strVal val="(#ppt_y+0.4)"/>
                                      </p:to>
                                    </p:set>
                                    <p:anim from="(#ppt_y+0.4)" to="(#ppt_y)" calcmode="lin" valueType="num">
                                      <p:cBhvr>
                                        <p:cTn id="25" dur="1230" accel="100000" fill="hold">
                                          <p:stCondLst>
                                            <p:cond delay="770"/>
                                          </p:stCondLst>
                                        </p:cTn>
                                        <p:tgtEl>
                                          <p:spTgt spid="3174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43000" y="357188"/>
            <a:ext cx="7407275" cy="1752600"/>
          </a:xfrm>
        </p:spPr>
        <p:txBody>
          <a:bodyPr>
            <a:normAutofit/>
          </a:bodyPr>
          <a:lstStyle/>
          <a:p>
            <a:pPr fontAlgn="auto">
              <a:spcAft>
                <a:spcPts val="0"/>
              </a:spcAft>
              <a:buFont typeface="Wingdings 2"/>
              <a:buNone/>
              <a:defRPr/>
            </a:pPr>
            <a:r>
              <a:rPr lang="kk-KZ" sz="2800" dirty="0" smtClean="0">
                <a:latin typeface="Times New Roman" pitchFamily="18" charset="0"/>
                <a:cs typeface="Times New Roman" pitchFamily="18" charset="0"/>
              </a:rPr>
              <a:t>	Қазақ халқы асты өте жоғары бағалаған әрі қастерлей білген. Халқымыз адам өмірінде тамақтың  орнын  тіршілікке қажетті құндылықтардың бәрінен де жоғары қойган.</a:t>
            </a:r>
            <a:endParaRPr lang="ru-RU" sz="2800" dirty="0" smtClean="0">
              <a:latin typeface="Times New Roman" pitchFamily="18" charset="0"/>
              <a:cs typeface="Times New Roman" pitchFamily="18" charset="0"/>
            </a:endParaRPr>
          </a:p>
          <a:p>
            <a:pPr fontAlgn="auto">
              <a:spcAft>
                <a:spcPts val="0"/>
              </a:spcAft>
              <a:buFont typeface="Wingdings 2"/>
              <a:buNone/>
              <a:defRPr/>
            </a:pPr>
            <a:endParaRPr lang="ru-RU" dirty="0"/>
          </a:p>
        </p:txBody>
      </p:sp>
      <p:pic>
        <p:nvPicPr>
          <p:cNvPr id="2050" name="Picture 2" descr="C:\Documents and Settings\Admin\Рабочий стол\Изображение0001.jpg"/>
          <p:cNvPicPr>
            <a:picLocks noChangeAspect="1" noChangeArrowheads="1"/>
          </p:cNvPicPr>
          <p:nvPr/>
        </p:nvPicPr>
        <p:blipFill>
          <a:blip r:embed="rId2" cstate="print"/>
          <a:srcRect/>
          <a:stretch>
            <a:fillRect/>
          </a:stretch>
        </p:blipFill>
        <p:spPr bwMode="auto">
          <a:xfrm>
            <a:off x="1785918" y="2143116"/>
            <a:ext cx="6242185" cy="44132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85813" y="0"/>
            <a:ext cx="8358187" cy="3429000"/>
          </a:xfrm>
        </p:spPr>
        <p:txBody>
          <a:bodyPr>
            <a:normAutofit fontScale="85000" lnSpcReduction="10000"/>
          </a:bodyPr>
          <a:lstStyle/>
          <a:p>
            <a:pPr marL="365760" indent="-283464" algn="ctr" fontAlgn="auto">
              <a:spcAft>
                <a:spcPts val="0"/>
              </a:spcAft>
              <a:buFont typeface="Wingdings 2"/>
              <a:buNone/>
              <a:defRPr/>
            </a:pPr>
            <a:r>
              <a:rPr lang="kk-KZ" b="1" dirty="0" smtClean="0">
                <a:latin typeface="Times New Roman" pitchFamily="18" charset="0"/>
                <a:cs typeface="Times New Roman" pitchFamily="18" charset="0"/>
              </a:rPr>
              <a:t>Қазы қарта, жал-жая</a:t>
            </a:r>
          </a:p>
          <a:p>
            <a:pPr marL="365760" indent="-283464" fontAlgn="auto">
              <a:spcAft>
                <a:spcPts val="0"/>
              </a:spcAft>
              <a:buFont typeface="Wingdings 2"/>
              <a:buNone/>
              <a:defRPr/>
            </a:pPr>
            <a:r>
              <a:rPr lang="en-US"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Жылқы сойғанда оның ең шұрайлы әрі бағалы мүшелері халық аузынан суы құрып айтатын және аңсап жүретіні кәдімгі қазы-қарта, жал-жая. </a:t>
            </a:r>
            <a:r>
              <a:rPr lang="ru-RU" dirty="0" err="1" smtClean="0">
                <a:latin typeface="Times New Roman" pitchFamily="18" charset="0"/>
                <a:cs typeface="Times New Roman" pitchFamily="18" charset="0"/>
              </a:rPr>
              <a:t>Семіз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жылқыда</a:t>
            </a:r>
            <a:r>
              <a:rPr lang="ru-RU" dirty="0" smtClean="0">
                <a:latin typeface="Times New Roman" pitchFamily="18" charset="0"/>
                <a:cs typeface="Times New Roman" pitchFamily="18" charset="0"/>
              </a:rPr>
              <a:t> 20-ға </a:t>
            </a:r>
            <a:r>
              <a:rPr lang="ru-RU" dirty="0" err="1" smtClean="0">
                <a:latin typeface="Times New Roman" pitchFamily="18" charset="0"/>
                <a:cs typeface="Times New Roman" pitchFamily="18" charset="0"/>
              </a:rPr>
              <a:t>жуық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қазы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айналдырылады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кейбіреуі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қабырғасыз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жыл-қының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басқа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малдың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ішегіне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айналдырылады</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Жая</a:t>
            </a:r>
            <a:r>
              <a:rPr lang="ru-RU" b="1"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жылқының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сауыр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еті</a:t>
            </a:r>
            <a:r>
              <a:rPr lang="ru-RU" dirty="0" smtClean="0">
                <a:latin typeface="Times New Roman" pitchFamily="18" charset="0"/>
                <a:cs typeface="Times New Roman" pitchFamily="18" charset="0"/>
              </a:rPr>
              <a:t>, оны </a:t>
            </a:r>
            <a:r>
              <a:rPr lang="ru-RU" dirty="0" err="1" smtClean="0">
                <a:latin typeface="Times New Roman" pitchFamily="18" charset="0"/>
                <a:cs typeface="Times New Roman" pitchFamily="18" charset="0"/>
              </a:rPr>
              <a:t>сүрлейді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қақтап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кептіреді</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32770" name="Picture 2" descr="http://upload.wikimedia.org/wikipedia/commons/thumb/3/3e/Horsemeat_platter.jpg/400px-Horsemeat_platter.jpg"/>
          <p:cNvPicPr>
            <a:picLocks noChangeAspect="1" noChangeArrowheads="1"/>
          </p:cNvPicPr>
          <p:nvPr/>
        </p:nvPicPr>
        <p:blipFill>
          <a:blip r:embed="rId2"/>
          <a:srcRect/>
          <a:stretch>
            <a:fillRect/>
          </a:stretch>
        </p:blipFill>
        <p:spPr bwMode="auto">
          <a:xfrm>
            <a:off x="2500313" y="3143250"/>
            <a:ext cx="4714875" cy="3448050"/>
          </a:xfrm>
          <a:prstGeom prst="rect">
            <a:avLst/>
          </a:prstGeom>
          <a:ln>
            <a:noFill/>
          </a:ln>
          <a:effectLst>
            <a:outerShdw blurRad="190500" algn="tl" rotWithShape="0">
              <a:srgbClr val="000000">
                <a:alpha val="70000"/>
              </a:srgb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2770"/>
                                        </p:tgtEl>
                                        <p:attrNameLst>
                                          <p:attrName>style.visibility</p:attrName>
                                        </p:attrNameLst>
                                      </p:cBhvr>
                                      <p:to>
                                        <p:strVal val="visible"/>
                                      </p:to>
                                    </p:set>
                                    <p:anim calcmode="lin" valueType="num">
                                      <p:cBhvr>
                                        <p:cTn id="21" dur="1000" fill="hold"/>
                                        <p:tgtEl>
                                          <p:spTgt spid="32770"/>
                                        </p:tgtEl>
                                        <p:attrNameLst>
                                          <p:attrName>ppt_w</p:attrName>
                                        </p:attrNameLst>
                                      </p:cBhvr>
                                      <p:tavLst>
                                        <p:tav tm="0">
                                          <p:val>
                                            <p:strVal val="#ppt_w+.3"/>
                                          </p:val>
                                        </p:tav>
                                        <p:tav tm="100000">
                                          <p:val>
                                            <p:strVal val="#ppt_w"/>
                                          </p:val>
                                        </p:tav>
                                      </p:tavLst>
                                    </p:anim>
                                    <p:anim calcmode="lin" valueType="num">
                                      <p:cBhvr>
                                        <p:cTn id="22" dur="1000" fill="hold"/>
                                        <p:tgtEl>
                                          <p:spTgt spid="32770"/>
                                        </p:tgtEl>
                                        <p:attrNameLst>
                                          <p:attrName>ppt_h</p:attrName>
                                        </p:attrNameLst>
                                      </p:cBhvr>
                                      <p:tavLst>
                                        <p:tav tm="0">
                                          <p:val>
                                            <p:strVal val="#ppt_h"/>
                                          </p:val>
                                        </p:tav>
                                        <p:tav tm="100000">
                                          <p:val>
                                            <p:strVal val="#ppt_h"/>
                                          </p:val>
                                        </p:tav>
                                      </p:tavLst>
                                    </p:anim>
                                    <p:animEffect transition="in" filter="fade">
                                      <p:cBhvr>
                                        <p:cTn id="23" dur="1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75" y="0"/>
            <a:ext cx="8429625" cy="3786188"/>
          </a:xfrm>
        </p:spPr>
        <p:txBody>
          <a:bodyPr>
            <a:normAutofit fontScale="77500" lnSpcReduction="20000"/>
          </a:bodyPr>
          <a:lstStyle/>
          <a:p>
            <a:pPr marL="365760" indent="-283464" algn="ctr" fontAlgn="auto">
              <a:spcAft>
                <a:spcPts val="0"/>
              </a:spcAft>
              <a:buFont typeface="Wingdings 2"/>
              <a:buNone/>
              <a:defRPr/>
            </a:pPr>
            <a:r>
              <a:rPr lang="kk-KZ" b="1" dirty="0" smtClean="0">
                <a:latin typeface="Times New Roman" pitchFamily="18" charset="0"/>
                <a:cs typeface="Times New Roman" pitchFamily="18" charset="0"/>
              </a:rPr>
              <a:t>Бесбармақ</a:t>
            </a:r>
            <a:endParaRPr lang="ru-RU" b="1" dirty="0" smtClean="0">
              <a:latin typeface="Times New Roman" pitchFamily="18" charset="0"/>
              <a:cs typeface="Times New Roman" pitchFamily="18" charset="0"/>
            </a:endParaRPr>
          </a:p>
          <a:p>
            <a:pPr marL="365760" indent="-283464" fontAlgn="auto">
              <a:spcAft>
                <a:spcPts val="0"/>
              </a:spcAft>
              <a:buFont typeface="Wingdings 2"/>
              <a:buNone/>
              <a:defRPr/>
            </a:pP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Қазақша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ет</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бесбармақ</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асқанда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алдымен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жіліктеп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бұзылған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етті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санына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мөлшерлейді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жіліктенгенде</a:t>
            </a:r>
            <a:r>
              <a:rPr lang="ru-RU" dirty="0" smtClean="0">
                <a:latin typeface="Times New Roman" pitchFamily="18" charset="0"/>
                <a:cs typeface="Times New Roman" pitchFamily="18" charset="0"/>
              </a:rPr>
              <a:t>   13 </a:t>
            </a:r>
            <a:r>
              <a:rPr lang="ru-RU" dirty="0" err="1" smtClean="0">
                <a:latin typeface="Times New Roman" pitchFamily="18" charset="0"/>
                <a:cs typeface="Times New Roman" pitchFamily="18" charset="0"/>
              </a:rPr>
              <a:t>мүшеге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бөлінеді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жамбас</a:t>
            </a:r>
            <a:r>
              <a:rPr lang="ru-RU" dirty="0" smtClean="0">
                <a:latin typeface="Times New Roman" pitchFamily="18" charset="0"/>
                <a:cs typeface="Times New Roman" pitchFamily="18" charset="0"/>
              </a:rPr>
              <a:t> - 2, </a:t>
            </a:r>
            <a:r>
              <a:rPr lang="ru-RU" dirty="0" err="1" smtClean="0">
                <a:latin typeface="Times New Roman" pitchFamily="18" charset="0"/>
                <a:cs typeface="Times New Roman" pitchFamily="18" charset="0"/>
              </a:rPr>
              <a:t>ортан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жілік</a:t>
            </a:r>
            <a:r>
              <a:rPr lang="ru-RU" dirty="0" smtClean="0">
                <a:latin typeface="Times New Roman" pitchFamily="18" charset="0"/>
                <a:cs typeface="Times New Roman" pitchFamily="18" charset="0"/>
              </a:rPr>
              <a:t> – 2, </a:t>
            </a:r>
            <a:r>
              <a:rPr lang="ru-RU" dirty="0" err="1" smtClean="0">
                <a:latin typeface="Times New Roman" pitchFamily="18" charset="0"/>
                <a:cs typeface="Times New Roman" pitchFamily="18" charset="0"/>
              </a:rPr>
              <a:t>асықты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жілік</a:t>
            </a:r>
            <a:r>
              <a:rPr lang="ru-RU" dirty="0" smtClean="0">
                <a:latin typeface="Times New Roman" pitchFamily="18" charset="0"/>
                <a:cs typeface="Times New Roman" pitchFamily="18" charset="0"/>
              </a:rPr>
              <a:t> – 2, </a:t>
            </a:r>
            <a:r>
              <a:rPr lang="ru-RU" dirty="0" err="1" smtClean="0">
                <a:latin typeface="Times New Roman" pitchFamily="18" charset="0"/>
                <a:cs typeface="Times New Roman" pitchFamily="18" charset="0"/>
              </a:rPr>
              <a:t>беломыртқа</a:t>
            </a:r>
            <a:r>
              <a:rPr lang="ru-RU" dirty="0" smtClean="0">
                <a:latin typeface="Times New Roman" pitchFamily="18" charset="0"/>
                <a:cs typeface="Times New Roman" pitchFamily="18" charset="0"/>
              </a:rPr>
              <a:t> – 1, </a:t>
            </a:r>
            <a:r>
              <a:rPr lang="ru-RU" dirty="0" err="1" smtClean="0">
                <a:latin typeface="Times New Roman" pitchFamily="18" charset="0"/>
                <a:cs typeface="Times New Roman" pitchFamily="18" charset="0"/>
              </a:rPr>
              <a:t>сүбе</a:t>
            </a:r>
            <a:r>
              <a:rPr lang="ru-RU" dirty="0" smtClean="0">
                <a:latin typeface="Times New Roman" pitchFamily="18" charset="0"/>
                <a:cs typeface="Times New Roman" pitchFamily="18" charset="0"/>
              </a:rPr>
              <a:t> – 2 (</a:t>
            </a:r>
            <a:r>
              <a:rPr lang="ru-RU" dirty="0" err="1" smtClean="0">
                <a:latin typeface="Times New Roman" pitchFamily="18" charset="0"/>
                <a:cs typeface="Times New Roman" pitchFamily="18" charset="0"/>
              </a:rPr>
              <a:t>сүбемен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бүйректен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жоғарғы</a:t>
            </a:r>
            <a:r>
              <a:rPr lang="ru-RU" dirty="0" smtClean="0">
                <a:latin typeface="Times New Roman" pitchFamily="18" charset="0"/>
                <a:cs typeface="Times New Roman" pitchFamily="18" charset="0"/>
              </a:rPr>
              <a:t> 5 </a:t>
            </a:r>
            <a:r>
              <a:rPr lang="ru-RU" dirty="0" err="1" smtClean="0">
                <a:latin typeface="Times New Roman" pitchFamily="18" charset="0"/>
                <a:cs typeface="Times New Roman" pitchFamily="18" charset="0"/>
              </a:rPr>
              <a:t>қабырға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кетеді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қабырға</a:t>
            </a:r>
            <a:r>
              <a:rPr lang="ru-RU" dirty="0" smtClean="0">
                <a:latin typeface="Times New Roman" pitchFamily="18" charset="0"/>
                <a:cs typeface="Times New Roman" pitchFamily="18" charset="0"/>
              </a:rPr>
              <a:t> -2, </a:t>
            </a:r>
            <a:r>
              <a:rPr lang="ru-RU" dirty="0" err="1" smtClean="0">
                <a:latin typeface="Times New Roman" pitchFamily="18" charset="0"/>
                <a:cs typeface="Times New Roman" pitchFamily="18" charset="0"/>
              </a:rPr>
              <a:t>төс</a:t>
            </a:r>
            <a:r>
              <a:rPr lang="ru-RU" dirty="0" smtClean="0">
                <a:latin typeface="Times New Roman" pitchFamily="18" charset="0"/>
                <a:cs typeface="Times New Roman" pitchFamily="18" charset="0"/>
              </a:rPr>
              <a:t> – 1, </a:t>
            </a:r>
            <a:r>
              <a:rPr lang="ru-RU" dirty="0" err="1" smtClean="0">
                <a:latin typeface="Times New Roman" pitchFamily="18" charset="0"/>
                <a:cs typeface="Times New Roman" pitchFamily="18" charset="0"/>
              </a:rPr>
              <a:t>омыртқа</a:t>
            </a:r>
            <a:r>
              <a:rPr lang="ru-RU" dirty="0" smtClean="0">
                <a:latin typeface="Times New Roman" pitchFamily="18" charset="0"/>
                <a:cs typeface="Times New Roman" pitchFamily="18" charset="0"/>
              </a:rPr>
              <a:t> -1, </a:t>
            </a:r>
            <a:r>
              <a:rPr lang="ru-RU" dirty="0" err="1" smtClean="0">
                <a:latin typeface="Times New Roman" pitchFamily="18" charset="0"/>
                <a:cs typeface="Times New Roman" pitchFamily="18" charset="0"/>
              </a:rPr>
              <a:t>жауырын</a:t>
            </a:r>
            <a:r>
              <a:rPr lang="ru-RU" dirty="0" smtClean="0">
                <a:latin typeface="Times New Roman" pitchFamily="18" charset="0"/>
                <a:cs typeface="Times New Roman" pitchFamily="18" charset="0"/>
              </a:rPr>
              <a:t> -2, </a:t>
            </a:r>
            <a:r>
              <a:rPr lang="ru-RU" dirty="0" err="1" smtClean="0">
                <a:latin typeface="Times New Roman" pitchFamily="18" charset="0"/>
                <a:cs typeface="Times New Roman" pitchFamily="18" charset="0"/>
              </a:rPr>
              <a:t>тоқпан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жілік</a:t>
            </a:r>
            <a:r>
              <a:rPr lang="ru-RU" dirty="0" smtClean="0">
                <a:latin typeface="Times New Roman" pitchFamily="18" charset="0"/>
                <a:cs typeface="Times New Roman" pitchFamily="18" charset="0"/>
              </a:rPr>
              <a:t> – 2,  </a:t>
            </a:r>
            <a:r>
              <a:rPr lang="ru-RU" dirty="0" err="1" smtClean="0">
                <a:latin typeface="Times New Roman" pitchFamily="18" charset="0"/>
                <a:cs typeface="Times New Roman" pitchFamily="18" charset="0"/>
              </a:rPr>
              <a:t>кәрі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жілік</a:t>
            </a:r>
            <a:r>
              <a:rPr lang="ru-RU" dirty="0" smtClean="0">
                <a:latin typeface="Times New Roman" pitchFamily="18" charset="0"/>
                <a:cs typeface="Times New Roman" pitchFamily="18" charset="0"/>
              </a:rPr>
              <a:t> – 2, </a:t>
            </a:r>
            <a:r>
              <a:rPr lang="ru-RU" dirty="0" err="1" smtClean="0">
                <a:latin typeface="Times New Roman" pitchFamily="18" charset="0"/>
                <a:cs typeface="Times New Roman" pitchFamily="18" charset="0"/>
              </a:rPr>
              <a:t>бұғана</a:t>
            </a:r>
            <a:r>
              <a:rPr lang="ru-RU" dirty="0" smtClean="0">
                <a:latin typeface="Times New Roman" pitchFamily="18" charset="0"/>
                <a:cs typeface="Times New Roman" pitchFamily="18" charset="0"/>
              </a:rPr>
              <a:t> – 1, </a:t>
            </a:r>
            <a:r>
              <a:rPr lang="ru-RU" dirty="0" err="1" smtClean="0">
                <a:latin typeface="Times New Roman" pitchFamily="18" charset="0"/>
                <a:cs typeface="Times New Roman" pitchFamily="18" charset="0"/>
              </a:rPr>
              <a:t>мойын</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Осылай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асуға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дайындалған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етті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жуып-шайып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тазалап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қазанға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салады</a:t>
            </a:r>
            <a:r>
              <a:rPr lang="ru-RU" dirty="0" smtClean="0">
                <a:latin typeface="Times New Roman" pitchFamily="18" charset="0"/>
                <a:cs typeface="Times New Roman" pitchFamily="18" charset="0"/>
              </a:rPr>
              <a:t> да,  </a:t>
            </a:r>
            <a:r>
              <a:rPr lang="ru-RU" dirty="0" err="1" smtClean="0">
                <a:latin typeface="Times New Roman" pitchFamily="18" charset="0"/>
                <a:cs typeface="Times New Roman" pitchFamily="18" charset="0"/>
              </a:rPr>
              <a:t>ет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батып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тұратындай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етіп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суық</a:t>
            </a:r>
            <a:r>
              <a:rPr lang="ru-RU" dirty="0" smtClean="0">
                <a:latin typeface="Times New Roman" pitchFamily="18" charset="0"/>
                <a:cs typeface="Times New Roman" pitchFamily="18" charset="0"/>
              </a:rPr>
              <a:t> су </a:t>
            </a:r>
            <a:r>
              <a:rPr lang="ru-RU" dirty="0" err="1" smtClean="0">
                <a:latin typeface="Times New Roman" pitchFamily="18" charset="0"/>
                <a:cs typeface="Times New Roman" pitchFamily="18" charset="0"/>
              </a:rPr>
              <a:t>құяды</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33794" name="Picture 2" descr="http://aldiyar.kz/images/stories/beshbarmak.jpg"/>
          <p:cNvPicPr>
            <a:picLocks noChangeAspect="1" noChangeArrowheads="1"/>
          </p:cNvPicPr>
          <p:nvPr/>
        </p:nvPicPr>
        <p:blipFill>
          <a:blip r:embed="rId2"/>
          <a:srcRect/>
          <a:stretch>
            <a:fillRect/>
          </a:stretch>
        </p:blipFill>
        <p:spPr bwMode="auto">
          <a:xfrm>
            <a:off x="3357563" y="3643313"/>
            <a:ext cx="3643312" cy="3000375"/>
          </a:xfrm>
          <a:prstGeom prst="rect">
            <a:avLst/>
          </a:prstGeom>
          <a:ln>
            <a:noFill/>
          </a:ln>
          <a:effectLst>
            <a:outerShdw blurRad="190500" algn="tl" rotWithShape="0">
              <a:srgbClr val="000000">
                <a:alpha val="70000"/>
              </a:srgb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70" decel="100000"/>
                                        <p:tgtEl>
                                          <p:spTgt spid="3">
                                            <p:txEl>
                                              <p:pRg st="1" end="1"/>
                                            </p:txEl>
                                          </p:spTgt>
                                        </p:tgtEl>
                                      </p:cBhvr>
                                    </p:animEffect>
                                    <p:animScale>
                                      <p:cBhvr>
                                        <p:cTn id="19" dur="770" decel="100000"/>
                                        <p:tgtEl>
                                          <p:spTgt spid="3">
                                            <p:txEl>
                                              <p:pRg st="1" end="1"/>
                                            </p:txEl>
                                          </p:spTgt>
                                        </p:tgtEl>
                                      </p:cBhvr>
                                      <p:from x="10000" y="10000"/>
                                      <p:to x="200000" y="450000"/>
                                    </p:animScale>
                                    <p:animScale>
                                      <p:cBhvr>
                                        <p:cTn id="20" dur="1230" accel="100000" fill="hold">
                                          <p:stCondLst>
                                            <p:cond delay="770"/>
                                          </p:stCondLst>
                                        </p:cTn>
                                        <p:tgtEl>
                                          <p:spTgt spid="3">
                                            <p:txEl>
                                              <p:pRg st="1" end="1"/>
                                            </p:txEl>
                                          </p:spTgt>
                                        </p:tgtEl>
                                      </p:cBhvr>
                                      <p:from x="200000" y="450000"/>
                                      <p:to x="100000" y="100000"/>
                                    </p:animScale>
                                    <p:set>
                                      <p:cBhvr>
                                        <p:cTn id="21" dur="770" fill="hold"/>
                                        <p:tgtEl>
                                          <p:spTgt spid="3">
                                            <p:txEl>
                                              <p:pRg st="1" end="1"/>
                                            </p:txEl>
                                          </p:spTgt>
                                        </p:tgtEl>
                                        <p:attrNameLst>
                                          <p:attrName>ppt_x</p:attrName>
                                        </p:attrNameLst>
                                      </p:cBhvr>
                                      <p:to>
                                        <p:strVal val="(0.5)"/>
                                      </p:to>
                                    </p:set>
                                    <p:anim from="(0.5)" to="(#ppt_x)" calcmode="lin" valueType="num">
                                      <p:cBhvr>
                                        <p:cTn id="22" dur="1230" accel="100000" fill="hold">
                                          <p:stCondLst>
                                            <p:cond delay="770"/>
                                          </p:stCondLst>
                                        </p:cTn>
                                        <p:tgtEl>
                                          <p:spTgt spid="3">
                                            <p:txEl>
                                              <p:pRg st="1" end="1"/>
                                            </p:txEl>
                                          </p:spTgt>
                                        </p:tgtEl>
                                        <p:attrNameLst>
                                          <p:attrName>ppt_x</p:attrName>
                                        </p:attrNameLst>
                                      </p:cBhvr>
                                    </p:anim>
                                    <p:set>
                                      <p:cBhvr>
                                        <p:cTn id="23" dur="770" fill="hold"/>
                                        <p:tgtEl>
                                          <p:spTgt spid="3">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3">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33794"/>
                                        </p:tgtEl>
                                        <p:attrNameLst>
                                          <p:attrName>style.visibility</p:attrName>
                                        </p:attrNameLst>
                                      </p:cBhvr>
                                      <p:to>
                                        <p:strVal val="visible"/>
                                      </p:to>
                                    </p:set>
                                    <p:anim calcmode="lin" valueType="num">
                                      <p:cBhvr>
                                        <p:cTn id="29" dur="500" fill="hold"/>
                                        <p:tgtEl>
                                          <p:spTgt spid="33794"/>
                                        </p:tgtEl>
                                        <p:attrNameLst>
                                          <p:attrName>ppt_w</p:attrName>
                                        </p:attrNameLst>
                                      </p:cBhvr>
                                      <p:tavLst>
                                        <p:tav tm="0">
                                          <p:val>
                                            <p:fltVal val="0"/>
                                          </p:val>
                                        </p:tav>
                                        <p:tav tm="100000">
                                          <p:val>
                                            <p:strVal val="#ppt_w"/>
                                          </p:val>
                                        </p:tav>
                                      </p:tavLst>
                                    </p:anim>
                                    <p:anim calcmode="lin" valueType="num">
                                      <p:cBhvr>
                                        <p:cTn id="30" dur="500" fill="hold"/>
                                        <p:tgtEl>
                                          <p:spTgt spid="337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kulinar-sam.ru/uploads/posts/2012-07/1341337530_behbarmak1.jpg"/>
          <p:cNvPicPr>
            <a:picLocks noChangeAspect="1" noChangeArrowheads="1"/>
          </p:cNvPicPr>
          <p:nvPr/>
        </p:nvPicPr>
        <p:blipFill>
          <a:blip r:embed="rId2"/>
          <a:srcRect/>
          <a:stretch>
            <a:fillRect/>
          </a:stretch>
        </p:blipFill>
        <p:spPr bwMode="auto">
          <a:xfrm>
            <a:off x="2214563" y="3786188"/>
            <a:ext cx="5514975" cy="2843212"/>
          </a:xfrm>
          <a:prstGeom prst="rect">
            <a:avLst/>
          </a:prstGeom>
          <a:noFill/>
          <a:ln w="9525">
            <a:noFill/>
            <a:miter lim="800000"/>
            <a:headEnd/>
            <a:tailEnd/>
          </a:ln>
        </p:spPr>
      </p:pic>
      <p:sp>
        <p:nvSpPr>
          <p:cNvPr id="6" name="Прямоугольник 5"/>
          <p:cNvSpPr>
            <a:spLocks noChangeArrowheads="1"/>
          </p:cNvSpPr>
          <p:nvPr/>
        </p:nvSpPr>
        <p:spPr bwMode="auto">
          <a:xfrm>
            <a:off x="1357313" y="214313"/>
            <a:ext cx="7429500" cy="3786187"/>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	Содан кейін қазанды қатты жанған отқа қойып, сарқылдатып қайнатады, бетіне шыққан қанды көбігін алып тастап, шамалап тұз, 1 бас пияз салып отын басады да,  1-1,5 сағат ет әбден піскенше шымырлатып қайнатады. Ет әбден піскен соң табаққа сорпасынан бөлек қотарып алып, тартылған табақтың санына қарай мөлшерлеп тұздық әзірлейді. Ол үшін сорпаға қара бұрыш, дөңгелектеп тұралған пияз салып, ыдыстың бетін жауып бұқтырып қояды. Ет туралып болған соң тұздықты еттің үстіне құяды. </a:t>
            </a:r>
            <a:endParaRPr lang="ru-RU" sz="2400">
              <a:latin typeface="Corbel" pitchFamily="34"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5842"/>
                                        </p:tgtEl>
                                        <p:attrNameLst>
                                          <p:attrName>style.visibility</p:attrName>
                                        </p:attrNameLst>
                                      </p:cBhvr>
                                      <p:to>
                                        <p:strVal val="visible"/>
                                      </p:to>
                                    </p:set>
                                    <p:animScale>
                                      <p:cBhvr>
                                        <p:cTn id="14" dur="1000" decel="50000" fill="hold">
                                          <p:stCondLst>
                                            <p:cond delay="0"/>
                                          </p:stCondLst>
                                        </p:cTn>
                                        <p:tgtEl>
                                          <p:spTgt spid="358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5842"/>
                                        </p:tgtEl>
                                        <p:attrNameLst>
                                          <p:attrName>ppt_x</p:attrName>
                                          <p:attrName>ppt_y</p:attrName>
                                        </p:attrNameLst>
                                      </p:cBhvr>
                                    </p:animMotion>
                                    <p:animEffect transition="in" filter="fade">
                                      <p:cBhvr>
                                        <p:cTn id="16" dur="1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16016" y="1268760"/>
            <a:ext cx="4218434" cy="4979640"/>
          </a:xfrm>
        </p:spPr>
        <p:txBody>
          <a:bodyPr/>
          <a:lstStyle/>
          <a:p>
            <a:pPr algn="ctr"/>
            <a:r>
              <a:rPr lang="kk-KZ" sz="4000" dirty="0" smtClean="0"/>
              <a:t>Презентация  </a:t>
            </a:r>
            <a:r>
              <a:rPr lang="kk-KZ" sz="4000" b="1" dirty="0" smtClean="0"/>
              <a:t>«</a:t>
            </a:r>
            <a:r>
              <a:rPr lang="kk-KZ" sz="4000" b="1" dirty="0" smtClean="0">
                <a:latin typeface="Times New Roman" panose="02020603050405020304" pitchFamily="18" charset="0"/>
                <a:cs typeface="Times New Roman" panose="02020603050405020304" pitchFamily="18" charset="0"/>
              </a:rPr>
              <a:t>Қазақтың дарқан дастарқаны»</a:t>
            </a:r>
            <a:r>
              <a:rPr lang="kk-KZ" sz="4000" dirty="0" smtClean="0">
                <a:latin typeface="Times New Roman" panose="02020603050405020304" pitchFamily="18" charset="0"/>
                <a:cs typeface="Times New Roman" panose="02020603050405020304" pitchFamily="18" charset="0"/>
              </a:rPr>
              <a:t> атты кітап арқылы дайындалған</a:t>
            </a:r>
            <a:endParaRPr lang="ru-RU" sz="4000" dirty="0">
              <a:latin typeface="Times New Roman" panose="02020603050405020304" pitchFamily="18" charset="0"/>
              <a:cs typeface="Times New Roman" panose="02020603050405020304" pitchFamily="18" charset="0"/>
            </a:endParaRPr>
          </a:p>
        </p:txBody>
      </p:sp>
      <p:pic>
        <p:nvPicPr>
          <p:cNvPr id="1026" name="Picture 2" descr="http://qazyna.kz/upload/images/big/5471_164895_09.jpg"/>
          <p:cNvPicPr>
            <a:picLocks noChangeAspect="1" noChangeArrowheads="1"/>
          </p:cNvPicPr>
          <p:nvPr/>
        </p:nvPicPr>
        <p:blipFill rotWithShape="1">
          <a:blip r:embed="rId2">
            <a:extLst>
              <a:ext uri="{28A0092B-C50C-407E-A947-70E740481C1C}">
                <a14:useLocalDpi xmlns:a14="http://schemas.microsoft.com/office/drawing/2010/main" val="0"/>
              </a:ext>
            </a:extLst>
          </a:blip>
          <a:srcRect l="17237" t="2249" r="18807" b="4072"/>
          <a:stretch/>
        </p:blipFill>
        <p:spPr bwMode="auto">
          <a:xfrm>
            <a:off x="1157830" y="1052736"/>
            <a:ext cx="3209340" cy="4540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945172"/>
      </p:ext>
    </p:extLst>
  </p:cSld>
  <p:clrMapOvr>
    <a:masterClrMapping/>
  </p:clrMapOvr>
  <p:transition spd="med">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75" y="214313"/>
            <a:ext cx="8220075" cy="6248400"/>
          </a:xfrm>
        </p:spPr>
        <p:txBody>
          <a:bodyPr/>
          <a:lstStyle/>
          <a:p>
            <a:pPr>
              <a:buFont typeface="Wingdings 2" pitchFamily="18" charset="2"/>
              <a:buNone/>
            </a:pPr>
            <a:r>
              <a:rPr lang="kk-KZ" sz="2400" smtClean="0">
                <a:latin typeface="Times New Roman" pitchFamily="18" charset="0"/>
                <a:cs typeface="Times New Roman" pitchFamily="18" charset="0"/>
              </a:rPr>
              <a:t>		</a:t>
            </a:r>
            <a:r>
              <a:rPr lang="kk-KZ" smtClean="0">
                <a:latin typeface="Times New Roman" pitchFamily="18" charset="0"/>
                <a:cs typeface="Times New Roman" pitchFamily="18" charset="0"/>
              </a:rPr>
              <a:t>Қазақ дәм татыруды достықтың</a:t>
            </a:r>
            <a:r>
              <a:rPr lang="ru-RU" smtClean="0">
                <a:latin typeface="Times New Roman" pitchFamily="18" charset="0"/>
                <a:cs typeface="Times New Roman" pitchFamily="18" charset="0"/>
              </a:rPr>
              <a:t>, </a:t>
            </a:r>
            <a:r>
              <a:rPr lang="kk-KZ" smtClean="0">
                <a:latin typeface="Times New Roman" pitchFamily="18" charset="0"/>
                <a:cs typeface="Times New Roman" pitchFamily="18" charset="0"/>
              </a:rPr>
              <a:t>татулықтың, бірліктің, елдіктің сара жолы деп қараған. Бұл дәстүр қазақ  халқын мүлде даралап көрсетеді.</a:t>
            </a:r>
            <a:endParaRPr lang="ru-RU" smtClean="0">
              <a:latin typeface="Times New Roman" pitchFamily="18" charset="0"/>
              <a:cs typeface="Times New Roman" pitchFamily="18" charset="0"/>
            </a:endParaRPr>
          </a:p>
        </p:txBody>
      </p:sp>
      <p:pic>
        <p:nvPicPr>
          <p:cNvPr id="3074" name="Picture 2" descr="C:\Documents and Settings\Admin\Рабочий стол\Изображение0003.jpg"/>
          <p:cNvPicPr>
            <a:picLocks noChangeAspect="1" noChangeArrowheads="1"/>
          </p:cNvPicPr>
          <p:nvPr/>
        </p:nvPicPr>
        <p:blipFill>
          <a:blip r:embed="rId2" cstate="print"/>
          <a:srcRect/>
          <a:stretch>
            <a:fillRect/>
          </a:stretch>
        </p:blipFill>
        <p:spPr bwMode="auto">
          <a:xfrm>
            <a:off x="1428728" y="2143116"/>
            <a:ext cx="6572296" cy="4537613"/>
          </a:xfrm>
          <a:prstGeom prst="rect">
            <a:avLst/>
          </a:prstGeom>
          <a:ln>
            <a:noFill/>
          </a:ln>
          <a:effectLst>
            <a:softEdge rad="112500"/>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38" y="285750"/>
            <a:ext cx="8291512" cy="3071813"/>
          </a:xfrm>
        </p:spPr>
        <p:txBody>
          <a:bodyPr/>
          <a:lstStyle/>
          <a:p>
            <a:pPr>
              <a:buFont typeface="Wingdings 2" pitchFamily="18" charset="2"/>
              <a:buNone/>
            </a:pPr>
            <a:r>
              <a:rPr lang="ru-RU" smtClean="0">
                <a:latin typeface="Times New Roman" pitchFamily="18" charset="0"/>
                <a:cs typeface="Times New Roman" pitchFamily="18" charset="0"/>
              </a:rPr>
              <a:t>		Қазақтың ұлттық дастарқанында болатын негізгі тамақтардың түрлері:</a:t>
            </a:r>
            <a:br>
              <a:rPr lang="ru-RU" smtClean="0">
                <a:latin typeface="Times New Roman" pitchFamily="18" charset="0"/>
                <a:cs typeface="Times New Roman" pitchFamily="18" charset="0"/>
              </a:rPr>
            </a:br>
            <a:r>
              <a:rPr lang="ru-RU" smtClean="0">
                <a:latin typeface="Times New Roman" pitchFamily="18" charset="0"/>
                <a:cs typeface="Times New Roman" pitchFamily="18" charset="0"/>
              </a:rPr>
              <a:t> </a:t>
            </a:r>
            <a:r>
              <a:rPr lang="en-US" smtClean="0">
                <a:latin typeface="Times New Roman" pitchFamily="18" charset="0"/>
                <a:cs typeface="Times New Roman" pitchFamily="18" charset="0"/>
              </a:rPr>
              <a:t>               </a:t>
            </a:r>
            <a:r>
              <a:rPr lang="ru-RU" sz="4000" b="1" smtClean="0">
                <a:latin typeface="Times New Roman" pitchFamily="18" charset="0"/>
                <a:cs typeface="Times New Roman" pitchFamily="18" charset="0"/>
              </a:rPr>
              <a:t>нан тағамдары</a:t>
            </a:r>
            <a:r>
              <a:rPr lang="en-US" sz="4000" b="1" smtClean="0">
                <a:latin typeface="Times New Roman" pitchFamily="18" charset="0"/>
                <a:cs typeface="Times New Roman" pitchFamily="18" charset="0"/>
              </a:rPr>
              <a:t> </a:t>
            </a:r>
            <a:r>
              <a:rPr lang="ru-RU" smtClean="0">
                <a:latin typeface="Times New Roman" pitchFamily="18" charset="0"/>
                <a:cs typeface="Times New Roman" pitchFamily="18" charset="0"/>
              </a:rPr>
              <a:t/>
            </a:r>
            <a:br>
              <a:rPr lang="ru-RU" smtClean="0">
                <a:latin typeface="Times New Roman" pitchFamily="18" charset="0"/>
                <a:cs typeface="Times New Roman" pitchFamily="18" charset="0"/>
              </a:rPr>
            </a:br>
            <a:r>
              <a:rPr lang="ru-RU" smtClean="0">
                <a:latin typeface="Times New Roman" pitchFamily="18" charset="0"/>
                <a:cs typeface="Times New Roman" pitchFamily="18" charset="0"/>
              </a:rPr>
              <a:t/>
            </a:r>
            <a:br>
              <a:rPr lang="ru-RU" smtClean="0">
                <a:latin typeface="Times New Roman" pitchFamily="18" charset="0"/>
                <a:cs typeface="Times New Roman" pitchFamily="18" charset="0"/>
              </a:rPr>
            </a:br>
            <a:endParaRPr lang="ru-RU" smtClean="0">
              <a:latin typeface="Times New Roman" pitchFamily="18" charset="0"/>
              <a:cs typeface="Times New Roman" pitchFamily="18" charset="0"/>
            </a:endParaRPr>
          </a:p>
        </p:txBody>
      </p:sp>
      <p:pic>
        <p:nvPicPr>
          <p:cNvPr id="2050" name="Picture 2" descr="http://siko.herobo.com/Dastur/003.jpg"/>
          <p:cNvPicPr>
            <a:picLocks noChangeAspect="1" noChangeArrowheads="1"/>
          </p:cNvPicPr>
          <p:nvPr/>
        </p:nvPicPr>
        <p:blipFill>
          <a:blip r:embed="rId2"/>
          <a:srcRect/>
          <a:stretch>
            <a:fillRect/>
          </a:stretch>
        </p:blipFill>
        <p:spPr bwMode="auto">
          <a:xfrm>
            <a:off x="1928813" y="2071688"/>
            <a:ext cx="5710237" cy="3968750"/>
          </a:xfrm>
          <a:prstGeom prst="rect">
            <a:avLst/>
          </a:prstGeom>
          <a:ln>
            <a:noFill/>
          </a:ln>
          <a:effectLst>
            <a:outerShdw blurRad="190500" algn="tl" rotWithShape="0">
              <a:srgbClr val="000000">
                <a:alpha val="70000"/>
              </a:srgb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4)">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Scale>
                                      <p:cBhvr>
                                        <p:cTn id="12"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0" end="0"/>
                                            </p:txEl>
                                          </p:spTgt>
                                        </p:tgtEl>
                                        <p:attrNameLst>
                                          <p:attrName>ppt_x</p:attrName>
                                          <p:attrName>ppt_y</p:attrName>
                                        </p:attrNameLst>
                                      </p:cBhvr>
                                    </p:animMotion>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2928938" y="214313"/>
            <a:ext cx="5857875" cy="1323975"/>
          </a:xfrm>
          <a:prstGeom prst="rect">
            <a:avLst/>
          </a:prstGeom>
          <a:noFill/>
          <a:ln w="9525">
            <a:noFill/>
            <a:miter lim="800000"/>
            <a:headEnd/>
            <a:tailEnd/>
          </a:ln>
        </p:spPr>
        <p:txBody>
          <a:bodyPr>
            <a:spAutoFit/>
          </a:bodyPr>
          <a:lstStyle/>
          <a:p>
            <a:r>
              <a:rPr lang="ru-RU" sz="4000" b="1">
                <a:latin typeface="Times New Roman" pitchFamily="18" charset="0"/>
                <a:cs typeface="Times New Roman" pitchFamily="18" charset="0"/>
              </a:rPr>
              <a:t>сүт тағамдары</a:t>
            </a:r>
            <a:r>
              <a:rPr lang="ru-RU" sz="4000">
                <a:latin typeface="Times New Roman" pitchFamily="18" charset="0"/>
                <a:cs typeface="Times New Roman" pitchFamily="18" charset="0"/>
              </a:rPr>
              <a:t/>
            </a:r>
            <a:br>
              <a:rPr lang="ru-RU" sz="4000">
                <a:latin typeface="Times New Roman" pitchFamily="18" charset="0"/>
                <a:cs typeface="Times New Roman" pitchFamily="18" charset="0"/>
              </a:rPr>
            </a:br>
            <a:endParaRPr lang="ru-RU" sz="4000">
              <a:latin typeface="Corbel" pitchFamily="34" charset="0"/>
            </a:endParaRPr>
          </a:p>
        </p:txBody>
      </p:sp>
      <p:pic>
        <p:nvPicPr>
          <p:cNvPr id="1026" name="Picture 2" descr="http://altaynews.kz/kaz/uploads/posts/2012-03/1331608770_kumis.jpg"/>
          <p:cNvPicPr>
            <a:picLocks noChangeAspect="1" noChangeArrowheads="1"/>
          </p:cNvPicPr>
          <p:nvPr/>
        </p:nvPicPr>
        <p:blipFill>
          <a:blip r:embed="rId2"/>
          <a:srcRect/>
          <a:stretch>
            <a:fillRect/>
          </a:stretch>
        </p:blipFill>
        <p:spPr bwMode="auto">
          <a:xfrm>
            <a:off x="1500188" y="1214438"/>
            <a:ext cx="7000875" cy="5194300"/>
          </a:xfrm>
          <a:prstGeom prst="rect">
            <a:avLst/>
          </a:prstGeom>
          <a:ln>
            <a:noFill/>
          </a:ln>
          <a:effectLst>
            <a:outerShdw blurRad="190500" algn="tl" rotWithShape="0">
              <a:srgbClr val="000000">
                <a:alpha val="70000"/>
              </a:srgb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Scale>
                                      <p:cBhvr>
                                        <p:cTn id="15"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026"/>
                                        </p:tgtEl>
                                        <p:attrNameLst>
                                          <p:attrName>ppt_x</p:attrName>
                                          <p:attrName>ppt_y</p:attrName>
                                        </p:attrNameLst>
                                      </p:cBhvr>
                                    </p:animMotion>
                                    <p:animEffect transition="in" filter="fade">
                                      <p:cBhvr>
                                        <p:cTn id="1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2" descr="http://siko.herobo.com/Dastur/010.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ru-RU">
              <a:latin typeface="Corbel" pitchFamily="34" charset="0"/>
            </a:endParaRPr>
          </a:p>
        </p:txBody>
      </p:sp>
      <p:pic>
        <p:nvPicPr>
          <p:cNvPr id="18436" name="Picture 4" descr="http://massaget.kz/userdata/news/news_1006/thumb_b/photo.jpg"/>
          <p:cNvPicPr>
            <a:picLocks noChangeAspect="1" noChangeArrowheads="1"/>
          </p:cNvPicPr>
          <p:nvPr/>
        </p:nvPicPr>
        <p:blipFill>
          <a:blip r:embed="rId2"/>
          <a:srcRect/>
          <a:stretch>
            <a:fillRect/>
          </a:stretch>
        </p:blipFill>
        <p:spPr bwMode="auto">
          <a:xfrm>
            <a:off x="1071563" y="1214438"/>
            <a:ext cx="7858125" cy="5000625"/>
          </a:xfrm>
          <a:prstGeom prst="rect">
            <a:avLst/>
          </a:prstGeom>
          <a:ln>
            <a:noFill/>
          </a:ln>
          <a:effectLst>
            <a:outerShdw blurRad="190500" algn="tl" rotWithShape="0">
              <a:srgbClr val="000000">
                <a:alpha val="70000"/>
              </a:srgbClr>
            </a:outerShdw>
          </a:effectLst>
        </p:spPr>
      </p:pic>
      <p:sp>
        <p:nvSpPr>
          <p:cNvPr id="6" name="Прямоугольник 5"/>
          <p:cNvSpPr>
            <a:spLocks noChangeArrowheads="1"/>
          </p:cNvSpPr>
          <p:nvPr/>
        </p:nvSpPr>
        <p:spPr bwMode="auto">
          <a:xfrm>
            <a:off x="3500438" y="357188"/>
            <a:ext cx="3348037" cy="708025"/>
          </a:xfrm>
          <a:prstGeom prst="rect">
            <a:avLst/>
          </a:prstGeom>
          <a:noFill/>
          <a:ln w="9525">
            <a:noFill/>
            <a:miter lim="800000"/>
            <a:headEnd/>
            <a:tailEnd/>
          </a:ln>
        </p:spPr>
        <p:txBody>
          <a:bodyPr wrap="none">
            <a:spAutoFit/>
          </a:bodyPr>
          <a:lstStyle/>
          <a:p>
            <a:r>
              <a:rPr lang="ru-RU" sz="4000" b="1">
                <a:latin typeface="Times New Roman" pitchFamily="18" charset="0"/>
                <a:cs typeface="Times New Roman" pitchFamily="18" charset="0"/>
              </a:rPr>
              <a:t>ет тағамдары</a:t>
            </a: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18436"/>
                                        </p:tgtEl>
                                        <p:attrNameLst>
                                          <p:attrName>style.visibility</p:attrName>
                                        </p:attrNameLst>
                                      </p:cBhvr>
                                      <p:to>
                                        <p:strVal val="visible"/>
                                      </p:to>
                                    </p:set>
                                    <p:animScale>
                                      <p:cBhvr>
                                        <p:cTn id="15" dur="1000" decel="50000" fill="hold">
                                          <p:stCondLst>
                                            <p:cond delay="0"/>
                                          </p:stCondLst>
                                        </p:cTn>
                                        <p:tgtEl>
                                          <p:spTgt spid="184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8436"/>
                                        </p:tgtEl>
                                        <p:attrNameLst>
                                          <p:attrName>ppt_x</p:attrName>
                                          <p:attrName>ppt_y</p:attrName>
                                        </p:attrNameLst>
                                      </p:cBhvr>
                                    </p:animMotion>
                                    <p:animEffect transition="in" filter="fade">
                                      <p:cBhvr>
                                        <p:cTn id="17"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25" y="285750"/>
            <a:ext cx="4286250" cy="5929313"/>
          </a:xfrm>
        </p:spPr>
        <p:txBody>
          <a:bodyPr/>
          <a:lstStyle/>
          <a:p>
            <a:pPr marL="1588" indent="-1588" algn="ctr">
              <a:buFont typeface="Wingdings 2" pitchFamily="18" charset="2"/>
              <a:buNone/>
            </a:pPr>
            <a:r>
              <a:rPr lang="kk-KZ" sz="3600" b="1" smtClean="0">
                <a:latin typeface="Times New Roman" pitchFamily="18" charset="0"/>
                <a:cs typeface="Times New Roman" pitchFamily="18" charset="0"/>
              </a:rPr>
              <a:t>Ұннан жасалатын тағамдар.</a:t>
            </a:r>
          </a:p>
          <a:p>
            <a:pPr marL="1588" indent="-1588" algn="ctr">
              <a:buFont typeface="Wingdings 2" pitchFamily="18" charset="2"/>
              <a:buNone/>
            </a:pPr>
            <a:r>
              <a:rPr lang="kk-KZ" sz="3600" b="1" smtClean="0">
                <a:latin typeface="Times New Roman" pitchFamily="18" charset="0"/>
                <a:cs typeface="Times New Roman" pitchFamily="18" charset="0"/>
              </a:rPr>
              <a:t>Нан</a:t>
            </a:r>
            <a:r>
              <a:rPr lang="kk-KZ" sz="3600" smtClean="0">
                <a:latin typeface="Times New Roman" pitchFamily="18" charset="0"/>
                <a:cs typeface="Times New Roman" pitchFamily="18" charset="0"/>
              </a:rPr>
              <a:t> </a:t>
            </a:r>
          </a:p>
          <a:p>
            <a:pPr marL="1588" indent="-1588">
              <a:buFont typeface="Wingdings 2" pitchFamily="18" charset="2"/>
              <a:buNone/>
            </a:pPr>
            <a:r>
              <a:rPr lang="kk-KZ" smtClean="0">
                <a:latin typeface="Times New Roman" pitchFamily="18" charset="0"/>
                <a:cs typeface="Times New Roman" pitchFamily="18" charset="0"/>
              </a:rPr>
              <a:t>	      Нан – ас атасы. Ұлт дастарқанында нанның орны мен бағасын өте зор. Бидай ұнынан пісіріледі. Айтар сөз нан қазақ ұгымы мен салтында қасиетті, киелі ас. </a:t>
            </a:r>
            <a:endParaRPr lang="ru-RU" smtClean="0">
              <a:latin typeface="Times New Roman" pitchFamily="18" charset="0"/>
              <a:cs typeface="Times New Roman" pitchFamily="18" charset="0"/>
            </a:endParaRPr>
          </a:p>
        </p:txBody>
      </p:sp>
      <p:pic>
        <p:nvPicPr>
          <p:cNvPr id="19458" name="Picture 2" descr="http://likhoy-orel.ru/wp-content/uploads/2012/03/%D0%90%D0%BA-%D0%BD%D0%B0%D0%BD.jpg"/>
          <p:cNvPicPr>
            <a:picLocks noChangeAspect="1" noChangeArrowheads="1"/>
          </p:cNvPicPr>
          <p:nvPr/>
        </p:nvPicPr>
        <p:blipFill>
          <a:blip r:embed="rId2"/>
          <a:srcRect/>
          <a:stretch>
            <a:fillRect/>
          </a:stretch>
        </p:blipFill>
        <p:spPr bwMode="auto">
          <a:xfrm>
            <a:off x="5357813" y="571500"/>
            <a:ext cx="3489325" cy="5072063"/>
          </a:xfrm>
          <a:prstGeom prst="rect">
            <a:avLst/>
          </a:prstGeom>
          <a:ln>
            <a:noFill/>
          </a:ln>
          <a:effectLst>
            <a:outerShdw blurRad="190500" algn="tl" rotWithShape="0">
              <a:srgbClr val="000000">
                <a:alpha val="70000"/>
              </a:srgb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ppt_w</p:attrName>
                                        </p:attrNameLst>
                                      </p:cBhvr>
                                      <p:tavLst>
                                        <p:tav tm="0">
                                          <p:val>
                                            <p:fltVal val="0"/>
                                          </p:val>
                                        </p:tav>
                                        <p:tav tm="100000">
                                          <p:val>
                                            <p:strVal val="#ppt_w"/>
                                          </p:val>
                                        </p:tav>
                                      </p:tavLst>
                                    </p:anim>
                                    <p:anim calcmode="lin" valueType="num">
                                      <p:cBhvr>
                                        <p:cTn id="8" dur="1000" fill="hold"/>
                                        <p:tgtEl>
                                          <p:spTgt spid="19458"/>
                                        </p:tgtEl>
                                        <p:attrNameLst>
                                          <p:attrName>ppt_h</p:attrName>
                                        </p:attrNameLst>
                                      </p:cBhvr>
                                      <p:tavLst>
                                        <p:tav tm="0">
                                          <p:val>
                                            <p:fltVal val="0"/>
                                          </p:val>
                                        </p:tav>
                                        <p:tav tm="100000">
                                          <p:val>
                                            <p:strVal val="#ppt_h"/>
                                          </p:val>
                                        </p:tav>
                                      </p:tavLst>
                                    </p:anim>
                                    <p:anim calcmode="lin" valueType="num">
                                      <p:cBhvr>
                                        <p:cTn id="9" dur="1000" fill="hold"/>
                                        <p:tgtEl>
                                          <p:spTgt spid="19458"/>
                                        </p:tgtEl>
                                        <p:attrNameLst>
                                          <p:attrName>style.rotation</p:attrName>
                                        </p:attrNameLst>
                                      </p:cBhvr>
                                      <p:tavLst>
                                        <p:tav tm="0">
                                          <p:val>
                                            <p:fltVal val="90"/>
                                          </p:val>
                                        </p:tav>
                                        <p:tav tm="100000">
                                          <p:val>
                                            <p:fltVal val="0"/>
                                          </p:val>
                                        </p:tav>
                                      </p:tavLst>
                                    </p:anim>
                                    <p:animEffect transition="in" filter="fade">
                                      <p:cBhvr>
                                        <p:cTn id="10" dur="1000"/>
                                        <p:tgtEl>
                                          <p:spTgt spid="1945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upload.wikimedia.org/wikipedia/commons/thumb/1/1d/ShelpekKZ1.JPG/240px-ShelpekKZ1.JPG"/>
          <p:cNvPicPr>
            <a:picLocks noChangeAspect="1" noChangeArrowheads="1"/>
          </p:cNvPicPr>
          <p:nvPr/>
        </p:nvPicPr>
        <p:blipFill>
          <a:blip r:embed="rId2"/>
          <a:srcRect/>
          <a:stretch>
            <a:fillRect/>
          </a:stretch>
        </p:blipFill>
        <p:spPr bwMode="auto">
          <a:xfrm>
            <a:off x="2571750" y="3214688"/>
            <a:ext cx="4643438" cy="3482975"/>
          </a:xfrm>
          <a:prstGeom prst="rect">
            <a:avLst/>
          </a:prstGeom>
          <a:ln>
            <a:noFill/>
          </a:ln>
          <a:effectLst>
            <a:outerShdw blurRad="190500" algn="tl" rotWithShape="0">
              <a:srgbClr val="000000">
                <a:alpha val="70000"/>
              </a:srgbClr>
            </a:outerShdw>
          </a:effectLst>
        </p:spPr>
      </p:pic>
      <p:sp>
        <p:nvSpPr>
          <p:cNvPr id="3" name="Содержимое 2"/>
          <p:cNvSpPr>
            <a:spLocks noGrp="1"/>
          </p:cNvSpPr>
          <p:nvPr>
            <p:ph idx="1"/>
          </p:nvPr>
        </p:nvSpPr>
        <p:spPr>
          <a:xfrm>
            <a:off x="1000125" y="0"/>
            <a:ext cx="7862888" cy="5819775"/>
          </a:xfrm>
        </p:spPr>
        <p:txBody>
          <a:bodyPr/>
          <a:lstStyle/>
          <a:p>
            <a:pPr marL="0" indent="534988" algn="ctr">
              <a:buFont typeface="Wingdings 2" pitchFamily="18" charset="2"/>
              <a:buNone/>
            </a:pPr>
            <a:r>
              <a:rPr lang="kk-KZ" sz="4000" b="1" smtClean="0">
                <a:latin typeface="Times New Roman" pitchFamily="18" charset="0"/>
                <a:cs typeface="Times New Roman" pitchFamily="18" charset="0"/>
              </a:rPr>
              <a:t>Шелпек</a:t>
            </a:r>
          </a:p>
          <a:p>
            <a:pPr marL="0" indent="534988">
              <a:buFont typeface="Wingdings 2" pitchFamily="18" charset="2"/>
              <a:buNone/>
            </a:pPr>
            <a:r>
              <a:rPr lang="kk-KZ" smtClean="0">
                <a:latin typeface="Times New Roman" pitchFamily="18" charset="0"/>
                <a:cs typeface="Times New Roman" pitchFamily="18" charset="0"/>
              </a:rPr>
              <a:t>	Қамырды оқтаумен әбден жұқарғанша ысып майға пісіреді. Жұка жұмсақ әрі майлы болып піседі. Шелпекті көбінесе, айт күндеріндеб әруақты еске алғанда, құдайы бергенде пісіреді. </a:t>
            </a:r>
            <a:endParaRPr lang="ru-RU" smtClean="0">
              <a:latin typeface="Times New Roman" pitchFamily="18" charset="0"/>
              <a:cs typeface="Times New Roman" pitchFamily="18"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0482"/>
                                        </p:tgtEl>
                                        <p:attrNameLst>
                                          <p:attrName>style.visibility</p:attrName>
                                        </p:attrNameLst>
                                      </p:cBhvr>
                                      <p:to>
                                        <p:strVal val="visible"/>
                                      </p:to>
                                    </p:set>
                                    <p:animEffect transition="in" filter="wheel(4)">
                                      <p:cBhvr>
                                        <p:cTn id="17"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25" y="0"/>
            <a:ext cx="7934325" cy="3071813"/>
          </a:xfrm>
        </p:spPr>
        <p:txBody>
          <a:bodyPr>
            <a:normAutofit lnSpcReduction="10000"/>
          </a:bodyPr>
          <a:lstStyle/>
          <a:p>
            <a:pPr marL="9525" indent="-9525" algn="ctr" fontAlgn="auto">
              <a:spcAft>
                <a:spcPts val="0"/>
              </a:spcAft>
              <a:buFont typeface="Wingdings 2"/>
              <a:buNone/>
              <a:defRPr/>
            </a:pPr>
            <a:r>
              <a:rPr lang="kk-KZ" sz="4000" b="1" dirty="0" smtClean="0">
                <a:latin typeface="Times New Roman" pitchFamily="18" charset="0"/>
                <a:cs typeface="Times New Roman" pitchFamily="18" charset="0"/>
              </a:rPr>
              <a:t> Бауырсақ </a:t>
            </a:r>
          </a:p>
          <a:p>
            <a:pPr marL="9525" indent="-9525" fontAlgn="auto">
              <a:spcAft>
                <a:spcPts val="0"/>
              </a:spcAft>
              <a:buFont typeface="Wingdings 2"/>
              <a:buNone/>
              <a:defRPr/>
            </a:pPr>
            <a:r>
              <a:rPr lang="kk-KZ" dirty="0" smtClean="0">
                <a:latin typeface="Times New Roman" pitchFamily="18" charset="0"/>
                <a:cs typeface="Times New Roman" pitchFamily="18" charset="0"/>
              </a:rPr>
              <a:t>       Бауырсақ халықтың тым ертеден келе жатқан кәделі ұлттық тағамы. Бидай ұнын ашытып барып ұзынша немесе домалақ үлгіде дайындап майға қайнатып пісіреді. Бауырсақ - қазақ дастарқанының ажары.</a:t>
            </a:r>
          </a:p>
          <a:p>
            <a:pPr marL="9525" indent="-9525" fontAlgn="auto">
              <a:spcAft>
                <a:spcPts val="0"/>
              </a:spcAft>
              <a:buFont typeface="Wingdings 2"/>
              <a:buNone/>
              <a:defRPr/>
            </a:pPr>
            <a:endParaRPr lang="ru-RU" dirty="0">
              <a:latin typeface="Times New Roman" pitchFamily="18" charset="0"/>
              <a:cs typeface="Times New Roman" pitchFamily="18" charset="0"/>
            </a:endParaRPr>
          </a:p>
        </p:txBody>
      </p:sp>
      <p:pic>
        <p:nvPicPr>
          <p:cNvPr id="21506" name="Picture 2" descr="http://1tv.kz/kk/sites/default/files/imagecache/gallery_300/img_1969_2.jpg"/>
          <p:cNvPicPr>
            <a:picLocks noChangeAspect="1" noChangeArrowheads="1"/>
          </p:cNvPicPr>
          <p:nvPr/>
        </p:nvPicPr>
        <p:blipFill>
          <a:blip r:embed="rId2"/>
          <a:srcRect/>
          <a:stretch>
            <a:fillRect/>
          </a:stretch>
        </p:blipFill>
        <p:spPr bwMode="auto">
          <a:xfrm>
            <a:off x="2286000" y="2928938"/>
            <a:ext cx="5214938" cy="3690937"/>
          </a:xfrm>
          <a:prstGeom prst="rect">
            <a:avLst/>
          </a:prstGeom>
          <a:ln>
            <a:noFill/>
          </a:ln>
          <a:effectLst>
            <a:outerShdw blurRad="190500" algn="tl" rotWithShape="0">
              <a:srgbClr val="000000">
                <a:alpha val="70000"/>
              </a:srgb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1506"/>
                                        </p:tgtEl>
                                        <p:attrNameLst>
                                          <p:attrName>style.visibility</p:attrName>
                                        </p:attrNameLst>
                                      </p:cBhvr>
                                      <p:to>
                                        <p:strVal val="visible"/>
                                      </p:to>
                                    </p:set>
                                    <p:anim calcmode="lin" valueType="num">
                                      <p:cBhvr>
                                        <p:cTn id="19" dur="500" fill="hold"/>
                                        <p:tgtEl>
                                          <p:spTgt spid="21506"/>
                                        </p:tgtEl>
                                        <p:attrNameLst>
                                          <p:attrName>ppt_w</p:attrName>
                                        </p:attrNameLst>
                                      </p:cBhvr>
                                      <p:tavLst>
                                        <p:tav tm="0">
                                          <p:val>
                                            <p:fltVal val="0"/>
                                          </p:val>
                                        </p:tav>
                                        <p:tav tm="100000">
                                          <p:val>
                                            <p:strVal val="#ppt_w"/>
                                          </p:val>
                                        </p:tav>
                                      </p:tavLst>
                                    </p:anim>
                                    <p:anim calcmode="lin" valueType="num">
                                      <p:cBhvr>
                                        <p:cTn id="20" dur="500" fill="hold"/>
                                        <p:tgtEl>
                                          <p:spTgt spid="215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300</TotalTime>
  <Words>125</Words>
  <Application>Microsoft Office PowerPoint</Application>
  <PresentationFormat>Экран (4:3)</PresentationFormat>
  <Paragraphs>40</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Солнцестояние</vt:lpstr>
      <vt:lpstr>     Қазақтың ұлттық тағамдары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Серик Сулейменов</cp:lastModifiedBy>
  <cp:revision>36</cp:revision>
  <dcterms:modified xsi:type="dcterms:W3CDTF">2020-05-06T14:37:04Z</dcterms:modified>
</cp:coreProperties>
</file>