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3" r:id="rId3"/>
    <p:sldId id="266" r:id="rId4"/>
    <p:sldId id="273" r:id="rId5"/>
    <p:sldId id="265" r:id="rId6"/>
    <p:sldId id="262" r:id="rId7"/>
    <p:sldId id="268" r:id="rId8"/>
    <p:sldId id="269" r:id="rId9"/>
    <p:sldId id="270" r:id="rId10"/>
    <p:sldId id="271" r:id="rId11"/>
    <p:sldId id="272" r:id="rId12"/>
    <p:sldId id="274" r:id="rId13"/>
    <p:sldId id="27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7054113-7600-45E6-BACD-186C5C49425A}" type="datetimeFigureOut">
              <a:rPr lang="ru-RU" smtClean="0"/>
              <a:t>06.01.2021</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2433A57-BBAD-4EC0-9FD3-0466235DB128}"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054113-7600-45E6-BACD-186C5C49425A}" type="datetimeFigureOut">
              <a:rPr lang="ru-RU" smtClean="0"/>
              <a:t>06.01.2021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054113-7600-45E6-BACD-186C5C49425A}" type="datetimeFigureOut">
              <a:rPr lang="ru-RU" smtClean="0"/>
              <a:t>06.01.2021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054113-7600-45E6-BACD-186C5C49425A}" type="datetimeFigureOut">
              <a:rPr lang="ru-RU" smtClean="0"/>
              <a:t>06.01.2021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54113-7600-45E6-BACD-186C5C49425A}" type="datetimeFigureOut">
              <a:rPr lang="ru-RU" smtClean="0"/>
              <a:t>06.01.2021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7054113-7600-45E6-BACD-186C5C49425A}" type="datetimeFigureOut">
              <a:rPr lang="ru-RU" smtClean="0"/>
              <a:t>06.01.2021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3A57-BBAD-4EC0-9FD3-0466235DB128}"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054113-7600-45E6-BACD-186C5C49425A}" type="datetimeFigureOut">
              <a:rPr lang="ru-RU" smtClean="0"/>
              <a:t>06.01.2021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7054113-7600-45E6-BACD-186C5C49425A}" type="datetimeFigureOut">
              <a:rPr lang="ru-RU" smtClean="0"/>
              <a:t>06.01.2021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54113-7600-45E6-BACD-186C5C49425A}" type="datetimeFigureOut">
              <a:rPr lang="ru-RU" smtClean="0"/>
              <a:t>06.01.2021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7054113-7600-45E6-BACD-186C5C49425A}" type="datetimeFigureOut">
              <a:rPr lang="ru-RU" smtClean="0"/>
              <a:t>06.01.2021</a:t>
            </a:fld>
            <a:endParaRPr lang="ru-RU"/>
          </a:p>
        </p:txBody>
      </p:sp>
      <p:sp>
        <p:nvSpPr>
          <p:cNvPr id="7" name="Slide Number Placeholder 6"/>
          <p:cNvSpPr>
            <a:spLocks noGrp="1"/>
          </p:cNvSpPr>
          <p:nvPr>
            <p:ph type="sldNum" sz="quarter" idx="12"/>
          </p:nvPr>
        </p:nvSpPr>
        <p:spPr/>
        <p:txBody>
          <a:bodyPr/>
          <a:lstStyle/>
          <a:p>
            <a:fld id="{52433A57-BBAD-4EC0-9FD3-0466235DB128}"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054113-7600-45E6-BACD-186C5C49425A}" type="datetimeFigureOut">
              <a:rPr lang="ru-RU" smtClean="0"/>
              <a:t>06.01.2021</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52433A57-BBAD-4EC0-9FD3-0466235DB12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7054113-7600-45E6-BACD-186C5C49425A}" type="datetimeFigureOut">
              <a:rPr lang="ru-RU" smtClean="0"/>
              <a:t>06.01.2021</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2433A57-BBAD-4EC0-9FD3-0466235DB12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4581128"/>
            <a:ext cx="3528392" cy="1800200"/>
          </a:xfrm>
        </p:spPr>
        <p:txBody>
          <a:bodyPr>
            <a:noAutofit/>
          </a:bodyPr>
          <a:lstStyle/>
          <a:p>
            <a:pPr algn="ctr"/>
            <a:r>
              <a:rPr lang="ru-RU" sz="2400" b="1" dirty="0" err="1">
                <a:solidFill>
                  <a:srgbClr val="0070C0"/>
                </a:solidFill>
                <a:latin typeface="Times New Roman" panose="02020603050405020304" pitchFamily="18" charset="0"/>
                <a:cs typeface="Times New Roman" panose="02020603050405020304" pitchFamily="18" charset="0"/>
              </a:rPr>
              <a:t>Кеңес</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одағының</a:t>
            </a:r>
            <a:r>
              <a:rPr lang="ru-RU" sz="2400" b="1" dirty="0">
                <a:solidFill>
                  <a:srgbClr val="0070C0"/>
                </a:solidFill>
                <a:latin typeface="Times New Roman" panose="02020603050405020304" pitchFamily="18" charset="0"/>
                <a:cs typeface="Times New Roman" panose="02020603050405020304" pitchFamily="18" charset="0"/>
              </a:rPr>
              <a:t> батыры, </a:t>
            </a:r>
            <a:r>
              <a:rPr lang="ru-RU" sz="2400" b="1" dirty="0" err="1">
                <a:solidFill>
                  <a:srgbClr val="0070C0"/>
                </a:solidFill>
                <a:latin typeface="Times New Roman" panose="02020603050405020304" pitchFamily="18" charset="0"/>
                <a:cs typeface="Times New Roman" panose="02020603050405020304" pitchFamily="18" charset="0"/>
              </a:rPr>
              <a:t>даңқты</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жауынгер</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әскери</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қолбасшы</a:t>
            </a:r>
            <a:r>
              <a:rPr lang="ru-RU" sz="2400" b="1" dirty="0" smtClean="0">
                <a:solidFill>
                  <a:srgbClr val="0070C0"/>
                </a:solidFill>
                <a:latin typeface="Times New Roman" panose="02020603050405020304" pitchFamily="18" charset="0"/>
                <a:cs typeface="Times New Roman" panose="02020603050405020304" pitchFamily="18" charset="0"/>
              </a:rPr>
              <a:t>, стратег</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және</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smtClean="0">
                <a:solidFill>
                  <a:srgbClr val="0070C0"/>
                </a:solidFill>
                <a:latin typeface="Times New Roman" panose="02020603050405020304" pitchFamily="18" charset="0"/>
                <a:cs typeface="Times New Roman" panose="02020603050405020304" pitchFamily="18" charset="0"/>
              </a:rPr>
              <a:t>тактик, ж</a:t>
            </a:r>
            <a:r>
              <a:rPr lang="kk-KZ" sz="2400" b="1" dirty="0">
                <a:solidFill>
                  <a:srgbClr val="0070C0"/>
                </a:solidFill>
                <a:latin typeface="Times New Roman" panose="02020603050405020304" pitchFamily="18" charset="0"/>
                <a:ea typeface="Calibri"/>
                <a:cs typeface="Times New Roman" panose="02020603050405020304" pitchFamily="18" charset="0"/>
              </a:rPr>
              <a:t>азушы, аты аңызға айналған атамыз </a:t>
            </a:r>
            <a:br>
              <a:rPr lang="kk-KZ" sz="2400" b="1" dirty="0">
                <a:solidFill>
                  <a:srgbClr val="0070C0"/>
                </a:solidFill>
                <a:latin typeface="Times New Roman" panose="02020603050405020304" pitchFamily="18" charset="0"/>
                <a:ea typeface="Calibri"/>
                <a:cs typeface="Times New Roman" panose="02020603050405020304" pitchFamily="18" charset="0"/>
              </a:rPr>
            </a:br>
            <a:r>
              <a:rPr lang="kk-KZ" sz="2800" b="1" dirty="0">
                <a:solidFill>
                  <a:srgbClr val="0070C0"/>
                </a:solidFill>
                <a:latin typeface="Times New Roman" panose="02020603050405020304" pitchFamily="18" charset="0"/>
                <a:ea typeface="Calibri"/>
                <a:cs typeface="Times New Roman" panose="02020603050405020304" pitchFamily="18" charset="0"/>
              </a:rPr>
              <a:t>Бауыржан Момышұлы</a:t>
            </a:r>
            <a:r>
              <a:rPr lang="kk-KZ" sz="2400" b="1" dirty="0">
                <a:solidFill>
                  <a:srgbClr val="0070C0"/>
                </a:solidFill>
                <a:latin typeface="Times New Roman" panose="02020603050405020304" pitchFamily="18" charset="0"/>
                <a:ea typeface="Calibri"/>
                <a:cs typeface="Times New Roman" panose="02020603050405020304" pitchFamily="18" charset="0"/>
              </a:rPr>
              <a:t>.</a:t>
            </a:r>
            <a:br>
              <a:rPr lang="kk-KZ" sz="2400" b="1" dirty="0">
                <a:solidFill>
                  <a:srgbClr val="0070C0"/>
                </a:solidFill>
                <a:latin typeface="Times New Roman" panose="02020603050405020304" pitchFamily="18" charset="0"/>
                <a:ea typeface="Calibri"/>
                <a:cs typeface="Times New Roman" panose="02020603050405020304" pitchFamily="18" charset="0"/>
              </a:rPr>
            </a:br>
            <a:endParaRPr lang="ru-RU" sz="2400" b="1" dirty="0">
              <a:solidFill>
                <a:srgbClr val="0070C0"/>
              </a:solidFill>
            </a:endParaRPr>
          </a:p>
        </p:txBody>
      </p:sp>
      <p:sp>
        <p:nvSpPr>
          <p:cNvPr id="5" name="Подзаголовок 4"/>
          <p:cNvSpPr>
            <a:spLocks noGrp="1"/>
          </p:cNvSpPr>
          <p:nvPr>
            <p:ph type="subTitle" idx="1"/>
          </p:nvPr>
        </p:nvSpPr>
        <p:spPr>
          <a:xfrm>
            <a:off x="4716016" y="6237312"/>
            <a:ext cx="3528392" cy="576064"/>
          </a:xfrm>
        </p:spPr>
        <p:txBody>
          <a:bodyPr>
            <a:noAutofit/>
          </a:bodyPr>
          <a:lstStyle/>
          <a:p>
            <a:pPr algn="ctr">
              <a:lnSpc>
                <a:spcPct val="120000"/>
              </a:lnSpc>
              <a:spcAft>
                <a:spcPts val="1000"/>
              </a:spcAft>
            </a:pPr>
            <a:r>
              <a:rPr lang="kk-KZ" sz="2000" b="1" i="1" dirty="0" smtClean="0">
                <a:solidFill>
                  <a:srgbClr val="0070C0"/>
                </a:solidFill>
                <a:latin typeface="Times New Roman" panose="02020603050405020304" pitchFamily="18" charset="0"/>
                <a:ea typeface="Calibri"/>
                <a:cs typeface="Times New Roman" panose="02020603050405020304" pitchFamily="18" charset="0"/>
              </a:rPr>
              <a:t>№17 ЖОББМ </a:t>
            </a:r>
            <a:r>
              <a:rPr lang="kk-KZ" sz="2000" b="1" i="1" dirty="0">
                <a:solidFill>
                  <a:srgbClr val="0070C0"/>
                </a:solidFill>
                <a:latin typeface="Times New Roman" panose="02020603050405020304" pitchFamily="18" charset="0"/>
                <a:ea typeface="Calibri"/>
                <a:cs typeface="Times New Roman" panose="02020603050405020304" pitchFamily="18" charset="0"/>
              </a:rPr>
              <a:t>кітапханасы</a:t>
            </a:r>
            <a:endParaRPr lang="ru-RU" sz="2000" b="1" i="1" dirty="0">
              <a:solidFill>
                <a:srgbClr val="0070C0"/>
              </a:solidFill>
              <a:latin typeface="Times New Roman" panose="02020603050405020304" pitchFamily="18" charset="0"/>
              <a:ea typeface="Calibri"/>
              <a:cs typeface="Times New Roman" panose="02020603050405020304" pitchFamily="18" charset="0"/>
            </a:endParaRPr>
          </a:p>
          <a:p>
            <a:endParaRPr lang="ru-RU" sz="2000" b="1" dirty="0"/>
          </a:p>
        </p:txBody>
      </p:sp>
      <p:pic>
        <p:nvPicPr>
          <p:cNvPr id="8" name="Picture 4" descr="http://cf.ppt-online.org/files/slide/y/ycRDmzYHbjXCOMfnwstZQqG3EeLkir6xaA90gl/slide-8.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26" r="12584"/>
          <a:stretch/>
        </p:blipFill>
        <p:spPr bwMode="auto">
          <a:xfrm>
            <a:off x="107504" y="476672"/>
            <a:ext cx="4392488" cy="5760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m.kaznpu.kz/img/b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0"/>
            <a:ext cx="3528391"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26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352928" cy="5909310"/>
          </a:xfrm>
          <a:prstGeom prst="rect">
            <a:avLst/>
          </a:prstGeom>
        </p:spPr>
        <p:txBody>
          <a:bodyPr wrap="square">
            <a:spAutoFit/>
          </a:bodyPr>
          <a:lstStyle/>
          <a:p>
            <a:r>
              <a:rPr lang="kk-KZ" sz="1400" i="1" dirty="0">
                <a:solidFill>
                  <a:srgbClr val="0070C0"/>
                </a:solidFill>
                <a:latin typeface="Times New Roman" panose="02020603050405020304" pitchFamily="18" charset="0"/>
                <a:cs typeface="Times New Roman" panose="02020603050405020304" pitchFamily="18" charset="0"/>
              </a:rPr>
              <a:t>Енді батырдың «</a:t>
            </a:r>
            <a:r>
              <a:rPr lang="kk-KZ" sz="1400" b="1" i="1" dirty="0">
                <a:solidFill>
                  <a:srgbClr val="0070C0"/>
                </a:solidFill>
                <a:latin typeface="Times New Roman" panose="02020603050405020304" pitchFamily="18" charset="0"/>
                <a:cs typeface="Times New Roman" panose="02020603050405020304" pitchFamily="18" charset="0"/>
              </a:rPr>
              <a:t>Бала Бауыржан</a:t>
            </a:r>
            <a:r>
              <a:rPr lang="kk-KZ" sz="1400" i="1" dirty="0">
                <a:solidFill>
                  <a:srgbClr val="0070C0"/>
                </a:solidFill>
                <a:latin typeface="Times New Roman" panose="02020603050405020304" pitchFamily="18" charset="0"/>
                <a:cs typeface="Times New Roman" panose="02020603050405020304" pitchFamily="18" charset="0"/>
              </a:rPr>
              <a:t>» әңгімесімен танысайық.</a:t>
            </a:r>
            <a:endParaRPr lang="ru-RU" sz="1400" i="1" dirty="0">
              <a:solidFill>
                <a:srgbClr val="0070C0"/>
              </a:solidFill>
              <a:latin typeface="Times New Roman" panose="02020603050405020304" pitchFamily="18" charset="0"/>
              <a:cs typeface="Times New Roman" panose="02020603050405020304" pitchFamily="18" charset="0"/>
            </a:endParaRPr>
          </a:p>
          <a:p>
            <a:r>
              <a:rPr lang="kk-KZ" sz="1400" dirty="0" smtClean="0">
                <a:solidFill>
                  <a:srgbClr val="0070C0"/>
                </a:solidFill>
                <a:latin typeface="Times New Roman" panose="02020603050405020304" pitchFamily="18" charset="0"/>
                <a:cs typeface="Times New Roman" panose="02020603050405020304" pitchFamily="18" charset="0"/>
              </a:rPr>
              <a:t>Күйік </a:t>
            </a:r>
            <a:r>
              <a:rPr lang="kk-KZ" sz="1400" dirty="0">
                <a:solidFill>
                  <a:srgbClr val="0070C0"/>
                </a:solidFill>
                <a:latin typeface="Times New Roman" panose="02020603050405020304" pitchFamily="18" charset="0"/>
                <a:cs typeface="Times New Roman" panose="02020603050405020304" pitchFamily="18" charset="0"/>
              </a:rPr>
              <a:t>асуынан Қаратау мен айбарлы Алатаудың ортасындағы кең жазықты қақ жарып шойын жол өтеді.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Кәрі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Қаратау</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кәрі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тамырға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төменнен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бұйыға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қараса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жаңа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келген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жаңа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жылдай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жасауларын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тағынған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өр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кеудесін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асқақ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көтеріп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тұрған</a:t>
            </a:r>
            <a:r>
              <a:rPr lang="ru-RU" sz="1400" dirty="0">
                <a:solidFill>
                  <a:srgbClr val="0070C0"/>
                </a:solidFill>
                <a:latin typeface="Times New Roman" panose="02020603050405020304" pitchFamily="18" charset="0"/>
                <a:cs typeface="Times New Roman" panose="02020603050405020304" pitchFamily="18" charset="0"/>
              </a:rPr>
              <a:t> Алатау </a:t>
            </a:r>
            <a:r>
              <a:rPr lang="ru-RU" sz="1400" dirty="0" err="1">
                <a:solidFill>
                  <a:srgbClr val="0070C0"/>
                </a:solidFill>
                <a:latin typeface="Times New Roman" panose="02020603050405020304" pitchFamily="18" charset="0"/>
                <a:cs typeface="Times New Roman" panose="02020603050405020304" pitchFamily="18" charset="0"/>
              </a:rPr>
              <a:t>жоғарыдан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төмен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қарап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тұрады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Сол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темір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жолда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Боранды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бекеті</a:t>
            </a:r>
            <a:r>
              <a:rPr lang="ru-RU" sz="1400" dirty="0">
                <a:solidFill>
                  <a:srgbClr val="0070C0"/>
                </a:solidFill>
                <a:latin typeface="Times New Roman" panose="02020603050405020304" pitchFamily="18" charset="0"/>
                <a:cs typeface="Times New Roman" panose="02020603050405020304" pitchFamily="18" charset="0"/>
              </a:rPr>
              <a:t> бар. </a:t>
            </a:r>
            <a:r>
              <a:rPr lang="ru-RU" sz="1400" dirty="0" err="1">
                <a:solidFill>
                  <a:srgbClr val="0070C0"/>
                </a:solidFill>
                <a:latin typeface="Times New Roman" panose="02020603050405020304" pitchFamily="18" charset="0"/>
                <a:cs typeface="Times New Roman" panose="02020603050405020304" pitchFamily="18" charset="0"/>
              </a:rPr>
              <a:t>Бір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кезде</a:t>
            </a:r>
            <a:r>
              <a:rPr lang="ru-RU" sz="1400" dirty="0">
                <a:solidFill>
                  <a:srgbClr val="0070C0"/>
                </a:solidFill>
                <a:latin typeface="Times New Roman" panose="02020603050405020304" pitchFamily="18" charset="0"/>
                <a:cs typeface="Times New Roman" panose="02020603050405020304" pitchFamily="18" charset="0"/>
              </a:rPr>
              <a:t> осы </a:t>
            </a:r>
            <a:r>
              <a:rPr lang="ru-RU" sz="1400" dirty="0" err="1">
                <a:solidFill>
                  <a:srgbClr val="0070C0"/>
                </a:solidFill>
                <a:latin typeface="Times New Roman" panose="02020603050405020304" pitchFamily="18" charset="0"/>
                <a:cs typeface="Times New Roman" panose="02020603050405020304" pitchFamily="18" charset="0"/>
              </a:rPr>
              <a:t>темір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жолды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тартқан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кезде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жол</a:t>
            </a:r>
            <a:r>
              <a:rPr lang="ru-RU" sz="1400" dirty="0">
                <a:solidFill>
                  <a:srgbClr val="0070C0"/>
                </a:solidFill>
                <a:latin typeface="Times New Roman" panose="02020603050405020304" pitchFamily="18" charset="0"/>
                <a:cs typeface="Times New Roman" panose="02020603050405020304" pitchFamily="18" charset="0"/>
              </a:rPr>
              <a:t> осы </a:t>
            </a:r>
            <a:r>
              <a:rPr lang="ru-RU" sz="1400" dirty="0" err="1">
                <a:solidFill>
                  <a:srgbClr val="0070C0"/>
                </a:solidFill>
                <a:latin typeface="Times New Roman" panose="02020603050405020304" pitchFamily="18" charset="0"/>
                <a:cs typeface="Times New Roman" panose="02020603050405020304" pitchFamily="18" charset="0"/>
              </a:rPr>
              <a:t>бекетке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келіп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тоқтаған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екен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Борандының</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табиғаты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өзгеше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Небәрі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алпыс</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шақырымдай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жердегі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Тараз</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қаласында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күн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күйдіріп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тұрса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мұнда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жаңбыр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төккен</a:t>
            </a:r>
            <a:r>
              <a:rPr lang="ru-RU" sz="1400" dirty="0">
                <a:solidFill>
                  <a:srgbClr val="0070C0"/>
                </a:solidFill>
                <a:latin typeface="Times New Roman" panose="02020603050405020304" pitchFamily="18" charset="0"/>
                <a:cs typeface="Times New Roman" panose="02020603050405020304" pitchFamily="18" charset="0"/>
              </a:rPr>
              <a:t>, ал </a:t>
            </a:r>
            <a:r>
              <a:rPr lang="ru-RU" sz="1400" dirty="0" err="1">
                <a:solidFill>
                  <a:srgbClr val="0070C0"/>
                </a:solidFill>
                <a:latin typeface="Times New Roman" panose="02020603050405020304" pitchFamily="18" charset="0"/>
                <a:cs typeface="Times New Roman" panose="02020603050405020304" pitchFamily="18" charset="0"/>
              </a:rPr>
              <a:t>онда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күн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ашық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уақытта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мұнда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тұратын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кездер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жиі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кездеседі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Жазы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салқын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қысы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қатал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Боранды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деп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сол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теміржолшылар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қойыпты</a:t>
            </a:r>
            <a:r>
              <a:rPr lang="ru-RU" sz="1400" dirty="0">
                <a:solidFill>
                  <a:srgbClr val="0070C0"/>
                </a:solidFill>
                <a:latin typeface="Times New Roman" panose="02020603050405020304" pitchFamily="18" charset="0"/>
                <a:cs typeface="Times New Roman" panose="02020603050405020304" pitchFamily="18" charset="0"/>
              </a:rPr>
              <a:t>.</a:t>
            </a:r>
          </a:p>
          <a:p>
            <a:r>
              <a:rPr lang="kk-KZ" sz="1400" dirty="0">
                <a:solidFill>
                  <a:srgbClr val="0070C0"/>
                </a:solidFill>
                <a:latin typeface="Times New Roman" panose="02020603050405020304" pitchFamily="18" charset="0"/>
                <a:cs typeface="Times New Roman" panose="02020603050405020304" pitchFamily="18" charset="0"/>
              </a:rPr>
              <a:t>- Жуалыға не киіп барарыңды білмейсін,- дейді мұнда келетін қонақтар.</a:t>
            </a:r>
          </a:p>
          <a:p>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Боранды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жазығының</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жер</a:t>
            </a:r>
            <a:r>
              <a:rPr lang="ru-RU" sz="1400" dirty="0">
                <a:solidFill>
                  <a:srgbClr val="0070C0"/>
                </a:solidFill>
                <a:latin typeface="Times New Roman" panose="02020603050405020304" pitchFamily="18" charset="0"/>
                <a:cs typeface="Times New Roman" panose="02020603050405020304" pitchFamily="18" charset="0"/>
              </a:rPr>
              <a:t>-су </a:t>
            </a:r>
            <a:r>
              <a:rPr lang="ru-RU" sz="1400" dirty="0" err="1">
                <a:solidFill>
                  <a:srgbClr val="0070C0"/>
                </a:solidFill>
                <a:latin typeface="Times New Roman" panose="02020603050405020304" pitchFamily="18" charset="0"/>
                <a:cs typeface="Times New Roman" panose="02020603050405020304" pitchFamily="18" charset="0"/>
              </a:rPr>
              <a:t>аттары</a:t>
            </a:r>
            <a:r>
              <a:rPr lang="ru-RU" sz="1400" dirty="0">
                <a:solidFill>
                  <a:srgbClr val="0070C0"/>
                </a:solidFill>
                <a:latin typeface="Times New Roman" panose="02020603050405020304" pitchFamily="18" charset="0"/>
                <a:cs typeface="Times New Roman" panose="02020603050405020304" pitchFamily="18" charset="0"/>
              </a:rPr>
              <a:t> да </a:t>
            </a:r>
            <a:r>
              <a:rPr lang="ru-RU" sz="1400" dirty="0" err="1">
                <a:solidFill>
                  <a:srgbClr val="0070C0"/>
                </a:solidFill>
                <a:latin typeface="Times New Roman" panose="02020603050405020304" pitchFamily="18" charset="0"/>
                <a:cs typeface="Times New Roman" panose="02020603050405020304" pitchFamily="18" charset="0"/>
              </a:rPr>
              <a:t>қызық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Жазықта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Теріс</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аталатын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өзен</a:t>
            </a:r>
            <a:r>
              <a:rPr lang="ru-RU" sz="1400" dirty="0">
                <a:solidFill>
                  <a:srgbClr val="0070C0"/>
                </a:solidFill>
                <a:latin typeface="Times New Roman" panose="02020603050405020304" pitchFamily="18" charset="0"/>
                <a:cs typeface="Times New Roman" panose="02020603050405020304" pitchFamily="18" charset="0"/>
              </a:rPr>
              <a:t> бар. </a:t>
            </a:r>
            <a:r>
              <a:rPr lang="ru-RU" sz="1400" dirty="0" err="1">
                <a:solidFill>
                  <a:srgbClr val="0070C0"/>
                </a:solidFill>
                <a:latin typeface="Times New Roman" panose="02020603050405020304" pitchFamily="18" charset="0"/>
                <a:cs typeface="Times New Roman" panose="02020603050405020304" pitchFamily="18" charset="0"/>
              </a:rPr>
              <a:t>Бұл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өзен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әлгі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екі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тауды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жарып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теріс</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ағып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жатады</a:t>
            </a:r>
            <a:r>
              <a:rPr lang="ru-RU" sz="1400" dirty="0">
                <a:solidFill>
                  <a:srgbClr val="0070C0"/>
                </a:solidFill>
                <a:latin typeface="Times New Roman" panose="02020603050405020304" pitchFamily="18" charset="0"/>
                <a:cs typeface="Times New Roman" panose="02020603050405020304" pitchFamily="18" charset="0"/>
              </a:rPr>
              <a:t>.</a:t>
            </a:r>
          </a:p>
          <a:p>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Алатаудың</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етегіндегі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жазықта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көп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бұлақтарды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қосып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Мыңбұлақ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алқабы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деп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атайды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Тастан-тасқа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секіріп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жамырай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аққан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мөлдір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бұлақтар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шынында</a:t>
            </a:r>
            <a:r>
              <a:rPr lang="ru-RU" sz="1400" dirty="0">
                <a:solidFill>
                  <a:srgbClr val="0070C0"/>
                </a:solidFill>
                <a:latin typeface="Times New Roman" panose="02020603050405020304" pitchFamily="18" charset="0"/>
                <a:cs typeface="Times New Roman" panose="02020603050405020304" pitchFamily="18" charset="0"/>
              </a:rPr>
              <a:t> да </a:t>
            </a:r>
            <a:r>
              <a:rPr lang="ru-RU" sz="1400" dirty="0" err="1">
                <a:solidFill>
                  <a:srgbClr val="0070C0"/>
                </a:solidFill>
                <a:latin typeface="Times New Roman" panose="02020603050405020304" pitchFamily="18" charset="0"/>
                <a:cs typeface="Times New Roman" panose="02020603050405020304" pitchFamily="18" charset="0"/>
              </a:rPr>
              <a:t>көп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Әр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басында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бір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бастау</a:t>
            </a:r>
            <a:r>
              <a:rPr lang="ru-RU" sz="1400" dirty="0">
                <a:solidFill>
                  <a:srgbClr val="0070C0"/>
                </a:solidFill>
                <a:latin typeface="Times New Roman" panose="02020603050405020304" pitchFamily="18" charset="0"/>
                <a:cs typeface="Times New Roman" panose="02020603050405020304" pitchFamily="18" charset="0"/>
              </a:rPr>
              <a:t> бар. </a:t>
            </a:r>
            <a:r>
              <a:rPr lang="ru-RU" sz="1400" dirty="0" err="1">
                <a:solidFill>
                  <a:srgbClr val="0070C0"/>
                </a:solidFill>
                <a:latin typeface="Times New Roman" panose="02020603050405020304" pitchFamily="18" charset="0"/>
                <a:cs typeface="Times New Roman" panose="02020603050405020304" pitchFamily="18" charset="0"/>
              </a:rPr>
              <a:t>Әлгі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бұлақтар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сол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бастаудан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нәр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алып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күндіз-түні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сылқ-сылқ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күліп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төмендегі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Теріс</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өзеніне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қарай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ойнақтай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ағып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жатады</a:t>
            </a:r>
            <a:r>
              <a:rPr lang="ru-RU" sz="1400" dirty="0">
                <a:solidFill>
                  <a:srgbClr val="0070C0"/>
                </a:solidFill>
                <a:latin typeface="Times New Roman" panose="02020603050405020304" pitchFamily="18" charset="0"/>
                <a:cs typeface="Times New Roman" panose="02020603050405020304" pitchFamily="18" charset="0"/>
              </a:rPr>
              <a:t>.</a:t>
            </a:r>
          </a:p>
          <a:p>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Бұрын</a:t>
            </a:r>
            <a:r>
              <a:rPr lang="ru-RU" sz="1400" dirty="0">
                <a:solidFill>
                  <a:srgbClr val="0070C0"/>
                </a:solidFill>
                <a:latin typeface="Times New Roman" panose="02020603050405020304" pitchFamily="18" charset="0"/>
                <a:cs typeface="Times New Roman" panose="02020603050405020304" pitchFamily="18" charset="0"/>
              </a:rPr>
              <a:t> ел </a:t>
            </a:r>
            <a:r>
              <a:rPr lang="ru-RU" sz="1400" dirty="0" err="1">
                <a:solidFill>
                  <a:srgbClr val="0070C0"/>
                </a:solidFill>
                <a:latin typeface="Times New Roman" panose="02020603050405020304" pitchFamily="18" charset="0"/>
                <a:cs typeface="Times New Roman" panose="02020603050405020304" pitchFamily="18" charset="0"/>
              </a:rPr>
              <a:t>көше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болып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бір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селоға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біріккенше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әр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басында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шағын-шағын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ауыл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болған</a:t>
            </a:r>
            <a:r>
              <a:rPr lang="ru-RU" sz="1400" dirty="0">
                <a:solidFill>
                  <a:srgbClr val="0070C0"/>
                </a:solidFill>
                <a:latin typeface="Times New Roman" panose="02020603050405020304" pitchFamily="18" charset="0"/>
                <a:cs typeface="Times New Roman" panose="02020603050405020304" pitchFamily="18" charset="0"/>
              </a:rPr>
              <a:t>. Алатау </a:t>
            </a:r>
            <a:r>
              <a:rPr lang="ru-RU" sz="1400" dirty="0" err="1">
                <a:solidFill>
                  <a:srgbClr val="0070C0"/>
                </a:solidFill>
                <a:latin typeface="Times New Roman" panose="02020603050405020304" pitchFamily="18" charset="0"/>
                <a:cs typeface="Times New Roman" panose="02020603050405020304" pitchFamily="18" charset="0"/>
              </a:rPr>
              <a:t>баурайындағы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Мыңбұлақ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аталатын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көп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бұлақтың</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бірі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Көлбастау</a:t>
            </a:r>
            <a:r>
              <a:rPr lang="ru-RU" sz="1400" dirty="0">
                <a:solidFill>
                  <a:srgbClr val="0070C0"/>
                </a:solidFill>
                <a:latin typeface="Times New Roman" panose="02020603050405020304" pitchFamily="18" charset="0"/>
                <a:cs typeface="Times New Roman" panose="02020603050405020304" pitchFamily="18" charset="0"/>
              </a:rPr>
              <a:t>. Осы </a:t>
            </a:r>
            <a:r>
              <a:rPr lang="ru-RU" sz="1400" dirty="0" err="1">
                <a:solidFill>
                  <a:srgbClr val="0070C0"/>
                </a:solidFill>
                <a:latin typeface="Times New Roman" panose="02020603050405020304" pitchFamily="18" charset="0"/>
                <a:cs typeface="Times New Roman" panose="02020603050405020304" pitchFamily="18" charset="0"/>
              </a:rPr>
              <a:t>Көлбастауда</a:t>
            </a:r>
            <a:r>
              <a:rPr lang="ru-RU" sz="1400" dirty="0">
                <a:solidFill>
                  <a:srgbClr val="0070C0"/>
                </a:solidFill>
                <a:latin typeface="Times New Roman" panose="02020603050405020304" pitchFamily="18" charset="0"/>
                <a:cs typeface="Times New Roman" panose="02020603050405020304" pitchFamily="18" charset="0"/>
              </a:rPr>
              <a:t> 1910 </a:t>
            </a:r>
            <a:r>
              <a:rPr lang="ru-RU" sz="1400" dirty="0" err="1">
                <a:solidFill>
                  <a:srgbClr val="0070C0"/>
                </a:solidFill>
                <a:latin typeface="Times New Roman" panose="02020603050405020304" pitchFamily="18" charset="0"/>
                <a:cs typeface="Times New Roman" panose="02020603050405020304" pitchFamily="18" charset="0"/>
              </a:rPr>
              <a:t>жылдың</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боранды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желтоқсан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айының</a:t>
            </a:r>
            <a:r>
              <a:rPr lang="ru-RU" sz="1400" dirty="0">
                <a:solidFill>
                  <a:srgbClr val="0070C0"/>
                </a:solidFill>
                <a:latin typeface="Times New Roman" panose="02020603050405020304" pitchFamily="18" charset="0"/>
                <a:cs typeface="Times New Roman" panose="02020603050405020304" pitchFamily="18" charset="0"/>
              </a:rPr>
              <a:t> 24 </a:t>
            </a:r>
            <a:r>
              <a:rPr lang="ru-RU" sz="1400" dirty="0" err="1">
                <a:solidFill>
                  <a:srgbClr val="0070C0"/>
                </a:solidFill>
                <a:latin typeface="Times New Roman" panose="02020603050405020304" pitchFamily="18" charset="0"/>
                <a:cs typeface="Times New Roman" panose="02020603050405020304" pitchFamily="18" charset="0"/>
              </a:rPr>
              <a:t>жұлдызында</a:t>
            </a:r>
            <a:r>
              <a:rPr lang="ru-RU" sz="1400" dirty="0">
                <a:solidFill>
                  <a:srgbClr val="0070C0"/>
                </a:solidFill>
                <a:latin typeface="Times New Roman" panose="02020603050405020304" pitchFamily="18" charset="0"/>
                <a:cs typeface="Times New Roman" panose="02020603050405020304" pitchFamily="18" charset="0"/>
              </a:rPr>
              <a:t> Батыр </a:t>
            </a:r>
            <a:r>
              <a:rPr lang="ru-RU" sz="1400" dirty="0" err="1">
                <a:solidFill>
                  <a:srgbClr val="0070C0"/>
                </a:solidFill>
                <a:latin typeface="Times New Roman" panose="02020603050405020304" pitchFamily="18" charset="0"/>
                <a:cs typeface="Times New Roman" panose="02020603050405020304" pitchFamily="18" charset="0"/>
              </a:rPr>
              <a:t>бабамыз</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Бауыржан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Момышұлы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дүниеге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келді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Ол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туғанда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әкесі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Момыш</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елу</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үш</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анасы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Рәзия</a:t>
            </a:r>
            <a:r>
              <a:rPr lang="ru-RU" sz="1400" dirty="0">
                <a:solidFill>
                  <a:srgbClr val="0070C0"/>
                </a:solidFill>
                <a:latin typeface="Times New Roman" panose="02020603050405020304" pitchFamily="18" charset="0"/>
                <a:cs typeface="Times New Roman" panose="02020603050405020304" pitchFamily="18" charset="0"/>
              </a:rPr>
              <a:t> 43 </a:t>
            </a:r>
            <a:r>
              <a:rPr lang="ru-RU" sz="1400" dirty="0" err="1">
                <a:solidFill>
                  <a:srgbClr val="0070C0"/>
                </a:solidFill>
                <a:latin typeface="Times New Roman" panose="02020603050405020304" pitchFamily="18" charset="0"/>
                <a:cs typeface="Times New Roman" panose="02020603050405020304" pitchFamily="18" charset="0"/>
              </a:rPr>
              <a:t>жаста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атасы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Имаш</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тоқсан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екі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жаста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екен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Дулаттың</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Шымырынан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тарайтын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Бекболат</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одан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Шілменбет</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одан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Құлый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одан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Үсен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аталатын</a:t>
            </a:r>
            <a:r>
              <a:rPr lang="ru-RU" sz="1400" dirty="0">
                <a:solidFill>
                  <a:srgbClr val="0070C0"/>
                </a:solidFill>
                <a:latin typeface="Times New Roman" panose="02020603050405020304" pitchFamily="18" charset="0"/>
                <a:cs typeface="Times New Roman" panose="02020603050405020304" pitchFamily="18" charset="0"/>
              </a:rPr>
              <a:t> ел осы </a:t>
            </a:r>
            <a:r>
              <a:rPr lang="ru-RU" sz="1400" dirty="0" err="1">
                <a:solidFill>
                  <a:srgbClr val="0070C0"/>
                </a:solidFill>
                <a:latin typeface="Times New Roman" panose="02020603050405020304" pitchFamily="18" charset="0"/>
                <a:cs typeface="Times New Roman" panose="02020603050405020304" pitchFamily="18" charset="0"/>
              </a:rPr>
              <a:t>Мыңбұлақты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жайлаған</a:t>
            </a:r>
            <a:r>
              <a:rPr lang="ru-RU" sz="1400" dirty="0">
                <a:solidFill>
                  <a:srgbClr val="0070C0"/>
                </a:solidFill>
                <a:latin typeface="Times New Roman" panose="02020603050405020304" pitchFamily="18" charset="0"/>
                <a:cs typeface="Times New Roman" panose="02020603050405020304" pitchFamily="18" charset="0"/>
              </a:rPr>
              <a:t>.</a:t>
            </a:r>
          </a:p>
          <a:p>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Бауыржан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туған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күні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соғып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тұрады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Әкесі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Момыш</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жолаушылап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Әулиеатада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жүр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екен</a:t>
            </a:r>
            <a:r>
              <a:rPr lang="ru-RU" sz="1400" dirty="0">
                <a:solidFill>
                  <a:srgbClr val="0070C0"/>
                </a:solidFill>
                <a:latin typeface="Times New Roman" panose="02020603050405020304" pitchFamily="18" charset="0"/>
                <a:cs typeface="Times New Roman" panose="02020603050405020304" pitchFamily="18" charset="0"/>
              </a:rPr>
              <a:t>. Аз </a:t>
            </a:r>
            <a:r>
              <a:rPr lang="ru-RU" sz="1400" dirty="0" err="1">
                <a:solidFill>
                  <a:srgbClr val="0070C0"/>
                </a:solidFill>
                <a:latin typeface="Times New Roman" panose="02020603050405020304" pitchFamily="18" charset="0"/>
                <a:cs typeface="Times New Roman" panose="02020603050405020304" pitchFamily="18" charset="0"/>
              </a:rPr>
              <a:t>ғана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ауылдан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кіндігін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кесетін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адам</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табылмай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көрші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ауылдағы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Разымбет</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деген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кісі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кіндік</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шеше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атанады</a:t>
            </a:r>
            <a:r>
              <a:rPr lang="ru-RU" sz="1400" dirty="0">
                <a:solidFill>
                  <a:srgbClr val="0070C0"/>
                </a:solidFill>
                <a:latin typeface="Times New Roman" panose="02020603050405020304" pitchFamily="18" charset="0"/>
                <a:cs typeface="Times New Roman" panose="02020603050405020304" pitchFamily="18" charset="0"/>
              </a:rPr>
              <a:t>. Ал </a:t>
            </a:r>
            <a:r>
              <a:rPr lang="ru-RU" sz="1400" dirty="0" err="1">
                <a:solidFill>
                  <a:srgbClr val="0070C0"/>
                </a:solidFill>
                <a:latin typeface="Times New Roman" panose="02020603050405020304" pitchFamily="18" charset="0"/>
                <a:cs typeface="Times New Roman" panose="02020603050405020304" pitchFamily="18" charset="0"/>
              </a:rPr>
              <a:t>хабарға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борандатып</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Байтоқ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атты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ағайын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жігіт</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Әулиеатаға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шабады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Бауыржан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Имаш</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қарияның</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ұлдан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жалғыз</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немересі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болған</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Мінезі</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бірбеткей</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тұйық</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алғыр</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ойлы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сезімтал</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болады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Момыш</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Бауыржанға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ұстауды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атқа</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шабуды</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ерте</a:t>
            </a:r>
            <a:r>
              <a:rPr lang="ru-RU" sz="1400" dirty="0">
                <a:solidFill>
                  <a:srgbClr val="0070C0"/>
                </a:solidFill>
                <a:latin typeface="Times New Roman" panose="02020603050405020304" pitchFamily="18" charset="0"/>
                <a:cs typeface="Times New Roman" panose="02020603050405020304" pitchFamily="18" charset="0"/>
              </a:rPr>
              <a:t> </a:t>
            </a:r>
            <a:r>
              <a:rPr lang="ru-RU" sz="1400" dirty="0" err="1">
                <a:solidFill>
                  <a:srgbClr val="0070C0"/>
                </a:solidFill>
                <a:latin typeface="Times New Roman" panose="02020603050405020304" pitchFamily="18" charset="0"/>
                <a:cs typeface="Times New Roman" panose="02020603050405020304" pitchFamily="18" charset="0"/>
              </a:rPr>
              <a:t>үйреткен</a:t>
            </a:r>
            <a:r>
              <a:rPr lang="kk-KZ" sz="1400" dirty="0">
                <a:solidFill>
                  <a:srgbClr val="0070C0"/>
                </a:solidFill>
                <a:latin typeface="Times New Roman" panose="02020603050405020304" pitchFamily="18" charset="0"/>
                <a:cs typeface="Times New Roman" panose="02020603050405020304" pitchFamily="18" charset="0"/>
              </a:rPr>
              <a:t>. (108 бет)</a:t>
            </a:r>
            <a:r>
              <a:rPr lang="ru-RU" sz="1400" dirty="0">
                <a:solidFill>
                  <a:srgbClr val="0070C0"/>
                </a:solidFill>
                <a:latin typeface="Times New Roman" panose="02020603050405020304" pitchFamily="18" charset="0"/>
                <a:cs typeface="Times New Roman" panose="02020603050405020304" pitchFamily="18" charset="0"/>
              </a:rPr>
              <a:t/>
            </a:r>
            <a:br>
              <a:rPr lang="ru-RU" sz="1400" dirty="0">
                <a:solidFill>
                  <a:srgbClr val="0070C0"/>
                </a:solidFill>
                <a:latin typeface="Times New Roman" panose="02020603050405020304" pitchFamily="18" charset="0"/>
                <a:cs typeface="Times New Roman" panose="02020603050405020304" pitchFamily="18" charset="0"/>
              </a:rPr>
            </a:br>
            <a:endParaRPr lang="ru-RU" sz="1400" dirty="0">
              <a:solidFill>
                <a:srgbClr val="0070C0"/>
              </a:solidFill>
              <a:latin typeface="Times New Roman" panose="02020603050405020304" pitchFamily="18" charset="0"/>
              <a:cs typeface="Times New Roman" panose="02020603050405020304" pitchFamily="18" charset="0"/>
            </a:endParaRPr>
          </a:p>
        </p:txBody>
      </p:sp>
      <p:pic>
        <p:nvPicPr>
          <p:cNvPr id="4" name="Picture 4" descr="https://cf.ppt-online.org/files1/slide/a/ad1AqT5K79GkIjQg6cp2tL8hwZ0uDmvlJYbFXP/slide-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79" t="32068" r="49818" b="4433"/>
          <a:stretch/>
        </p:blipFill>
        <p:spPr bwMode="auto">
          <a:xfrm>
            <a:off x="87211" y="36243"/>
            <a:ext cx="380333" cy="701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20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92696"/>
            <a:ext cx="6048672" cy="6986528"/>
          </a:xfrm>
          <a:prstGeom prst="rect">
            <a:avLst/>
          </a:prstGeom>
        </p:spPr>
        <p:txBody>
          <a:bodyPr wrap="square">
            <a:spAutoFit/>
          </a:bodyPr>
          <a:lstStyle/>
          <a:p>
            <a:r>
              <a:rPr lang="kk-KZ" sz="1600" dirty="0">
                <a:solidFill>
                  <a:srgbClr val="0070C0"/>
                </a:solidFill>
                <a:latin typeface="Times New Roman" panose="02020603050405020304" pitchFamily="18" charset="0"/>
                <a:cs typeface="Times New Roman" panose="02020603050405020304" pitchFamily="18" charset="0"/>
              </a:rPr>
              <a:t>Осы әңгімеден біз не білдік?</a:t>
            </a:r>
          </a:p>
          <a:p>
            <a:r>
              <a:rPr lang="kk-KZ" sz="1600" dirty="0">
                <a:solidFill>
                  <a:srgbClr val="0070C0"/>
                </a:solidFill>
                <a:latin typeface="Times New Roman" panose="02020603050405020304" pitchFamily="18" charset="0"/>
                <a:cs typeface="Times New Roman" panose="02020603050405020304" pitchFamily="18" charset="0"/>
              </a:rPr>
              <a:t>Кейін «Ұшқан ұя» атты кітабында баяндағандай, Бауыржанның әкесі Момыш пен көкесі Момынқұлдың тәрбиесінен көп өнеге алған.</a:t>
            </a:r>
          </a:p>
          <a:p>
            <a:r>
              <a:rPr lang="kk-KZ" sz="1600" dirty="0">
                <a:solidFill>
                  <a:srgbClr val="0070C0"/>
                </a:solidFill>
                <a:latin typeface="Times New Roman" panose="02020603050405020304" pitchFamily="18" charset="0"/>
                <a:cs typeface="Times New Roman" panose="02020603050405020304" pitchFamily="18" charset="0"/>
              </a:rPr>
              <a:t> «Ұяда не көрсең, ұшқанда соны ілесің», –деп, дана халқымыз айтқандай, оның бойындағы адамгершілік – асыл қасиет, алдымен анасының ақ сүтінен дарыса, екіншіден, өскен ортасының тәрбиесінен дарыды.</a:t>
            </a:r>
          </a:p>
          <a:p>
            <a:r>
              <a:rPr lang="kk-KZ" sz="1600" dirty="0">
                <a:solidFill>
                  <a:srgbClr val="0070C0"/>
                </a:solidFill>
                <a:latin typeface="Times New Roman" panose="02020603050405020304" pitchFamily="18" charset="0"/>
                <a:cs typeface="Times New Roman" panose="02020603050405020304" pitchFamily="18" charset="0"/>
              </a:rPr>
              <a:t> Қаршадайынан-ақ  жігерлігі, қайтпас қайсарлығы, бойында бір жұмбақ күштің жасырынып, жанартаудай өз кезегін күтіп жатқандығы аңғарылады.</a:t>
            </a:r>
          </a:p>
          <a:p>
            <a:r>
              <a:rPr lang="kk-KZ" sz="1600" dirty="0">
                <a:solidFill>
                  <a:srgbClr val="0070C0"/>
                </a:solidFill>
                <a:latin typeface="Times New Roman" panose="02020603050405020304" pitchFamily="18" charset="0"/>
                <a:cs typeface="Times New Roman" panose="02020603050405020304" pitchFamily="18" charset="0"/>
              </a:rPr>
              <a:t>Ендеше «Ешкім іштей батыр болып тумайды. Батырлық та мінез секілді өскен орта, көрген тәрбиеге байланысты қалыптасады» дегенмен келісеміз бе?</a:t>
            </a:r>
          </a:p>
          <a:p>
            <a:r>
              <a:rPr lang="kk-KZ" sz="1600" b="1" dirty="0">
                <a:solidFill>
                  <a:srgbClr val="0070C0"/>
                </a:solidFill>
                <a:latin typeface="Times New Roman" panose="02020603050405020304" pitchFamily="18" charset="0"/>
                <a:cs typeface="Times New Roman" panose="02020603050405020304" pitchFamily="18" charset="0"/>
              </a:rPr>
              <a:t>Қорытындылау:</a:t>
            </a:r>
            <a:endParaRPr lang="kk-KZ" sz="1600" dirty="0">
              <a:solidFill>
                <a:srgbClr val="0070C0"/>
              </a:solidFill>
              <a:latin typeface="Times New Roman" panose="02020603050405020304" pitchFamily="18" charset="0"/>
              <a:cs typeface="Times New Roman" panose="02020603050405020304" pitchFamily="18" charset="0"/>
            </a:endParaRPr>
          </a:p>
          <a:p>
            <a:r>
              <a:rPr lang="kk-KZ" sz="1600" dirty="0">
                <a:solidFill>
                  <a:srgbClr val="0070C0"/>
                </a:solidFill>
                <a:latin typeface="Times New Roman" panose="02020603050405020304" pitchFamily="18" charset="0"/>
                <a:cs typeface="Times New Roman" panose="02020603050405020304" pitchFamily="18" charset="0"/>
              </a:rPr>
              <a:t>«Ерлік – елге мұра, ұрпаққа – үлгі» бабаларымыздың әрбір жүріп өткен жолы – біз үшін үлгі, шежіре, тағдыры – тарих.</a:t>
            </a:r>
          </a:p>
          <a:p>
            <a:r>
              <a:rPr lang="kk-KZ" sz="1600" dirty="0">
                <a:solidFill>
                  <a:srgbClr val="0070C0"/>
                </a:solidFill>
                <a:latin typeface="Times New Roman" panose="02020603050405020304" pitchFamily="18" charset="0"/>
                <a:cs typeface="Times New Roman" panose="02020603050405020304" pitchFamily="18" charset="0"/>
              </a:rPr>
              <a:t>«Ел ерімен еңселі», «Елім» деп еңіреп туған ерлердің  есімі еш уақытта елеусіз қалмайтыны ақиқат, халық мұндай қаһарман ұлдарын жыр аңызға айналдырып, өшпес ерлігін ауыздарынан тастамай, жан жүрегінде сақтайды. Бүкіл бір елдің қасиетін өз бойына дарыта алған, туған ұлтын шексіз сүйіп, терең қадір тұтқан халқымыздың қаһарман ұлы – Бауыржан Момышұлы.</a:t>
            </a:r>
          </a:p>
          <a:p>
            <a:r>
              <a:rPr lang="kk-KZ" sz="1400" dirty="0"/>
              <a:t/>
            </a:r>
            <a:br>
              <a:rPr lang="kk-KZ" sz="1400" dirty="0"/>
            </a:br>
            <a:endParaRPr lang="kk-KZ" sz="1400" dirty="0"/>
          </a:p>
          <a:p>
            <a:r>
              <a:rPr lang="kk-KZ" dirty="0"/>
              <a:t/>
            </a:r>
            <a:br>
              <a:rPr lang="kk-KZ" dirty="0"/>
            </a:br>
            <a:endParaRPr lang="ru-RU" dirty="0"/>
          </a:p>
        </p:txBody>
      </p:sp>
      <p:pic>
        <p:nvPicPr>
          <p:cNvPr id="3" name="Picture 2" descr="https://ds02.infourok.ru/uploads/ex/0d0c/0005ecf3-5bbf33d7/img11.jpg"/>
          <p:cNvPicPr>
            <a:picLocks noChangeAspect="1" noChangeArrowheads="1"/>
          </p:cNvPicPr>
          <p:nvPr/>
        </p:nvPicPr>
        <p:blipFill rotWithShape="1">
          <a:blip r:embed="rId2">
            <a:extLst>
              <a:ext uri="{28A0092B-C50C-407E-A947-70E740481C1C}">
                <a14:useLocalDpi xmlns:a14="http://schemas.microsoft.com/office/drawing/2010/main" val="0"/>
              </a:ext>
            </a:extLst>
          </a:blip>
          <a:srcRect l="4866" t="40537" r="58325" b="26741"/>
          <a:stretch/>
        </p:blipFill>
        <p:spPr bwMode="auto">
          <a:xfrm>
            <a:off x="170287" y="1916832"/>
            <a:ext cx="2139792" cy="324036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https://cf.ppt-online.org/files1/slide/a/ad1AqT5K79GkIjQg6cp2tL8hwZ0uDmvlJYbFXP/slide-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79" t="32068" r="49818" b="4433"/>
          <a:stretch/>
        </p:blipFill>
        <p:spPr bwMode="auto">
          <a:xfrm>
            <a:off x="107504" y="44624"/>
            <a:ext cx="551443" cy="1016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838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4"/>
            <a:ext cx="8208912" cy="1631216"/>
          </a:xfrm>
          <a:prstGeom prst="rect">
            <a:avLst/>
          </a:prstGeom>
        </p:spPr>
        <p:txBody>
          <a:bodyPr wrap="square">
            <a:spAutoFit/>
          </a:bodyPr>
          <a:lstStyle/>
          <a:p>
            <a:pPr algn="ctr"/>
            <a:r>
              <a:rPr lang="kk-KZ" sz="2000" b="1" dirty="0">
                <a:solidFill>
                  <a:srgbClr val="0070C0"/>
                </a:solidFill>
                <a:latin typeface="Times New Roman" panose="02020603050405020304" pitchFamily="18" charset="0"/>
                <a:cs typeface="Times New Roman" panose="02020603050405020304" pitchFamily="18" charset="0"/>
              </a:rPr>
              <a:t>Момышұлының мірдің оғындай нысанаға дәл тигізер сөздері бүгінде халық арасында кең тарап, қанатты сөзге айналып кетті. Тілге жүйрік, сөзге шешен хас батырдың қанатты сөздерін назарларыңызға ұсынамыз.</a:t>
            </a:r>
            <a:endParaRPr lang="ru-RU" sz="2000" dirty="0">
              <a:solidFill>
                <a:srgbClr val="0070C0"/>
              </a:solidFill>
              <a:latin typeface="Times New Roman" panose="02020603050405020304" pitchFamily="18" charset="0"/>
              <a:cs typeface="Times New Roman" panose="02020603050405020304" pitchFamily="18" charset="0"/>
            </a:endParaRPr>
          </a:p>
          <a:p>
            <a:pPr algn="ctr"/>
            <a:r>
              <a:rPr lang="kk-KZ" sz="2000" dirty="0">
                <a:solidFill>
                  <a:srgbClr val="0070C0"/>
                </a:solidFill>
                <a:latin typeface="Times New Roman" panose="02020603050405020304" pitchFamily="18" charset="0"/>
                <a:cs typeface="Times New Roman" panose="02020603050405020304" pitchFamily="18" charset="0"/>
              </a:rPr>
              <a:t> </a:t>
            </a:r>
            <a:endParaRPr lang="ru-RU" sz="2000" dirty="0">
              <a:solidFill>
                <a:srgbClr val="0070C0"/>
              </a:solidFill>
              <a:latin typeface="Times New Roman" panose="02020603050405020304" pitchFamily="18" charset="0"/>
              <a:cs typeface="Times New Roman" panose="02020603050405020304" pitchFamily="18" charset="0"/>
            </a:endParaRPr>
          </a:p>
        </p:txBody>
      </p:sp>
      <p:pic>
        <p:nvPicPr>
          <p:cNvPr id="3" name="Picture 4" descr="https://cf.ppt-online.org/files1/slide/a/ad1AqT5K79GkIjQg6cp2tL8hwZ0uDmvlJYbFXP/slide-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79" t="32068" r="49818" b="4433"/>
          <a:stretch/>
        </p:blipFill>
        <p:spPr bwMode="auto">
          <a:xfrm>
            <a:off x="88058" y="44624"/>
            <a:ext cx="390640" cy="72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одзаголовок 2"/>
          <p:cNvSpPr txBox="1">
            <a:spLocks/>
          </p:cNvSpPr>
          <p:nvPr/>
        </p:nvSpPr>
        <p:spPr>
          <a:xfrm>
            <a:off x="323528" y="2204864"/>
            <a:ext cx="3672408" cy="4320480"/>
          </a:xfrm>
          <a:prstGeom prst="rect">
            <a:avLst/>
          </a:prstGeom>
        </p:spPr>
        <p:txBody>
          <a:bodyPr>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ru-RU" dirty="0" err="1" smtClean="0">
                <a:solidFill>
                  <a:srgbClr val="0070C0"/>
                </a:solidFill>
                <a:latin typeface="Times New Roman" panose="02020603050405020304" pitchFamily="18" charset="0"/>
                <a:cs typeface="Times New Roman" panose="02020603050405020304" pitchFamily="18" charset="0"/>
              </a:rPr>
              <a:t>Опасызда</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Отан</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жоқ</a:t>
            </a:r>
            <a:r>
              <a:rPr lang="ru-RU" dirty="0" smtClean="0">
                <a:solidFill>
                  <a:srgbClr val="0070C0"/>
                </a:solidFill>
                <a:latin typeface="Times New Roman" panose="02020603050405020304" pitchFamily="18" charset="0"/>
                <a:cs typeface="Times New Roman" panose="02020603050405020304" pitchFamily="18" charset="0"/>
              </a:rPr>
              <a:t>,</a:t>
            </a:r>
            <a:br>
              <a:rPr lang="ru-RU" dirty="0" smtClean="0">
                <a:solidFill>
                  <a:srgbClr val="0070C0"/>
                </a:solidFill>
                <a:latin typeface="Times New Roman" panose="02020603050405020304" pitchFamily="18" charset="0"/>
                <a:cs typeface="Times New Roman" panose="02020603050405020304" pitchFamily="18" charset="0"/>
              </a:rPr>
            </a:br>
            <a:r>
              <a:rPr lang="ru-RU" dirty="0" err="1" smtClean="0">
                <a:solidFill>
                  <a:srgbClr val="0070C0"/>
                </a:solidFill>
                <a:latin typeface="Times New Roman" panose="02020603050405020304" pitchFamily="18" charset="0"/>
                <a:cs typeface="Times New Roman" panose="02020603050405020304" pitchFamily="18" charset="0"/>
              </a:rPr>
              <a:t>Отанда</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опасызға</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орын</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жоқ</a:t>
            </a:r>
            <a:endParaRPr lang="ru-RU" dirty="0" smtClean="0">
              <a:solidFill>
                <a:srgbClr val="0070C0"/>
              </a:solidFill>
              <a:latin typeface="Times New Roman" panose="02020603050405020304" pitchFamily="18" charset="0"/>
              <a:cs typeface="Times New Roman" panose="02020603050405020304" pitchFamily="18" charset="0"/>
            </a:endParaRP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dirty="0" err="1" smtClean="0">
                <a:solidFill>
                  <a:srgbClr val="0070C0"/>
                </a:solidFill>
                <a:latin typeface="Times New Roman" panose="02020603050405020304" pitchFamily="18" charset="0"/>
                <a:cs typeface="Times New Roman" panose="02020603050405020304" pitchFamily="18" charset="0"/>
              </a:rPr>
              <a:t>Тәртіпке</a:t>
            </a:r>
            <a:r>
              <a:rPr lang="ru-RU" dirty="0" smtClean="0">
                <a:solidFill>
                  <a:srgbClr val="0070C0"/>
                </a:solidFill>
                <a:latin typeface="Times New Roman" panose="02020603050405020304" pitchFamily="18" charset="0"/>
                <a:cs typeface="Times New Roman" panose="02020603050405020304" pitchFamily="18" charset="0"/>
              </a:rPr>
              <a:t> бас </a:t>
            </a:r>
            <a:r>
              <a:rPr lang="ru-RU" dirty="0" err="1" smtClean="0">
                <a:solidFill>
                  <a:srgbClr val="0070C0"/>
                </a:solidFill>
                <a:latin typeface="Times New Roman" panose="02020603050405020304" pitchFamily="18" charset="0"/>
                <a:cs typeface="Times New Roman" panose="02020603050405020304" pitchFamily="18" charset="0"/>
              </a:rPr>
              <a:t>иген</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құл</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болмайды</a:t>
            </a:r>
            <a:endParaRPr lang="ru-RU" dirty="0" smtClean="0">
              <a:solidFill>
                <a:srgbClr val="0070C0"/>
              </a:solidFill>
              <a:latin typeface="Times New Roman" panose="02020603050405020304" pitchFamily="18" charset="0"/>
              <a:cs typeface="Times New Roman" panose="02020603050405020304" pitchFamily="18" charset="0"/>
            </a:endParaRP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dirty="0" err="1" smtClean="0">
                <a:solidFill>
                  <a:srgbClr val="0070C0"/>
                </a:solidFill>
                <a:latin typeface="Times New Roman" panose="02020603050405020304" pitchFamily="18" charset="0"/>
                <a:cs typeface="Times New Roman" panose="02020603050405020304" pitchFamily="18" charset="0"/>
              </a:rPr>
              <a:t>Отаның</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үшін</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отқа</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түс</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күймейсің</a:t>
            </a:r>
            <a:r>
              <a:rPr lang="ru-RU" dirty="0" smtClean="0">
                <a:solidFill>
                  <a:srgbClr val="0070C0"/>
                </a:solidFill>
                <a:latin typeface="Times New Roman" panose="02020603050405020304" pitchFamily="18" charset="0"/>
                <a:cs typeface="Times New Roman" panose="02020603050405020304" pitchFamily="18" charset="0"/>
              </a:rPr>
              <a:t>.</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dirty="0" err="1" smtClean="0">
                <a:solidFill>
                  <a:srgbClr val="0070C0"/>
                </a:solidFill>
                <a:latin typeface="Times New Roman" panose="02020603050405020304" pitchFamily="18" charset="0"/>
                <a:cs typeface="Times New Roman" panose="02020603050405020304" pitchFamily="18" charset="0"/>
              </a:rPr>
              <a:t>Ептілік</a:t>
            </a:r>
            <a:r>
              <a:rPr lang="ru-RU" dirty="0" smtClean="0">
                <a:solidFill>
                  <a:srgbClr val="0070C0"/>
                </a:solidFill>
                <a:latin typeface="Times New Roman" panose="02020603050405020304" pitchFamily="18" charset="0"/>
                <a:cs typeface="Times New Roman" panose="02020603050405020304" pitchFamily="18" charset="0"/>
              </a:rPr>
              <a:t> пен </a:t>
            </a:r>
            <a:r>
              <a:rPr lang="ru-RU" dirty="0" err="1" smtClean="0">
                <a:solidFill>
                  <a:srgbClr val="0070C0"/>
                </a:solidFill>
                <a:latin typeface="Times New Roman" panose="02020603050405020304" pitchFamily="18" charset="0"/>
                <a:cs typeface="Times New Roman" panose="02020603050405020304" pitchFamily="18" charset="0"/>
              </a:rPr>
              <a:t>ерлік</a:t>
            </a:r>
            <a:r>
              <a:rPr lang="ru-RU" dirty="0" smtClean="0">
                <a:solidFill>
                  <a:srgbClr val="0070C0"/>
                </a:solidFill>
                <a:latin typeface="Times New Roman" panose="02020603050405020304" pitchFamily="18" charset="0"/>
                <a:cs typeface="Times New Roman" panose="02020603050405020304" pitchFamily="18" charset="0"/>
              </a:rPr>
              <a:t> -</a:t>
            </a:r>
            <a:br>
              <a:rPr lang="ru-RU" dirty="0" smtClean="0">
                <a:solidFill>
                  <a:srgbClr val="0070C0"/>
                </a:solidFill>
                <a:latin typeface="Times New Roman" panose="02020603050405020304" pitchFamily="18" charset="0"/>
                <a:cs typeface="Times New Roman" panose="02020603050405020304" pitchFamily="18" charset="0"/>
              </a:rPr>
            </a:br>
            <a:r>
              <a:rPr lang="ru-RU" dirty="0" err="1" smtClean="0">
                <a:solidFill>
                  <a:srgbClr val="0070C0"/>
                </a:solidFill>
                <a:latin typeface="Times New Roman" panose="02020603050405020304" pitchFamily="18" charset="0"/>
                <a:cs typeface="Times New Roman" panose="02020603050405020304" pitchFamily="18" charset="0"/>
              </a:rPr>
              <a:t>Ерге</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тән</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қасиет</a:t>
            </a:r>
            <a:r>
              <a:rPr lang="ru-RU" dirty="0" smtClean="0">
                <a:solidFill>
                  <a:srgbClr val="0070C0"/>
                </a:solidFill>
                <a:latin typeface="Times New Roman" panose="02020603050405020304" pitchFamily="18" charset="0"/>
                <a:cs typeface="Times New Roman" panose="02020603050405020304" pitchFamily="18" charset="0"/>
              </a:rPr>
              <a:t>.</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dirty="0" err="1" smtClean="0">
                <a:solidFill>
                  <a:srgbClr val="0070C0"/>
                </a:solidFill>
                <a:latin typeface="Times New Roman" panose="02020603050405020304" pitchFamily="18" charset="0"/>
                <a:cs typeface="Times New Roman" panose="02020603050405020304" pitchFamily="18" charset="0"/>
              </a:rPr>
              <a:t>Тәрбиелі</a:t>
            </a:r>
            <a:r>
              <a:rPr lang="ru-RU" dirty="0" smtClean="0">
                <a:solidFill>
                  <a:srgbClr val="0070C0"/>
                </a:solidFill>
                <a:latin typeface="Times New Roman" panose="02020603050405020304" pitchFamily="18" charset="0"/>
                <a:cs typeface="Times New Roman" panose="02020603050405020304" pitchFamily="18" charset="0"/>
              </a:rPr>
              <a:t> - </a:t>
            </a:r>
            <a:r>
              <a:rPr lang="ru-RU" dirty="0" err="1" smtClean="0">
                <a:solidFill>
                  <a:srgbClr val="0070C0"/>
                </a:solidFill>
                <a:latin typeface="Times New Roman" panose="02020603050405020304" pitchFamily="18" charset="0"/>
                <a:cs typeface="Times New Roman" panose="02020603050405020304" pitchFamily="18" charset="0"/>
              </a:rPr>
              <a:t>тәртіптің</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құлы</a:t>
            </a:r>
            <a:r>
              <a:rPr lang="ru-RU" dirty="0" smtClean="0">
                <a:solidFill>
                  <a:srgbClr val="0070C0"/>
                </a:solidFill>
                <a:latin typeface="Times New Roman" panose="02020603050405020304" pitchFamily="18" charset="0"/>
                <a:cs typeface="Times New Roman" panose="02020603050405020304" pitchFamily="18" charset="0"/>
              </a:rPr>
              <a:t>,</a:t>
            </a:r>
            <a:br>
              <a:rPr lang="ru-RU" dirty="0" smtClean="0">
                <a:solidFill>
                  <a:srgbClr val="0070C0"/>
                </a:solidFill>
                <a:latin typeface="Times New Roman" panose="02020603050405020304" pitchFamily="18" charset="0"/>
                <a:cs typeface="Times New Roman" panose="02020603050405020304" pitchFamily="18" charset="0"/>
              </a:rPr>
            </a:br>
            <a:r>
              <a:rPr lang="ru-RU" dirty="0" err="1" smtClean="0">
                <a:solidFill>
                  <a:srgbClr val="0070C0"/>
                </a:solidFill>
                <a:latin typeface="Times New Roman" panose="02020603050405020304" pitchFamily="18" charset="0"/>
                <a:cs typeface="Times New Roman" panose="02020603050405020304" pitchFamily="18" charset="0"/>
              </a:rPr>
              <a:t>Тәртіпті</a:t>
            </a:r>
            <a:r>
              <a:rPr lang="ru-RU" dirty="0" smtClean="0">
                <a:solidFill>
                  <a:srgbClr val="0070C0"/>
                </a:solidFill>
                <a:latin typeface="Times New Roman" panose="02020603050405020304" pitchFamily="18" charset="0"/>
                <a:cs typeface="Times New Roman" panose="02020603050405020304" pitchFamily="18" charset="0"/>
              </a:rPr>
              <a:t> - </a:t>
            </a:r>
            <a:r>
              <a:rPr lang="ru-RU" dirty="0" err="1" smtClean="0">
                <a:solidFill>
                  <a:srgbClr val="0070C0"/>
                </a:solidFill>
                <a:latin typeface="Times New Roman" panose="02020603050405020304" pitchFamily="18" charset="0"/>
                <a:cs typeface="Times New Roman" panose="02020603050405020304" pitchFamily="18" charset="0"/>
              </a:rPr>
              <a:t>елдің</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құлы</a:t>
            </a:r>
            <a:r>
              <a:rPr lang="ru-RU" dirty="0" smtClean="0">
                <a:solidFill>
                  <a:srgbClr val="0070C0"/>
                </a:solidFill>
                <a:latin typeface="Times New Roman" panose="02020603050405020304" pitchFamily="18" charset="0"/>
                <a:cs typeface="Times New Roman" panose="02020603050405020304" pitchFamily="18" charset="0"/>
              </a:rPr>
              <a:t>.</a:t>
            </a:r>
            <a:endParaRPr lang="ru-RU" dirty="0">
              <a:solidFill>
                <a:srgbClr val="0070C0"/>
              </a:solidFill>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3779912" y="2204864"/>
            <a:ext cx="5184576" cy="4752528"/>
          </a:xfrm>
          <a:prstGeom prst="rect">
            <a:avLst/>
          </a:prstGeom>
        </p:spPr>
        <p:txBody>
          <a:bodyPr>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kk-KZ" dirty="0" smtClean="0"/>
              <a:t> </a:t>
            </a:r>
            <a:r>
              <a:rPr lang="kk-KZ" sz="2900" dirty="0">
                <a:solidFill>
                  <a:srgbClr val="0070C0"/>
                </a:solidFill>
                <a:latin typeface="Times New Roman" panose="02020603050405020304" pitchFamily="18" charset="0"/>
                <a:cs typeface="Times New Roman" panose="02020603050405020304" pitchFamily="18" charset="0"/>
              </a:rPr>
              <a:t>Өтіріктің балын жалап тірі жүргенше - шындықтың уын ішін өлген артық.</a:t>
            </a:r>
            <a:endParaRPr lang="ru-RU" sz="2900" dirty="0">
              <a:solidFill>
                <a:srgbClr val="0070C0"/>
              </a:solidFill>
              <a:latin typeface="Times New Roman" panose="02020603050405020304" pitchFamily="18" charset="0"/>
              <a:cs typeface="Times New Roman" panose="02020603050405020304" pitchFamily="18" charset="0"/>
            </a:endParaRPr>
          </a:p>
          <a:p>
            <a:pPr marL="68580" indent="0">
              <a:buNone/>
            </a:pPr>
            <a:r>
              <a:rPr lang="kk-KZ" sz="2900" dirty="0">
                <a:solidFill>
                  <a:srgbClr val="0070C0"/>
                </a:solidFill>
                <a:latin typeface="Times New Roman" panose="02020603050405020304" pitchFamily="18" charset="0"/>
                <a:cs typeface="Times New Roman" panose="02020603050405020304" pitchFamily="18" charset="0"/>
              </a:rPr>
              <a:t> </a:t>
            </a:r>
            <a:endParaRPr lang="ru-RU" sz="2900" dirty="0">
              <a:solidFill>
                <a:srgbClr val="0070C0"/>
              </a:solidFill>
              <a:latin typeface="Times New Roman" panose="02020603050405020304" pitchFamily="18" charset="0"/>
              <a:cs typeface="Times New Roman" panose="02020603050405020304" pitchFamily="18" charset="0"/>
            </a:endParaRPr>
          </a:p>
          <a:p>
            <a:r>
              <a:rPr lang="kk-KZ" sz="2900" dirty="0" smtClean="0">
                <a:solidFill>
                  <a:srgbClr val="0070C0"/>
                </a:solidFill>
                <a:latin typeface="Times New Roman" panose="02020603050405020304" pitchFamily="18" charset="0"/>
                <a:cs typeface="Times New Roman" panose="02020603050405020304" pitchFamily="18" charset="0"/>
              </a:rPr>
              <a:t> </a:t>
            </a:r>
            <a:r>
              <a:rPr lang="kk-KZ" sz="2900" dirty="0">
                <a:solidFill>
                  <a:srgbClr val="0070C0"/>
                </a:solidFill>
                <a:latin typeface="Times New Roman" panose="02020603050405020304" pitchFamily="18" charset="0"/>
                <a:cs typeface="Times New Roman" panose="02020603050405020304" pitchFamily="18" charset="0"/>
              </a:rPr>
              <a:t>Ерлік - елдің қасиеті, жүректілік </a:t>
            </a:r>
            <a:r>
              <a:rPr lang="kk-KZ" sz="2900" dirty="0" smtClean="0">
                <a:solidFill>
                  <a:srgbClr val="0070C0"/>
                </a:solidFill>
                <a:latin typeface="Times New Roman" panose="02020603050405020304" pitchFamily="18" charset="0"/>
                <a:cs typeface="Times New Roman" panose="02020603050405020304" pitchFamily="18" charset="0"/>
              </a:rPr>
              <a:t>– </a:t>
            </a:r>
          </a:p>
          <a:p>
            <a:pPr marL="68580" indent="0">
              <a:buNone/>
            </a:pPr>
            <a:r>
              <a:rPr lang="kk-KZ" sz="2900" dirty="0">
                <a:solidFill>
                  <a:srgbClr val="0070C0"/>
                </a:solidFill>
                <a:latin typeface="Times New Roman" panose="02020603050405020304" pitchFamily="18" charset="0"/>
                <a:cs typeface="Times New Roman" panose="02020603050405020304" pitchFamily="18" charset="0"/>
              </a:rPr>
              <a:t> </a:t>
            </a:r>
            <a:r>
              <a:rPr lang="kk-KZ" sz="2900" dirty="0" smtClean="0">
                <a:solidFill>
                  <a:srgbClr val="0070C0"/>
                </a:solidFill>
                <a:latin typeface="Times New Roman" panose="02020603050405020304" pitchFamily="18" charset="0"/>
                <a:cs typeface="Times New Roman" panose="02020603050405020304" pitchFamily="18" charset="0"/>
              </a:rPr>
              <a:t>     жігіттің </a:t>
            </a:r>
            <a:r>
              <a:rPr lang="kk-KZ" sz="2900" dirty="0">
                <a:solidFill>
                  <a:srgbClr val="0070C0"/>
                </a:solidFill>
                <a:latin typeface="Times New Roman" panose="02020603050405020304" pitchFamily="18" charset="0"/>
                <a:cs typeface="Times New Roman" panose="02020603050405020304" pitchFamily="18" charset="0"/>
              </a:rPr>
              <a:t>қасиеті.</a:t>
            </a:r>
            <a:endParaRPr lang="ru-RU" sz="2900" dirty="0">
              <a:solidFill>
                <a:srgbClr val="0070C0"/>
              </a:solidFill>
              <a:latin typeface="Times New Roman" panose="02020603050405020304" pitchFamily="18" charset="0"/>
              <a:cs typeface="Times New Roman" panose="02020603050405020304" pitchFamily="18" charset="0"/>
            </a:endParaRPr>
          </a:p>
          <a:p>
            <a:pPr marL="68580" indent="0">
              <a:buNone/>
            </a:pPr>
            <a:r>
              <a:rPr lang="kk-KZ" sz="2900" dirty="0">
                <a:solidFill>
                  <a:srgbClr val="0070C0"/>
                </a:solidFill>
                <a:latin typeface="Times New Roman" panose="02020603050405020304" pitchFamily="18" charset="0"/>
                <a:cs typeface="Times New Roman" panose="02020603050405020304" pitchFamily="18" charset="0"/>
              </a:rPr>
              <a:t> </a:t>
            </a:r>
            <a:endParaRPr lang="ru-RU" sz="2900" dirty="0">
              <a:solidFill>
                <a:srgbClr val="0070C0"/>
              </a:solidFill>
              <a:latin typeface="Times New Roman" panose="02020603050405020304" pitchFamily="18" charset="0"/>
              <a:cs typeface="Times New Roman" panose="02020603050405020304" pitchFamily="18" charset="0"/>
            </a:endParaRPr>
          </a:p>
          <a:p>
            <a:r>
              <a:rPr lang="kk-KZ" sz="2900" dirty="0" smtClean="0">
                <a:solidFill>
                  <a:srgbClr val="0070C0"/>
                </a:solidFill>
                <a:latin typeface="Times New Roman" panose="02020603050405020304" pitchFamily="18" charset="0"/>
                <a:cs typeface="Times New Roman" panose="02020603050405020304" pitchFamily="18" charset="0"/>
              </a:rPr>
              <a:t> </a:t>
            </a:r>
            <a:r>
              <a:rPr lang="kk-KZ" sz="2900" dirty="0">
                <a:solidFill>
                  <a:srgbClr val="0070C0"/>
                </a:solidFill>
                <a:latin typeface="Times New Roman" panose="02020603050405020304" pitchFamily="18" charset="0"/>
                <a:cs typeface="Times New Roman" panose="02020603050405020304" pitchFamily="18" charset="0"/>
              </a:rPr>
              <a:t>Ешкім іштен батыр болып тумайды: батырлық та, мінез секілді өскен орта, көрген тәрбиеге байланысты қалыптасады.</a:t>
            </a:r>
            <a:endParaRPr lang="ru-RU" sz="2900" dirty="0">
              <a:solidFill>
                <a:srgbClr val="0070C0"/>
              </a:solidFill>
              <a:latin typeface="Times New Roman" panose="02020603050405020304" pitchFamily="18" charset="0"/>
              <a:cs typeface="Times New Roman" panose="02020603050405020304" pitchFamily="18" charset="0"/>
            </a:endParaRPr>
          </a:p>
          <a:p>
            <a:pPr marL="68580" indent="0">
              <a:buNone/>
            </a:pPr>
            <a:r>
              <a:rPr lang="kk-KZ" sz="2900" dirty="0">
                <a:solidFill>
                  <a:srgbClr val="0070C0"/>
                </a:solidFill>
                <a:latin typeface="Times New Roman" panose="02020603050405020304" pitchFamily="18" charset="0"/>
                <a:cs typeface="Times New Roman" panose="02020603050405020304" pitchFamily="18" charset="0"/>
              </a:rPr>
              <a:t> </a:t>
            </a:r>
            <a:endParaRPr lang="ru-RU" sz="2900" dirty="0">
              <a:solidFill>
                <a:srgbClr val="0070C0"/>
              </a:solidFill>
              <a:latin typeface="Times New Roman" panose="02020603050405020304" pitchFamily="18" charset="0"/>
              <a:cs typeface="Times New Roman" panose="02020603050405020304" pitchFamily="18" charset="0"/>
            </a:endParaRPr>
          </a:p>
          <a:p>
            <a:r>
              <a:rPr lang="kk-KZ" sz="2900" dirty="0" smtClean="0">
                <a:solidFill>
                  <a:srgbClr val="0070C0"/>
                </a:solidFill>
                <a:latin typeface="Times New Roman" panose="02020603050405020304" pitchFamily="18" charset="0"/>
                <a:cs typeface="Times New Roman" panose="02020603050405020304" pitchFamily="18" charset="0"/>
              </a:rPr>
              <a:t>Батырлық </a:t>
            </a:r>
            <a:r>
              <a:rPr lang="kk-KZ" sz="2900" dirty="0">
                <a:solidFill>
                  <a:srgbClr val="0070C0"/>
                </a:solidFill>
                <a:latin typeface="Times New Roman" panose="02020603050405020304" pitchFamily="18" charset="0"/>
                <a:cs typeface="Times New Roman" panose="02020603050405020304" pitchFamily="18" charset="0"/>
              </a:rPr>
              <a:t>тәуекел мен ақылдың есебінен шығуға тиіс. </a:t>
            </a:r>
            <a:r>
              <a:rPr lang="ru-RU" sz="2900" dirty="0" err="1">
                <a:solidFill>
                  <a:srgbClr val="0070C0"/>
                </a:solidFill>
                <a:latin typeface="Times New Roman" panose="02020603050405020304" pitchFamily="18" charset="0"/>
                <a:cs typeface="Times New Roman" panose="02020603050405020304" pitchFamily="18" charset="0"/>
              </a:rPr>
              <a:t>Тәуекел</a:t>
            </a:r>
            <a:r>
              <a:rPr lang="ru-RU" sz="2900" dirty="0">
                <a:solidFill>
                  <a:srgbClr val="0070C0"/>
                </a:solidFill>
                <a:latin typeface="Times New Roman" panose="02020603050405020304" pitchFamily="18" charset="0"/>
                <a:cs typeface="Times New Roman" panose="02020603050405020304" pitchFamily="18" charset="0"/>
              </a:rPr>
              <a:t> </a:t>
            </a:r>
            <a:r>
              <a:rPr lang="ru-RU" sz="2900" dirty="0" err="1">
                <a:solidFill>
                  <a:srgbClr val="0070C0"/>
                </a:solidFill>
                <a:latin typeface="Times New Roman" panose="02020603050405020304" pitchFamily="18" charset="0"/>
                <a:cs typeface="Times New Roman" panose="02020603050405020304" pitchFamily="18" charset="0"/>
              </a:rPr>
              <a:t>кейде</a:t>
            </a:r>
            <a:r>
              <a:rPr lang="ru-RU" sz="2900" dirty="0">
                <a:solidFill>
                  <a:srgbClr val="0070C0"/>
                </a:solidFill>
                <a:latin typeface="Times New Roman" panose="02020603050405020304" pitchFamily="18" charset="0"/>
                <a:cs typeface="Times New Roman" panose="02020603050405020304" pitchFamily="18" charset="0"/>
              </a:rPr>
              <a:t> </a:t>
            </a:r>
            <a:r>
              <a:rPr lang="ru-RU" sz="2900" dirty="0" err="1">
                <a:solidFill>
                  <a:srgbClr val="0070C0"/>
                </a:solidFill>
                <a:latin typeface="Times New Roman" panose="02020603050405020304" pitchFamily="18" charset="0"/>
                <a:cs typeface="Times New Roman" panose="02020603050405020304" pitchFamily="18" charset="0"/>
              </a:rPr>
              <a:t>ақылды</a:t>
            </a:r>
            <a:r>
              <a:rPr lang="ru-RU" sz="2900" dirty="0">
                <a:solidFill>
                  <a:srgbClr val="0070C0"/>
                </a:solidFill>
                <a:latin typeface="Times New Roman" panose="02020603050405020304" pitchFamily="18" charset="0"/>
                <a:cs typeface="Times New Roman" panose="02020603050405020304" pitchFamily="18" charset="0"/>
              </a:rPr>
              <a:t> да </a:t>
            </a:r>
            <a:r>
              <a:rPr lang="ru-RU" sz="2900" dirty="0" err="1">
                <a:solidFill>
                  <a:srgbClr val="0070C0"/>
                </a:solidFill>
                <a:latin typeface="Times New Roman" panose="02020603050405020304" pitchFamily="18" charset="0"/>
                <a:cs typeface="Times New Roman" panose="02020603050405020304" pitchFamily="18" charset="0"/>
              </a:rPr>
              <a:t>ақтап</a:t>
            </a:r>
            <a:r>
              <a:rPr lang="ru-RU" sz="2900" dirty="0">
                <a:solidFill>
                  <a:srgbClr val="0070C0"/>
                </a:solidFill>
                <a:latin typeface="Times New Roman" panose="02020603050405020304" pitchFamily="18" charset="0"/>
                <a:cs typeface="Times New Roman" panose="02020603050405020304" pitchFamily="18" charset="0"/>
              </a:rPr>
              <a:t> </a:t>
            </a:r>
            <a:r>
              <a:rPr lang="ru-RU" sz="2900" dirty="0" err="1">
                <a:solidFill>
                  <a:srgbClr val="0070C0"/>
                </a:solidFill>
                <a:latin typeface="Times New Roman" panose="02020603050405020304" pitchFamily="18" charset="0"/>
                <a:cs typeface="Times New Roman" panose="02020603050405020304" pitchFamily="18" charset="0"/>
              </a:rPr>
              <a:t>алады</a:t>
            </a:r>
            <a:r>
              <a:rPr lang="ru-RU" sz="2900" dirty="0">
                <a:solidFill>
                  <a:srgbClr val="0070C0"/>
                </a:solidFill>
                <a:latin typeface="Times New Roman" panose="02020603050405020304" pitchFamily="18" charset="0"/>
                <a:cs typeface="Times New Roman" panose="02020603050405020304" pitchFamily="18" charset="0"/>
              </a:rPr>
              <a:t>. Ал </a:t>
            </a:r>
            <a:r>
              <a:rPr lang="ru-RU" sz="2900" dirty="0" err="1">
                <a:solidFill>
                  <a:srgbClr val="0070C0"/>
                </a:solidFill>
                <a:latin typeface="Times New Roman" panose="02020603050405020304" pitchFamily="18" charset="0"/>
                <a:cs typeface="Times New Roman" panose="02020603050405020304" pitchFamily="18" charset="0"/>
              </a:rPr>
              <a:t>ақылсыз</a:t>
            </a:r>
            <a:r>
              <a:rPr lang="ru-RU" sz="2900" dirty="0">
                <a:solidFill>
                  <a:srgbClr val="0070C0"/>
                </a:solidFill>
                <a:latin typeface="Times New Roman" panose="02020603050405020304" pitchFamily="18" charset="0"/>
                <a:cs typeface="Times New Roman" panose="02020603050405020304" pitchFamily="18" charset="0"/>
              </a:rPr>
              <a:t> </a:t>
            </a:r>
            <a:r>
              <a:rPr lang="ru-RU" sz="2900" dirty="0" err="1">
                <a:solidFill>
                  <a:srgbClr val="0070C0"/>
                </a:solidFill>
                <a:latin typeface="Times New Roman" panose="02020603050405020304" pitchFamily="18" charset="0"/>
                <a:cs typeface="Times New Roman" panose="02020603050405020304" pitchFamily="18" charset="0"/>
              </a:rPr>
              <a:t>тәуекелді</a:t>
            </a:r>
            <a:r>
              <a:rPr lang="ru-RU" sz="2900" dirty="0">
                <a:solidFill>
                  <a:srgbClr val="0070C0"/>
                </a:solidFill>
                <a:latin typeface="Times New Roman" panose="02020603050405020304" pitchFamily="18" charset="0"/>
                <a:cs typeface="Times New Roman" panose="02020603050405020304" pitchFamily="18" charset="0"/>
              </a:rPr>
              <a:t> </a:t>
            </a:r>
            <a:r>
              <a:rPr lang="ru-RU" sz="2900" dirty="0" err="1">
                <a:solidFill>
                  <a:srgbClr val="0070C0"/>
                </a:solidFill>
                <a:latin typeface="Times New Roman" panose="02020603050405020304" pitchFamily="18" charset="0"/>
                <a:cs typeface="Times New Roman" panose="02020603050405020304" pitchFamily="18" charset="0"/>
              </a:rPr>
              <a:t>ештеңе</a:t>
            </a:r>
            <a:r>
              <a:rPr lang="ru-RU" sz="2900" dirty="0">
                <a:solidFill>
                  <a:srgbClr val="0070C0"/>
                </a:solidFill>
                <a:latin typeface="Times New Roman" panose="02020603050405020304" pitchFamily="18" charset="0"/>
                <a:cs typeface="Times New Roman" panose="02020603050405020304" pitchFamily="18" charset="0"/>
              </a:rPr>
              <a:t> де </a:t>
            </a:r>
            <a:r>
              <a:rPr lang="ru-RU" sz="2900" dirty="0" err="1">
                <a:solidFill>
                  <a:srgbClr val="0070C0"/>
                </a:solidFill>
                <a:latin typeface="Times New Roman" panose="02020603050405020304" pitchFamily="18" charset="0"/>
                <a:cs typeface="Times New Roman" panose="02020603050405020304" pitchFamily="18" charset="0"/>
              </a:rPr>
              <a:t>ақтап</a:t>
            </a:r>
            <a:r>
              <a:rPr lang="ru-RU" sz="2900" dirty="0">
                <a:solidFill>
                  <a:srgbClr val="0070C0"/>
                </a:solidFill>
                <a:latin typeface="Times New Roman" panose="02020603050405020304" pitchFamily="18" charset="0"/>
                <a:cs typeface="Times New Roman" panose="02020603050405020304" pitchFamily="18" charset="0"/>
              </a:rPr>
              <a:t> ала </a:t>
            </a:r>
            <a:r>
              <a:rPr lang="ru-RU" sz="2900" dirty="0" err="1">
                <a:solidFill>
                  <a:srgbClr val="0070C0"/>
                </a:solidFill>
                <a:latin typeface="Times New Roman" panose="02020603050405020304" pitchFamily="18" charset="0"/>
                <a:cs typeface="Times New Roman" panose="02020603050405020304" pitchFamily="18" charset="0"/>
              </a:rPr>
              <a:t>алмайды</a:t>
            </a:r>
            <a:r>
              <a:rPr lang="ru-RU" sz="2900" dirty="0">
                <a:solidFill>
                  <a:srgbClr val="0070C0"/>
                </a:solidFill>
                <a:latin typeface="Times New Roman" panose="02020603050405020304" pitchFamily="18" charset="0"/>
                <a:cs typeface="Times New Roman" panose="02020603050405020304" pitchFamily="18" charset="0"/>
              </a:rPr>
              <a:t>.</a:t>
            </a:r>
          </a:p>
          <a:p>
            <a:pPr marL="68580" indent="0">
              <a:buNone/>
            </a:pPr>
            <a:r>
              <a:rPr lang="ru-RU" dirty="0"/>
              <a:t> </a:t>
            </a:r>
          </a:p>
        </p:txBody>
      </p:sp>
    </p:spTree>
    <p:extLst>
      <p:ext uri="{BB962C8B-B14F-4D97-AF65-F5344CB8AC3E}">
        <p14:creationId xmlns:p14="http://schemas.microsoft.com/office/powerpoint/2010/main" val="3547045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80">
                                          <p:stCondLst>
                                            <p:cond delay="0"/>
                                          </p:stCondLst>
                                        </p:cTn>
                                        <p:tgtEl>
                                          <p:spTgt spid="4">
                                            <p:txEl>
                                              <p:pRg st="2" end="2"/>
                                            </p:txEl>
                                          </p:spTgt>
                                        </p:tgtEl>
                                      </p:cBhvr>
                                    </p:animEffect>
                                    <p:anim calcmode="lin" valueType="num">
                                      <p:cBhvr>
                                        <p:cTn id="2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2" end="2"/>
                                            </p:txEl>
                                          </p:spTgt>
                                        </p:tgtEl>
                                      </p:cBhvr>
                                      <p:to x="100000" y="60000"/>
                                    </p:animScale>
                                    <p:animScale>
                                      <p:cBhvr>
                                        <p:cTn id="30" dur="166" decel="50000">
                                          <p:stCondLst>
                                            <p:cond delay="676"/>
                                          </p:stCondLst>
                                        </p:cTn>
                                        <p:tgtEl>
                                          <p:spTgt spid="4">
                                            <p:txEl>
                                              <p:pRg st="2" end="2"/>
                                            </p:txEl>
                                          </p:spTgt>
                                        </p:tgtEl>
                                      </p:cBhvr>
                                      <p:to x="100000" y="100000"/>
                                    </p:animScale>
                                    <p:animScale>
                                      <p:cBhvr>
                                        <p:cTn id="31" dur="26">
                                          <p:stCondLst>
                                            <p:cond delay="1312"/>
                                          </p:stCondLst>
                                        </p:cTn>
                                        <p:tgtEl>
                                          <p:spTgt spid="4">
                                            <p:txEl>
                                              <p:pRg st="2" end="2"/>
                                            </p:txEl>
                                          </p:spTgt>
                                        </p:tgtEl>
                                      </p:cBhvr>
                                      <p:to x="100000" y="80000"/>
                                    </p:animScale>
                                    <p:animScale>
                                      <p:cBhvr>
                                        <p:cTn id="32" dur="166" decel="50000">
                                          <p:stCondLst>
                                            <p:cond delay="1338"/>
                                          </p:stCondLst>
                                        </p:cTn>
                                        <p:tgtEl>
                                          <p:spTgt spid="4">
                                            <p:txEl>
                                              <p:pRg st="2" end="2"/>
                                            </p:txEl>
                                          </p:spTgt>
                                        </p:tgtEl>
                                      </p:cBhvr>
                                      <p:to x="100000" y="100000"/>
                                    </p:animScale>
                                    <p:animScale>
                                      <p:cBhvr>
                                        <p:cTn id="33" dur="26">
                                          <p:stCondLst>
                                            <p:cond delay="1642"/>
                                          </p:stCondLst>
                                        </p:cTn>
                                        <p:tgtEl>
                                          <p:spTgt spid="4">
                                            <p:txEl>
                                              <p:pRg st="2" end="2"/>
                                            </p:txEl>
                                          </p:spTgt>
                                        </p:tgtEl>
                                      </p:cBhvr>
                                      <p:to x="100000" y="90000"/>
                                    </p:animScale>
                                    <p:animScale>
                                      <p:cBhvr>
                                        <p:cTn id="34" dur="166" decel="50000">
                                          <p:stCondLst>
                                            <p:cond delay="1668"/>
                                          </p:stCondLst>
                                        </p:cTn>
                                        <p:tgtEl>
                                          <p:spTgt spid="4">
                                            <p:txEl>
                                              <p:pRg st="2" end="2"/>
                                            </p:txEl>
                                          </p:spTgt>
                                        </p:tgtEl>
                                      </p:cBhvr>
                                      <p:to x="100000" y="100000"/>
                                    </p:animScale>
                                    <p:animScale>
                                      <p:cBhvr>
                                        <p:cTn id="35" dur="26">
                                          <p:stCondLst>
                                            <p:cond delay="1808"/>
                                          </p:stCondLst>
                                        </p:cTn>
                                        <p:tgtEl>
                                          <p:spTgt spid="4">
                                            <p:txEl>
                                              <p:pRg st="2" end="2"/>
                                            </p:txEl>
                                          </p:spTgt>
                                        </p:tgtEl>
                                      </p:cBhvr>
                                      <p:to x="100000" y="95000"/>
                                    </p:animScale>
                                    <p:animScale>
                                      <p:cBhvr>
                                        <p:cTn id="36" dur="166" decel="50000">
                                          <p:stCondLst>
                                            <p:cond delay="1834"/>
                                          </p:stCondLst>
                                        </p:cTn>
                                        <p:tgtEl>
                                          <p:spTgt spid="4">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wipe(down)">
                                      <p:cBhvr>
                                        <p:cTn id="39" dur="580">
                                          <p:stCondLst>
                                            <p:cond delay="0"/>
                                          </p:stCondLst>
                                        </p:cTn>
                                        <p:tgtEl>
                                          <p:spTgt spid="4">
                                            <p:txEl>
                                              <p:pRg st="4" end="4"/>
                                            </p:txEl>
                                          </p:spTgt>
                                        </p:tgtEl>
                                      </p:cBhvr>
                                    </p:animEffect>
                                    <p:anim calcmode="lin" valueType="num">
                                      <p:cBhvr>
                                        <p:cTn id="4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4" end="4"/>
                                            </p:txEl>
                                          </p:spTgt>
                                        </p:tgtEl>
                                      </p:cBhvr>
                                      <p:to x="100000" y="60000"/>
                                    </p:animScale>
                                    <p:animScale>
                                      <p:cBhvr>
                                        <p:cTn id="46" dur="166" decel="50000">
                                          <p:stCondLst>
                                            <p:cond delay="676"/>
                                          </p:stCondLst>
                                        </p:cTn>
                                        <p:tgtEl>
                                          <p:spTgt spid="4">
                                            <p:txEl>
                                              <p:pRg st="4" end="4"/>
                                            </p:txEl>
                                          </p:spTgt>
                                        </p:tgtEl>
                                      </p:cBhvr>
                                      <p:to x="100000" y="100000"/>
                                    </p:animScale>
                                    <p:animScale>
                                      <p:cBhvr>
                                        <p:cTn id="47" dur="26">
                                          <p:stCondLst>
                                            <p:cond delay="1312"/>
                                          </p:stCondLst>
                                        </p:cTn>
                                        <p:tgtEl>
                                          <p:spTgt spid="4">
                                            <p:txEl>
                                              <p:pRg st="4" end="4"/>
                                            </p:txEl>
                                          </p:spTgt>
                                        </p:tgtEl>
                                      </p:cBhvr>
                                      <p:to x="100000" y="80000"/>
                                    </p:animScale>
                                    <p:animScale>
                                      <p:cBhvr>
                                        <p:cTn id="48" dur="166" decel="50000">
                                          <p:stCondLst>
                                            <p:cond delay="1338"/>
                                          </p:stCondLst>
                                        </p:cTn>
                                        <p:tgtEl>
                                          <p:spTgt spid="4">
                                            <p:txEl>
                                              <p:pRg st="4" end="4"/>
                                            </p:txEl>
                                          </p:spTgt>
                                        </p:tgtEl>
                                      </p:cBhvr>
                                      <p:to x="100000" y="100000"/>
                                    </p:animScale>
                                    <p:animScale>
                                      <p:cBhvr>
                                        <p:cTn id="49" dur="26">
                                          <p:stCondLst>
                                            <p:cond delay="1642"/>
                                          </p:stCondLst>
                                        </p:cTn>
                                        <p:tgtEl>
                                          <p:spTgt spid="4">
                                            <p:txEl>
                                              <p:pRg st="4" end="4"/>
                                            </p:txEl>
                                          </p:spTgt>
                                        </p:tgtEl>
                                      </p:cBhvr>
                                      <p:to x="100000" y="90000"/>
                                    </p:animScale>
                                    <p:animScale>
                                      <p:cBhvr>
                                        <p:cTn id="50" dur="166" decel="50000">
                                          <p:stCondLst>
                                            <p:cond delay="1668"/>
                                          </p:stCondLst>
                                        </p:cTn>
                                        <p:tgtEl>
                                          <p:spTgt spid="4">
                                            <p:txEl>
                                              <p:pRg st="4" end="4"/>
                                            </p:txEl>
                                          </p:spTgt>
                                        </p:tgtEl>
                                      </p:cBhvr>
                                      <p:to x="100000" y="100000"/>
                                    </p:animScale>
                                    <p:animScale>
                                      <p:cBhvr>
                                        <p:cTn id="51" dur="26">
                                          <p:stCondLst>
                                            <p:cond delay="1808"/>
                                          </p:stCondLst>
                                        </p:cTn>
                                        <p:tgtEl>
                                          <p:spTgt spid="4">
                                            <p:txEl>
                                              <p:pRg st="4" end="4"/>
                                            </p:txEl>
                                          </p:spTgt>
                                        </p:tgtEl>
                                      </p:cBhvr>
                                      <p:to x="100000" y="95000"/>
                                    </p:animScale>
                                    <p:animScale>
                                      <p:cBhvr>
                                        <p:cTn id="52" dur="166" decel="50000">
                                          <p:stCondLst>
                                            <p:cond delay="1834"/>
                                          </p:stCondLst>
                                        </p:cTn>
                                        <p:tgtEl>
                                          <p:spTgt spid="4">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down)">
                                      <p:cBhvr>
                                        <p:cTn id="55" dur="580">
                                          <p:stCondLst>
                                            <p:cond delay="0"/>
                                          </p:stCondLst>
                                        </p:cTn>
                                        <p:tgtEl>
                                          <p:spTgt spid="4">
                                            <p:txEl>
                                              <p:pRg st="6" end="6"/>
                                            </p:txEl>
                                          </p:spTgt>
                                        </p:tgtEl>
                                      </p:cBhvr>
                                    </p:animEffect>
                                    <p:anim calcmode="lin" valueType="num">
                                      <p:cBhvr>
                                        <p:cTn id="5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6" end="6"/>
                                            </p:txEl>
                                          </p:spTgt>
                                        </p:tgtEl>
                                      </p:cBhvr>
                                      <p:to x="100000" y="60000"/>
                                    </p:animScale>
                                    <p:animScale>
                                      <p:cBhvr>
                                        <p:cTn id="62" dur="166" decel="50000">
                                          <p:stCondLst>
                                            <p:cond delay="676"/>
                                          </p:stCondLst>
                                        </p:cTn>
                                        <p:tgtEl>
                                          <p:spTgt spid="4">
                                            <p:txEl>
                                              <p:pRg st="6" end="6"/>
                                            </p:txEl>
                                          </p:spTgt>
                                        </p:tgtEl>
                                      </p:cBhvr>
                                      <p:to x="100000" y="100000"/>
                                    </p:animScale>
                                    <p:animScale>
                                      <p:cBhvr>
                                        <p:cTn id="63" dur="26">
                                          <p:stCondLst>
                                            <p:cond delay="1312"/>
                                          </p:stCondLst>
                                        </p:cTn>
                                        <p:tgtEl>
                                          <p:spTgt spid="4">
                                            <p:txEl>
                                              <p:pRg st="6" end="6"/>
                                            </p:txEl>
                                          </p:spTgt>
                                        </p:tgtEl>
                                      </p:cBhvr>
                                      <p:to x="100000" y="80000"/>
                                    </p:animScale>
                                    <p:animScale>
                                      <p:cBhvr>
                                        <p:cTn id="64" dur="166" decel="50000">
                                          <p:stCondLst>
                                            <p:cond delay="1338"/>
                                          </p:stCondLst>
                                        </p:cTn>
                                        <p:tgtEl>
                                          <p:spTgt spid="4">
                                            <p:txEl>
                                              <p:pRg st="6" end="6"/>
                                            </p:txEl>
                                          </p:spTgt>
                                        </p:tgtEl>
                                      </p:cBhvr>
                                      <p:to x="100000" y="100000"/>
                                    </p:animScale>
                                    <p:animScale>
                                      <p:cBhvr>
                                        <p:cTn id="65" dur="26">
                                          <p:stCondLst>
                                            <p:cond delay="1642"/>
                                          </p:stCondLst>
                                        </p:cTn>
                                        <p:tgtEl>
                                          <p:spTgt spid="4">
                                            <p:txEl>
                                              <p:pRg st="6" end="6"/>
                                            </p:txEl>
                                          </p:spTgt>
                                        </p:tgtEl>
                                      </p:cBhvr>
                                      <p:to x="100000" y="90000"/>
                                    </p:animScale>
                                    <p:animScale>
                                      <p:cBhvr>
                                        <p:cTn id="66" dur="166" decel="50000">
                                          <p:stCondLst>
                                            <p:cond delay="1668"/>
                                          </p:stCondLst>
                                        </p:cTn>
                                        <p:tgtEl>
                                          <p:spTgt spid="4">
                                            <p:txEl>
                                              <p:pRg st="6" end="6"/>
                                            </p:txEl>
                                          </p:spTgt>
                                        </p:tgtEl>
                                      </p:cBhvr>
                                      <p:to x="100000" y="100000"/>
                                    </p:animScale>
                                    <p:animScale>
                                      <p:cBhvr>
                                        <p:cTn id="67" dur="26">
                                          <p:stCondLst>
                                            <p:cond delay="1808"/>
                                          </p:stCondLst>
                                        </p:cTn>
                                        <p:tgtEl>
                                          <p:spTgt spid="4">
                                            <p:txEl>
                                              <p:pRg st="6" end="6"/>
                                            </p:txEl>
                                          </p:spTgt>
                                        </p:tgtEl>
                                      </p:cBhvr>
                                      <p:to x="100000" y="95000"/>
                                    </p:animScale>
                                    <p:animScale>
                                      <p:cBhvr>
                                        <p:cTn id="68" dur="166" decel="50000">
                                          <p:stCondLst>
                                            <p:cond delay="1834"/>
                                          </p:stCondLst>
                                        </p:cTn>
                                        <p:tgtEl>
                                          <p:spTgt spid="4">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wipe(down)">
                                      <p:cBhvr>
                                        <p:cTn id="71" dur="580">
                                          <p:stCondLst>
                                            <p:cond delay="0"/>
                                          </p:stCondLst>
                                        </p:cTn>
                                        <p:tgtEl>
                                          <p:spTgt spid="4">
                                            <p:txEl>
                                              <p:pRg st="8" end="8"/>
                                            </p:txEl>
                                          </p:spTgt>
                                        </p:tgtEl>
                                      </p:cBhvr>
                                    </p:animEffect>
                                    <p:anim calcmode="lin" valueType="num">
                                      <p:cBhvr>
                                        <p:cTn id="72"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8" end="8"/>
                                            </p:txEl>
                                          </p:spTgt>
                                        </p:tgtEl>
                                      </p:cBhvr>
                                      <p:to x="100000" y="60000"/>
                                    </p:animScale>
                                    <p:animScale>
                                      <p:cBhvr>
                                        <p:cTn id="78" dur="166" decel="50000">
                                          <p:stCondLst>
                                            <p:cond delay="676"/>
                                          </p:stCondLst>
                                        </p:cTn>
                                        <p:tgtEl>
                                          <p:spTgt spid="4">
                                            <p:txEl>
                                              <p:pRg st="8" end="8"/>
                                            </p:txEl>
                                          </p:spTgt>
                                        </p:tgtEl>
                                      </p:cBhvr>
                                      <p:to x="100000" y="100000"/>
                                    </p:animScale>
                                    <p:animScale>
                                      <p:cBhvr>
                                        <p:cTn id="79" dur="26">
                                          <p:stCondLst>
                                            <p:cond delay="1312"/>
                                          </p:stCondLst>
                                        </p:cTn>
                                        <p:tgtEl>
                                          <p:spTgt spid="4">
                                            <p:txEl>
                                              <p:pRg st="8" end="8"/>
                                            </p:txEl>
                                          </p:spTgt>
                                        </p:tgtEl>
                                      </p:cBhvr>
                                      <p:to x="100000" y="80000"/>
                                    </p:animScale>
                                    <p:animScale>
                                      <p:cBhvr>
                                        <p:cTn id="80" dur="166" decel="50000">
                                          <p:stCondLst>
                                            <p:cond delay="1338"/>
                                          </p:stCondLst>
                                        </p:cTn>
                                        <p:tgtEl>
                                          <p:spTgt spid="4">
                                            <p:txEl>
                                              <p:pRg st="8" end="8"/>
                                            </p:txEl>
                                          </p:spTgt>
                                        </p:tgtEl>
                                      </p:cBhvr>
                                      <p:to x="100000" y="100000"/>
                                    </p:animScale>
                                    <p:animScale>
                                      <p:cBhvr>
                                        <p:cTn id="81" dur="26">
                                          <p:stCondLst>
                                            <p:cond delay="1642"/>
                                          </p:stCondLst>
                                        </p:cTn>
                                        <p:tgtEl>
                                          <p:spTgt spid="4">
                                            <p:txEl>
                                              <p:pRg st="8" end="8"/>
                                            </p:txEl>
                                          </p:spTgt>
                                        </p:tgtEl>
                                      </p:cBhvr>
                                      <p:to x="100000" y="90000"/>
                                    </p:animScale>
                                    <p:animScale>
                                      <p:cBhvr>
                                        <p:cTn id="82" dur="166" decel="50000">
                                          <p:stCondLst>
                                            <p:cond delay="1668"/>
                                          </p:stCondLst>
                                        </p:cTn>
                                        <p:tgtEl>
                                          <p:spTgt spid="4">
                                            <p:txEl>
                                              <p:pRg st="8" end="8"/>
                                            </p:txEl>
                                          </p:spTgt>
                                        </p:tgtEl>
                                      </p:cBhvr>
                                      <p:to x="100000" y="100000"/>
                                    </p:animScale>
                                    <p:animScale>
                                      <p:cBhvr>
                                        <p:cTn id="83" dur="26">
                                          <p:stCondLst>
                                            <p:cond delay="1808"/>
                                          </p:stCondLst>
                                        </p:cTn>
                                        <p:tgtEl>
                                          <p:spTgt spid="4">
                                            <p:txEl>
                                              <p:pRg st="8" end="8"/>
                                            </p:txEl>
                                          </p:spTgt>
                                        </p:tgtEl>
                                      </p:cBhvr>
                                      <p:to x="100000" y="95000"/>
                                    </p:animScale>
                                    <p:animScale>
                                      <p:cBhvr>
                                        <p:cTn id="84" dur="166" decel="50000">
                                          <p:stCondLst>
                                            <p:cond delay="1834"/>
                                          </p:stCondLst>
                                        </p:cTn>
                                        <p:tgtEl>
                                          <p:spTgt spid="4">
                                            <p:txEl>
                                              <p:pRg st="8" end="8"/>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5">
                                            <p:txEl>
                                              <p:pRg st="0" end="0"/>
                                            </p:txEl>
                                          </p:spTgt>
                                        </p:tgtEl>
                                        <p:attrNameLst>
                                          <p:attrName>style.visibility</p:attrName>
                                        </p:attrNameLst>
                                      </p:cBhvr>
                                      <p:to>
                                        <p:strVal val="visible"/>
                                      </p:to>
                                    </p:set>
                                    <p:animEffect transition="in" filter="wipe(down)">
                                      <p:cBhvr>
                                        <p:cTn id="89" dur="580">
                                          <p:stCondLst>
                                            <p:cond delay="0"/>
                                          </p:stCondLst>
                                        </p:cTn>
                                        <p:tgtEl>
                                          <p:spTgt spid="5">
                                            <p:txEl>
                                              <p:pRg st="0" end="0"/>
                                            </p:txEl>
                                          </p:spTgt>
                                        </p:tgtEl>
                                      </p:cBhvr>
                                    </p:animEffect>
                                    <p:anim calcmode="lin" valueType="num">
                                      <p:cBhvr>
                                        <p:cTn id="90"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5">
                                            <p:txEl>
                                              <p:pRg st="0" end="0"/>
                                            </p:txEl>
                                          </p:spTgt>
                                        </p:tgtEl>
                                      </p:cBhvr>
                                      <p:to x="100000" y="60000"/>
                                    </p:animScale>
                                    <p:animScale>
                                      <p:cBhvr>
                                        <p:cTn id="96" dur="166" decel="50000">
                                          <p:stCondLst>
                                            <p:cond delay="676"/>
                                          </p:stCondLst>
                                        </p:cTn>
                                        <p:tgtEl>
                                          <p:spTgt spid="5">
                                            <p:txEl>
                                              <p:pRg st="0" end="0"/>
                                            </p:txEl>
                                          </p:spTgt>
                                        </p:tgtEl>
                                      </p:cBhvr>
                                      <p:to x="100000" y="100000"/>
                                    </p:animScale>
                                    <p:animScale>
                                      <p:cBhvr>
                                        <p:cTn id="97" dur="26">
                                          <p:stCondLst>
                                            <p:cond delay="1312"/>
                                          </p:stCondLst>
                                        </p:cTn>
                                        <p:tgtEl>
                                          <p:spTgt spid="5">
                                            <p:txEl>
                                              <p:pRg st="0" end="0"/>
                                            </p:txEl>
                                          </p:spTgt>
                                        </p:tgtEl>
                                      </p:cBhvr>
                                      <p:to x="100000" y="80000"/>
                                    </p:animScale>
                                    <p:animScale>
                                      <p:cBhvr>
                                        <p:cTn id="98" dur="166" decel="50000">
                                          <p:stCondLst>
                                            <p:cond delay="1338"/>
                                          </p:stCondLst>
                                        </p:cTn>
                                        <p:tgtEl>
                                          <p:spTgt spid="5">
                                            <p:txEl>
                                              <p:pRg st="0" end="0"/>
                                            </p:txEl>
                                          </p:spTgt>
                                        </p:tgtEl>
                                      </p:cBhvr>
                                      <p:to x="100000" y="100000"/>
                                    </p:animScale>
                                    <p:animScale>
                                      <p:cBhvr>
                                        <p:cTn id="99" dur="26">
                                          <p:stCondLst>
                                            <p:cond delay="1642"/>
                                          </p:stCondLst>
                                        </p:cTn>
                                        <p:tgtEl>
                                          <p:spTgt spid="5">
                                            <p:txEl>
                                              <p:pRg st="0" end="0"/>
                                            </p:txEl>
                                          </p:spTgt>
                                        </p:tgtEl>
                                      </p:cBhvr>
                                      <p:to x="100000" y="90000"/>
                                    </p:animScale>
                                    <p:animScale>
                                      <p:cBhvr>
                                        <p:cTn id="100" dur="166" decel="50000">
                                          <p:stCondLst>
                                            <p:cond delay="1668"/>
                                          </p:stCondLst>
                                        </p:cTn>
                                        <p:tgtEl>
                                          <p:spTgt spid="5">
                                            <p:txEl>
                                              <p:pRg st="0" end="0"/>
                                            </p:txEl>
                                          </p:spTgt>
                                        </p:tgtEl>
                                      </p:cBhvr>
                                      <p:to x="100000" y="100000"/>
                                    </p:animScale>
                                    <p:animScale>
                                      <p:cBhvr>
                                        <p:cTn id="101" dur="26">
                                          <p:stCondLst>
                                            <p:cond delay="1808"/>
                                          </p:stCondLst>
                                        </p:cTn>
                                        <p:tgtEl>
                                          <p:spTgt spid="5">
                                            <p:txEl>
                                              <p:pRg st="0" end="0"/>
                                            </p:txEl>
                                          </p:spTgt>
                                        </p:tgtEl>
                                      </p:cBhvr>
                                      <p:to x="100000" y="95000"/>
                                    </p:animScale>
                                    <p:animScale>
                                      <p:cBhvr>
                                        <p:cTn id="102" dur="166" decel="50000">
                                          <p:stCondLst>
                                            <p:cond delay="1834"/>
                                          </p:stCondLst>
                                        </p:cTn>
                                        <p:tgtEl>
                                          <p:spTgt spid="5">
                                            <p:txEl>
                                              <p:pRg st="0" end="0"/>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5">
                                            <p:txEl>
                                              <p:pRg st="1" end="1"/>
                                            </p:txEl>
                                          </p:spTgt>
                                        </p:tgtEl>
                                        <p:attrNameLst>
                                          <p:attrName>style.visibility</p:attrName>
                                        </p:attrNameLst>
                                      </p:cBhvr>
                                      <p:to>
                                        <p:strVal val="visible"/>
                                      </p:to>
                                    </p:set>
                                    <p:animEffect transition="in" filter="wipe(down)">
                                      <p:cBhvr>
                                        <p:cTn id="107" dur="580">
                                          <p:stCondLst>
                                            <p:cond delay="0"/>
                                          </p:stCondLst>
                                        </p:cTn>
                                        <p:tgtEl>
                                          <p:spTgt spid="5">
                                            <p:txEl>
                                              <p:pRg st="1" end="1"/>
                                            </p:txEl>
                                          </p:spTgt>
                                        </p:tgtEl>
                                      </p:cBhvr>
                                    </p:animEffect>
                                    <p:anim calcmode="lin" valueType="num">
                                      <p:cBhvr>
                                        <p:cTn id="10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5">
                                            <p:txEl>
                                              <p:pRg st="1" end="1"/>
                                            </p:txEl>
                                          </p:spTgt>
                                        </p:tgtEl>
                                      </p:cBhvr>
                                      <p:to x="100000" y="60000"/>
                                    </p:animScale>
                                    <p:animScale>
                                      <p:cBhvr>
                                        <p:cTn id="114" dur="166" decel="50000">
                                          <p:stCondLst>
                                            <p:cond delay="676"/>
                                          </p:stCondLst>
                                        </p:cTn>
                                        <p:tgtEl>
                                          <p:spTgt spid="5">
                                            <p:txEl>
                                              <p:pRg st="1" end="1"/>
                                            </p:txEl>
                                          </p:spTgt>
                                        </p:tgtEl>
                                      </p:cBhvr>
                                      <p:to x="100000" y="100000"/>
                                    </p:animScale>
                                    <p:animScale>
                                      <p:cBhvr>
                                        <p:cTn id="115" dur="26">
                                          <p:stCondLst>
                                            <p:cond delay="1312"/>
                                          </p:stCondLst>
                                        </p:cTn>
                                        <p:tgtEl>
                                          <p:spTgt spid="5">
                                            <p:txEl>
                                              <p:pRg st="1" end="1"/>
                                            </p:txEl>
                                          </p:spTgt>
                                        </p:tgtEl>
                                      </p:cBhvr>
                                      <p:to x="100000" y="80000"/>
                                    </p:animScale>
                                    <p:animScale>
                                      <p:cBhvr>
                                        <p:cTn id="116" dur="166" decel="50000">
                                          <p:stCondLst>
                                            <p:cond delay="1338"/>
                                          </p:stCondLst>
                                        </p:cTn>
                                        <p:tgtEl>
                                          <p:spTgt spid="5">
                                            <p:txEl>
                                              <p:pRg st="1" end="1"/>
                                            </p:txEl>
                                          </p:spTgt>
                                        </p:tgtEl>
                                      </p:cBhvr>
                                      <p:to x="100000" y="100000"/>
                                    </p:animScale>
                                    <p:animScale>
                                      <p:cBhvr>
                                        <p:cTn id="117" dur="26">
                                          <p:stCondLst>
                                            <p:cond delay="1642"/>
                                          </p:stCondLst>
                                        </p:cTn>
                                        <p:tgtEl>
                                          <p:spTgt spid="5">
                                            <p:txEl>
                                              <p:pRg st="1" end="1"/>
                                            </p:txEl>
                                          </p:spTgt>
                                        </p:tgtEl>
                                      </p:cBhvr>
                                      <p:to x="100000" y="90000"/>
                                    </p:animScale>
                                    <p:animScale>
                                      <p:cBhvr>
                                        <p:cTn id="118" dur="166" decel="50000">
                                          <p:stCondLst>
                                            <p:cond delay="1668"/>
                                          </p:stCondLst>
                                        </p:cTn>
                                        <p:tgtEl>
                                          <p:spTgt spid="5">
                                            <p:txEl>
                                              <p:pRg st="1" end="1"/>
                                            </p:txEl>
                                          </p:spTgt>
                                        </p:tgtEl>
                                      </p:cBhvr>
                                      <p:to x="100000" y="100000"/>
                                    </p:animScale>
                                    <p:animScale>
                                      <p:cBhvr>
                                        <p:cTn id="119" dur="26">
                                          <p:stCondLst>
                                            <p:cond delay="1808"/>
                                          </p:stCondLst>
                                        </p:cTn>
                                        <p:tgtEl>
                                          <p:spTgt spid="5">
                                            <p:txEl>
                                              <p:pRg st="1" end="1"/>
                                            </p:txEl>
                                          </p:spTgt>
                                        </p:tgtEl>
                                      </p:cBhvr>
                                      <p:to x="100000" y="95000"/>
                                    </p:animScale>
                                    <p:animScale>
                                      <p:cBhvr>
                                        <p:cTn id="120" dur="166" decel="50000">
                                          <p:stCondLst>
                                            <p:cond delay="1834"/>
                                          </p:stCondLst>
                                        </p:cTn>
                                        <p:tgtEl>
                                          <p:spTgt spid="5">
                                            <p:txEl>
                                              <p:pRg st="1" end="1"/>
                                            </p:tx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5">
                                            <p:txEl>
                                              <p:pRg st="2" end="2"/>
                                            </p:txEl>
                                          </p:spTgt>
                                        </p:tgtEl>
                                        <p:attrNameLst>
                                          <p:attrName>style.visibility</p:attrName>
                                        </p:attrNameLst>
                                      </p:cBhvr>
                                      <p:to>
                                        <p:strVal val="visible"/>
                                      </p:to>
                                    </p:set>
                                    <p:animEffect transition="in" filter="wipe(down)">
                                      <p:cBhvr>
                                        <p:cTn id="125" dur="580">
                                          <p:stCondLst>
                                            <p:cond delay="0"/>
                                          </p:stCondLst>
                                        </p:cTn>
                                        <p:tgtEl>
                                          <p:spTgt spid="5">
                                            <p:txEl>
                                              <p:pRg st="2" end="2"/>
                                            </p:txEl>
                                          </p:spTgt>
                                        </p:tgtEl>
                                      </p:cBhvr>
                                    </p:animEffect>
                                    <p:anim calcmode="lin" valueType="num">
                                      <p:cBhvr>
                                        <p:cTn id="1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5">
                                            <p:txEl>
                                              <p:pRg st="2" end="2"/>
                                            </p:txEl>
                                          </p:spTgt>
                                        </p:tgtEl>
                                      </p:cBhvr>
                                      <p:to x="100000" y="60000"/>
                                    </p:animScale>
                                    <p:animScale>
                                      <p:cBhvr>
                                        <p:cTn id="132" dur="166" decel="50000">
                                          <p:stCondLst>
                                            <p:cond delay="676"/>
                                          </p:stCondLst>
                                        </p:cTn>
                                        <p:tgtEl>
                                          <p:spTgt spid="5">
                                            <p:txEl>
                                              <p:pRg st="2" end="2"/>
                                            </p:txEl>
                                          </p:spTgt>
                                        </p:tgtEl>
                                      </p:cBhvr>
                                      <p:to x="100000" y="100000"/>
                                    </p:animScale>
                                    <p:animScale>
                                      <p:cBhvr>
                                        <p:cTn id="133" dur="26">
                                          <p:stCondLst>
                                            <p:cond delay="1312"/>
                                          </p:stCondLst>
                                        </p:cTn>
                                        <p:tgtEl>
                                          <p:spTgt spid="5">
                                            <p:txEl>
                                              <p:pRg st="2" end="2"/>
                                            </p:txEl>
                                          </p:spTgt>
                                        </p:tgtEl>
                                      </p:cBhvr>
                                      <p:to x="100000" y="80000"/>
                                    </p:animScale>
                                    <p:animScale>
                                      <p:cBhvr>
                                        <p:cTn id="134" dur="166" decel="50000">
                                          <p:stCondLst>
                                            <p:cond delay="1338"/>
                                          </p:stCondLst>
                                        </p:cTn>
                                        <p:tgtEl>
                                          <p:spTgt spid="5">
                                            <p:txEl>
                                              <p:pRg st="2" end="2"/>
                                            </p:txEl>
                                          </p:spTgt>
                                        </p:tgtEl>
                                      </p:cBhvr>
                                      <p:to x="100000" y="100000"/>
                                    </p:animScale>
                                    <p:animScale>
                                      <p:cBhvr>
                                        <p:cTn id="135" dur="26">
                                          <p:stCondLst>
                                            <p:cond delay="1642"/>
                                          </p:stCondLst>
                                        </p:cTn>
                                        <p:tgtEl>
                                          <p:spTgt spid="5">
                                            <p:txEl>
                                              <p:pRg st="2" end="2"/>
                                            </p:txEl>
                                          </p:spTgt>
                                        </p:tgtEl>
                                      </p:cBhvr>
                                      <p:to x="100000" y="90000"/>
                                    </p:animScale>
                                    <p:animScale>
                                      <p:cBhvr>
                                        <p:cTn id="136" dur="166" decel="50000">
                                          <p:stCondLst>
                                            <p:cond delay="1668"/>
                                          </p:stCondLst>
                                        </p:cTn>
                                        <p:tgtEl>
                                          <p:spTgt spid="5">
                                            <p:txEl>
                                              <p:pRg st="2" end="2"/>
                                            </p:txEl>
                                          </p:spTgt>
                                        </p:tgtEl>
                                      </p:cBhvr>
                                      <p:to x="100000" y="100000"/>
                                    </p:animScale>
                                    <p:animScale>
                                      <p:cBhvr>
                                        <p:cTn id="137" dur="26">
                                          <p:stCondLst>
                                            <p:cond delay="1808"/>
                                          </p:stCondLst>
                                        </p:cTn>
                                        <p:tgtEl>
                                          <p:spTgt spid="5">
                                            <p:txEl>
                                              <p:pRg st="2" end="2"/>
                                            </p:txEl>
                                          </p:spTgt>
                                        </p:tgtEl>
                                      </p:cBhvr>
                                      <p:to x="100000" y="95000"/>
                                    </p:animScale>
                                    <p:animScale>
                                      <p:cBhvr>
                                        <p:cTn id="138" dur="166" decel="50000">
                                          <p:stCondLst>
                                            <p:cond delay="1834"/>
                                          </p:stCondLst>
                                        </p:cTn>
                                        <p:tgtEl>
                                          <p:spTgt spid="5">
                                            <p:txEl>
                                              <p:pRg st="2" end="2"/>
                                            </p:txEl>
                                          </p:spTgt>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5">
                                            <p:txEl>
                                              <p:pRg st="3" end="3"/>
                                            </p:txEl>
                                          </p:spTgt>
                                        </p:tgtEl>
                                        <p:attrNameLst>
                                          <p:attrName>style.visibility</p:attrName>
                                        </p:attrNameLst>
                                      </p:cBhvr>
                                      <p:to>
                                        <p:strVal val="visible"/>
                                      </p:to>
                                    </p:set>
                                    <p:animEffect transition="in" filter="wipe(down)">
                                      <p:cBhvr>
                                        <p:cTn id="143" dur="580">
                                          <p:stCondLst>
                                            <p:cond delay="0"/>
                                          </p:stCondLst>
                                        </p:cTn>
                                        <p:tgtEl>
                                          <p:spTgt spid="5">
                                            <p:txEl>
                                              <p:pRg st="3" end="3"/>
                                            </p:txEl>
                                          </p:spTgt>
                                        </p:tgtEl>
                                      </p:cBhvr>
                                    </p:animEffect>
                                    <p:anim calcmode="lin" valueType="num">
                                      <p:cBhvr>
                                        <p:cTn id="14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5">
                                            <p:txEl>
                                              <p:pRg st="3" end="3"/>
                                            </p:txEl>
                                          </p:spTgt>
                                        </p:tgtEl>
                                      </p:cBhvr>
                                      <p:to x="100000" y="60000"/>
                                    </p:animScale>
                                    <p:animScale>
                                      <p:cBhvr>
                                        <p:cTn id="150" dur="166" decel="50000">
                                          <p:stCondLst>
                                            <p:cond delay="676"/>
                                          </p:stCondLst>
                                        </p:cTn>
                                        <p:tgtEl>
                                          <p:spTgt spid="5">
                                            <p:txEl>
                                              <p:pRg st="3" end="3"/>
                                            </p:txEl>
                                          </p:spTgt>
                                        </p:tgtEl>
                                      </p:cBhvr>
                                      <p:to x="100000" y="100000"/>
                                    </p:animScale>
                                    <p:animScale>
                                      <p:cBhvr>
                                        <p:cTn id="151" dur="26">
                                          <p:stCondLst>
                                            <p:cond delay="1312"/>
                                          </p:stCondLst>
                                        </p:cTn>
                                        <p:tgtEl>
                                          <p:spTgt spid="5">
                                            <p:txEl>
                                              <p:pRg st="3" end="3"/>
                                            </p:txEl>
                                          </p:spTgt>
                                        </p:tgtEl>
                                      </p:cBhvr>
                                      <p:to x="100000" y="80000"/>
                                    </p:animScale>
                                    <p:animScale>
                                      <p:cBhvr>
                                        <p:cTn id="152" dur="166" decel="50000">
                                          <p:stCondLst>
                                            <p:cond delay="1338"/>
                                          </p:stCondLst>
                                        </p:cTn>
                                        <p:tgtEl>
                                          <p:spTgt spid="5">
                                            <p:txEl>
                                              <p:pRg st="3" end="3"/>
                                            </p:txEl>
                                          </p:spTgt>
                                        </p:tgtEl>
                                      </p:cBhvr>
                                      <p:to x="100000" y="100000"/>
                                    </p:animScale>
                                    <p:animScale>
                                      <p:cBhvr>
                                        <p:cTn id="153" dur="26">
                                          <p:stCondLst>
                                            <p:cond delay="1642"/>
                                          </p:stCondLst>
                                        </p:cTn>
                                        <p:tgtEl>
                                          <p:spTgt spid="5">
                                            <p:txEl>
                                              <p:pRg st="3" end="3"/>
                                            </p:txEl>
                                          </p:spTgt>
                                        </p:tgtEl>
                                      </p:cBhvr>
                                      <p:to x="100000" y="90000"/>
                                    </p:animScale>
                                    <p:animScale>
                                      <p:cBhvr>
                                        <p:cTn id="154" dur="166" decel="50000">
                                          <p:stCondLst>
                                            <p:cond delay="1668"/>
                                          </p:stCondLst>
                                        </p:cTn>
                                        <p:tgtEl>
                                          <p:spTgt spid="5">
                                            <p:txEl>
                                              <p:pRg st="3" end="3"/>
                                            </p:txEl>
                                          </p:spTgt>
                                        </p:tgtEl>
                                      </p:cBhvr>
                                      <p:to x="100000" y="100000"/>
                                    </p:animScale>
                                    <p:animScale>
                                      <p:cBhvr>
                                        <p:cTn id="155" dur="26">
                                          <p:stCondLst>
                                            <p:cond delay="1808"/>
                                          </p:stCondLst>
                                        </p:cTn>
                                        <p:tgtEl>
                                          <p:spTgt spid="5">
                                            <p:txEl>
                                              <p:pRg st="3" end="3"/>
                                            </p:txEl>
                                          </p:spTgt>
                                        </p:tgtEl>
                                      </p:cBhvr>
                                      <p:to x="100000" y="95000"/>
                                    </p:animScale>
                                    <p:animScale>
                                      <p:cBhvr>
                                        <p:cTn id="156" dur="166" decel="50000">
                                          <p:stCondLst>
                                            <p:cond delay="1834"/>
                                          </p:stCondLst>
                                        </p:cTn>
                                        <p:tgtEl>
                                          <p:spTgt spid="5">
                                            <p:txEl>
                                              <p:pRg st="3" end="3"/>
                                            </p:tx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nodeType="clickEffect">
                                  <p:stCondLst>
                                    <p:cond delay="0"/>
                                  </p:stCondLst>
                                  <p:childTnLst>
                                    <p:set>
                                      <p:cBhvr>
                                        <p:cTn id="160" dur="1" fill="hold">
                                          <p:stCondLst>
                                            <p:cond delay="0"/>
                                          </p:stCondLst>
                                        </p:cTn>
                                        <p:tgtEl>
                                          <p:spTgt spid="5">
                                            <p:txEl>
                                              <p:pRg st="4" end="4"/>
                                            </p:txEl>
                                          </p:spTgt>
                                        </p:tgtEl>
                                        <p:attrNameLst>
                                          <p:attrName>style.visibility</p:attrName>
                                        </p:attrNameLst>
                                      </p:cBhvr>
                                      <p:to>
                                        <p:strVal val="visible"/>
                                      </p:to>
                                    </p:set>
                                    <p:animEffect transition="in" filter="wipe(down)">
                                      <p:cBhvr>
                                        <p:cTn id="161" dur="580">
                                          <p:stCondLst>
                                            <p:cond delay="0"/>
                                          </p:stCondLst>
                                        </p:cTn>
                                        <p:tgtEl>
                                          <p:spTgt spid="5">
                                            <p:txEl>
                                              <p:pRg st="4" end="4"/>
                                            </p:txEl>
                                          </p:spTgt>
                                        </p:tgtEl>
                                      </p:cBhvr>
                                    </p:animEffect>
                                    <p:anim calcmode="lin" valueType="num">
                                      <p:cBhvr>
                                        <p:cTn id="162"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5">
                                            <p:txEl>
                                              <p:pRg st="4" end="4"/>
                                            </p:txEl>
                                          </p:spTgt>
                                        </p:tgtEl>
                                      </p:cBhvr>
                                      <p:to x="100000" y="60000"/>
                                    </p:animScale>
                                    <p:animScale>
                                      <p:cBhvr>
                                        <p:cTn id="168" dur="166" decel="50000">
                                          <p:stCondLst>
                                            <p:cond delay="676"/>
                                          </p:stCondLst>
                                        </p:cTn>
                                        <p:tgtEl>
                                          <p:spTgt spid="5">
                                            <p:txEl>
                                              <p:pRg st="4" end="4"/>
                                            </p:txEl>
                                          </p:spTgt>
                                        </p:tgtEl>
                                      </p:cBhvr>
                                      <p:to x="100000" y="100000"/>
                                    </p:animScale>
                                    <p:animScale>
                                      <p:cBhvr>
                                        <p:cTn id="169" dur="26">
                                          <p:stCondLst>
                                            <p:cond delay="1312"/>
                                          </p:stCondLst>
                                        </p:cTn>
                                        <p:tgtEl>
                                          <p:spTgt spid="5">
                                            <p:txEl>
                                              <p:pRg st="4" end="4"/>
                                            </p:txEl>
                                          </p:spTgt>
                                        </p:tgtEl>
                                      </p:cBhvr>
                                      <p:to x="100000" y="80000"/>
                                    </p:animScale>
                                    <p:animScale>
                                      <p:cBhvr>
                                        <p:cTn id="170" dur="166" decel="50000">
                                          <p:stCondLst>
                                            <p:cond delay="1338"/>
                                          </p:stCondLst>
                                        </p:cTn>
                                        <p:tgtEl>
                                          <p:spTgt spid="5">
                                            <p:txEl>
                                              <p:pRg st="4" end="4"/>
                                            </p:txEl>
                                          </p:spTgt>
                                        </p:tgtEl>
                                      </p:cBhvr>
                                      <p:to x="100000" y="100000"/>
                                    </p:animScale>
                                    <p:animScale>
                                      <p:cBhvr>
                                        <p:cTn id="171" dur="26">
                                          <p:stCondLst>
                                            <p:cond delay="1642"/>
                                          </p:stCondLst>
                                        </p:cTn>
                                        <p:tgtEl>
                                          <p:spTgt spid="5">
                                            <p:txEl>
                                              <p:pRg st="4" end="4"/>
                                            </p:txEl>
                                          </p:spTgt>
                                        </p:tgtEl>
                                      </p:cBhvr>
                                      <p:to x="100000" y="90000"/>
                                    </p:animScale>
                                    <p:animScale>
                                      <p:cBhvr>
                                        <p:cTn id="172" dur="166" decel="50000">
                                          <p:stCondLst>
                                            <p:cond delay="1668"/>
                                          </p:stCondLst>
                                        </p:cTn>
                                        <p:tgtEl>
                                          <p:spTgt spid="5">
                                            <p:txEl>
                                              <p:pRg st="4" end="4"/>
                                            </p:txEl>
                                          </p:spTgt>
                                        </p:tgtEl>
                                      </p:cBhvr>
                                      <p:to x="100000" y="100000"/>
                                    </p:animScale>
                                    <p:animScale>
                                      <p:cBhvr>
                                        <p:cTn id="173" dur="26">
                                          <p:stCondLst>
                                            <p:cond delay="1808"/>
                                          </p:stCondLst>
                                        </p:cTn>
                                        <p:tgtEl>
                                          <p:spTgt spid="5">
                                            <p:txEl>
                                              <p:pRg st="4" end="4"/>
                                            </p:txEl>
                                          </p:spTgt>
                                        </p:tgtEl>
                                      </p:cBhvr>
                                      <p:to x="100000" y="95000"/>
                                    </p:animScale>
                                    <p:animScale>
                                      <p:cBhvr>
                                        <p:cTn id="174" dur="166" decel="50000">
                                          <p:stCondLst>
                                            <p:cond delay="1834"/>
                                          </p:stCondLst>
                                        </p:cTn>
                                        <p:tgtEl>
                                          <p:spTgt spid="5">
                                            <p:txEl>
                                              <p:pRg st="4" end="4"/>
                                            </p:txEl>
                                          </p:spTgt>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nodeType="clickEffect">
                                  <p:stCondLst>
                                    <p:cond delay="0"/>
                                  </p:stCondLst>
                                  <p:childTnLst>
                                    <p:set>
                                      <p:cBhvr>
                                        <p:cTn id="178" dur="1" fill="hold">
                                          <p:stCondLst>
                                            <p:cond delay="0"/>
                                          </p:stCondLst>
                                        </p:cTn>
                                        <p:tgtEl>
                                          <p:spTgt spid="5">
                                            <p:txEl>
                                              <p:pRg st="5" end="5"/>
                                            </p:txEl>
                                          </p:spTgt>
                                        </p:tgtEl>
                                        <p:attrNameLst>
                                          <p:attrName>style.visibility</p:attrName>
                                        </p:attrNameLst>
                                      </p:cBhvr>
                                      <p:to>
                                        <p:strVal val="visible"/>
                                      </p:to>
                                    </p:set>
                                    <p:animEffect transition="in" filter="wipe(down)">
                                      <p:cBhvr>
                                        <p:cTn id="179" dur="580">
                                          <p:stCondLst>
                                            <p:cond delay="0"/>
                                          </p:stCondLst>
                                        </p:cTn>
                                        <p:tgtEl>
                                          <p:spTgt spid="5">
                                            <p:txEl>
                                              <p:pRg st="5" end="5"/>
                                            </p:txEl>
                                          </p:spTgt>
                                        </p:tgtEl>
                                      </p:cBhvr>
                                    </p:animEffect>
                                    <p:anim calcmode="lin" valueType="num">
                                      <p:cBhvr>
                                        <p:cTn id="180"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85" dur="26">
                                          <p:stCondLst>
                                            <p:cond delay="650"/>
                                          </p:stCondLst>
                                        </p:cTn>
                                        <p:tgtEl>
                                          <p:spTgt spid="5">
                                            <p:txEl>
                                              <p:pRg st="5" end="5"/>
                                            </p:txEl>
                                          </p:spTgt>
                                        </p:tgtEl>
                                      </p:cBhvr>
                                      <p:to x="100000" y="60000"/>
                                    </p:animScale>
                                    <p:animScale>
                                      <p:cBhvr>
                                        <p:cTn id="186" dur="166" decel="50000">
                                          <p:stCondLst>
                                            <p:cond delay="676"/>
                                          </p:stCondLst>
                                        </p:cTn>
                                        <p:tgtEl>
                                          <p:spTgt spid="5">
                                            <p:txEl>
                                              <p:pRg st="5" end="5"/>
                                            </p:txEl>
                                          </p:spTgt>
                                        </p:tgtEl>
                                      </p:cBhvr>
                                      <p:to x="100000" y="100000"/>
                                    </p:animScale>
                                    <p:animScale>
                                      <p:cBhvr>
                                        <p:cTn id="187" dur="26">
                                          <p:stCondLst>
                                            <p:cond delay="1312"/>
                                          </p:stCondLst>
                                        </p:cTn>
                                        <p:tgtEl>
                                          <p:spTgt spid="5">
                                            <p:txEl>
                                              <p:pRg st="5" end="5"/>
                                            </p:txEl>
                                          </p:spTgt>
                                        </p:tgtEl>
                                      </p:cBhvr>
                                      <p:to x="100000" y="80000"/>
                                    </p:animScale>
                                    <p:animScale>
                                      <p:cBhvr>
                                        <p:cTn id="188" dur="166" decel="50000">
                                          <p:stCondLst>
                                            <p:cond delay="1338"/>
                                          </p:stCondLst>
                                        </p:cTn>
                                        <p:tgtEl>
                                          <p:spTgt spid="5">
                                            <p:txEl>
                                              <p:pRg st="5" end="5"/>
                                            </p:txEl>
                                          </p:spTgt>
                                        </p:tgtEl>
                                      </p:cBhvr>
                                      <p:to x="100000" y="100000"/>
                                    </p:animScale>
                                    <p:animScale>
                                      <p:cBhvr>
                                        <p:cTn id="189" dur="26">
                                          <p:stCondLst>
                                            <p:cond delay="1642"/>
                                          </p:stCondLst>
                                        </p:cTn>
                                        <p:tgtEl>
                                          <p:spTgt spid="5">
                                            <p:txEl>
                                              <p:pRg st="5" end="5"/>
                                            </p:txEl>
                                          </p:spTgt>
                                        </p:tgtEl>
                                      </p:cBhvr>
                                      <p:to x="100000" y="90000"/>
                                    </p:animScale>
                                    <p:animScale>
                                      <p:cBhvr>
                                        <p:cTn id="190" dur="166" decel="50000">
                                          <p:stCondLst>
                                            <p:cond delay="1668"/>
                                          </p:stCondLst>
                                        </p:cTn>
                                        <p:tgtEl>
                                          <p:spTgt spid="5">
                                            <p:txEl>
                                              <p:pRg st="5" end="5"/>
                                            </p:txEl>
                                          </p:spTgt>
                                        </p:tgtEl>
                                      </p:cBhvr>
                                      <p:to x="100000" y="100000"/>
                                    </p:animScale>
                                    <p:animScale>
                                      <p:cBhvr>
                                        <p:cTn id="191" dur="26">
                                          <p:stCondLst>
                                            <p:cond delay="1808"/>
                                          </p:stCondLst>
                                        </p:cTn>
                                        <p:tgtEl>
                                          <p:spTgt spid="5">
                                            <p:txEl>
                                              <p:pRg st="5" end="5"/>
                                            </p:txEl>
                                          </p:spTgt>
                                        </p:tgtEl>
                                      </p:cBhvr>
                                      <p:to x="100000" y="95000"/>
                                    </p:animScale>
                                    <p:animScale>
                                      <p:cBhvr>
                                        <p:cTn id="192" dur="166" decel="50000">
                                          <p:stCondLst>
                                            <p:cond delay="1834"/>
                                          </p:stCondLst>
                                        </p:cTn>
                                        <p:tgtEl>
                                          <p:spTgt spid="5">
                                            <p:txEl>
                                              <p:pRg st="5" end="5"/>
                                            </p:txEl>
                                          </p:spTgt>
                                        </p:tgtEl>
                                      </p:cBhvr>
                                      <p:to x="100000" y="100000"/>
                                    </p:animScale>
                                  </p:childTnLst>
                                </p:cTn>
                              </p:par>
                            </p:childTnLst>
                          </p:cTn>
                        </p:par>
                      </p:childTnLst>
                    </p:cTn>
                  </p:par>
                  <p:par>
                    <p:cTn id="193" fill="hold">
                      <p:stCondLst>
                        <p:cond delay="indefinite"/>
                      </p:stCondLst>
                      <p:childTnLst>
                        <p:par>
                          <p:cTn id="194" fill="hold">
                            <p:stCondLst>
                              <p:cond delay="0"/>
                            </p:stCondLst>
                            <p:childTnLst>
                              <p:par>
                                <p:cTn id="195" presetID="26" presetClass="entr" presetSubtype="0" fill="hold" nodeType="clickEffect">
                                  <p:stCondLst>
                                    <p:cond delay="0"/>
                                  </p:stCondLst>
                                  <p:childTnLst>
                                    <p:set>
                                      <p:cBhvr>
                                        <p:cTn id="196" dur="1" fill="hold">
                                          <p:stCondLst>
                                            <p:cond delay="0"/>
                                          </p:stCondLst>
                                        </p:cTn>
                                        <p:tgtEl>
                                          <p:spTgt spid="5">
                                            <p:txEl>
                                              <p:pRg st="6" end="6"/>
                                            </p:txEl>
                                          </p:spTgt>
                                        </p:tgtEl>
                                        <p:attrNameLst>
                                          <p:attrName>style.visibility</p:attrName>
                                        </p:attrNameLst>
                                      </p:cBhvr>
                                      <p:to>
                                        <p:strVal val="visible"/>
                                      </p:to>
                                    </p:set>
                                    <p:animEffect transition="in" filter="wipe(down)">
                                      <p:cBhvr>
                                        <p:cTn id="197" dur="580">
                                          <p:stCondLst>
                                            <p:cond delay="0"/>
                                          </p:stCondLst>
                                        </p:cTn>
                                        <p:tgtEl>
                                          <p:spTgt spid="5">
                                            <p:txEl>
                                              <p:pRg st="6" end="6"/>
                                            </p:txEl>
                                          </p:spTgt>
                                        </p:tgtEl>
                                      </p:cBhvr>
                                    </p:animEffect>
                                    <p:anim calcmode="lin" valueType="num">
                                      <p:cBhvr>
                                        <p:cTn id="19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203" dur="26">
                                          <p:stCondLst>
                                            <p:cond delay="650"/>
                                          </p:stCondLst>
                                        </p:cTn>
                                        <p:tgtEl>
                                          <p:spTgt spid="5">
                                            <p:txEl>
                                              <p:pRg st="6" end="6"/>
                                            </p:txEl>
                                          </p:spTgt>
                                        </p:tgtEl>
                                      </p:cBhvr>
                                      <p:to x="100000" y="60000"/>
                                    </p:animScale>
                                    <p:animScale>
                                      <p:cBhvr>
                                        <p:cTn id="204" dur="166" decel="50000">
                                          <p:stCondLst>
                                            <p:cond delay="676"/>
                                          </p:stCondLst>
                                        </p:cTn>
                                        <p:tgtEl>
                                          <p:spTgt spid="5">
                                            <p:txEl>
                                              <p:pRg st="6" end="6"/>
                                            </p:txEl>
                                          </p:spTgt>
                                        </p:tgtEl>
                                      </p:cBhvr>
                                      <p:to x="100000" y="100000"/>
                                    </p:animScale>
                                    <p:animScale>
                                      <p:cBhvr>
                                        <p:cTn id="205" dur="26">
                                          <p:stCondLst>
                                            <p:cond delay="1312"/>
                                          </p:stCondLst>
                                        </p:cTn>
                                        <p:tgtEl>
                                          <p:spTgt spid="5">
                                            <p:txEl>
                                              <p:pRg st="6" end="6"/>
                                            </p:txEl>
                                          </p:spTgt>
                                        </p:tgtEl>
                                      </p:cBhvr>
                                      <p:to x="100000" y="80000"/>
                                    </p:animScale>
                                    <p:animScale>
                                      <p:cBhvr>
                                        <p:cTn id="206" dur="166" decel="50000">
                                          <p:stCondLst>
                                            <p:cond delay="1338"/>
                                          </p:stCondLst>
                                        </p:cTn>
                                        <p:tgtEl>
                                          <p:spTgt spid="5">
                                            <p:txEl>
                                              <p:pRg st="6" end="6"/>
                                            </p:txEl>
                                          </p:spTgt>
                                        </p:tgtEl>
                                      </p:cBhvr>
                                      <p:to x="100000" y="100000"/>
                                    </p:animScale>
                                    <p:animScale>
                                      <p:cBhvr>
                                        <p:cTn id="207" dur="26">
                                          <p:stCondLst>
                                            <p:cond delay="1642"/>
                                          </p:stCondLst>
                                        </p:cTn>
                                        <p:tgtEl>
                                          <p:spTgt spid="5">
                                            <p:txEl>
                                              <p:pRg st="6" end="6"/>
                                            </p:txEl>
                                          </p:spTgt>
                                        </p:tgtEl>
                                      </p:cBhvr>
                                      <p:to x="100000" y="90000"/>
                                    </p:animScale>
                                    <p:animScale>
                                      <p:cBhvr>
                                        <p:cTn id="208" dur="166" decel="50000">
                                          <p:stCondLst>
                                            <p:cond delay="1668"/>
                                          </p:stCondLst>
                                        </p:cTn>
                                        <p:tgtEl>
                                          <p:spTgt spid="5">
                                            <p:txEl>
                                              <p:pRg st="6" end="6"/>
                                            </p:txEl>
                                          </p:spTgt>
                                        </p:tgtEl>
                                      </p:cBhvr>
                                      <p:to x="100000" y="100000"/>
                                    </p:animScale>
                                    <p:animScale>
                                      <p:cBhvr>
                                        <p:cTn id="209" dur="26">
                                          <p:stCondLst>
                                            <p:cond delay="1808"/>
                                          </p:stCondLst>
                                        </p:cTn>
                                        <p:tgtEl>
                                          <p:spTgt spid="5">
                                            <p:txEl>
                                              <p:pRg st="6" end="6"/>
                                            </p:txEl>
                                          </p:spTgt>
                                        </p:tgtEl>
                                      </p:cBhvr>
                                      <p:to x="100000" y="95000"/>
                                    </p:animScale>
                                    <p:animScale>
                                      <p:cBhvr>
                                        <p:cTn id="210" dur="166" decel="50000">
                                          <p:stCondLst>
                                            <p:cond delay="1834"/>
                                          </p:stCondLst>
                                        </p:cTn>
                                        <p:tgtEl>
                                          <p:spTgt spid="5">
                                            <p:txEl>
                                              <p:pRg st="6" end="6"/>
                                            </p:txEl>
                                          </p:spTgt>
                                        </p:tgtEl>
                                      </p:cBhvr>
                                      <p:to x="100000" y="100000"/>
                                    </p:animScale>
                                  </p:childTnLst>
                                </p:cTn>
                              </p:par>
                            </p:childTnLst>
                          </p:cTn>
                        </p:par>
                      </p:childTnLst>
                    </p:cTn>
                  </p:par>
                  <p:par>
                    <p:cTn id="211" fill="hold">
                      <p:stCondLst>
                        <p:cond delay="indefinite"/>
                      </p:stCondLst>
                      <p:childTnLst>
                        <p:par>
                          <p:cTn id="212" fill="hold">
                            <p:stCondLst>
                              <p:cond delay="0"/>
                            </p:stCondLst>
                            <p:childTnLst>
                              <p:par>
                                <p:cTn id="213" presetID="26" presetClass="entr" presetSubtype="0" fill="hold" nodeType="clickEffect">
                                  <p:stCondLst>
                                    <p:cond delay="0"/>
                                  </p:stCondLst>
                                  <p:childTnLst>
                                    <p:set>
                                      <p:cBhvr>
                                        <p:cTn id="214" dur="1" fill="hold">
                                          <p:stCondLst>
                                            <p:cond delay="0"/>
                                          </p:stCondLst>
                                        </p:cTn>
                                        <p:tgtEl>
                                          <p:spTgt spid="5">
                                            <p:txEl>
                                              <p:pRg st="7" end="7"/>
                                            </p:txEl>
                                          </p:spTgt>
                                        </p:tgtEl>
                                        <p:attrNameLst>
                                          <p:attrName>style.visibility</p:attrName>
                                        </p:attrNameLst>
                                      </p:cBhvr>
                                      <p:to>
                                        <p:strVal val="visible"/>
                                      </p:to>
                                    </p:set>
                                    <p:animEffect transition="in" filter="wipe(down)">
                                      <p:cBhvr>
                                        <p:cTn id="215" dur="580">
                                          <p:stCondLst>
                                            <p:cond delay="0"/>
                                          </p:stCondLst>
                                        </p:cTn>
                                        <p:tgtEl>
                                          <p:spTgt spid="5">
                                            <p:txEl>
                                              <p:pRg st="7" end="7"/>
                                            </p:txEl>
                                          </p:spTgt>
                                        </p:tgtEl>
                                      </p:cBhvr>
                                    </p:animEffect>
                                    <p:anim calcmode="lin" valueType="num">
                                      <p:cBhvr>
                                        <p:cTn id="216"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221" dur="26">
                                          <p:stCondLst>
                                            <p:cond delay="650"/>
                                          </p:stCondLst>
                                        </p:cTn>
                                        <p:tgtEl>
                                          <p:spTgt spid="5">
                                            <p:txEl>
                                              <p:pRg st="7" end="7"/>
                                            </p:txEl>
                                          </p:spTgt>
                                        </p:tgtEl>
                                      </p:cBhvr>
                                      <p:to x="100000" y="60000"/>
                                    </p:animScale>
                                    <p:animScale>
                                      <p:cBhvr>
                                        <p:cTn id="222" dur="166" decel="50000">
                                          <p:stCondLst>
                                            <p:cond delay="676"/>
                                          </p:stCondLst>
                                        </p:cTn>
                                        <p:tgtEl>
                                          <p:spTgt spid="5">
                                            <p:txEl>
                                              <p:pRg st="7" end="7"/>
                                            </p:txEl>
                                          </p:spTgt>
                                        </p:tgtEl>
                                      </p:cBhvr>
                                      <p:to x="100000" y="100000"/>
                                    </p:animScale>
                                    <p:animScale>
                                      <p:cBhvr>
                                        <p:cTn id="223" dur="26">
                                          <p:stCondLst>
                                            <p:cond delay="1312"/>
                                          </p:stCondLst>
                                        </p:cTn>
                                        <p:tgtEl>
                                          <p:spTgt spid="5">
                                            <p:txEl>
                                              <p:pRg st="7" end="7"/>
                                            </p:txEl>
                                          </p:spTgt>
                                        </p:tgtEl>
                                      </p:cBhvr>
                                      <p:to x="100000" y="80000"/>
                                    </p:animScale>
                                    <p:animScale>
                                      <p:cBhvr>
                                        <p:cTn id="224" dur="166" decel="50000">
                                          <p:stCondLst>
                                            <p:cond delay="1338"/>
                                          </p:stCondLst>
                                        </p:cTn>
                                        <p:tgtEl>
                                          <p:spTgt spid="5">
                                            <p:txEl>
                                              <p:pRg st="7" end="7"/>
                                            </p:txEl>
                                          </p:spTgt>
                                        </p:tgtEl>
                                      </p:cBhvr>
                                      <p:to x="100000" y="100000"/>
                                    </p:animScale>
                                    <p:animScale>
                                      <p:cBhvr>
                                        <p:cTn id="225" dur="26">
                                          <p:stCondLst>
                                            <p:cond delay="1642"/>
                                          </p:stCondLst>
                                        </p:cTn>
                                        <p:tgtEl>
                                          <p:spTgt spid="5">
                                            <p:txEl>
                                              <p:pRg st="7" end="7"/>
                                            </p:txEl>
                                          </p:spTgt>
                                        </p:tgtEl>
                                      </p:cBhvr>
                                      <p:to x="100000" y="90000"/>
                                    </p:animScale>
                                    <p:animScale>
                                      <p:cBhvr>
                                        <p:cTn id="226" dur="166" decel="50000">
                                          <p:stCondLst>
                                            <p:cond delay="1668"/>
                                          </p:stCondLst>
                                        </p:cTn>
                                        <p:tgtEl>
                                          <p:spTgt spid="5">
                                            <p:txEl>
                                              <p:pRg st="7" end="7"/>
                                            </p:txEl>
                                          </p:spTgt>
                                        </p:tgtEl>
                                      </p:cBhvr>
                                      <p:to x="100000" y="100000"/>
                                    </p:animScale>
                                    <p:animScale>
                                      <p:cBhvr>
                                        <p:cTn id="227" dur="26">
                                          <p:stCondLst>
                                            <p:cond delay="1808"/>
                                          </p:stCondLst>
                                        </p:cTn>
                                        <p:tgtEl>
                                          <p:spTgt spid="5">
                                            <p:txEl>
                                              <p:pRg st="7" end="7"/>
                                            </p:txEl>
                                          </p:spTgt>
                                        </p:tgtEl>
                                      </p:cBhvr>
                                      <p:to x="100000" y="95000"/>
                                    </p:animScale>
                                    <p:animScale>
                                      <p:cBhvr>
                                        <p:cTn id="228" dur="166" decel="50000">
                                          <p:stCondLst>
                                            <p:cond delay="1834"/>
                                          </p:stCondLst>
                                        </p:cTn>
                                        <p:tgtEl>
                                          <p:spTgt spid="5">
                                            <p:txEl>
                                              <p:pRg st="7" end="7"/>
                                            </p:txEl>
                                          </p:spTgt>
                                        </p:tgtEl>
                                      </p:cBhvr>
                                      <p:to x="100000" y="100000"/>
                                    </p:animScale>
                                  </p:childTnLst>
                                </p:cTn>
                              </p:par>
                            </p:childTnLst>
                          </p:cTn>
                        </p:par>
                      </p:childTnLst>
                    </p:cTn>
                  </p:par>
                  <p:par>
                    <p:cTn id="229" fill="hold">
                      <p:stCondLst>
                        <p:cond delay="indefinite"/>
                      </p:stCondLst>
                      <p:childTnLst>
                        <p:par>
                          <p:cTn id="230" fill="hold">
                            <p:stCondLst>
                              <p:cond delay="0"/>
                            </p:stCondLst>
                            <p:childTnLst>
                              <p:par>
                                <p:cTn id="231" presetID="26" presetClass="entr" presetSubtype="0" fill="hold" nodeType="clickEffect">
                                  <p:stCondLst>
                                    <p:cond delay="0"/>
                                  </p:stCondLst>
                                  <p:childTnLst>
                                    <p:set>
                                      <p:cBhvr>
                                        <p:cTn id="232" dur="1" fill="hold">
                                          <p:stCondLst>
                                            <p:cond delay="0"/>
                                          </p:stCondLst>
                                        </p:cTn>
                                        <p:tgtEl>
                                          <p:spTgt spid="5">
                                            <p:txEl>
                                              <p:pRg st="8" end="8"/>
                                            </p:txEl>
                                          </p:spTgt>
                                        </p:tgtEl>
                                        <p:attrNameLst>
                                          <p:attrName>style.visibility</p:attrName>
                                        </p:attrNameLst>
                                      </p:cBhvr>
                                      <p:to>
                                        <p:strVal val="visible"/>
                                      </p:to>
                                    </p:set>
                                    <p:animEffect transition="in" filter="wipe(down)">
                                      <p:cBhvr>
                                        <p:cTn id="233" dur="580">
                                          <p:stCondLst>
                                            <p:cond delay="0"/>
                                          </p:stCondLst>
                                        </p:cTn>
                                        <p:tgtEl>
                                          <p:spTgt spid="5">
                                            <p:txEl>
                                              <p:pRg st="8" end="8"/>
                                            </p:txEl>
                                          </p:spTgt>
                                        </p:tgtEl>
                                      </p:cBhvr>
                                    </p:animEffect>
                                    <p:anim calcmode="lin" valueType="num">
                                      <p:cBhvr>
                                        <p:cTn id="234"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239" dur="26">
                                          <p:stCondLst>
                                            <p:cond delay="650"/>
                                          </p:stCondLst>
                                        </p:cTn>
                                        <p:tgtEl>
                                          <p:spTgt spid="5">
                                            <p:txEl>
                                              <p:pRg st="8" end="8"/>
                                            </p:txEl>
                                          </p:spTgt>
                                        </p:tgtEl>
                                      </p:cBhvr>
                                      <p:to x="100000" y="60000"/>
                                    </p:animScale>
                                    <p:animScale>
                                      <p:cBhvr>
                                        <p:cTn id="240" dur="166" decel="50000">
                                          <p:stCondLst>
                                            <p:cond delay="676"/>
                                          </p:stCondLst>
                                        </p:cTn>
                                        <p:tgtEl>
                                          <p:spTgt spid="5">
                                            <p:txEl>
                                              <p:pRg st="8" end="8"/>
                                            </p:txEl>
                                          </p:spTgt>
                                        </p:tgtEl>
                                      </p:cBhvr>
                                      <p:to x="100000" y="100000"/>
                                    </p:animScale>
                                    <p:animScale>
                                      <p:cBhvr>
                                        <p:cTn id="241" dur="26">
                                          <p:stCondLst>
                                            <p:cond delay="1312"/>
                                          </p:stCondLst>
                                        </p:cTn>
                                        <p:tgtEl>
                                          <p:spTgt spid="5">
                                            <p:txEl>
                                              <p:pRg st="8" end="8"/>
                                            </p:txEl>
                                          </p:spTgt>
                                        </p:tgtEl>
                                      </p:cBhvr>
                                      <p:to x="100000" y="80000"/>
                                    </p:animScale>
                                    <p:animScale>
                                      <p:cBhvr>
                                        <p:cTn id="242" dur="166" decel="50000">
                                          <p:stCondLst>
                                            <p:cond delay="1338"/>
                                          </p:stCondLst>
                                        </p:cTn>
                                        <p:tgtEl>
                                          <p:spTgt spid="5">
                                            <p:txEl>
                                              <p:pRg st="8" end="8"/>
                                            </p:txEl>
                                          </p:spTgt>
                                        </p:tgtEl>
                                      </p:cBhvr>
                                      <p:to x="100000" y="100000"/>
                                    </p:animScale>
                                    <p:animScale>
                                      <p:cBhvr>
                                        <p:cTn id="243" dur="26">
                                          <p:stCondLst>
                                            <p:cond delay="1642"/>
                                          </p:stCondLst>
                                        </p:cTn>
                                        <p:tgtEl>
                                          <p:spTgt spid="5">
                                            <p:txEl>
                                              <p:pRg st="8" end="8"/>
                                            </p:txEl>
                                          </p:spTgt>
                                        </p:tgtEl>
                                      </p:cBhvr>
                                      <p:to x="100000" y="90000"/>
                                    </p:animScale>
                                    <p:animScale>
                                      <p:cBhvr>
                                        <p:cTn id="244" dur="166" decel="50000">
                                          <p:stCondLst>
                                            <p:cond delay="1668"/>
                                          </p:stCondLst>
                                        </p:cTn>
                                        <p:tgtEl>
                                          <p:spTgt spid="5">
                                            <p:txEl>
                                              <p:pRg st="8" end="8"/>
                                            </p:txEl>
                                          </p:spTgt>
                                        </p:tgtEl>
                                      </p:cBhvr>
                                      <p:to x="100000" y="100000"/>
                                    </p:animScale>
                                    <p:animScale>
                                      <p:cBhvr>
                                        <p:cTn id="245" dur="26">
                                          <p:stCondLst>
                                            <p:cond delay="1808"/>
                                          </p:stCondLst>
                                        </p:cTn>
                                        <p:tgtEl>
                                          <p:spTgt spid="5">
                                            <p:txEl>
                                              <p:pRg st="8" end="8"/>
                                            </p:txEl>
                                          </p:spTgt>
                                        </p:tgtEl>
                                      </p:cBhvr>
                                      <p:to x="100000" y="95000"/>
                                    </p:animScale>
                                    <p:animScale>
                                      <p:cBhvr>
                                        <p:cTn id="246" dur="166" decel="50000">
                                          <p:stCondLst>
                                            <p:cond delay="1834"/>
                                          </p:stCondLst>
                                        </p:cTn>
                                        <p:tgtEl>
                                          <p:spTgt spid="5">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79512" y="692696"/>
            <a:ext cx="8784976" cy="648072"/>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600" b="1" dirty="0" err="1" smtClean="0">
                <a:solidFill>
                  <a:srgbClr val="0070C0"/>
                </a:solidFill>
                <a:latin typeface="Times New Roman" panose="02020603050405020304" pitchFamily="18" charset="0"/>
                <a:cs typeface="Times New Roman" panose="02020603050405020304" pitchFamily="18" charset="0"/>
              </a:rPr>
              <a:t>Бауыржан</a:t>
            </a:r>
            <a:r>
              <a:rPr lang="ru-RU" sz="2600" b="1" dirty="0" smtClean="0">
                <a:solidFill>
                  <a:srgbClr val="0070C0"/>
                </a:solidFill>
                <a:latin typeface="Times New Roman" panose="02020603050405020304" pitchFamily="18" charset="0"/>
                <a:cs typeface="Times New Roman" panose="02020603050405020304" pitchFamily="18" charset="0"/>
              </a:rPr>
              <a:t> </a:t>
            </a:r>
            <a:r>
              <a:rPr lang="ru-RU" sz="2600" b="1" dirty="0" err="1" smtClean="0">
                <a:solidFill>
                  <a:srgbClr val="0070C0"/>
                </a:solidFill>
                <a:latin typeface="Times New Roman" panose="02020603050405020304" pitchFamily="18" charset="0"/>
                <a:cs typeface="Times New Roman" panose="02020603050405020304" pitchFamily="18" charset="0"/>
              </a:rPr>
              <a:t>Момышұлының</a:t>
            </a:r>
            <a:r>
              <a:rPr lang="ru-RU" sz="2600" b="1" dirty="0" smtClean="0">
                <a:solidFill>
                  <a:srgbClr val="0070C0"/>
                </a:solidFill>
                <a:latin typeface="Times New Roman" panose="02020603050405020304" pitchFamily="18" charset="0"/>
                <a:cs typeface="Times New Roman" panose="02020603050405020304" pitchFamily="18" charset="0"/>
              </a:rPr>
              <a:t> </a:t>
            </a:r>
            <a:r>
              <a:rPr lang="ru-RU" sz="2600" b="1" dirty="0" err="1" smtClean="0">
                <a:solidFill>
                  <a:srgbClr val="0070C0"/>
                </a:solidFill>
                <a:latin typeface="Times New Roman" panose="02020603050405020304" pitchFamily="18" charset="0"/>
                <a:cs typeface="Times New Roman" panose="02020603050405020304" pitchFamily="18" charset="0"/>
              </a:rPr>
              <a:t>әдеби</a:t>
            </a:r>
            <a:r>
              <a:rPr lang="ru-RU" sz="2600" b="1" dirty="0" smtClean="0">
                <a:solidFill>
                  <a:srgbClr val="0070C0"/>
                </a:solidFill>
                <a:latin typeface="Times New Roman" panose="02020603050405020304" pitchFamily="18" charset="0"/>
                <a:cs typeface="Times New Roman" panose="02020603050405020304" pitchFamily="18" charset="0"/>
              </a:rPr>
              <a:t> </a:t>
            </a:r>
            <a:r>
              <a:rPr lang="ru-RU" sz="2600" b="1" dirty="0" err="1" smtClean="0">
                <a:solidFill>
                  <a:srgbClr val="0070C0"/>
                </a:solidFill>
                <a:latin typeface="Times New Roman" panose="02020603050405020304" pitchFamily="18" charset="0"/>
                <a:cs typeface="Times New Roman" panose="02020603050405020304" pitchFamily="18" charset="0"/>
              </a:rPr>
              <a:t>шығармашылығы</a:t>
            </a:r>
            <a:endParaRPr lang="ru-RU" sz="2600" b="1" dirty="0">
              <a:solidFill>
                <a:srgbClr val="0070C0"/>
              </a:solidFill>
              <a:latin typeface="Times New Roman" panose="02020603050405020304" pitchFamily="18" charset="0"/>
              <a:cs typeface="Times New Roman" panose="02020603050405020304" pitchFamily="18" charset="0"/>
            </a:endParaRPr>
          </a:p>
        </p:txBody>
      </p:sp>
      <p:pic>
        <p:nvPicPr>
          <p:cNvPr id="3" name="Picture 4" descr="https://cf.ppt-online.org/files1/slide/a/ad1AqT5K79GkIjQg6cp2tL8hwZ0uDmvlJYbFXP/slide-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79" t="32068" r="49818" b="4433"/>
          <a:stretch/>
        </p:blipFill>
        <p:spPr bwMode="auto">
          <a:xfrm>
            <a:off x="88058" y="44624"/>
            <a:ext cx="390640" cy="72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одзаголовок 2"/>
          <p:cNvSpPr txBox="1">
            <a:spLocks/>
          </p:cNvSpPr>
          <p:nvPr/>
        </p:nvSpPr>
        <p:spPr>
          <a:xfrm>
            <a:off x="539552" y="1196752"/>
            <a:ext cx="3672408" cy="396044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2">
              <a:buFont typeface="Arial"/>
              <a:buChar char="•"/>
            </a:pPr>
            <a:r>
              <a:rPr lang="ru-RU" dirty="0" err="1" smtClean="0">
                <a:solidFill>
                  <a:srgbClr val="0070C0"/>
                </a:solidFill>
                <a:latin typeface="Times New Roman" panose="02020603050405020304" pitchFamily="18" charset="0"/>
                <a:cs typeface="Times New Roman" panose="02020603050405020304" pitchFamily="18" charset="0"/>
              </a:rPr>
              <a:t>Ұшқан</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ұя</a:t>
            </a:r>
            <a:r>
              <a:rPr lang="ru-RU" dirty="0" smtClean="0">
                <a:solidFill>
                  <a:srgbClr val="0070C0"/>
                </a:solidFill>
                <a:latin typeface="Times New Roman" panose="02020603050405020304" pitchFamily="18" charset="0"/>
                <a:cs typeface="Times New Roman" panose="02020603050405020304" pitchFamily="18" charset="0"/>
              </a:rPr>
              <a:t> (1974 </a:t>
            </a:r>
            <a:r>
              <a:rPr lang="ru-RU" dirty="0" err="1" smtClean="0">
                <a:solidFill>
                  <a:srgbClr val="0070C0"/>
                </a:solidFill>
                <a:latin typeface="Times New Roman" panose="02020603050405020304" pitchFamily="18" charset="0"/>
                <a:cs typeface="Times New Roman" panose="02020603050405020304" pitchFamily="18" charset="0"/>
              </a:rPr>
              <a:t>жыл</a:t>
            </a:r>
            <a:r>
              <a:rPr lang="ru-RU" dirty="0" smtClean="0">
                <a:solidFill>
                  <a:srgbClr val="0070C0"/>
                </a:solidFill>
                <a:latin typeface="Times New Roman" panose="02020603050405020304" pitchFamily="18" charset="0"/>
                <a:cs typeface="Times New Roman" panose="02020603050405020304" pitchFamily="18" charset="0"/>
              </a:rPr>
              <a:t>)</a:t>
            </a:r>
          </a:p>
          <a:p>
            <a:pPr>
              <a:buFont typeface="Arial"/>
              <a:buChar char="•"/>
            </a:pPr>
            <a:r>
              <a:rPr lang="ru-RU" sz="2000" dirty="0" err="1" smtClean="0">
                <a:solidFill>
                  <a:srgbClr val="0070C0"/>
                </a:solidFill>
                <a:latin typeface="Times New Roman" panose="02020603050405020304" pitchFamily="18" charset="0"/>
                <a:cs typeface="Times New Roman" panose="02020603050405020304" pitchFamily="18" charset="0"/>
              </a:rPr>
              <a:t>Мәскеу</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үшін</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шайқас</a:t>
            </a:r>
            <a:endParaRPr lang="ru-RU" sz="20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2000" dirty="0" err="1" smtClean="0">
                <a:solidFill>
                  <a:srgbClr val="0070C0"/>
                </a:solidFill>
                <a:latin typeface="Times New Roman" panose="02020603050405020304" pitchFamily="18" charset="0"/>
                <a:cs typeface="Times New Roman" panose="02020603050405020304" pitchFamily="18" charset="0"/>
              </a:rPr>
              <a:t>Жауынгердің</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тұлғасы</a:t>
            </a:r>
            <a:endParaRPr lang="ru-RU" sz="20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2000" dirty="0" smtClean="0">
                <a:solidFill>
                  <a:srgbClr val="0070C0"/>
                </a:solidFill>
                <a:latin typeface="Times New Roman" panose="02020603050405020304" pitchFamily="18" charset="0"/>
                <a:cs typeface="Times New Roman" panose="02020603050405020304" pitchFamily="18" charset="0"/>
              </a:rPr>
              <a:t>Майдан</a:t>
            </a:r>
          </a:p>
          <a:p>
            <a:pPr>
              <a:buFont typeface="Arial"/>
              <a:buChar char="•"/>
            </a:pPr>
            <a:r>
              <a:rPr lang="ru-RU" sz="2000" dirty="0" err="1" smtClean="0">
                <a:solidFill>
                  <a:srgbClr val="0070C0"/>
                </a:solidFill>
                <a:latin typeface="Times New Roman" panose="02020603050405020304" pitchFamily="18" charset="0"/>
                <a:cs typeface="Times New Roman" panose="02020603050405020304" pitchFamily="18" charset="0"/>
              </a:rPr>
              <a:t>Майдандағы</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кездесулер</a:t>
            </a:r>
            <a:endParaRPr lang="ru-RU" sz="20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2000" dirty="0" smtClean="0">
                <a:solidFill>
                  <a:srgbClr val="0070C0"/>
                </a:solidFill>
                <a:latin typeface="Times New Roman" panose="02020603050405020304" pitchFamily="18" charset="0"/>
                <a:cs typeface="Times New Roman" panose="02020603050405020304" pitchFamily="18" charset="0"/>
              </a:rPr>
              <a:t>Генерал Панфилов</a:t>
            </a:r>
          </a:p>
          <a:p>
            <a:endParaRPr lang="ru-RU" sz="2000" dirty="0"/>
          </a:p>
        </p:txBody>
      </p:sp>
      <p:sp>
        <p:nvSpPr>
          <p:cNvPr id="5" name="Подзаголовок 2"/>
          <p:cNvSpPr txBox="1">
            <a:spLocks/>
          </p:cNvSpPr>
          <p:nvPr/>
        </p:nvSpPr>
        <p:spPr>
          <a:xfrm>
            <a:off x="4644008" y="1196752"/>
            <a:ext cx="3672408" cy="2232248"/>
          </a:xfrm>
          <a:prstGeom prst="rect">
            <a:avLst/>
          </a:prstGeom>
        </p:spPr>
        <p:txBody>
          <a:bodyPr>
            <a:normAutofit fontScale="5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Arial"/>
              <a:buChar char="•"/>
            </a:pPr>
            <a:r>
              <a:rPr lang="ru-RU" sz="4200" dirty="0" err="1" smtClean="0">
                <a:solidFill>
                  <a:srgbClr val="0070C0"/>
                </a:solidFill>
                <a:latin typeface="Times New Roman" panose="02020603050405020304" pitchFamily="18" charset="0"/>
                <a:cs typeface="Times New Roman" panose="02020603050405020304" pitchFamily="18" charset="0"/>
              </a:rPr>
              <a:t>Төлеген</a:t>
            </a:r>
            <a:r>
              <a:rPr lang="ru-RU" sz="4200" dirty="0" smtClean="0">
                <a:solidFill>
                  <a:srgbClr val="0070C0"/>
                </a:solidFill>
                <a:latin typeface="Times New Roman" panose="02020603050405020304" pitchFamily="18" charset="0"/>
                <a:cs typeface="Times New Roman" panose="02020603050405020304" pitchFamily="18" charset="0"/>
              </a:rPr>
              <a:t> </a:t>
            </a:r>
            <a:r>
              <a:rPr lang="ru-RU" sz="4200" dirty="0" err="1" smtClean="0">
                <a:solidFill>
                  <a:srgbClr val="0070C0"/>
                </a:solidFill>
                <a:latin typeface="Times New Roman" panose="02020603050405020304" pitchFamily="18" charset="0"/>
                <a:cs typeface="Times New Roman" panose="02020603050405020304" pitchFamily="18" charset="0"/>
              </a:rPr>
              <a:t>Тоқтаров</a:t>
            </a:r>
            <a:endParaRPr lang="ru-RU" sz="42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4200" dirty="0" smtClean="0">
                <a:solidFill>
                  <a:srgbClr val="0070C0"/>
                </a:solidFill>
                <a:latin typeface="Times New Roman" panose="02020603050405020304" pitchFamily="18" charset="0"/>
                <a:cs typeface="Times New Roman" panose="02020603050405020304" pitchFamily="18" charset="0"/>
              </a:rPr>
              <a:t>Куба </a:t>
            </a:r>
            <a:r>
              <a:rPr lang="ru-RU" sz="4200" dirty="0" err="1" smtClean="0">
                <a:solidFill>
                  <a:srgbClr val="0070C0"/>
                </a:solidFill>
                <a:latin typeface="Times New Roman" panose="02020603050405020304" pitchFamily="18" charset="0"/>
                <a:cs typeface="Times New Roman" panose="02020603050405020304" pitchFamily="18" charset="0"/>
              </a:rPr>
              <a:t>әсерлері</a:t>
            </a:r>
            <a:endParaRPr lang="ru-RU" sz="42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4200" dirty="0" smtClean="0">
                <a:solidFill>
                  <a:srgbClr val="0070C0"/>
                </a:solidFill>
                <a:latin typeface="Times New Roman" panose="02020603050405020304" pitchFamily="18" charset="0"/>
                <a:cs typeface="Times New Roman" panose="02020603050405020304" pitchFamily="18" charset="0"/>
              </a:rPr>
              <a:t>Адам </a:t>
            </a:r>
            <a:r>
              <a:rPr lang="ru-RU" sz="4200" dirty="0" err="1" smtClean="0">
                <a:solidFill>
                  <a:srgbClr val="0070C0"/>
                </a:solidFill>
                <a:latin typeface="Times New Roman" panose="02020603050405020304" pitchFamily="18" charset="0"/>
                <a:cs typeface="Times New Roman" panose="02020603050405020304" pitchFamily="18" charset="0"/>
              </a:rPr>
              <a:t>қайраты</a:t>
            </a:r>
            <a:r>
              <a:rPr lang="ru-RU" sz="4200" dirty="0" smtClean="0">
                <a:solidFill>
                  <a:srgbClr val="0070C0"/>
                </a:solidFill>
                <a:latin typeface="Times New Roman" panose="02020603050405020304" pitchFamily="18" charset="0"/>
                <a:cs typeface="Times New Roman" panose="02020603050405020304" pitchFamily="18" charset="0"/>
              </a:rPr>
              <a:t> (1981 </a:t>
            </a:r>
            <a:r>
              <a:rPr lang="ru-RU" sz="4200" dirty="0" err="1" smtClean="0">
                <a:solidFill>
                  <a:srgbClr val="0070C0"/>
                </a:solidFill>
                <a:latin typeface="Times New Roman" panose="02020603050405020304" pitchFamily="18" charset="0"/>
                <a:cs typeface="Times New Roman" panose="02020603050405020304" pitchFamily="18" charset="0"/>
              </a:rPr>
              <a:t>жыл</a:t>
            </a:r>
            <a:r>
              <a:rPr lang="ru-RU" sz="4200" dirty="0" smtClean="0">
                <a:solidFill>
                  <a:srgbClr val="0070C0"/>
                </a:solidFill>
                <a:latin typeface="Times New Roman" panose="02020603050405020304" pitchFamily="18" charset="0"/>
                <a:cs typeface="Times New Roman" panose="02020603050405020304" pitchFamily="18" charset="0"/>
              </a:rPr>
              <a:t>)</a:t>
            </a:r>
          </a:p>
          <a:p>
            <a:pPr>
              <a:buFont typeface="Arial"/>
              <a:buChar char="•"/>
            </a:pPr>
            <a:r>
              <a:rPr lang="ru-RU" sz="4200" dirty="0" err="1" smtClean="0">
                <a:solidFill>
                  <a:srgbClr val="0070C0"/>
                </a:solidFill>
                <a:latin typeface="Times New Roman" panose="02020603050405020304" pitchFamily="18" charset="0"/>
                <a:cs typeface="Times New Roman" panose="02020603050405020304" pitchFamily="18" charset="0"/>
              </a:rPr>
              <a:t>Елбасына</a:t>
            </a:r>
            <a:r>
              <a:rPr lang="ru-RU" sz="4200" dirty="0" smtClean="0">
                <a:solidFill>
                  <a:srgbClr val="0070C0"/>
                </a:solidFill>
                <a:latin typeface="Times New Roman" panose="02020603050405020304" pitchFamily="18" charset="0"/>
                <a:cs typeface="Times New Roman" panose="02020603050405020304" pitchFamily="18" charset="0"/>
              </a:rPr>
              <a:t>  </a:t>
            </a:r>
            <a:r>
              <a:rPr lang="ru-RU" sz="4200" dirty="0" err="1" smtClean="0">
                <a:solidFill>
                  <a:srgbClr val="0070C0"/>
                </a:solidFill>
                <a:latin typeface="Times New Roman" panose="02020603050405020304" pitchFamily="18" charset="0"/>
                <a:cs typeface="Times New Roman" panose="02020603050405020304" pitchFamily="18" charset="0"/>
              </a:rPr>
              <a:t>күн</a:t>
            </a:r>
            <a:r>
              <a:rPr lang="ru-RU" sz="4200" dirty="0" smtClean="0">
                <a:solidFill>
                  <a:srgbClr val="0070C0"/>
                </a:solidFill>
                <a:latin typeface="Times New Roman" panose="02020603050405020304" pitchFamily="18" charset="0"/>
                <a:cs typeface="Times New Roman" panose="02020603050405020304" pitchFamily="18" charset="0"/>
              </a:rPr>
              <a:t>  </a:t>
            </a:r>
            <a:r>
              <a:rPr lang="ru-RU" sz="4200" dirty="0" err="1" smtClean="0">
                <a:solidFill>
                  <a:srgbClr val="0070C0"/>
                </a:solidFill>
                <a:latin typeface="Times New Roman" panose="02020603050405020304" pitchFamily="18" charset="0"/>
                <a:cs typeface="Times New Roman" panose="02020603050405020304" pitchFamily="18" charset="0"/>
              </a:rPr>
              <a:t>туса</a:t>
            </a:r>
            <a:endParaRPr lang="ru-RU" sz="42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4200" dirty="0" smtClean="0">
                <a:solidFill>
                  <a:srgbClr val="0070C0"/>
                </a:solidFill>
                <a:latin typeface="Times New Roman" panose="02020603050405020304" pitchFamily="18" charset="0"/>
                <a:cs typeface="Times New Roman" panose="02020603050405020304" pitchFamily="18" charset="0"/>
              </a:rPr>
              <a:t>Психология войны.</a:t>
            </a:r>
          </a:p>
          <a:p>
            <a:endParaRPr lang="ru-RU" dirty="0"/>
          </a:p>
        </p:txBody>
      </p:sp>
      <p:sp>
        <p:nvSpPr>
          <p:cNvPr id="6" name="Заголовок 1"/>
          <p:cNvSpPr txBox="1">
            <a:spLocks/>
          </p:cNvSpPr>
          <p:nvPr/>
        </p:nvSpPr>
        <p:spPr>
          <a:xfrm>
            <a:off x="611560" y="3284984"/>
            <a:ext cx="7772400" cy="576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600" b="1" dirty="0" err="1" smtClean="0">
                <a:solidFill>
                  <a:srgbClr val="0070C0"/>
                </a:solidFill>
                <a:latin typeface="Times New Roman" panose="02020603050405020304" pitchFamily="18" charset="0"/>
                <a:cs typeface="Times New Roman" panose="02020603050405020304" pitchFamily="18" charset="0"/>
              </a:rPr>
              <a:t>Бауыржан</a:t>
            </a:r>
            <a:r>
              <a:rPr lang="ru-RU" sz="2600" b="1" dirty="0" smtClean="0">
                <a:solidFill>
                  <a:srgbClr val="0070C0"/>
                </a:solidFill>
                <a:latin typeface="Times New Roman" panose="02020603050405020304" pitchFamily="18" charset="0"/>
                <a:cs typeface="Times New Roman" panose="02020603050405020304" pitchFamily="18" charset="0"/>
              </a:rPr>
              <a:t> </a:t>
            </a:r>
            <a:r>
              <a:rPr lang="ru-RU" sz="2600" b="1" dirty="0" err="1" smtClean="0">
                <a:solidFill>
                  <a:srgbClr val="0070C0"/>
                </a:solidFill>
                <a:latin typeface="Times New Roman" panose="02020603050405020304" pitchFamily="18" charset="0"/>
                <a:cs typeface="Times New Roman" panose="02020603050405020304" pitchFamily="18" charset="0"/>
              </a:rPr>
              <a:t>Момышұлы</a:t>
            </a:r>
            <a:r>
              <a:rPr lang="ru-RU" sz="2600" b="1" dirty="0" smtClean="0">
                <a:solidFill>
                  <a:srgbClr val="0070C0"/>
                </a:solidFill>
                <a:latin typeface="Times New Roman" panose="02020603050405020304" pitchFamily="18" charset="0"/>
                <a:cs typeface="Times New Roman" panose="02020603050405020304" pitchFamily="18" charset="0"/>
              </a:rPr>
              <a:t> </a:t>
            </a:r>
            <a:r>
              <a:rPr lang="ru-RU" sz="2600" b="1" dirty="0" err="1" smtClean="0">
                <a:solidFill>
                  <a:srgbClr val="0070C0"/>
                </a:solidFill>
                <a:latin typeface="Times New Roman" panose="02020603050405020304" pitchFamily="18" charset="0"/>
                <a:cs typeface="Times New Roman" panose="02020603050405020304" pitchFamily="18" charset="0"/>
              </a:rPr>
              <a:t>туралы</a:t>
            </a:r>
            <a:endParaRPr lang="ru-RU" sz="2600" b="1" dirty="0">
              <a:solidFill>
                <a:srgbClr val="0070C0"/>
              </a:solidFill>
              <a:latin typeface="Times New Roman" panose="02020603050405020304" pitchFamily="18" charset="0"/>
              <a:cs typeface="Times New Roman" panose="02020603050405020304" pitchFamily="18" charset="0"/>
            </a:endParaRPr>
          </a:p>
        </p:txBody>
      </p:sp>
      <p:sp>
        <p:nvSpPr>
          <p:cNvPr id="7" name="Подзаголовок 2"/>
          <p:cNvSpPr txBox="1">
            <a:spLocks/>
          </p:cNvSpPr>
          <p:nvPr/>
        </p:nvSpPr>
        <p:spPr>
          <a:xfrm>
            <a:off x="478698" y="3789040"/>
            <a:ext cx="8197758" cy="2592288"/>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Кино 1967ж. «За нами Москва». </a:t>
            </a:r>
            <a:r>
              <a:rPr lang="ru-RU" sz="1400" dirty="0" err="1" smtClean="0">
                <a:solidFill>
                  <a:srgbClr val="0070C0"/>
                </a:solidFill>
                <a:latin typeface="Times New Roman" panose="02020603050405020304" pitchFamily="18" charset="0"/>
                <a:cs typeface="Times New Roman" panose="02020603050405020304" pitchFamily="18" charset="0"/>
              </a:rPr>
              <a:t>Режисеері:Мәжит</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Бегалин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Бауыржан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Момышұлын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сомдаған:Кәукен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Кенжетаев</a:t>
            </a:r>
            <a:endParaRPr lang="ru-RU" sz="14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2010- </a:t>
            </a:r>
            <a:r>
              <a:rPr lang="ru-RU" sz="1400" dirty="0" err="1" smtClean="0">
                <a:solidFill>
                  <a:srgbClr val="0070C0"/>
                </a:solidFill>
                <a:latin typeface="Times New Roman" panose="02020603050405020304" pitchFamily="18" charset="0"/>
                <a:cs typeface="Times New Roman" panose="02020603050405020304" pitchFamily="18" charset="0"/>
              </a:rPr>
              <a:t>Қазақтың</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Бауыржаны</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Деректі</a:t>
            </a:r>
            <a:r>
              <a:rPr lang="ru-RU" sz="1400" dirty="0" smtClean="0">
                <a:solidFill>
                  <a:srgbClr val="0070C0"/>
                </a:solidFill>
                <a:latin typeface="Times New Roman" panose="02020603050405020304" pitchFamily="18" charset="0"/>
                <a:cs typeface="Times New Roman" panose="02020603050405020304" pitchFamily="18" charset="0"/>
              </a:rPr>
              <a:t> фильм) </a:t>
            </a:r>
            <a:r>
              <a:rPr lang="ru-RU" sz="1400" dirty="0" err="1" smtClean="0">
                <a:solidFill>
                  <a:srgbClr val="0070C0"/>
                </a:solidFill>
                <a:latin typeface="Times New Roman" panose="02020603050405020304" pitchFamily="18" charset="0"/>
                <a:cs typeface="Times New Roman" panose="02020603050405020304" pitchFamily="18" charset="0"/>
              </a:rPr>
              <a:t>Қазақфильм</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Қалила</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Нематұлы</a:t>
            </a:r>
            <a:r>
              <a:rPr lang="ru-RU" sz="1400" dirty="0" smtClean="0">
                <a:solidFill>
                  <a:srgbClr val="0070C0"/>
                </a:solidFill>
                <a:latin typeface="Times New Roman" panose="02020603050405020304" pitchFamily="18" charset="0"/>
                <a:cs typeface="Times New Roman" panose="02020603050405020304" pitchFamily="18" charset="0"/>
              </a:rPr>
              <a:t> Омаров</a:t>
            </a: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 2013-Бауыржан </a:t>
            </a:r>
            <a:r>
              <a:rPr lang="ru-RU" sz="1400" dirty="0" err="1" smtClean="0">
                <a:solidFill>
                  <a:srgbClr val="0070C0"/>
                </a:solidFill>
                <a:latin typeface="Times New Roman" panose="02020603050405020304" pitchFamily="18" charset="0"/>
                <a:cs typeface="Times New Roman" panose="02020603050405020304" pitchFamily="18" charset="0"/>
              </a:rPr>
              <a:t>Момышұлы</a:t>
            </a:r>
            <a:r>
              <a:rPr lang="ru-RU" sz="1400" dirty="0" smtClean="0">
                <a:solidFill>
                  <a:srgbClr val="0070C0"/>
                </a:solidFill>
                <a:latin typeface="Times New Roman" panose="02020603050405020304" pitchFamily="18" charset="0"/>
                <a:cs typeface="Times New Roman" panose="02020603050405020304" pitchFamily="18" charset="0"/>
              </a:rPr>
              <a:t> телесериал. </a:t>
            </a:r>
            <a:r>
              <a:rPr lang="ru-RU" sz="1400" dirty="0" err="1" smtClean="0">
                <a:solidFill>
                  <a:srgbClr val="0070C0"/>
                </a:solidFill>
                <a:latin typeface="Times New Roman" panose="02020603050405020304" pitchFamily="18" charset="0"/>
                <a:cs typeface="Times New Roman" panose="02020603050405020304" pitchFamily="18" charset="0"/>
              </a:rPr>
              <a:t>Режиссері</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Ақан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Сатаев</a:t>
            </a:r>
            <a:r>
              <a:rPr lang="ru-RU" sz="1400" dirty="0" smtClean="0">
                <a:solidFill>
                  <a:srgbClr val="0070C0"/>
                </a:solidFill>
                <a:latin typeface="Times New Roman" panose="02020603050405020304" pitchFamily="18" charset="0"/>
                <a:cs typeface="Times New Roman" panose="02020603050405020304" pitchFamily="18" charset="0"/>
              </a:rPr>
              <a:t>.</a:t>
            </a: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a:t>
            </a:r>
            <a:r>
              <a:rPr lang="ru-RU" sz="1400" dirty="0" err="1" smtClean="0">
                <a:solidFill>
                  <a:srgbClr val="0070C0"/>
                </a:solidFill>
                <a:latin typeface="Times New Roman" panose="02020603050405020304" pitchFamily="18" charset="0"/>
                <a:cs typeface="Times New Roman" panose="02020603050405020304" pitchFamily="18" charset="0"/>
              </a:rPr>
              <a:t>Ақиқат</a:t>
            </a:r>
            <a:r>
              <a:rPr lang="ru-RU" sz="1400" dirty="0" smtClean="0">
                <a:solidFill>
                  <a:srgbClr val="0070C0"/>
                </a:solidFill>
                <a:latin typeface="Times New Roman" panose="02020603050405020304" pitchFamily="18" charset="0"/>
                <a:cs typeface="Times New Roman" panose="02020603050405020304" pitchFamily="18" charset="0"/>
              </a:rPr>
              <a:t> пен </a:t>
            </a:r>
            <a:r>
              <a:rPr lang="ru-RU" sz="1400" dirty="0" err="1" smtClean="0">
                <a:solidFill>
                  <a:srgbClr val="0070C0"/>
                </a:solidFill>
                <a:latin typeface="Times New Roman" panose="02020603050405020304" pitchFamily="18" charset="0"/>
                <a:cs typeface="Times New Roman" panose="02020603050405020304" pitchFamily="18" charset="0"/>
              </a:rPr>
              <a:t>аңыз</a:t>
            </a:r>
            <a:r>
              <a:rPr lang="ru-RU" sz="1400" dirty="0" smtClean="0">
                <a:solidFill>
                  <a:srgbClr val="0070C0"/>
                </a:solidFill>
                <a:latin typeface="Times New Roman" panose="02020603050405020304" pitchFamily="18" charset="0"/>
                <a:cs typeface="Times New Roman" panose="02020603050405020304" pitchFamily="18" charset="0"/>
              </a:rPr>
              <a:t>» - </a:t>
            </a:r>
            <a:r>
              <a:rPr lang="ru-RU" sz="1400" dirty="0" err="1" smtClean="0">
                <a:solidFill>
                  <a:srgbClr val="0070C0"/>
                </a:solidFill>
                <a:latin typeface="Times New Roman" panose="02020603050405020304" pitchFamily="18" charset="0"/>
                <a:cs typeface="Times New Roman" panose="02020603050405020304" pitchFamily="18" charset="0"/>
              </a:rPr>
              <a:t>авторыӘзілхан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Нұршайықов</a:t>
            </a:r>
            <a:endParaRPr lang="ru-RU" sz="14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a:t>
            </a:r>
            <a:r>
              <a:rPr lang="ru-RU" sz="1400" dirty="0" err="1" smtClean="0">
                <a:solidFill>
                  <a:srgbClr val="0070C0"/>
                </a:solidFill>
                <a:latin typeface="Times New Roman" panose="02020603050405020304" pitchFamily="18" charset="0"/>
                <a:cs typeface="Times New Roman" panose="02020603050405020304" pitchFamily="18" charset="0"/>
              </a:rPr>
              <a:t>Волокаламск</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тас</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жолы</a:t>
            </a:r>
            <a:r>
              <a:rPr lang="ru-RU" sz="1400" dirty="0" smtClean="0">
                <a:solidFill>
                  <a:srgbClr val="0070C0"/>
                </a:solidFill>
                <a:latin typeface="Times New Roman" panose="02020603050405020304" pitchFamily="18" charset="0"/>
                <a:cs typeface="Times New Roman" panose="02020603050405020304" pitchFamily="18" charset="0"/>
              </a:rPr>
              <a:t>» - авторы Александр Бек</a:t>
            </a: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«Восхождение к отцу» - авторы </a:t>
            </a:r>
            <a:r>
              <a:rPr lang="ru-RU" sz="1400" dirty="0" err="1" smtClean="0">
                <a:solidFill>
                  <a:srgbClr val="0070C0"/>
                </a:solidFill>
                <a:latin typeface="Times New Roman" panose="02020603050405020304" pitchFamily="18" charset="0"/>
                <a:cs typeface="Times New Roman" panose="02020603050405020304" pitchFamily="18" charset="0"/>
              </a:rPr>
              <a:t>Бақытжан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Момышұлы</a:t>
            </a:r>
            <a:endParaRPr lang="ru-RU" sz="14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«Во имя отца» - авторы </a:t>
            </a:r>
            <a:r>
              <a:rPr lang="ru-RU" sz="1400" dirty="0" err="1" smtClean="0">
                <a:solidFill>
                  <a:srgbClr val="0070C0"/>
                </a:solidFill>
                <a:latin typeface="Times New Roman" panose="02020603050405020304" pitchFamily="18" charset="0"/>
                <a:cs typeface="Times New Roman" panose="02020603050405020304" pitchFamily="18" charset="0"/>
              </a:rPr>
              <a:t>Бақытжан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Момышұлы</a:t>
            </a:r>
            <a:endParaRPr lang="ru-RU" sz="14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«Сыновья великого волка» - авторы </a:t>
            </a:r>
            <a:r>
              <a:rPr lang="ru-RU" sz="1400" dirty="0" err="1" smtClean="0">
                <a:solidFill>
                  <a:srgbClr val="0070C0"/>
                </a:solidFill>
                <a:latin typeface="Times New Roman" panose="02020603050405020304" pitchFamily="18" charset="0"/>
                <a:cs typeface="Times New Roman" panose="02020603050405020304" pitchFamily="18" charset="0"/>
              </a:rPr>
              <a:t>Бақытжан</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Момышұлы</a:t>
            </a:r>
            <a:endParaRPr lang="ru-RU" sz="1400" dirty="0" smtClean="0">
              <a:solidFill>
                <a:srgbClr val="0070C0"/>
              </a:solidFill>
              <a:latin typeface="Times New Roman" panose="02020603050405020304" pitchFamily="18" charset="0"/>
              <a:cs typeface="Times New Roman" panose="02020603050405020304" pitchFamily="18" charset="0"/>
            </a:endParaRPr>
          </a:p>
          <a:p>
            <a:pPr>
              <a:buFont typeface="Arial"/>
              <a:buChar char="•"/>
            </a:pPr>
            <a:r>
              <a:rPr lang="ru-RU" sz="1400" dirty="0" smtClean="0">
                <a:solidFill>
                  <a:srgbClr val="0070C0"/>
                </a:solidFill>
                <a:latin typeface="Times New Roman" panose="02020603050405020304" pitchFamily="18" charset="0"/>
                <a:cs typeface="Times New Roman" panose="02020603050405020304" pitchFamily="18" charset="0"/>
              </a:rPr>
              <a:t>«</a:t>
            </a:r>
            <a:r>
              <a:rPr lang="ru-RU" sz="1400" dirty="0" err="1" smtClean="0">
                <a:solidFill>
                  <a:srgbClr val="0070C0"/>
                </a:solidFill>
                <a:latin typeface="Times New Roman" panose="02020603050405020304" pitchFamily="18" charset="0"/>
                <a:cs typeface="Times New Roman" panose="02020603050405020304" pitchFamily="18" charset="0"/>
              </a:rPr>
              <a:t>Шуақты</a:t>
            </a:r>
            <a:r>
              <a:rPr lang="ru-RU" sz="1400" dirty="0" smtClean="0">
                <a:solidFill>
                  <a:srgbClr val="0070C0"/>
                </a:solidFill>
                <a:latin typeface="Times New Roman" panose="02020603050405020304" pitchFamily="18" charset="0"/>
                <a:cs typeface="Times New Roman" panose="02020603050405020304" pitchFamily="18" charset="0"/>
              </a:rPr>
              <a:t> </a:t>
            </a:r>
            <a:r>
              <a:rPr lang="ru-RU" sz="1400" dirty="0" err="1" smtClean="0">
                <a:solidFill>
                  <a:srgbClr val="0070C0"/>
                </a:solidFill>
                <a:latin typeface="Times New Roman" panose="02020603050405020304" pitchFamily="18" charset="0"/>
                <a:cs typeface="Times New Roman" panose="02020603050405020304" pitchFamily="18" charset="0"/>
              </a:rPr>
              <a:t>күндер</a:t>
            </a:r>
            <a:r>
              <a:rPr lang="ru-RU" sz="1400" dirty="0" smtClean="0">
                <a:solidFill>
                  <a:srgbClr val="0070C0"/>
                </a:solidFill>
                <a:latin typeface="Times New Roman" panose="02020603050405020304" pitchFamily="18" charset="0"/>
                <a:cs typeface="Times New Roman" panose="02020603050405020304" pitchFamily="18" charset="0"/>
              </a:rPr>
              <a:t>» - авторы </a:t>
            </a:r>
            <a:r>
              <a:rPr lang="ru-RU" sz="1400" dirty="0" err="1" smtClean="0">
                <a:solidFill>
                  <a:srgbClr val="0070C0"/>
                </a:solidFill>
                <a:latin typeface="Times New Roman" panose="02020603050405020304" pitchFamily="18" charset="0"/>
                <a:cs typeface="Times New Roman" panose="02020603050405020304" pitchFamily="18" charset="0"/>
              </a:rPr>
              <a:t>Зейнеп</a:t>
            </a:r>
            <a:r>
              <a:rPr lang="ru-RU" sz="1400" dirty="0" smtClean="0">
                <a:solidFill>
                  <a:srgbClr val="0070C0"/>
                </a:solidFill>
                <a:latin typeface="Times New Roman" panose="02020603050405020304" pitchFamily="18" charset="0"/>
                <a:cs typeface="Times New Roman" panose="02020603050405020304" pitchFamily="18" charset="0"/>
              </a:rPr>
              <a:t> Ахметова</a:t>
            </a:r>
          </a:p>
          <a:p>
            <a:endParaRPr lang="ru-RU" sz="1400" dirty="0"/>
          </a:p>
        </p:txBody>
      </p:sp>
    </p:spTree>
    <p:extLst>
      <p:ext uri="{BB962C8B-B14F-4D97-AF65-F5344CB8AC3E}">
        <p14:creationId xmlns:p14="http://schemas.microsoft.com/office/powerpoint/2010/main" val="3926381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1000"/>
                                        <p:tgtEl>
                                          <p:spTgt spid="7">
                                            <p:txEl>
                                              <p:pRg st="7" end="7"/>
                                            </p:txEl>
                                          </p:spTgt>
                                        </p:tgtEl>
                                      </p:cBhvr>
                                    </p:animEffect>
                                    <p:anim calcmode="lin" valueType="num">
                                      <p:cBhvr>
                                        <p:cTn id="6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8" end="8"/>
                                            </p:txEl>
                                          </p:spTgt>
                                        </p:tgtEl>
                                        <p:attrNameLst>
                                          <p:attrName>style.visibility</p:attrName>
                                        </p:attrNameLst>
                                      </p:cBhvr>
                                      <p:to>
                                        <p:strVal val="visible"/>
                                      </p:to>
                                    </p:set>
                                    <p:animEffect transition="in" filter="fade">
                                      <p:cBhvr>
                                        <p:cTn id="70" dur="1000"/>
                                        <p:tgtEl>
                                          <p:spTgt spid="7">
                                            <p:txEl>
                                              <p:pRg st="8" end="8"/>
                                            </p:txEl>
                                          </p:spTgt>
                                        </p:tgtEl>
                                      </p:cBhvr>
                                    </p:animEffect>
                                    <p:anim calcmode="lin" valueType="num">
                                      <p:cBhvr>
                                        <p:cTn id="7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395536" y="2204864"/>
            <a:ext cx="8352928" cy="1224136"/>
          </a:xfrm>
          <a:prstGeom prst="rect">
            <a:avLst/>
          </a:prstGeom>
        </p:spPr>
        <p:txBody>
          <a:bodyPr>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ru-RU" sz="3000" dirty="0" smtClean="0">
                <a:solidFill>
                  <a:srgbClr val="202122"/>
                </a:solidFill>
                <a:latin typeface="Times New Roman" panose="02020603050405020304" pitchFamily="18" charset="0"/>
                <a:cs typeface="Times New Roman" panose="02020603050405020304" pitchFamily="18" charset="0"/>
              </a:rPr>
              <a:t> </a:t>
            </a:r>
            <a:r>
              <a:rPr lang="ru-RU" sz="2600" dirty="0" smtClean="0">
                <a:solidFill>
                  <a:srgbClr val="0070C0"/>
                </a:solidFill>
                <a:latin typeface="Times New Roman" panose="02020603050405020304" pitchFamily="18" charset="0"/>
                <a:cs typeface="Times New Roman" panose="02020603050405020304" pitchFamily="18" charset="0"/>
              </a:rPr>
              <a:t>,</a:t>
            </a:r>
            <a:endParaRPr lang="ru-RU" sz="2600" dirty="0">
              <a:solidFill>
                <a:srgbClr val="0070C0"/>
              </a:solidFill>
            </a:endParaRPr>
          </a:p>
        </p:txBody>
      </p:sp>
      <p:pic>
        <p:nvPicPr>
          <p:cNvPr id="2052" name="Picture 4" descr="https://massaget.kz/userdata/uploads/u53859/1441364826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7438" y="133383"/>
            <a:ext cx="3408313" cy="20222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cs4.pikabu.ru/post_img/2014/09/10/7/1410340055_893397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327001"/>
            <a:ext cx="2499535"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ttp://adebiportal.kz/upload/iblock/8c8/8c8f0ceb2c1fd8f44415039664e6e98f.png"/>
          <p:cNvPicPr>
            <a:picLocks noChangeAspect="1" noChangeArrowheads="1"/>
          </p:cNvPicPr>
          <p:nvPr/>
        </p:nvPicPr>
        <p:blipFill rotWithShape="1">
          <a:blip r:embed="rId4">
            <a:extLst>
              <a:ext uri="{28A0092B-C50C-407E-A947-70E740481C1C}">
                <a14:useLocalDpi xmlns:a14="http://schemas.microsoft.com/office/drawing/2010/main" val="0"/>
              </a:ext>
            </a:extLst>
          </a:blip>
          <a:srcRect l="18643" r="19331"/>
          <a:stretch/>
        </p:blipFill>
        <p:spPr bwMode="auto">
          <a:xfrm>
            <a:off x="4355976" y="2245592"/>
            <a:ext cx="2016224" cy="39917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http://cs8.pikabu.ru/post_img/2016/11/16/9/1479310375165337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981" y="133383"/>
            <a:ext cx="3494738" cy="19745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6" name="Picture 18" descr="http://zelmuseum.ru/upload/medialibrary/300/3005c64bba8979f10713ccfb2d43ae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0245" y="2189455"/>
            <a:ext cx="1939707" cy="22795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AutoShape 22" descr="https://fsd.kopilkaurokov.ru/uploads/user_file_5616a9397c1b8/img_user_file_5616a9397c1b8_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24" descr="https://fsd.kopilkaurokov.ru/uploads/user_file_5616a9397c1b8/img_user_file_5616a9397c1b8_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6" descr="https://elana.kz/wp-content/uploads/2016/12/%D0%B1%D0%B0%D1%83%D1%8B%D1%80%D0%B6%D0%B0%D0%BD-%D0%BC%D0%BE%D0%BC%D1%8B%D1%88%D2%B1%D0%BB%D1%8B.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8" descr="https://elana.kz/wp-content/uploads/2016/12/%D0%B1%D0%B0%D1%83%D1%8B%D1%80%D0%B6%D0%B0%D0%BD-%D0%BC%D0%BE%D0%BC%D1%8B%D1%88%D2%B1%D0%BB%D1%8B.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36" descr="https://adebiportal.kz/upload/iblock/64b/64b2ca0efbed6bc2cf5567bf042725ee.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86" name="Picture 38" descr="https://netstorage-nur.akamaized.net/images/1d352d98084b7195.jpg?imwidth=9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66" y="202650"/>
            <a:ext cx="1741818" cy="26142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zhambylnews.kz/wp-content/uploads/2020/01/image_l-2-2-e157917288098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833" y="4448707"/>
            <a:ext cx="4130824" cy="2065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8" name="Picture 30" descr="https://dalanews.kz/wp-content/uploads/2016/05/3120-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367" r="16772" b="17763"/>
          <a:stretch/>
        </p:blipFill>
        <p:spPr bwMode="auto">
          <a:xfrm>
            <a:off x="179652" y="2083086"/>
            <a:ext cx="1780646" cy="23069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043225"/>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adebiportal.kz/upload/iblock/64b/64b2ca0efbed6bc2cf5567bf042725e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Picture 34" descr="http://adebiportal.kz/upload/iblock/b7f/b7fff616fcfea74466dd00cfe7e50bbd.png"/>
          <p:cNvPicPr>
            <a:picLocks noChangeAspect="1" noChangeArrowheads="1"/>
          </p:cNvPicPr>
          <p:nvPr/>
        </p:nvPicPr>
        <p:blipFill rotWithShape="1">
          <a:blip r:embed="rId2">
            <a:extLst>
              <a:ext uri="{28A0092B-C50C-407E-A947-70E740481C1C}">
                <a14:useLocalDpi xmlns:a14="http://schemas.microsoft.com/office/drawing/2010/main" val="0"/>
              </a:ext>
            </a:extLst>
          </a:blip>
          <a:srcRect l="7194" t="14395" b="14238"/>
          <a:stretch/>
        </p:blipFill>
        <p:spPr bwMode="auto">
          <a:xfrm>
            <a:off x="2663460" y="113422"/>
            <a:ext cx="3977887" cy="33875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2" descr="https://tengrinews.kz/userdata/images/u243/resized/981ad31c74c713bcc989282874e051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5612"/>
            <a:ext cx="2259788" cy="34566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16" descr="http://i.ytimg.com/vi/GS9KaZRkmBA/hq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l="16119" t="24232" r="34293" b="-2309"/>
          <a:stretch/>
        </p:blipFill>
        <p:spPr bwMode="auto">
          <a:xfrm>
            <a:off x="271820" y="3717032"/>
            <a:ext cx="2267163" cy="26772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Рисунок 7" descr="«Дикий» лейтенант: кумир Фиделя Кастро и Че Гевары..."/>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602269"/>
            <a:ext cx="2232248" cy="2792030"/>
          </a:xfrm>
          <a:prstGeom prst="rect">
            <a:avLst/>
          </a:prstGeom>
          <a:noFill/>
          <a:ln>
            <a:solidFill>
              <a:schemeClr val="tx1"/>
            </a:solidFill>
          </a:ln>
        </p:spPr>
      </p:pic>
      <p:pic>
        <p:nvPicPr>
          <p:cNvPr id="9" name="Рисунок 8" descr="«Дикий» лейтенант: кумир Фиделя Кастро и Че Гевары..."/>
          <p:cNvPicPr/>
          <p:nvPr/>
        </p:nvPicPr>
        <p:blipFill rotWithShape="1">
          <a:blip r:embed="rId6">
            <a:extLst>
              <a:ext uri="{28A0092B-C50C-407E-A947-70E740481C1C}">
                <a14:useLocalDpi xmlns:a14="http://schemas.microsoft.com/office/drawing/2010/main" val="0"/>
              </a:ext>
            </a:extLst>
          </a:blip>
          <a:srcRect l="20010" r="19956"/>
          <a:stretch/>
        </p:blipFill>
        <p:spPr bwMode="auto">
          <a:xfrm>
            <a:off x="6732240" y="131581"/>
            <a:ext cx="2232248" cy="3369427"/>
          </a:xfrm>
          <a:prstGeom prst="rect">
            <a:avLst/>
          </a:prstGeom>
          <a:noFill/>
          <a:ln>
            <a:solidFill>
              <a:schemeClr val="tx1"/>
            </a:solidFill>
          </a:ln>
          <a:extLst>
            <a:ext uri="{53640926-AAD7-44D8-BBD7-CCE9431645EC}">
              <a14:shadowObscured xmlns:a14="http://schemas.microsoft.com/office/drawing/2010/main"/>
            </a:ext>
          </a:extLst>
        </p:spPr>
      </p:pic>
      <p:pic>
        <p:nvPicPr>
          <p:cNvPr id="11" name="Рисунок 10" descr="«Дикий» лейтенант: кумир Фиделя Кастро и Че Гевары..."/>
          <p:cNvPicPr/>
          <p:nvPr/>
        </p:nvPicPr>
        <p:blipFill>
          <a:blip r:embed="rId7">
            <a:extLst>
              <a:ext uri="{28A0092B-C50C-407E-A947-70E740481C1C}">
                <a14:useLocalDpi xmlns:a14="http://schemas.microsoft.com/office/drawing/2010/main" val="0"/>
              </a:ext>
            </a:extLst>
          </a:blip>
          <a:srcRect/>
          <a:stretch>
            <a:fillRect/>
          </a:stretch>
        </p:blipFill>
        <p:spPr bwMode="auto">
          <a:xfrm>
            <a:off x="2625607" y="3602267"/>
            <a:ext cx="4015740" cy="2792032"/>
          </a:xfrm>
          <a:prstGeom prst="rect">
            <a:avLst/>
          </a:prstGeom>
          <a:noFill/>
          <a:ln>
            <a:solidFill>
              <a:schemeClr val="tx1"/>
            </a:solidFill>
          </a:ln>
        </p:spPr>
      </p:pic>
    </p:spTree>
    <p:extLst>
      <p:ext uri="{BB962C8B-B14F-4D97-AF65-F5344CB8AC3E}">
        <p14:creationId xmlns:p14="http://schemas.microsoft.com/office/powerpoint/2010/main" val="3182748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descr="https://fsd.kopilkaurokov.ru/uploads/user_file_5541269f315c3/img_user_file_5541269f315c3_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fsd.kopilkaurokov.ru/uploads/user_file_5541269f315c3/img_user_file_5541269f315c3_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https://fsd.multiurok.ru/html/2019/05/15/s_5cdbbcf541d6d/img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4" descr="https://fsd.multiurok.ru/html/2019/05/15/s_5cdbbcf541d6d/img4.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Picture 4" descr="https://cf.ppt-online.org/files1/slide/a/ad1AqT5K79GkIjQg6cp2tL8hwZ0uDmvlJYbFXP/slide-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79" t="32068" r="49818" b="4433"/>
          <a:stretch/>
        </p:blipFill>
        <p:spPr bwMode="auto">
          <a:xfrm>
            <a:off x="86116" y="61604"/>
            <a:ext cx="459557" cy="84711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Заголовок 9"/>
          <p:cNvSpPr>
            <a:spLocks noGrp="1"/>
          </p:cNvSpPr>
          <p:nvPr>
            <p:ph type="title"/>
          </p:nvPr>
        </p:nvSpPr>
        <p:spPr>
          <a:xfrm>
            <a:off x="3995936" y="2852936"/>
            <a:ext cx="4896544" cy="4176464"/>
          </a:xfrm>
        </p:spPr>
        <p:txBody>
          <a:bodyPr>
            <a:normAutofit fontScale="90000"/>
          </a:bodyPr>
          <a:lstStyle/>
          <a:p>
            <a:pPr algn="ctr"/>
            <a:r>
              <a:rPr lang="kk-KZ" sz="6000" b="1" dirty="0" smtClean="0">
                <a:solidFill>
                  <a:srgbClr val="0070C0"/>
                </a:solidFill>
                <a:latin typeface="Times New Roman" panose="02020603050405020304" pitchFamily="18" charset="0"/>
                <a:cs typeface="Times New Roman" panose="02020603050405020304" pitchFamily="18" charset="0"/>
              </a:rPr>
              <a:t>Отан үшін отқа түс – күймейсің</a:t>
            </a:r>
            <a:r>
              <a:rPr lang="kk-KZ" b="1" dirty="0" smtClean="0">
                <a:solidFill>
                  <a:srgbClr val="0070C0"/>
                </a:solidFill>
                <a:latin typeface="Times New Roman" panose="02020603050405020304" pitchFamily="18" charset="0"/>
                <a:cs typeface="Times New Roman" panose="02020603050405020304" pitchFamily="18" charset="0"/>
              </a:rPr>
              <a:t>.</a:t>
            </a:r>
            <a:br>
              <a:rPr lang="kk-KZ" b="1" dirty="0" smtClean="0">
                <a:solidFill>
                  <a:srgbClr val="0070C0"/>
                </a:solidFill>
                <a:latin typeface="Times New Roman" panose="02020603050405020304" pitchFamily="18" charset="0"/>
                <a:cs typeface="Times New Roman" panose="02020603050405020304" pitchFamily="18" charset="0"/>
              </a:rPr>
            </a:br>
            <a:r>
              <a:rPr lang="kk-KZ" b="1" dirty="0">
                <a:solidFill>
                  <a:srgbClr val="0070C0"/>
                </a:solidFill>
                <a:latin typeface="Times New Roman" panose="02020603050405020304" pitchFamily="18" charset="0"/>
                <a:cs typeface="Times New Roman" panose="02020603050405020304" pitchFamily="18" charset="0"/>
              </a:rPr>
              <a:t/>
            </a:r>
            <a:br>
              <a:rPr lang="kk-KZ" b="1" dirty="0">
                <a:solidFill>
                  <a:srgbClr val="0070C0"/>
                </a:solidFill>
                <a:latin typeface="Times New Roman" panose="02020603050405020304" pitchFamily="18" charset="0"/>
                <a:cs typeface="Times New Roman" panose="02020603050405020304" pitchFamily="18" charset="0"/>
              </a:rPr>
            </a:br>
            <a:r>
              <a:rPr lang="kk-KZ" sz="3200" b="1" i="1" dirty="0" smtClean="0">
                <a:solidFill>
                  <a:srgbClr val="0070C0"/>
                </a:solidFill>
                <a:latin typeface="Times New Roman" panose="02020603050405020304" pitchFamily="18" charset="0"/>
                <a:cs typeface="Times New Roman" panose="02020603050405020304" pitchFamily="18" charset="0"/>
              </a:rPr>
              <a:t>Бауыржан Момышұлы</a:t>
            </a:r>
            <a:r>
              <a:rPr lang="kk-KZ" b="1" dirty="0" smtClean="0">
                <a:solidFill>
                  <a:srgbClr val="0070C0"/>
                </a:solidFill>
                <a:latin typeface="Times New Roman" panose="02020603050405020304" pitchFamily="18" charset="0"/>
                <a:cs typeface="Times New Roman" panose="02020603050405020304" pitchFamily="18" charset="0"/>
              </a:rPr>
              <a:t/>
            </a:r>
            <a:br>
              <a:rPr lang="kk-KZ" b="1" dirty="0" smtClean="0">
                <a:solidFill>
                  <a:srgbClr val="0070C0"/>
                </a:solidFill>
                <a:latin typeface="Times New Roman" panose="02020603050405020304" pitchFamily="18" charset="0"/>
                <a:cs typeface="Times New Roman" panose="02020603050405020304" pitchFamily="18" charset="0"/>
              </a:rPr>
            </a:br>
            <a:r>
              <a:rPr lang="kk-KZ" dirty="0"/>
              <a:t/>
            </a:r>
            <a:br>
              <a:rPr lang="kk-KZ" dirty="0"/>
            </a:br>
            <a:r>
              <a:rPr lang="kk-KZ" dirty="0" smtClean="0"/>
              <a:t/>
            </a:r>
            <a:br>
              <a:rPr lang="kk-KZ" dirty="0" smtClean="0"/>
            </a:br>
            <a:endParaRPr lang="ru-RU" dirty="0"/>
          </a:p>
        </p:txBody>
      </p:sp>
      <p:pic>
        <p:nvPicPr>
          <p:cNvPr id="13" name="Picture 6" descr="https://ust.kz/materials/docx/image/2019/january/d25/1548431348_html_db1b5bb4172595ab.png"/>
          <p:cNvPicPr>
            <a:picLocks noChangeAspect="1" noChangeArrowheads="1"/>
          </p:cNvPicPr>
          <p:nvPr/>
        </p:nvPicPr>
        <p:blipFill rotWithShape="1">
          <a:blip r:embed="rId3">
            <a:extLst>
              <a:ext uri="{28A0092B-C50C-407E-A947-70E740481C1C}">
                <a14:useLocalDpi xmlns:a14="http://schemas.microsoft.com/office/drawing/2010/main" val="0"/>
              </a:ext>
            </a:extLst>
          </a:blip>
          <a:srcRect l="6084" t="8510" r="10037" b="8329"/>
          <a:stretch/>
        </p:blipFill>
        <p:spPr bwMode="auto">
          <a:xfrm>
            <a:off x="765175" y="1484784"/>
            <a:ext cx="3279649" cy="385554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3922742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980728"/>
            <a:ext cx="8208912" cy="5262979"/>
          </a:xfrm>
          <a:prstGeom prst="rect">
            <a:avLst/>
          </a:prstGeom>
        </p:spPr>
        <p:txBody>
          <a:bodyPr wrap="square">
            <a:spAutoFit/>
          </a:bodyPr>
          <a:lstStyle/>
          <a:p>
            <a:r>
              <a:rPr lang="ru-RU" sz="2800" b="0" i="0" dirty="0" smtClean="0">
                <a:solidFill>
                  <a:srgbClr val="0070C0"/>
                </a:solidFill>
                <a:effectLst/>
                <a:latin typeface="Times New Roman" panose="02020603050405020304" pitchFamily="18" charset="0"/>
                <a:cs typeface="Times New Roman" panose="02020603050405020304" pitchFamily="18" charset="0"/>
              </a:rPr>
              <a:t>        </a:t>
            </a:r>
            <a:r>
              <a:rPr lang="ru-RU" sz="2800" b="0" i="0" dirty="0" err="1" smtClean="0">
                <a:solidFill>
                  <a:srgbClr val="0070C0"/>
                </a:solidFill>
                <a:effectLst/>
                <a:latin typeface="Times New Roman" panose="02020603050405020304" pitchFamily="18" charset="0"/>
                <a:cs typeface="Times New Roman" panose="02020603050405020304" pitchFamily="18" charset="0"/>
              </a:rPr>
              <a:t>Бауыржан</a:t>
            </a:r>
            <a:r>
              <a:rPr lang="ru-RU" sz="2800" b="0" i="0" dirty="0" smtClean="0">
                <a:solidFill>
                  <a:srgbClr val="0070C0"/>
                </a:solidFill>
                <a:effectLst/>
                <a:latin typeface="Times New Roman" panose="02020603050405020304" pitchFamily="18" charset="0"/>
                <a:cs typeface="Times New Roman" panose="02020603050405020304" pitchFamily="18" charset="0"/>
              </a:rPr>
              <a:t> </a:t>
            </a:r>
            <a:r>
              <a:rPr lang="ru-RU" sz="2800" b="0" i="0" dirty="0" err="1" smtClean="0">
                <a:solidFill>
                  <a:srgbClr val="0070C0"/>
                </a:solidFill>
                <a:effectLst/>
                <a:latin typeface="Times New Roman" panose="02020603050405020304" pitchFamily="18" charset="0"/>
                <a:cs typeface="Times New Roman" panose="02020603050405020304" pitchFamily="18" charset="0"/>
              </a:rPr>
              <a:t>Момышұлы</a:t>
            </a:r>
            <a:r>
              <a:rPr lang="ru-RU" sz="2800" b="0" i="0" dirty="0" smtClean="0">
                <a:solidFill>
                  <a:srgbClr val="0070C0"/>
                </a:solidFill>
                <a:effectLst/>
                <a:latin typeface="Times New Roman" panose="02020603050405020304" pitchFamily="18" charset="0"/>
                <a:cs typeface="Times New Roman" panose="02020603050405020304" pitchFamily="18" charset="0"/>
              </a:rPr>
              <a:t> (1910-1982)- </a:t>
            </a:r>
            <a:r>
              <a:rPr lang="ru-RU" sz="2800" b="0" i="0" dirty="0" err="1" smtClean="0">
                <a:solidFill>
                  <a:srgbClr val="0070C0"/>
                </a:solidFill>
                <a:effectLst/>
                <a:latin typeface="Times New Roman" panose="02020603050405020304" pitchFamily="18" charset="0"/>
                <a:cs typeface="Times New Roman" panose="02020603050405020304" pitchFamily="18" charset="0"/>
              </a:rPr>
              <a:t>ек</a:t>
            </a:r>
            <a:r>
              <a:rPr lang="kk-KZ" sz="2800" b="0" i="0" dirty="0" smtClean="0">
                <a:solidFill>
                  <a:srgbClr val="0070C0"/>
                </a:solidFill>
                <a:effectLst/>
                <a:latin typeface="Times New Roman" panose="02020603050405020304" pitchFamily="18" charset="0"/>
                <a:cs typeface="Times New Roman" panose="02020603050405020304" pitchFamily="18" charset="0"/>
              </a:rPr>
              <a:t>інші дүниежұзылык соғыстың даңқы жауынгері, халық қаһарманы, қазақтың көрнекті жазушысы. Туған жері – Жамбыл облысынындағы Жуалы ауданындағы Көлбастау мекені.  </a:t>
            </a:r>
            <a:endParaRPr lang="ru-RU" sz="2800" b="0" i="0" dirty="0" smtClean="0">
              <a:solidFill>
                <a:srgbClr val="0070C0"/>
              </a:solidFill>
              <a:effectLst/>
              <a:latin typeface="Times New Roman" panose="02020603050405020304" pitchFamily="18" charset="0"/>
              <a:cs typeface="Times New Roman" panose="02020603050405020304" pitchFamily="18" charset="0"/>
            </a:endParaRPr>
          </a:p>
          <a:p>
            <a:r>
              <a:rPr lang="ru-RU" sz="2800" b="0" i="0" dirty="0" smtClean="0">
                <a:solidFill>
                  <a:srgbClr val="0070C0"/>
                </a:solidFill>
                <a:effectLst/>
                <a:latin typeface="Times New Roman" panose="02020603050405020304" pitchFamily="18" charset="0"/>
                <a:cs typeface="Times New Roman" panose="02020603050405020304" pitchFamily="18" charset="0"/>
              </a:rPr>
              <a:t>        </a:t>
            </a:r>
            <a:r>
              <a:rPr lang="ru-RU" sz="2800" dirty="0" err="1" smtClean="0">
                <a:solidFill>
                  <a:srgbClr val="0070C0"/>
                </a:solidFill>
                <a:latin typeface="Times New Roman" panose="02020603050405020304" pitchFamily="18" charset="0"/>
                <a:cs typeface="Times New Roman" panose="02020603050405020304" pitchFamily="18" charset="0"/>
              </a:rPr>
              <a:t>Әкесі</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Момыш</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өз</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бетімен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ескіше</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сауат</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ашқан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кирил</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алфавитімен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оқуды</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меңгерген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сол</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кезеңдегі</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көзі</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қарақты</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адамдардың</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бірі</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болған</a:t>
            </a:r>
            <a:r>
              <a:rPr lang="ru-RU" sz="2800" dirty="0">
                <a:solidFill>
                  <a:srgbClr val="0070C0"/>
                </a:solidFill>
                <a:latin typeface="Times New Roman" panose="02020603050405020304" pitchFamily="18" charset="0"/>
                <a:cs typeface="Times New Roman" panose="02020603050405020304" pitchFamily="18" charset="0"/>
              </a:rPr>
              <a:t>. Ел </a:t>
            </a:r>
            <a:r>
              <a:rPr lang="ru-RU" sz="2800" dirty="0" err="1">
                <a:solidFill>
                  <a:srgbClr val="0070C0"/>
                </a:solidFill>
                <a:latin typeface="Times New Roman" panose="02020603050405020304" pitchFamily="18" charset="0"/>
                <a:cs typeface="Times New Roman" panose="02020603050405020304" pitchFamily="18" charset="0"/>
              </a:rPr>
              <a:t>арасында</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ағаш</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ұстасы</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және</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етікші</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зергерлігімен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танымал</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болатын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smtClean="0">
                <a:solidFill>
                  <a:srgbClr val="0070C0"/>
                </a:solidFill>
                <a:latin typeface="Times New Roman" panose="02020603050405020304" pitchFamily="18" charset="0"/>
                <a:cs typeface="Times New Roman" panose="02020603050405020304" pitchFamily="18" charset="0"/>
              </a:rPr>
              <a:t>Әжесінің</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есімі</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smtClean="0">
                <a:solidFill>
                  <a:srgbClr val="0070C0"/>
                </a:solidFill>
                <a:latin typeface="Times New Roman" panose="02020603050405020304" pitchFamily="18" charset="0"/>
                <a:cs typeface="Times New Roman" panose="02020603050405020304" pitchFamily="18" charset="0"/>
              </a:rPr>
              <a:t>Қызтумас</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smtClean="0">
                <a:solidFill>
                  <a:srgbClr val="0070C0"/>
                </a:solidFill>
                <a:latin typeface="Times New Roman" panose="02020603050405020304" pitchFamily="18" charset="0"/>
                <a:cs typeface="Times New Roman" panose="02020603050405020304" pitchFamily="18" charset="0"/>
              </a:rPr>
              <a:t>Анасы</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Рәзия</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дүниеден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ерте</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өтіп</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Бауыржан</a:t>
            </a:r>
            <a:r>
              <a:rPr lang="ru-RU" sz="2800" dirty="0">
                <a:solidFill>
                  <a:srgbClr val="0070C0"/>
                </a:solidFill>
                <a:latin typeface="Times New Roman" panose="02020603050405020304" pitchFamily="18" charset="0"/>
                <a:cs typeface="Times New Roman" panose="02020603050405020304" pitchFamily="18" charset="0"/>
              </a:rPr>
              <a:t> 3 </a:t>
            </a:r>
            <a:r>
              <a:rPr lang="ru-RU" sz="2800" dirty="0" err="1">
                <a:solidFill>
                  <a:srgbClr val="0070C0"/>
                </a:solidFill>
                <a:latin typeface="Times New Roman" panose="02020603050405020304" pitchFamily="18" charset="0"/>
                <a:cs typeface="Times New Roman" panose="02020603050405020304" pitchFamily="18" charset="0"/>
              </a:rPr>
              <a:t>жасынан</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бастап</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Қызтумас</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әжесінің</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қолында</a:t>
            </a:r>
            <a:r>
              <a:rPr lang="ru-RU" sz="2800" dirty="0">
                <a:solidFill>
                  <a:srgbClr val="0070C0"/>
                </a:solidFill>
                <a:latin typeface="Times New Roman" panose="02020603050405020304" pitchFamily="18" charset="0"/>
                <a:cs typeface="Times New Roman" panose="02020603050405020304" pitchFamily="18" charset="0"/>
              </a:rPr>
              <a:t> </a:t>
            </a:r>
            <a:r>
              <a:rPr lang="ru-RU" sz="2800" dirty="0" err="1">
                <a:solidFill>
                  <a:srgbClr val="0070C0"/>
                </a:solidFill>
                <a:latin typeface="Times New Roman" panose="02020603050405020304" pitchFamily="18" charset="0"/>
                <a:cs typeface="Times New Roman" panose="02020603050405020304" pitchFamily="18" charset="0"/>
              </a:rPr>
              <a:t>өседі</a:t>
            </a:r>
            <a:r>
              <a:rPr lang="ru-RU" sz="2800" dirty="0">
                <a:solidFill>
                  <a:srgbClr val="0070C0"/>
                </a:solidFill>
                <a:latin typeface="Times New Roman" panose="02020603050405020304" pitchFamily="18" charset="0"/>
                <a:cs typeface="Times New Roman" panose="02020603050405020304" pitchFamily="18" charset="0"/>
              </a:rPr>
              <a:t>.</a:t>
            </a:r>
            <a:endParaRPr lang="ru-RU" sz="2800" b="0" i="0" dirty="0">
              <a:solidFill>
                <a:srgbClr val="0070C0"/>
              </a:solidFill>
              <a:effectLst/>
              <a:latin typeface="Times New Roman" panose="02020603050405020304" pitchFamily="18" charset="0"/>
              <a:cs typeface="Times New Roman" panose="02020603050405020304" pitchFamily="18" charset="0"/>
            </a:endParaRPr>
          </a:p>
        </p:txBody>
      </p:sp>
      <p:pic>
        <p:nvPicPr>
          <p:cNvPr id="6" name="Picture 4" descr="https://cf.ppt-online.org/files1/slide/a/ad1AqT5K79GkIjQg6cp2tL8hwZ0uDmvlJYbFXP/slide-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79" t="32068" r="49818" b="4433"/>
          <a:stretch/>
        </p:blipFill>
        <p:spPr bwMode="auto">
          <a:xfrm>
            <a:off x="107504" y="85689"/>
            <a:ext cx="485554" cy="8950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29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3">
                                            <p:txEl>
                                              <p:pRg st="1" end="1"/>
                                            </p:txEl>
                                          </p:spTgt>
                                        </p:tgtEl>
                                        <p:attrNameLst>
                                          <p:attrName>style.color</p:attrName>
                                        </p:attrNameLst>
                                      </p:cBhvr>
                                      <p:to>
                                        <a:schemeClr val="bg1"/>
                                      </p:to>
                                    </p:animClr>
                                    <p:animClr clrSpc="rgb" dir="cw">
                                      <p:cBhvr>
                                        <p:cTn id="12" dur="250" autoRev="1" fill="remove"/>
                                        <p:tgtEl>
                                          <p:spTgt spid="3">
                                            <p:txEl>
                                              <p:pRg st="1" end="1"/>
                                            </p:txEl>
                                          </p:spTgt>
                                        </p:tgtEl>
                                        <p:attrNameLst>
                                          <p:attrName>fillcolor</p:attrName>
                                        </p:attrNameLst>
                                      </p:cBhvr>
                                      <p:to>
                                        <a:schemeClr val="bg1"/>
                                      </p:to>
                                    </p:animClr>
                                    <p:set>
                                      <p:cBhvr>
                                        <p:cTn id="13" dur="250" autoRev="1" fill="remove"/>
                                        <p:tgtEl>
                                          <p:spTgt spid="3">
                                            <p:txEl>
                                              <p:pRg st="1" end="1"/>
                                            </p:txEl>
                                          </p:spTgt>
                                        </p:tgtEl>
                                        <p:attrNameLst>
                                          <p:attrName>fill.type</p:attrName>
                                        </p:attrNameLst>
                                      </p:cBhvr>
                                      <p:to>
                                        <p:strVal val="solid"/>
                                      </p:to>
                                    </p:set>
                                    <p:set>
                                      <p:cBhvr>
                                        <p:cTn id="14"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755532"/>
            <a:ext cx="5616624" cy="7232749"/>
          </a:xfrm>
          <a:prstGeom prst="rect">
            <a:avLst/>
          </a:prstGeom>
        </p:spPr>
        <p:txBody>
          <a:bodyPr wrap="square">
            <a:spAutoFit/>
          </a:bodyPr>
          <a:lstStyle/>
          <a:p>
            <a:pPr fontAlgn="base"/>
            <a:r>
              <a:rPr lang="ru-RU" sz="28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smtClean="0">
                <a:solidFill>
                  <a:srgbClr val="0070C0"/>
                </a:solidFill>
                <a:effectLst/>
                <a:latin typeface="Times New Roman" panose="02020603050405020304" pitchFamily="18" charset="0"/>
                <a:cs typeface="Times New Roman" panose="02020603050405020304" pitchFamily="18" charset="0"/>
              </a:rPr>
              <a:t>1921 </a:t>
            </a:r>
            <a:r>
              <a:rPr lang="ru-RU" sz="2600" i="0" dirty="0" err="1" smtClean="0">
                <a:solidFill>
                  <a:srgbClr val="0070C0"/>
                </a:solidFill>
                <a:effectLst/>
                <a:latin typeface="Times New Roman" panose="02020603050405020304" pitchFamily="18" charset="0"/>
                <a:cs typeface="Times New Roman" panose="02020603050405020304" pitchFamily="18" charset="0"/>
              </a:rPr>
              <a:t>жылы</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бастауыш</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мектепті</a:t>
            </a:r>
            <a:r>
              <a:rPr lang="ru-RU" sz="2600" dirty="0"/>
              <a:t> </a:t>
            </a:r>
            <a:r>
              <a:rPr lang="ru-RU" sz="2600" i="0" dirty="0" err="1" smtClean="0">
                <a:solidFill>
                  <a:srgbClr val="0070C0"/>
                </a:solidFill>
                <a:effectLst/>
                <a:latin typeface="Times New Roman" panose="02020603050405020304" pitchFamily="18" charset="0"/>
                <a:cs typeface="Times New Roman" panose="02020603050405020304" pitchFamily="18" charset="0"/>
              </a:rPr>
              <a:t>интернатта</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оқиды</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кейін</a:t>
            </a:r>
            <a:r>
              <a:rPr lang="ru-RU" sz="2600" i="0" dirty="0" smtClean="0">
                <a:solidFill>
                  <a:srgbClr val="0070C0"/>
                </a:solidFill>
                <a:effectLst/>
                <a:latin typeface="Times New Roman" panose="02020603050405020304" pitchFamily="18" charset="0"/>
                <a:cs typeface="Times New Roman" panose="02020603050405020304" pitchFamily="18" charset="0"/>
              </a:rPr>
              <a:t> 1924 </a:t>
            </a:r>
            <a:r>
              <a:rPr lang="ru-RU" sz="2600" i="0" dirty="0" err="1" smtClean="0">
                <a:solidFill>
                  <a:srgbClr val="0070C0"/>
                </a:solidFill>
                <a:effectLst/>
                <a:latin typeface="Times New Roman" panose="02020603050405020304" pitchFamily="18" charset="0"/>
                <a:cs typeface="Times New Roman" panose="02020603050405020304" pitchFamily="18" charset="0"/>
              </a:rPr>
              <a:t>жылдан</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бастап</a:t>
            </a:r>
            <a:r>
              <a:rPr lang="ru-RU" sz="2600" i="0" dirty="0" smtClean="0">
                <a:solidFill>
                  <a:srgbClr val="0070C0"/>
                </a:solidFill>
                <a:effectLst/>
                <a:latin typeface="Times New Roman" panose="02020603050405020304" pitchFamily="18" charset="0"/>
                <a:cs typeface="Times New Roman" panose="02020603050405020304" pitchFamily="18" charset="0"/>
              </a:rPr>
              <a:t> Шымкент </a:t>
            </a:r>
            <a:r>
              <a:rPr lang="ru-RU" sz="2600" i="0" dirty="0" err="1" smtClean="0">
                <a:solidFill>
                  <a:srgbClr val="0070C0"/>
                </a:solidFill>
                <a:effectLst/>
                <a:latin typeface="Times New Roman" panose="02020603050405020304" pitchFamily="18" charset="0"/>
                <a:cs typeface="Times New Roman" panose="02020603050405020304" pitchFamily="18" charset="0"/>
              </a:rPr>
              <a:t>қаласындағы</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жеті</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жылдық</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мектепке</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ауысады</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Ол</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Құрманбек</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Сағындықов</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және</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Әбділда</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Тәжібаевпен</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мектеп</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қабырғасында</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бірге</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білім</a:t>
            </a:r>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i="0" dirty="0" err="1" smtClean="0">
                <a:solidFill>
                  <a:srgbClr val="0070C0"/>
                </a:solidFill>
                <a:effectLst/>
                <a:latin typeface="Times New Roman" panose="02020603050405020304" pitchFamily="18" charset="0"/>
                <a:cs typeface="Times New Roman" panose="02020603050405020304" pitchFamily="18" charset="0"/>
              </a:rPr>
              <a:t>алған</a:t>
            </a:r>
            <a:r>
              <a:rPr lang="ru-RU" sz="2600" i="0" dirty="0" smtClean="0">
                <a:solidFill>
                  <a:srgbClr val="0070C0"/>
                </a:solidFill>
                <a:effectLst/>
                <a:latin typeface="Times New Roman" panose="02020603050405020304" pitchFamily="18" charset="0"/>
                <a:cs typeface="Times New Roman" panose="02020603050405020304" pitchFamily="18" charset="0"/>
              </a:rPr>
              <a:t>.</a:t>
            </a:r>
          </a:p>
          <a:p>
            <a:pPr fontAlgn="base"/>
            <a:r>
              <a:rPr lang="ru-RU" sz="2600" i="0" dirty="0" smtClean="0">
                <a:solidFill>
                  <a:srgbClr val="0070C0"/>
                </a:solidFill>
                <a:effectLst/>
                <a:latin typeface="Times New Roman" panose="02020603050405020304" pitchFamily="18" charset="0"/>
                <a:cs typeface="Times New Roman" panose="02020603050405020304" pitchFamily="18" charset="0"/>
              </a:rPr>
              <a:t>       </a:t>
            </a:r>
            <a:r>
              <a:rPr lang="ru-RU" sz="2600" dirty="0">
                <a:solidFill>
                  <a:srgbClr val="0070C0"/>
                </a:solidFill>
                <a:latin typeface="Times New Roman" panose="02020603050405020304" pitchFamily="18" charset="0"/>
                <a:cs typeface="Times New Roman" panose="02020603050405020304" pitchFamily="18" charset="0"/>
              </a:rPr>
              <a:t>1929 </a:t>
            </a:r>
            <a:r>
              <a:rPr lang="ru-RU" sz="2600" dirty="0" err="1">
                <a:solidFill>
                  <a:srgbClr val="0070C0"/>
                </a:solidFill>
                <a:latin typeface="Times New Roman" panose="02020603050405020304" pitchFamily="18" charset="0"/>
                <a:cs typeface="Times New Roman" panose="02020603050405020304" pitchFamily="18" charset="0"/>
              </a:rPr>
              <a:t>жылы</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Момышұлы</a:t>
            </a:r>
            <a:r>
              <a:rPr lang="ru-RU" sz="2600" dirty="0">
                <a:solidFill>
                  <a:srgbClr val="0070C0"/>
                </a:solidFill>
                <a:latin typeface="Times New Roman" panose="02020603050405020304" pitchFamily="18" charset="0"/>
                <a:cs typeface="Times New Roman" panose="02020603050405020304" pitchFamily="18" charset="0"/>
              </a:rPr>
              <a:t> 9- </a:t>
            </a:r>
            <a:r>
              <a:rPr lang="ru-RU" sz="2600" dirty="0" err="1">
                <a:solidFill>
                  <a:srgbClr val="0070C0"/>
                </a:solidFill>
                <a:latin typeface="Times New Roman" panose="02020603050405020304" pitchFamily="18" charset="0"/>
                <a:cs typeface="Times New Roman" panose="02020603050405020304" pitchFamily="18" charset="0"/>
              </a:rPr>
              <a:t>сыныпты</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бітіреді</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Осыдан</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кейін</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ол</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мұғалім</a:t>
            </a:r>
            <a:r>
              <a:rPr lang="ru-RU" sz="2600" dirty="0">
                <a:solidFill>
                  <a:srgbClr val="0070C0"/>
                </a:solidFill>
                <a:latin typeface="Times New Roman" panose="02020603050405020304" pitchFamily="18" charset="0"/>
                <a:cs typeface="Times New Roman" panose="02020603050405020304" pitchFamily="18" charset="0"/>
              </a:rPr>
              <a:t>, экономист </a:t>
            </a:r>
            <a:r>
              <a:rPr lang="ru-RU" sz="2600" dirty="0" err="1">
                <a:solidFill>
                  <a:srgbClr val="0070C0"/>
                </a:solidFill>
                <a:latin typeface="Times New Roman" panose="02020603050405020304" pitchFamily="18" charset="0"/>
                <a:cs typeface="Times New Roman" panose="02020603050405020304" pitchFamily="18" charset="0"/>
              </a:rPr>
              <a:t>болып</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жұмыс</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істейді</a:t>
            </a:r>
            <a:r>
              <a:rPr lang="ru-RU" sz="2600" dirty="0">
                <a:solidFill>
                  <a:srgbClr val="0070C0"/>
                </a:solidFill>
                <a:latin typeface="Times New Roman" panose="02020603050405020304" pitchFamily="18" charset="0"/>
                <a:cs typeface="Times New Roman" panose="02020603050405020304" pitchFamily="18" charset="0"/>
              </a:rPr>
              <a:t>. 1933 </a:t>
            </a:r>
            <a:r>
              <a:rPr lang="ru-RU" sz="2600" dirty="0" err="1">
                <a:solidFill>
                  <a:srgbClr val="0070C0"/>
                </a:solidFill>
                <a:latin typeface="Times New Roman" panose="02020603050405020304" pitchFamily="18" charset="0"/>
                <a:cs typeface="Times New Roman" panose="02020603050405020304" pitchFamily="18" charset="0"/>
              </a:rPr>
              <a:t>жылы</a:t>
            </a:r>
            <a:r>
              <a:rPr lang="ru-RU" sz="2600" dirty="0">
                <a:solidFill>
                  <a:srgbClr val="0070C0"/>
                </a:solidFill>
                <a:latin typeface="Times New Roman" panose="02020603050405020304" pitchFamily="18" charset="0"/>
                <a:cs typeface="Times New Roman" panose="02020603050405020304" pitchFamily="18" charset="0"/>
              </a:rPr>
              <a:t> полк </a:t>
            </a:r>
            <a:r>
              <a:rPr lang="ru-RU" sz="2600" dirty="0" err="1">
                <a:solidFill>
                  <a:srgbClr val="0070C0"/>
                </a:solidFill>
                <a:latin typeface="Times New Roman" panose="02020603050405020304" pitchFamily="18" charset="0"/>
                <a:cs typeface="Times New Roman" panose="02020603050405020304" pitchFamily="18" charset="0"/>
              </a:rPr>
              <a:t>мектебін</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артиллериялық</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әскери</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училищені</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бітіріп</a:t>
            </a:r>
            <a:r>
              <a:rPr lang="ru-RU" sz="2600" dirty="0">
                <a:solidFill>
                  <a:srgbClr val="0070C0"/>
                </a:solidFill>
                <a:latin typeface="Times New Roman" panose="02020603050405020304" pitchFamily="18" charset="0"/>
                <a:cs typeface="Times New Roman" panose="02020603050405020304" pitchFamily="18" charset="0"/>
              </a:rPr>
              <a:t>, артиллерия </a:t>
            </a:r>
            <a:r>
              <a:rPr lang="ru-RU" sz="2600" dirty="0" err="1">
                <a:solidFill>
                  <a:srgbClr val="0070C0"/>
                </a:solidFill>
                <a:latin typeface="Times New Roman" panose="02020603050405020304" pitchFamily="18" charset="0"/>
                <a:cs typeface="Times New Roman" panose="02020603050405020304" pitchFamily="18" charset="0"/>
              </a:rPr>
              <a:t>офицері</a:t>
            </a:r>
            <a:r>
              <a:rPr lang="ru-RU" sz="2600" dirty="0">
                <a:solidFill>
                  <a:srgbClr val="0070C0"/>
                </a:solidFill>
                <a:latin typeface="Times New Roman" panose="02020603050405020304" pitchFamily="18" charset="0"/>
                <a:cs typeface="Times New Roman" panose="02020603050405020304" pitchFamily="18" charset="0"/>
              </a:rPr>
              <a:t> </a:t>
            </a:r>
            <a:r>
              <a:rPr lang="ru-RU" sz="2600" dirty="0" err="1">
                <a:solidFill>
                  <a:srgbClr val="0070C0"/>
                </a:solidFill>
                <a:latin typeface="Times New Roman" panose="02020603050405020304" pitchFamily="18" charset="0"/>
                <a:cs typeface="Times New Roman" panose="02020603050405020304" pitchFamily="18" charset="0"/>
              </a:rPr>
              <a:t>болады</a:t>
            </a:r>
            <a:r>
              <a:rPr lang="ru-RU" sz="2600" dirty="0" smtClean="0">
                <a:solidFill>
                  <a:srgbClr val="0070C0"/>
                </a:solidFill>
                <a:latin typeface="Times New Roman" panose="02020603050405020304" pitchFamily="18" charset="0"/>
                <a:cs typeface="Times New Roman" panose="02020603050405020304" pitchFamily="18" charset="0"/>
              </a:rPr>
              <a:t>.</a:t>
            </a:r>
          </a:p>
          <a:p>
            <a:pPr fontAlgn="base"/>
            <a:endParaRPr lang="kk-KZ" sz="2800" dirty="0" smtClean="0">
              <a:solidFill>
                <a:srgbClr val="0070C0"/>
              </a:solidFill>
              <a:latin typeface="Times New Roman" panose="02020603050405020304" pitchFamily="18" charset="0"/>
              <a:cs typeface="Times New Roman" panose="02020603050405020304" pitchFamily="18" charset="0"/>
            </a:endParaRPr>
          </a:p>
          <a:p>
            <a:pPr fontAlgn="base"/>
            <a:endParaRPr lang="kk-KZ" sz="2400" dirty="0">
              <a:solidFill>
                <a:srgbClr val="0070C0"/>
              </a:solidFill>
              <a:latin typeface="Times New Roman" panose="02020603050405020304" pitchFamily="18" charset="0"/>
              <a:cs typeface="Times New Roman" panose="02020603050405020304" pitchFamily="18" charset="0"/>
            </a:endParaRPr>
          </a:p>
          <a:p>
            <a:pPr fontAlgn="base"/>
            <a:endParaRPr lang="kk-KZ" sz="2400" dirty="0" smtClean="0">
              <a:solidFill>
                <a:srgbClr val="0070C0"/>
              </a:solidFill>
              <a:latin typeface="Times New Roman" panose="02020603050405020304" pitchFamily="18" charset="0"/>
              <a:cs typeface="Times New Roman" panose="02020603050405020304" pitchFamily="18" charset="0"/>
            </a:endParaRPr>
          </a:p>
          <a:p>
            <a:pPr fontAlgn="base"/>
            <a:endParaRPr lang="ru-RU" sz="2400" dirty="0">
              <a:solidFill>
                <a:srgbClr val="0070C0"/>
              </a:solidFill>
              <a:latin typeface="Times New Roman" panose="02020603050405020304" pitchFamily="18" charset="0"/>
              <a:cs typeface="Times New Roman" panose="02020603050405020304" pitchFamily="18" charset="0"/>
            </a:endParaRPr>
          </a:p>
          <a:p>
            <a:pPr fontAlgn="base"/>
            <a:endParaRPr lang="ru-RU" sz="2400" b="0" i="0" dirty="0" smtClean="0">
              <a:solidFill>
                <a:srgbClr val="0070C0"/>
              </a:solidFill>
              <a:effectLst/>
              <a:latin typeface="Times New Roman" panose="02020603050405020304" pitchFamily="18" charset="0"/>
              <a:cs typeface="Times New Roman" panose="02020603050405020304" pitchFamily="18" charset="0"/>
            </a:endParaRPr>
          </a:p>
        </p:txBody>
      </p:sp>
      <p:pic>
        <p:nvPicPr>
          <p:cNvPr id="5" name="Picture 4" descr="https://cf.ppt-online.org/files1/slide/a/ad1AqT5K79GkIjQg6cp2tL8hwZ0uDmvlJYbFXP/slide-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79" t="32068" r="49818" b="4433"/>
          <a:stretch/>
        </p:blipFill>
        <p:spPr bwMode="auto">
          <a:xfrm>
            <a:off x="111699" y="52432"/>
            <a:ext cx="381429" cy="70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8" descr="https://tengrinews.kz/userdata/images/u243/resized/033f42bf50338bfaebf8656ce8d547c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858" t="7176" r="10168" b="6513"/>
          <a:stretch/>
        </p:blipFill>
        <p:spPr bwMode="auto">
          <a:xfrm>
            <a:off x="644261" y="3573016"/>
            <a:ext cx="1996108" cy="273468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elana.kz/wp-content/uploads/2016/12/Momysh-Uly08-743x102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35"/>
          <a:stretch/>
        </p:blipFill>
        <p:spPr bwMode="auto">
          <a:xfrm>
            <a:off x="644261" y="836712"/>
            <a:ext cx="1996108" cy="2474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60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par>
                                <p:cTn id="8" presetID="6" presetClass="exit" presetSubtype="16" fill="hold" nodeType="withEffect">
                                  <p:stCondLst>
                                    <p:cond delay="0"/>
                                  </p:stCondLst>
                                  <p:childTnLst>
                                    <p:animEffect transition="out" filter="circle(in)">
                                      <p:cBhvr>
                                        <p:cTn id="9" dur="2000"/>
                                        <p:tgtEl>
                                          <p:spTgt spid="2">
                                            <p:txEl>
                                              <p:pRg st="1" end="1"/>
                                            </p:txEl>
                                          </p:spTgt>
                                        </p:tgtEl>
                                      </p:cBhvr>
                                    </p:animEffect>
                                    <p:set>
                                      <p:cBhvr>
                                        <p:cTn id="10"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ircle(in)">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908720"/>
            <a:ext cx="6336704" cy="5262979"/>
          </a:xfrm>
          <a:prstGeom prst="rect">
            <a:avLst/>
          </a:prstGeom>
        </p:spPr>
        <p:txBody>
          <a:bodyPr wrap="square">
            <a:spAutoFit/>
          </a:bodyPr>
          <a:lstStyle/>
          <a:p>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Ұлы</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Отан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соғысының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басында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Бауыржан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Момышұлы</a:t>
            </a:r>
            <a:r>
              <a:rPr lang="ru-RU" sz="2400" dirty="0">
                <a:solidFill>
                  <a:srgbClr val="0070C0"/>
                </a:solidFill>
                <a:latin typeface="Times New Roman" panose="02020603050405020304" pitchFamily="18" charset="0"/>
                <a:cs typeface="Times New Roman" panose="02020603050405020304" pitchFamily="18" charset="0"/>
              </a:rPr>
              <a:t> генерал </a:t>
            </a:r>
            <a:r>
              <a:rPr lang="ru-RU" sz="2400" dirty="0" err="1">
                <a:solidFill>
                  <a:srgbClr val="0070C0"/>
                </a:solidFill>
                <a:latin typeface="Times New Roman" panose="02020603050405020304" pitchFamily="18" charset="0"/>
                <a:cs typeface="Times New Roman" panose="02020603050405020304" pitchFamily="18" charset="0"/>
              </a:rPr>
              <a:t>Панфиловқа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Алматыда</a:t>
            </a:r>
            <a:r>
              <a:rPr lang="ru-RU" sz="2400" dirty="0">
                <a:solidFill>
                  <a:srgbClr val="0070C0"/>
                </a:solidFill>
                <a:latin typeface="Times New Roman" panose="02020603050405020304" pitchFamily="18" charset="0"/>
                <a:cs typeface="Times New Roman" panose="02020603050405020304" pitchFamily="18" charset="0"/>
              </a:rPr>
              <a:t> 316-шы </a:t>
            </a:r>
            <a:r>
              <a:rPr lang="ru-RU" sz="2400" dirty="0" err="1">
                <a:solidFill>
                  <a:srgbClr val="0070C0"/>
                </a:solidFill>
                <a:latin typeface="Times New Roman" panose="02020603050405020304" pitchFamily="18" charset="0"/>
                <a:cs typeface="Times New Roman" panose="02020603050405020304" pitchFamily="18" charset="0"/>
              </a:rPr>
              <a:t>атқыштар</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дивизиясын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жасақтауға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көмектеседі</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Сол</a:t>
            </a:r>
            <a:r>
              <a:rPr lang="ru-RU" sz="2400" dirty="0">
                <a:solidFill>
                  <a:srgbClr val="0070C0"/>
                </a:solidFill>
                <a:latin typeface="Times New Roman" panose="02020603050405020304" pitchFamily="18" charset="0"/>
                <a:cs typeface="Times New Roman" panose="02020603050405020304" pitchFamily="18" charset="0"/>
              </a:rPr>
              <a:t> дивизия </a:t>
            </a:r>
            <a:r>
              <a:rPr lang="ru-RU" sz="2400" dirty="0" err="1">
                <a:solidFill>
                  <a:srgbClr val="0070C0"/>
                </a:solidFill>
                <a:latin typeface="Times New Roman" panose="02020603050405020304" pitchFamily="18" charset="0"/>
                <a:cs typeface="Times New Roman" panose="02020603050405020304" pitchFamily="18" charset="0"/>
              </a:rPr>
              <a:t>құрамында</a:t>
            </a:r>
            <a:r>
              <a:rPr lang="ru-RU" sz="2400" dirty="0">
                <a:solidFill>
                  <a:srgbClr val="0070C0"/>
                </a:solidFill>
                <a:latin typeface="Times New Roman" panose="02020603050405020304" pitchFamily="18" charset="0"/>
                <a:cs typeface="Times New Roman" panose="02020603050405020304" pitchFamily="18" charset="0"/>
              </a:rPr>
              <a:t> батыр </a:t>
            </a:r>
            <a:r>
              <a:rPr lang="ru-RU" sz="2400" dirty="0" err="1">
                <a:solidFill>
                  <a:srgbClr val="0070C0"/>
                </a:solidFill>
                <a:latin typeface="Times New Roman" panose="02020603050405020304" pitchFamily="18" charset="0"/>
                <a:cs typeface="Times New Roman" panose="02020603050405020304" pitchFamily="18" charset="0"/>
              </a:rPr>
              <a:t>майданға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аттанған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Содан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кейін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Мәскеу</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түбіндегі</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шайқастарға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қатысып</a:t>
            </a:r>
            <a:r>
              <a:rPr lang="ru-RU" sz="2400" dirty="0">
                <a:solidFill>
                  <a:srgbClr val="0070C0"/>
                </a:solidFill>
                <a:latin typeface="Times New Roman" panose="02020603050405020304" pitchFamily="18" charset="0"/>
                <a:cs typeface="Times New Roman" panose="02020603050405020304" pitchFamily="18" charset="0"/>
              </a:rPr>
              <a:t>, Панфилов </a:t>
            </a:r>
            <a:r>
              <a:rPr lang="ru-RU" sz="2400" dirty="0" err="1">
                <a:solidFill>
                  <a:srgbClr val="0070C0"/>
                </a:solidFill>
                <a:latin typeface="Times New Roman" panose="02020603050405020304" pitchFamily="18" charset="0"/>
                <a:cs typeface="Times New Roman" panose="02020603050405020304" pitchFamily="18" charset="0"/>
              </a:rPr>
              <a:t>атындағы</a:t>
            </a:r>
            <a:r>
              <a:rPr lang="ru-RU" sz="2400" dirty="0">
                <a:solidFill>
                  <a:srgbClr val="0070C0"/>
                </a:solidFill>
                <a:latin typeface="Times New Roman" panose="02020603050405020304" pitchFamily="18" charset="0"/>
                <a:cs typeface="Times New Roman" panose="02020603050405020304" pitchFamily="18" charset="0"/>
              </a:rPr>
              <a:t> 8-ші </a:t>
            </a:r>
            <a:r>
              <a:rPr lang="ru-RU" sz="2400" dirty="0" err="1">
                <a:solidFill>
                  <a:srgbClr val="0070C0"/>
                </a:solidFill>
                <a:latin typeface="Times New Roman" panose="02020603050405020304" pitchFamily="18" charset="0"/>
                <a:cs typeface="Times New Roman" panose="02020603050405020304" pitchFamily="18" charset="0"/>
              </a:rPr>
              <a:t>гвардиялық</a:t>
            </a:r>
            <a:r>
              <a:rPr lang="ru-RU" sz="2400" dirty="0">
                <a:solidFill>
                  <a:srgbClr val="0070C0"/>
                </a:solidFill>
                <a:latin typeface="Times New Roman" panose="02020603050405020304" pitchFamily="18" charset="0"/>
                <a:cs typeface="Times New Roman" panose="02020603050405020304" pitchFamily="18" charset="0"/>
              </a:rPr>
              <a:t> дивизия </a:t>
            </a:r>
            <a:r>
              <a:rPr lang="ru-RU" sz="2400" dirty="0" err="1">
                <a:solidFill>
                  <a:srgbClr val="0070C0"/>
                </a:solidFill>
                <a:latin typeface="Times New Roman" panose="02020603050405020304" pitchFamily="18" charset="0"/>
                <a:cs typeface="Times New Roman" panose="02020603050405020304" pitchFamily="18" charset="0"/>
              </a:rPr>
              <a:t>батальонының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полкінің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командирі</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болған</a:t>
            </a:r>
            <a:r>
              <a:rPr lang="ru-RU" sz="2400" dirty="0" smtClean="0">
                <a:solidFill>
                  <a:srgbClr val="0070C0"/>
                </a:solidFill>
                <a:latin typeface="Times New Roman" panose="02020603050405020304" pitchFamily="18" charset="0"/>
                <a:cs typeface="Times New Roman" panose="02020603050405020304" pitchFamily="18" charset="0"/>
              </a:rPr>
              <a:t>.</a:t>
            </a:r>
          </a:p>
          <a:p>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Бауыржан</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Момышұлы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Мәскеу</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түбегінде</a:t>
            </a:r>
            <a:r>
              <a:rPr lang="ru-RU" sz="2400" dirty="0">
                <a:solidFill>
                  <a:srgbClr val="0070C0"/>
                </a:solidFill>
                <a:latin typeface="Times New Roman" panose="02020603050405020304" pitchFamily="18" charset="0"/>
                <a:cs typeface="Times New Roman" panose="02020603050405020304" pitchFamily="18" charset="0"/>
              </a:rPr>
              <a:t> 27 </a:t>
            </a:r>
            <a:r>
              <a:rPr lang="ru-RU" sz="2400" dirty="0" err="1">
                <a:solidFill>
                  <a:srgbClr val="0070C0"/>
                </a:solidFill>
                <a:latin typeface="Times New Roman" panose="02020603050405020304" pitchFamily="18" charset="0"/>
                <a:cs typeface="Times New Roman" panose="02020603050405020304" pitchFamily="18" charset="0"/>
              </a:rPr>
              <a:t>ұрысқа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қатысқан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екен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бұл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туралы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Артымызда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Мәскеу</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атты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кітабында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жазды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Шайқастардың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бірінде</a:t>
            </a:r>
            <a:r>
              <a:rPr lang="ru-RU" sz="2400" dirty="0">
                <a:solidFill>
                  <a:srgbClr val="0070C0"/>
                </a:solidFill>
                <a:latin typeface="Times New Roman" panose="02020603050405020304" pitchFamily="18" charset="0"/>
                <a:cs typeface="Times New Roman" panose="02020603050405020304" pitchFamily="18" charset="0"/>
              </a:rPr>
              <a:t> батыр </a:t>
            </a:r>
            <a:r>
              <a:rPr lang="ru-RU" sz="2400" dirty="0" err="1">
                <a:solidFill>
                  <a:srgbClr val="0070C0"/>
                </a:solidFill>
                <a:latin typeface="Times New Roman" panose="02020603050405020304" pitchFamily="18" charset="0"/>
                <a:cs typeface="Times New Roman" panose="02020603050405020304" pitchFamily="18" charset="0"/>
              </a:rPr>
              <a:t>ауыр</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жараланып</a:t>
            </a:r>
            <a:r>
              <a:rPr lang="ru-RU" sz="2400" dirty="0">
                <a:solidFill>
                  <a:srgbClr val="0070C0"/>
                </a:solidFill>
                <a:latin typeface="Times New Roman" panose="02020603050405020304" pitchFamily="18" charset="0"/>
                <a:cs typeface="Times New Roman" panose="02020603050405020304" pitchFamily="18" charset="0"/>
              </a:rPr>
              <a:t>, 1944 </a:t>
            </a:r>
            <a:r>
              <a:rPr lang="ru-RU" sz="2400" dirty="0" err="1">
                <a:solidFill>
                  <a:srgbClr val="0070C0"/>
                </a:solidFill>
                <a:latin typeface="Times New Roman" panose="02020603050405020304" pitchFamily="18" charset="0"/>
                <a:cs typeface="Times New Roman" panose="02020603050405020304" pitchFamily="18" charset="0"/>
              </a:rPr>
              <a:t>жылдың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наурызына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дейін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ауруханада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жатқан</a:t>
            </a:r>
            <a:r>
              <a:rPr lang="ru-RU" sz="2400" dirty="0" smtClean="0">
                <a:solidFill>
                  <a:srgbClr val="0070C0"/>
                </a:solidFill>
                <a:latin typeface="Times New Roman" panose="02020603050405020304" pitchFamily="18" charset="0"/>
                <a:cs typeface="Times New Roman" panose="02020603050405020304" pitchFamily="18" charset="0"/>
              </a:rPr>
              <a:t>.</a:t>
            </a:r>
            <a:endParaRPr lang="ru-RU" sz="2400" dirty="0"/>
          </a:p>
        </p:txBody>
      </p:sp>
      <p:pic>
        <p:nvPicPr>
          <p:cNvPr id="3" name="Picture 6" descr="http://www.libr.e-taraz.kz/userfiles/image/buktreyler_za_nami_moskv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44" t="5259" r="44363" b="7165"/>
          <a:stretch/>
        </p:blipFill>
        <p:spPr bwMode="auto">
          <a:xfrm>
            <a:off x="133688" y="2132856"/>
            <a:ext cx="2060745" cy="302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s://cf.ppt-online.org/files1/slide/a/ad1AqT5K79GkIjQg6cp2tL8hwZ0uDmvlJYbFXP/slide-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79" t="32068" r="49818" b="4433"/>
          <a:stretch/>
        </p:blipFill>
        <p:spPr bwMode="auto">
          <a:xfrm>
            <a:off x="123060" y="44631"/>
            <a:ext cx="507828" cy="9360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84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836712"/>
            <a:ext cx="6120680" cy="5386090"/>
          </a:xfrm>
          <a:prstGeom prst="rect">
            <a:avLst/>
          </a:prstGeom>
        </p:spPr>
        <p:txBody>
          <a:bodyPr wrap="square">
            <a:spAutoFit/>
          </a:bodyPr>
          <a:lstStyle/>
          <a:p>
            <a:r>
              <a:rPr lang="ru-RU" sz="2000" dirty="0" smtClean="0">
                <a:solidFill>
                  <a:srgbClr val="0070C0"/>
                </a:solidFill>
                <a:latin typeface="Times New Roman" panose="02020603050405020304" pitchFamily="18" charset="0"/>
                <a:cs typeface="Times New Roman" panose="02020603050405020304" pitchFamily="18" charset="0"/>
              </a:rPr>
              <a:t>       1945 </a:t>
            </a:r>
            <a:r>
              <a:rPr lang="ru-RU" sz="2000" dirty="0" err="1">
                <a:solidFill>
                  <a:srgbClr val="0070C0"/>
                </a:solidFill>
                <a:latin typeface="Times New Roman" panose="02020603050405020304" pitchFamily="18" charset="0"/>
                <a:cs typeface="Times New Roman" panose="02020603050405020304" pitchFamily="18" charset="0"/>
              </a:rPr>
              <a:t>жылдың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қаңтарында</a:t>
            </a:r>
            <a:r>
              <a:rPr lang="ru-RU" sz="2000" dirty="0">
                <a:solidFill>
                  <a:srgbClr val="0070C0"/>
                </a:solidFill>
                <a:latin typeface="Times New Roman" panose="02020603050405020304" pitchFamily="18" charset="0"/>
                <a:cs typeface="Times New Roman" panose="02020603050405020304" pitchFamily="18" charset="0"/>
              </a:rPr>
              <a:t> 9-шы </a:t>
            </a:r>
            <a:r>
              <a:rPr lang="ru-RU" sz="2000" dirty="0" err="1">
                <a:solidFill>
                  <a:srgbClr val="0070C0"/>
                </a:solidFill>
                <a:latin typeface="Times New Roman" panose="02020603050405020304" pitchFamily="18" charset="0"/>
                <a:cs typeface="Times New Roman" panose="02020603050405020304" pitchFamily="18" charset="0"/>
              </a:rPr>
              <a:t>гвардияның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атқыштар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дивизиясын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басқарды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Момышұлы</a:t>
            </a:r>
            <a:r>
              <a:rPr lang="ru-RU" sz="2000" dirty="0">
                <a:solidFill>
                  <a:srgbClr val="0070C0"/>
                </a:solidFill>
                <a:latin typeface="Times New Roman" panose="02020603050405020304" pitchFamily="18" charset="0"/>
                <a:cs typeface="Times New Roman" panose="02020603050405020304" pitchFamily="18" charset="0"/>
              </a:rPr>
              <a:t> 1942 </a:t>
            </a:r>
            <a:r>
              <a:rPr lang="ru-RU" sz="2000" dirty="0" err="1">
                <a:solidFill>
                  <a:srgbClr val="0070C0"/>
                </a:solidFill>
                <a:latin typeface="Times New Roman" panose="02020603050405020304" pitchFamily="18" charset="0"/>
                <a:cs typeface="Times New Roman" panose="02020603050405020304" pitchFamily="18" charset="0"/>
              </a:rPr>
              <a:t>жылы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Кеңес</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Одағының</a:t>
            </a:r>
            <a:r>
              <a:rPr lang="ru-RU" sz="2000" dirty="0">
                <a:solidFill>
                  <a:srgbClr val="0070C0"/>
                </a:solidFill>
                <a:latin typeface="Times New Roman" panose="02020603050405020304" pitchFamily="18" charset="0"/>
                <a:cs typeface="Times New Roman" panose="02020603050405020304" pitchFamily="18" charset="0"/>
              </a:rPr>
              <a:t> батыры </a:t>
            </a:r>
            <a:r>
              <a:rPr lang="ru-RU" sz="2000" dirty="0" err="1">
                <a:solidFill>
                  <a:srgbClr val="0070C0"/>
                </a:solidFill>
                <a:latin typeface="Times New Roman" panose="02020603050405020304" pitchFamily="18" charset="0"/>
                <a:cs typeface="Times New Roman" panose="02020603050405020304" pitchFamily="18" charset="0"/>
              </a:rPr>
              <a:t>атағына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ұсынылған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Кейін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марапаттау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қағазы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жоғалып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кетеді</a:t>
            </a:r>
            <a:r>
              <a:rPr lang="ru-RU" sz="2000" dirty="0">
                <a:solidFill>
                  <a:srgbClr val="0070C0"/>
                </a:solidFill>
                <a:latin typeface="Times New Roman" panose="02020603050405020304" pitchFamily="18" charset="0"/>
                <a:cs typeface="Times New Roman" panose="02020603050405020304" pitchFamily="18" charset="0"/>
              </a:rPr>
              <a:t>. 1990 </a:t>
            </a:r>
            <a:r>
              <a:rPr lang="ru-RU" sz="2000" dirty="0" err="1">
                <a:solidFill>
                  <a:srgbClr val="0070C0"/>
                </a:solidFill>
                <a:latin typeface="Times New Roman" panose="02020603050405020304" pitchFamily="18" charset="0"/>
                <a:cs typeface="Times New Roman" panose="02020603050405020304" pitchFamily="18" charset="0"/>
              </a:rPr>
              <a:t>жылдың</a:t>
            </a:r>
            <a:r>
              <a:rPr lang="ru-RU" sz="2000" dirty="0">
                <a:solidFill>
                  <a:srgbClr val="0070C0"/>
                </a:solidFill>
                <a:latin typeface="Times New Roman" panose="02020603050405020304" pitchFamily="18" charset="0"/>
                <a:cs typeface="Times New Roman" panose="02020603050405020304" pitchFamily="18" charset="0"/>
              </a:rPr>
              <a:t> 11 </a:t>
            </a:r>
            <a:r>
              <a:rPr lang="ru-RU" sz="2000" dirty="0" err="1">
                <a:solidFill>
                  <a:srgbClr val="0070C0"/>
                </a:solidFill>
                <a:latin typeface="Times New Roman" panose="02020603050405020304" pitchFamily="18" charset="0"/>
                <a:cs typeface="Times New Roman" panose="02020603050405020304" pitchFamily="18" charset="0"/>
              </a:rPr>
              <a:t>желтоқсанында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ғана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Бауыржан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Момышұлына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Кеңес</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Одағының</a:t>
            </a:r>
            <a:r>
              <a:rPr lang="ru-RU" sz="2000" dirty="0">
                <a:solidFill>
                  <a:srgbClr val="0070C0"/>
                </a:solidFill>
                <a:latin typeface="Times New Roman" panose="02020603050405020304" pitchFamily="18" charset="0"/>
                <a:cs typeface="Times New Roman" panose="02020603050405020304" pitchFamily="18" charset="0"/>
              </a:rPr>
              <a:t> батыры </a:t>
            </a:r>
            <a:r>
              <a:rPr lang="ru-RU" sz="2000" dirty="0" err="1">
                <a:solidFill>
                  <a:srgbClr val="0070C0"/>
                </a:solidFill>
                <a:latin typeface="Times New Roman" panose="02020603050405020304" pitchFamily="18" charset="0"/>
                <a:cs typeface="Times New Roman" panose="02020603050405020304" pitchFamily="18" charset="0"/>
              </a:rPr>
              <a:t>атағы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қайта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берілді</a:t>
            </a:r>
            <a:r>
              <a:rPr lang="ru-RU" sz="2000" dirty="0">
                <a:solidFill>
                  <a:srgbClr val="0070C0"/>
                </a:solidFill>
                <a:latin typeface="Times New Roman" panose="02020603050405020304" pitchFamily="18" charset="0"/>
                <a:cs typeface="Times New Roman" panose="02020603050405020304" pitchFamily="18" charset="0"/>
              </a:rPr>
              <a:t>.</a:t>
            </a:r>
            <a:endParaRPr lang="kk-KZ" sz="2000" dirty="0">
              <a:solidFill>
                <a:srgbClr val="0070C0"/>
              </a:solidFill>
              <a:latin typeface="Times New Roman" panose="02020603050405020304" pitchFamily="18" charset="0"/>
              <a:cs typeface="Times New Roman" panose="02020603050405020304" pitchFamily="18" charset="0"/>
            </a:endParaRPr>
          </a:p>
          <a:p>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Бауыржан</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Момышұлы</a:t>
            </a:r>
            <a:r>
              <a:rPr lang="ru-RU" sz="2000" dirty="0">
                <a:solidFill>
                  <a:srgbClr val="0070C0"/>
                </a:solidFill>
                <a:latin typeface="Times New Roman" panose="02020603050405020304" pitchFamily="18" charset="0"/>
                <a:cs typeface="Times New Roman" panose="02020603050405020304" pitchFamily="18" charset="0"/>
              </a:rPr>
              <a:t> - </a:t>
            </a:r>
            <a:r>
              <a:rPr lang="ru-RU" sz="2000" dirty="0" err="1">
                <a:solidFill>
                  <a:srgbClr val="0070C0"/>
                </a:solidFill>
                <a:latin typeface="Times New Roman" panose="02020603050405020304" pitchFamily="18" charset="0"/>
                <a:cs typeface="Times New Roman" panose="02020603050405020304" pitchFamily="18" charset="0"/>
              </a:rPr>
              <a:t>бірнеше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кітаптың</a:t>
            </a:r>
            <a:r>
              <a:rPr lang="ru-RU" sz="2000" dirty="0">
                <a:solidFill>
                  <a:srgbClr val="0070C0"/>
                </a:solidFill>
                <a:latin typeface="Times New Roman" panose="02020603050405020304" pitchFamily="18" charset="0"/>
                <a:cs typeface="Times New Roman" panose="02020603050405020304" pitchFamily="18" charset="0"/>
              </a:rPr>
              <a:t> авторы. </a:t>
            </a:r>
            <a:r>
              <a:rPr lang="ru-RU" sz="2000" dirty="0" err="1">
                <a:solidFill>
                  <a:srgbClr val="0070C0"/>
                </a:solidFill>
                <a:latin typeface="Times New Roman" panose="02020603050405020304" pitchFamily="18" charset="0"/>
                <a:cs typeface="Times New Roman" panose="02020603050405020304" pitchFamily="18" charset="0"/>
              </a:rPr>
              <a:t>Ол</a:t>
            </a:r>
            <a:r>
              <a:rPr lang="ru-RU" sz="2000" dirty="0">
                <a:solidFill>
                  <a:srgbClr val="0070C0"/>
                </a:solidFill>
                <a:latin typeface="Times New Roman" panose="02020603050405020304" pitchFamily="18" charset="0"/>
                <a:cs typeface="Times New Roman" panose="02020603050405020304" pitchFamily="18" charset="0"/>
              </a:rPr>
              <a:t> Куба </a:t>
            </a:r>
            <a:r>
              <a:rPr lang="ru-RU" sz="2000" dirty="0" err="1">
                <a:solidFill>
                  <a:srgbClr val="0070C0"/>
                </a:solidFill>
                <a:latin typeface="Times New Roman" panose="02020603050405020304" pitchFamily="18" charset="0"/>
                <a:cs typeface="Times New Roman" panose="02020603050405020304" pitchFamily="18" charset="0"/>
              </a:rPr>
              <a:t>еліне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сапары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кезінде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жауынгерлік</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ұрыс</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туралы</a:t>
            </a:r>
            <a:r>
              <a:rPr lang="ru-RU" sz="2000" dirty="0">
                <a:solidFill>
                  <a:srgbClr val="0070C0"/>
                </a:solidFill>
                <a:latin typeface="Times New Roman" panose="02020603050405020304" pitchFamily="18" charset="0"/>
                <a:cs typeface="Times New Roman" panose="02020603050405020304" pitchFamily="18" charset="0"/>
              </a:rPr>
              <a:t> лекция </a:t>
            </a:r>
            <a:r>
              <a:rPr lang="ru-RU" sz="2000" dirty="0" err="1">
                <a:solidFill>
                  <a:srgbClr val="0070C0"/>
                </a:solidFill>
                <a:latin typeface="Times New Roman" panose="02020603050405020304" pitchFamily="18" charset="0"/>
                <a:cs typeface="Times New Roman" panose="02020603050405020304" pitchFamily="18" charset="0"/>
              </a:rPr>
              <a:t>оқиды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осыдан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кейін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оған</a:t>
            </a:r>
            <a:r>
              <a:rPr lang="ru-RU" sz="2000" dirty="0">
                <a:solidFill>
                  <a:srgbClr val="0070C0"/>
                </a:solidFill>
                <a:latin typeface="Times New Roman" panose="02020603050405020304" pitchFamily="18" charset="0"/>
                <a:cs typeface="Times New Roman" panose="02020603050405020304" pitchFamily="18" charset="0"/>
              </a:rPr>
              <a:t> Куба </a:t>
            </a:r>
            <a:r>
              <a:rPr lang="ru-RU" sz="2000" dirty="0" err="1">
                <a:solidFill>
                  <a:srgbClr val="0070C0"/>
                </a:solidFill>
                <a:latin typeface="Times New Roman" panose="02020603050405020304" pitchFamily="18" charset="0"/>
                <a:cs typeface="Times New Roman" panose="02020603050405020304" pitchFamily="18" charset="0"/>
              </a:rPr>
              <a:t>Революциялық</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қарулы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күштері</a:t>
            </a:r>
            <a:r>
              <a:rPr lang="ru-RU" sz="2000" dirty="0">
                <a:solidFill>
                  <a:srgbClr val="0070C0"/>
                </a:solidFill>
                <a:latin typeface="Times New Roman" panose="02020603050405020304" pitchFamily="18" charset="0"/>
                <a:cs typeface="Times New Roman" panose="02020603050405020304" pitchFamily="18" charset="0"/>
              </a:rPr>
              <a:t> 51-ші </a:t>
            </a:r>
            <a:r>
              <a:rPr lang="ru-RU" sz="2000" dirty="0" err="1">
                <a:solidFill>
                  <a:srgbClr val="0070C0"/>
                </a:solidFill>
                <a:latin typeface="Times New Roman" panose="02020603050405020304" pitchFamily="18" charset="0"/>
                <a:cs typeface="Times New Roman" panose="02020603050405020304" pitchFamily="18" charset="0"/>
              </a:rPr>
              <a:t>полкінің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құрметті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командирі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атағы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берілді</a:t>
            </a:r>
            <a:r>
              <a:rPr lang="ru-RU" sz="2000" dirty="0">
                <a:solidFill>
                  <a:srgbClr val="0070C0"/>
                </a:solidFill>
                <a:latin typeface="Times New Roman" panose="02020603050405020304" pitchFamily="18" charset="0"/>
                <a:cs typeface="Times New Roman" panose="02020603050405020304" pitchFamily="18" charset="0"/>
              </a:rPr>
              <a:t>. 1963 </a:t>
            </a:r>
            <a:r>
              <a:rPr lang="ru-RU" sz="2000" dirty="0" err="1">
                <a:solidFill>
                  <a:srgbClr val="0070C0"/>
                </a:solidFill>
                <a:latin typeface="Times New Roman" panose="02020603050405020304" pitchFamily="18" charset="0"/>
                <a:cs typeface="Times New Roman" panose="02020603050405020304" pitchFamily="18" charset="0"/>
              </a:rPr>
              <a:t>жылы</a:t>
            </a:r>
            <a:r>
              <a:rPr lang="ru-RU" sz="2000" dirty="0">
                <a:solidFill>
                  <a:srgbClr val="0070C0"/>
                </a:solidFill>
                <a:latin typeface="Times New Roman" panose="02020603050405020304" pitchFamily="18" charset="0"/>
                <a:cs typeface="Times New Roman" panose="02020603050405020304" pitchFamily="18" charset="0"/>
              </a:rPr>
              <a:t> Фидель </a:t>
            </a:r>
            <a:r>
              <a:rPr lang="ru-RU" sz="2000" dirty="0" err="1">
                <a:solidFill>
                  <a:srgbClr val="0070C0"/>
                </a:solidFill>
                <a:latin typeface="Times New Roman" panose="02020603050405020304" pitchFamily="18" charset="0"/>
                <a:cs typeface="Times New Roman" panose="02020603050405020304" pitchFamily="18" charset="0"/>
              </a:rPr>
              <a:t>Кастромен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болған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сұхбат</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жарияланды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Екінші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дүниежүзілік</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соғыстың</a:t>
            </a:r>
            <a:r>
              <a:rPr lang="ru-RU" sz="2000" dirty="0">
                <a:solidFill>
                  <a:srgbClr val="0070C0"/>
                </a:solidFill>
                <a:latin typeface="Times New Roman" panose="02020603050405020304" pitchFamily="18" charset="0"/>
                <a:cs typeface="Times New Roman" panose="02020603050405020304" pitchFamily="18" charset="0"/>
              </a:rPr>
              <a:t> батыры </a:t>
            </a:r>
            <a:r>
              <a:rPr lang="ru-RU" sz="2000" dirty="0" err="1">
                <a:solidFill>
                  <a:srgbClr val="0070C0"/>
                </a:solidFill>
                <a:latin typeface="Times New Roman" panose="02020603050405020304" pitchFamily="18" charset="0"/>
                <a:cs typeface="Times New Roman" panose="02020603050405020304" pitchFamily="18" charset="0"/>
              </a:rPr>
              <a:t>ретінде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кімді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атар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едіңіз</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деген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сұраққа</a:t>
            </a:r>
            <a:r>
              <a:rPr lang="ru-RU" sz="2000" dirty="0">
                <a:solidFill>
                  <a:srgbClr val="0070C0"/>
                </a:solidFill>
                <a:latin typeface="Times New Roman" panose="02020603050405020304" pitchFamily="18" charset="0"/>
                <a:cs typeface="Times New Roman" panose="02020603050405020304" pitchFamily="18" charset="0"/>
              </a:rPr>
              <a:t> Кастро </a:t>
            </a:r>
            <a:r>
              <a:rPr lang="ru-RU" sz="2000" dirty="0" err="1">
                <a:solidFill>
                  <a:srgbClr val="0070C0"/>
                </a:solidFill>
                <a:latin typeface="Times New Roman" panose="02020603050405020304" pitchFamily="18" charset="0"/>
                <a:cs typeface="Times New Roman" panose="02020603050405020304" pitchFamily="18" charset="0"/>
              </a:rPr>
              <a:t>былай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деп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жауап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берді</a:t>
            </a:r>
            <a:r>
              <a:rPr lang="ru-RU" sz="2000" dirty="0">
                <a:solidFill>
                  <a:srgbClr val="0070C0"/>
                </a:solidFill>
                <a:latin typeface="Times New Roman" panose="02020603050405020304" pitchFamily="18" charset="0"/>
                <a:cs typeface="Times New Roman" panose="02020603050405020304" pitchFamily="18" charset="0"/>
              </a:rPr>
              <a:t>: "Александр </a:t>
            </a:r>
            <a:r>
              <a:rPr lang="ru-RU" sz="2000" dirty="0" err="1">
                <a:solidFill>
                  <a:srgbClr val="0070C0"/>
                </a:solidFill>
                <a:latin typeface="Times New Roman" panose="02020603050405020304" pitchFamily="18" charset="0"/>
                <a:cs typeface="Times New Roman" panose="02020603050405020304" pitchFamily="18" charset="0"/>
              </a:rPr>
              <a:t>Бектің</a:t>
            </a:r>
            <a:r>
              <a:rPr lang="ru-RU" sz="2000" dirty="0">
                <a:solidFill>
                  <a:srgbClr val="0070C0"/>
                </a:solidFill>
                <a:latin typeface="Times New Roman" panose="02020603050405020304" pitchFamily="18" charset="0"/>
                <a:cs typeface="Times New Roman" panose="02020603050405020304" pitchFamily="18" charset="0"/>
              </a:rPr>
              <a:t> "Волоколамское шоссе" </a:t>
            </a:r>
            <a:r>
              <a:rPr lang="ru-RU" sz="2000" dirty="0" err="1">
                <a:solidFill>
                  <a:srgbClr val="0070C0"/>
                </a:solidFill>
                <a:latin typeface="Times New Roman" panose="02020603050405020304" pitchFamily="18" charset="0"/>
                <a:cs typeface="Times New Roman" panose="02020603050405020304" pitchFamily="18" charset="0"/>
              </a:rPr>
              <a:t>кітабының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қаһарманы</a:t>
            </a:r>
            <a:r>
              <a:rPr lang="ru-RU" sz="2000" dirty="0">
                <a:solidFill>
                  <a:srgbClr val="0070C0"/>
                </a:solidFill>
                <a:latin typeface="Times New Roman" panose="02020603050405020304" pitchFamily="18" charset="0"/>
                <a:cs typeface="Times New Roman" panose="02020603050405020304" pitchFamily="18" charset="0"/>
              </a:rPr>
              <a:t> - </a:t>
            </a:r>
            <a:r>
              <a:rPr lang="ru-RU" sz="2000" dirty="0" err="1">
                <a:solidFill>
                  <a:srgbClr val="0070C0"/>
                </a:solidFill>
                <a:latin typeface="Times New Roman" panose="02020603050405020304" pitchFamily="18" charset="0"/>
                <a:cs typeface="Times New Roman" panose="02020603050405020304" pitchFamily="18" charset="0"/>
              </a:rPr>
              <a:t>қазақ</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Момышұлы</a:t>
            </a:r>
            <a:r>
              <a:rPr lang="ru-RU" sz="2400" dirty="0">
                <a:solidFill>
                  <a:srgbClr val="0070C0"/>
                </a:solidFill>
                <a:latin typeface="Times New Roman" panose="02020603050405020304" pitchFamily="18" charset="0"/>
                <a:cs typeface="Times New Roman" panose="02020603050405020304" pitchFamily="18" charset="0"/>
              </a:rPr>
              <a:t>".</a:t>
            </a:r>
          </a:p>
        </p:txBody>
      </p:sp>
      <p:pic>
        <p:nvPicPr>
          <p:cNvPr id="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929" t="2543" r="14872" b="2632"/>
          <a:stretch/>
        </p:blipFill>
        <p:spPr bwMode="auto">
          <a:xfrm>
            <a:off x="251520" y="2279738"/>
            <a:ext cx="2107719" cy="323749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4" descr="https://cf.ppt-online.org/files1/slide/a/ad1AqT5K79GkIjQg6cp2tL8hwZ0uDmvlJYbFXP/slide-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79" t="32068" r="49818" b="4433"/>
          <a:stretch/>
        </p:blipFill>
        <p:spPr bwMode="auto">
          <a:xfrm>
            <a:off x="87211" y="36243"/>
            <a:ext cx="524349" cy="966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720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879535"/>
            <a:ext cx="5256584" cy="5293757"/>
          </a:xfrm>
          <a:prstGeom prst="rect">
            <a:avLst/>
          </a:prstGeom>
        </p:spPr>
        <p:txBody>
          <a:bodyPr wrap="square">
            <a:spAutoFit/>
          </a:bodyPr>
          <a:lstStyle/>
          <a:p>
            <a:r>
              <a:rPr lang="kk-KZ" sz="2600" dirty="0" smtClean="0">
                <a:solidFill>
                  <a:srgbClr val="0070C0"/>
                </a:solidFill>
                <a:latin typeface="Times New Roman" panose="02020603050405020304" pitchFamily="18" charset="0"/>
                <a:cs typeface="Times New Roman" panose="02020603050405020304" pitchFamily="18" charset="0"/>
              </a:rPr>
              <a:t>      </a:t>
            </a:r>
            <a:r>
              <a:rPr lang="kk-KZ" sz="2400" dirty="0" smtClean="0">
                <a:solidFill>
                  <a:srgbClr val="0070C0"/>
                </a:solidFill>
                <a:latin typeface="Times New Roman" panose="02020603050405020304" pitchFamily="18" charset="0"/>
                <a:cs typeface="Times New Roman" panose="02020603050405020304" pitchFamily="18" charset="0"/>
              </a:rPr>
              <a:t>Момышұлының </a:t>
            </a:r>
            <a:r>
              <a:rPr lang="kk-KZ" sz="2400" dirty="0">
                <a:solidFill>
                  <a:srgbClr val="0070C0"/>
                </a:solidFill>
                <a:latin typeface="Times New Roman" panose="02020603050405020304" pitchFamily="18" charset="0"/>
                <a:cs typeface="Times New Roman" panose="02020603050405020304" pitchFamily="18" charset="0"/>
              </a:rPr>
              <a:t>тәжірибесі бүгінде АҚШ, Куба, Израиль, Никарагуаның әскери білім мекемелерінде оқытылады. "Арпалыс" туындысы Израиль Қорғаныс армиясы офицерлері үшін міндетті түрде оқылатын кітаптардың қатарына кірді.</a:t>
            </a:r>
          </a:p>
          <a:p>
            <a:r>
              <a:rPr lang="kk-KZ" sz="2400" dirty="0">
                <a:solidFill>
                  <a:srgbClr val="0070C0"/>
                </a:solidFill>
                <a:latin typeface="Times New Roman" panose="02020603050405020304" pitchFamily="18" charset="0"/>
                <a:cs typeface="Times New Roman" panose="02020603050405020304" pitchFamily="18" charset="0"/>
              </a:rPr>
              <a:t>"Атаққұмарлықтың құлы болмаңдар! Өзіңе басқа қырдан қарап көріңдер. Сонда ғана әділ сынақтың шыңына шыға аласыңдар. Ал мұндай шыңға шыққан адамға ештеңе де қорқынышты емес", - деп айтқан Бауыржан Момышұлы.</a:t>
            </a:r>
            <a:endParaRPr lang="ru-RU" sz="2400" dirty="0">
              <a:solidFill>
                <a:srgbClr val="0070C0"/>
              </a:solidFill>
              <a:latin typeface="Times New Roman" panose="02020603050405020304" pitchFamily="18" charset="0"/>
              <a:cs typeface="Times New Roman" panose="02020603050405020304" pitchFamily="18" charset="0"/>
            </a:endParaRPr>
          </a:p>
        </p:txBody>
      </p:sp>
      <p:pic>
        <p:nvPicPr>
          <p:cNvPr id="3" name="Picture 4" descr="https://cf.ppt-online.org/files1/slide/a/ad1AqT5K79GkIjQg6cp2tL8hwZ0uDmvlJYbFXP/slide-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79" t="32068" r="49818" b="4433"/>
          <a:stretch/>
        </p:blipFill>
        <p:spPr bwMode="auto">
          <a:xfrm>
            <a:off x="87212" y="36243"/>
            <a:ext cx="512378" cy="944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6" name="Picture 2" descr="http://ztgzt.kz/wp-content/uploads/800x600_4_8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66" y="1124744"/>
            <a:ext cx="2952327" cy="1706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s://express-k.kz/upload/iblock/dad/dadaeefbd2e8109b375ab33b017058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482" y="2857175"/>
            <a:ext cx="2952326" cy="1725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Рисунок 5" descr="«Дикий» лейтенант: кумир Фиделя Кастро и Че Гевары..."/>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96" y="4582250"/>
            <a:ext cx="3006297" cy="1727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283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advClick="0" advTm="1000">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508</Words>
  <Application>Microsoft Office PowerPoint</Application>
  <PresentationFormat>Экран (4:3)</PresentationFormat>
  <Paragraphs>76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Остин</vt:lpstr>
      <vt:lpstr>Кеңес одағының батыры, даңқты жауынгер,  әскери қолбасшы, стратег және тактик, жазушы, аты аңызға айналған атамыз  Бауыржан Момышұлы. </vt:lpstr>
      <vt:lpstr>Презентация PowerPoint</vt:lpstr>
      <vt:lpstr>Презентация PowerPoint</vt:lpstr>
      <vt:lpstr>Отан үшін отқа түс – күймейсің.  Бауыржан Момышұлы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Бауыржан Момышұлы</dc:title>
  <dc:creator>Макс</dc:creator>
  <cp:lastModifiedBy>Серик Сулейменов</cp:lastModifiedBy>
  <cp:revision>69</cp:revision>
  <dcterms:created xsi:type="dcterms:W3CDTF">2020-12-24T03:48:31Z</dcterms:created>
  <dcterms:modified xsi:type="dcterms:W3CDTF">2021-01-06T16:37:33Z</dcterms:modified>
</cp:coreProperties>
</file>