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5" r:id="rId5"/>
    <p:sldId id="272" r:id="rId6"/>
    <p:sldId id="259" r:id="rId7"/>
    <p:sldId id="260" r:id="rId8"/>
    <p:sldId id="262" r:id="rId9"/>
    <p:sldId id="269" r:id="rId10"/>
    <p:sldId id="268" r:id="rId11"/>
    <p:sldId id="266" r:id="rId12"/>
    <p:sldId id="263" r:id="rId13"/>
    <p:sldId id="285" r:id="rId14"/>
    <p:sldId id="286" r:id="rId15"/>
    <p:sldId id="287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90" r:id="rId28"/>
    <p:sldId id="288" r:id="rId29"/>
    <p:sldId id="289" r:id="rId30"/>
    <p:sldId id="284" r:id="rId31"/>
    <p:sldId id="264" r:id="rId32"/>
    <p:sldId id="27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рик Сулейменов" initials="СС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0T14:49:58.023" idx="1">
    <p:pos x="5556" y="754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9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4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4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2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298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91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16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76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17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2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9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48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deti-i-vnuki.ru/wp-content/uploads/2016/04/img26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ru.wikipedia.org/wiki/2_%D0%BE%D0%BA%D1%82%D1%8F%D0%B1%D1%80%D1%8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deti-i-vnuki.ru/wp-content/uploads/2016/04/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eti-i-vnuki.ru/stihi-o-solnyishke-dlya-dete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deti-i-vnuki.ru/wp-content/uploads/2016/04/img14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51936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 космосе и космонавтах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>(для учащихся 1-4 классов)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Цель: </a:t>
            </a:r>
            <a:r>
              <a:rPr lang="ru-RU" sz="2000" dirty="0" smtClean="0"/>
              <a:t>расширить знания </a:t>
            </a:r>
            <a:r>
              <a:rPr lang="ru-RU" sz="2000" dirty="0"/>
              <a:t>детей о космосе, известных космонавтах и первооткрывателях космоса. 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6021288"/>
            <a:ext cx="5400600" cy="50405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Исполнила Сулейменова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Кулянда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Нуртаевна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библиотекарь СОПШДО №17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Расскажите ребенку о Дне космонав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88434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16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1"/>
    </mc:Choice>
    <mc:Fallback xmlns="">
      <p:transition spd="slow" advTm="1097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lopschool.ucoz.ru/3/den_kosmonavtik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136904" cy="602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25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5"/>
    </mc:Choice>
    <mc:Fallback xmlns="">
      <p:transition spd="slow" advTm="580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andia.ru/text/80/539/images/img6_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9244"/>
            <a:ext cx="8064896" cy="590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17"/>
    </mc:Choice>
    <mc:Fallback xmlns="">
      <p:transition spd="slow" advTm="1121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347864" y="116633"/>
            <a:ext cx="5472608" cy="6506115"/>
          </a:xfrm>
        </p:spPr>
        <p:txBody>
          <a:bodyPr>
            <a:normAutofit fontScale="25000" lnSpcReduction="20000"/>
          </a:bodyPr>
          <a:lstStyle/>
          <a:p>
            <a:pPr fontAlgn="base"/>
            <a:endParaRPr lang="ru-RU" dirty="0"/>
          </a:p>
          <a:p>
            <a:pPr fontAlgn="base"/>
            <a:r>
              <a:rPr lang="ru-RU" sz="9600" b="1" dirty="0" smtClean="0">
                <a:solidFill>
                  <a:schemeClr val="tx2"/>
                </a:solidFill>
              </a:rPr>
              <a:t>Космонавты </a:t>
            </a:r>
            <a:r>
              <a:rPr lang="ru-RU" sz="9600" b="1" dirty="0">
                <a:solidFill>
                  <a:schemeClr val="tx2"/>
                </a:solidFill>
              </a:rPr>
              <a:t>— мужественные люди, они много тренируются, должны много знать и уметь, чтобы управлять космическим кораблем.</a:t>
            </a:r>
          </a:p>
          <a:p>
            <a:pPr fontAlgn="base"/>
            <a:r>
              <a:rPr lang="ru-RU" sz="9600" b="1" dirty="0">
                <a:solidFill>
                  <a:schemeClr val="tx2"/>
                </a:solidFill>
              </a:rPr>
              <a:t>Первый выход в космос был совершен Алексеем Леоновым в 1965 году. </a:t>
            </a:r>
            <a:endParaRPr lang="ru-RU" sz="9600" b="1" dirty="0" smtClean="0">
              <a:solidFill>
                <a:schemeClr val="tx2"/>
              </a:solidFill>
            </a:endParaRPr>
          </a:p>
          <a:p>
            <a:pPr fontAlgn="base"/>
            <a:r>
              <a:rPr lang="ru-RU" sz="9600" b="1" dirty="0" smtClean="0">
                <a:solidFill>
                  <a:schemeClr val="tx2"/>
                </a:solidFill>
              </a:rPr>
              <a:t>А </a:t>
            </a:r>
            <a:r>
              <a:rPr lang="ru-RU" sz="9600" b="1" dirty="0">
                <a:solidFill>
                  <a:schemeClr val="tx2"/>
                </a:solidFill>
              </a:rPr>
              <a:t>первой женщиной -космонавтом была Валентина Терешкова, которая совершила полет в космос в 1963 году. Она выдержала 48 оборотов вокруг Земли, провела почти трое суток в космосе, делала фотографии, которые использовались для </a:t>
            </a:r>
            <a:r>
              <a:rPr lang="ru-RU" sz="9600" b="1" dirty="0" smtClean="0">
                <a:solidFill>
                  <a:schemeClr val="tx2"/>
                </a:solidFill>
              </a:rPr>
              <a:t>науки.</a:t>
            </a:r>
          </a:p>
          <a:p>
            <a:pPr fontAlgn="base"/>
            <a:r>
              <a:rPr lang="ru-RU" sz="9600" b="1" dirty="0">
                <a:solidFill>
                  <a:schemeClr val="tx2"/>
                </a:solidFill>
              </a:rPr>
              <a:t>Чтобы летать в космос, нужно много и хорошо учиться, быть выдержанным, терпеливым, выносливым.</a:t>
            </a:r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Детям о космосе и космонавтах">
            <a:hlinkClick r:id="rId2" tooltip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2852598" cy="31287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 rot="21008699">
            <a:off x="1220573" y="2654183"/>
            <a:ext cx="2053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Терешкова В.</a:t>
            </a:r>
            <a:endParaRPr lang="ru-RU" sz="2000" b="1" dirty="0"/>
          </a:p>
        </p:txBody>
      </p:sp>
      <p:pic>
        <p:nvPicPr>
          <p:cNvPr id="13314" name="Picture 2" descr="http://cdn.fishki.net/upload/post/2016/05/30/1966946/tn/34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2852598" cy="33403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610656">
            <a:off x="1403200" y="6035002"/>
            <a:ext cx="1380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Леонов 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65949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50"/>
    </mc:Choice>
    <mc:Fallback xmlns="">
      <p:transition spd="slow" advTm="3075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Казахстанские космонавты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196752"/>
            <a:ext cx="4608512" cy="54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-</a:t>
            </a:r>
            <a:r>
              <a:rPr lang="vi-VN" dirty="0">
                <a:solidFill>
                  <a:schemeClr val="tx2"/>
                </a:solidFill>
              </a:rPr>
              <a:t> </a:t>
            </a:r>
            <a:r>
              <a:rPr lang="ru-RU" sz="3500" dirty="0">
                <a:solidFill>
                  <a:schemeClr val="tx2"/>
                </a:solidFill>
              </a:rPr>
              <a:t>Родился </a:t>
            </a:r>
            <a:r>
              <a:rPr lang="ru-RU" sz="3500" dirty="0" smtClean="0">
                <a:solidFill>
                  <a:schemeClr val="tx2"/>
                </a:solidFill>
              </a:rPr>
              <a:t>27 июля 1945 года в Карагандинской области. </a:t>
            </a:r>
          </a:p>
          <a:p>
            <a:pPr marL="0" indent="0">
              <a:buNone/>
            </a:pPr>
            <a:r>
              <a:rPr lang="ru-RU" sz="3500" dirty="0" smtClean="0">
                <a:solidFill>
                  <a:schemeClr val="tx2"/>
                </a:solidFill>
              </a:rPr>
              <a:t>- </a:t>
            </a:r>
            <a:r>
              <a:rPr lang="ru-RU" sz="3500" dirty="0" smtClean="0">
                <a:solidFill>
                  <a:srgbClr val="FF0000"/>
                </a:solidFill>
              </a:rPr>
              <a:t>Первым</a:t>
            </a:r>
            <a:r>
              <a:rPr lang="ru-RU" sz="3500" dirty="0" smtClean="0">
                <a:solidFill>
                  <a:schemeClr val="tx2"/>
                </a:solidFill>
              </a:rPr>
              <a:t>, среди казахстанцев, </a:t>
            </a:r>
            <a:r>
              <a:rPr lang="ru-RU" sz="3500" dirty="0" smtClean="0">
                <a:solidFill>
                  <a:srgbClr val="FF0000"/>
                </a:solidFill>
              </a:rPr>
              <a:t>совершил полет в космос                  </a:t>
            </a:r>
            <a:r>
              <a:rPr lang="ru-RU" sz="3500" dirty="0" smtClean="0">
                <a:solidFill>
                  <a:schemeClr val="tx2"/>
                </a:solidFill>
              </a:rPr>
              <a:t>2 октября 1991 года.</a:t>
            </a:r>
            <a:endParaRPr lang="ru-RU" sz="3500" dirty="0" smtClean="0">
              <a:solidFill>
                <a:schemeClr val="tx2"/>
              </a:solidFill>
              <a:hlinkClick r:id="rId2" tooltip="2 октября"/>
            </a:endParaRPr>
          </a:p>
          <a:p>
            <a:pPr marL="0" indent="0">
              <a:buNone/>
            </a:pPr>
            <a:r>
              <a:rPr lang="ru-RU" sz="3500" dirty="0" smtClean="0">
                <a:solidFill>
                  <a:schemeClr val="tx2"/>
                </a:solidFill>
              </a:rPr>
              <a:t> В </a:t>
            </a:r>
            <a:r>
              <a:rPr lang="ru-RU" sz="3500" dirty="0">
                <a:solidFill>
                  <a:schemeClr val="tx2"/>
                </a:solidFill>
              </a:rPr>
              <a:t>течение недели работал на борту орбитального комплекса </a:t>
            </a:r>
            <a:r>
              <a:rPr lang="ru-RU" sz="3500" dirty="0" smtClean="0">
                <a:solidFill>
                  <a:schemeClr val="tx2"/>
                </a:solidFill>
              </a:rPr>
              <a:t>«Мир». </a:t>
            </a:r>
          </a:p>
        </p:txBody>
      </p:sp>
      <p:pic>
        <p:nvPicPr>
          <p:cNvPr id="1026" name="Picture 2" descr="http://eurasian-defence.ru/sites/default/files/4bio/kosmonav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80952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661248"/>
            <a:ext cx="3809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 smtClean="0">
                <a:solidFill>
                  <a:schemeClr val="tx2"/>
                </a:solidFill>
                <a:latin typeface="+mj-lt"/>
              </a:rPr>
              <a:t>Токт</a:t>
            </a:r>
            <a:r>
              <a:rPr lang="ru-RU" sz="3000" b="1" dirty="0" smtClean="0">
                <a:solidFill>
                  <a:schemeClr val="tx2"/>
                </a:solidFill>
                <a:latin typeface="+mj-lt"/>
              </a:rPr>
              <a:t>а</a:t>
            </a:r>
            <a:r>
              <a:rPr lang="vi-VN" sz="3000" b="1" dirty="0" smtClean="0">
                <a:solidFill>
                  <a:schemeClr val="tx2"/>
                </a:solidFill>
                <a:latin typeface="+mj-lt"/>
              </a:rPr>
              <a:t>р Онгарб</a:t>
            </a:r>
            <a:r>
              <a:rPr lang="ru-RU" sz="3000" b="1" dirty="0" smtClean="0">
                <a:solidFill>
                  <a:schemeClr val="tx2"/>
                </a:solidFill>
                <a:latin typeface="+mj-lt"/>
              </a:rPr>
              <a:t>а</a:t>
            </a:r>
            <a:r>
              <a:rPr lang="vi-VN" sz="3000" b="1" dirty="0" smtClean="0">
                <a:solidFill>
                  <a:schemeClr val="tx2"/>
                </a:solidFill>
                <a:latin typeface="+mj-lt"/>
              </a:rPr>
              <a:t>евич</a:t>
            </a:r>
            <a:endParaRPr lang="ru-RU" sz="3000" b="1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vi-VN" sz="3000" b="1" dirty="0" smtClean="0">
                <a:solidFill>
                  <a:schemeClr val="tx2"/>
                </a:solidFill>
                <a:latin typeface="+mj-lt"/>
              </a:rPr>
              <a:t> Аубак</a:t>
            </a:r>
            <a:r>
              <a:rPr lang="ru-RU" sz="3000" b="1" dirty="0" smtClean="0">
                <a:solidFill>
                  <a:schemeClr val="tx2"/>
                </a:solidFill>
                <a:latin typeface="+mj-lt"/>
              </a:rPr>
              <a:t>и</a:t>
            </a:r>
            <a:r>
              <a:rPr lang="vi-VN" sz="3000" b="1" dirty="0" smtClean="0">
                <a:solidFill>
                  <a:schemeClr val="tx2"/>
                </a:solidFill>
                <a:latin typeface="+mj-lt"/>
              </a:rPr>
              <a:t>ров</a:t>
            </a:r>
            <a:endParaRPr lang="ru-RU" sz="30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40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937"/>
            <a:ext cx="8229600" cy="1044799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Казахстанские космонавты</a:t>
            </a:r>
            <a:endParaRPr lang="ru-RU" dirty="0"/>
          </a:p>
        </p:txBody>
      </p:sp>
      <p:sp>
        <p:nvSpPr>
          <p:cNvPr id="4" name="AutoShape 2" descr="Talgat Musabaye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Talgat Musabayev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Talgat Musabayev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Talgat Musabayev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upload.wikimedia.org/wikipedia/commons/2/28/Talgat_Musabayev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://zabor.com/space/astronauts/musaba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10744"/>
            <a:ext cx="3111897" cy="398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7974" y="5105290"/>
            <a:ext cx="3314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chemeClr val="tx2"/>
                </a:solidFill>
                <a:latin typeface="+mj-lt"/>
              </a:rPr>
              <a:t>Тал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га</a:t>
            </a:r>
            <a:r>
              <a:rPr lang="vi-VN" sz="3200" b="1" dirty="0" smtClean="0">
                <a:solidFill>
                  <a:schemeClr val="tx2"/>
                </a:solidFill>
                <a:latin typeface="+mj-lt"/>
              </a:rPr>
              <a:t>т Амангельдиевич Муса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ба</a:t>
            </a:r>
            <a:r>
              <a:rPr lang="vi-VN" sz="3200" b="1" dirty="0" smtClean="0">
                <a:solidFill>
                  <a:schemeClr val="tx2"/>
                </a:solidFill>
                <a:latin typeface="+mj-lt"/>
              </a:rPr>
              <a:t>ев</a:t>
            </a:r>
            <a:endParaRPr lang="ru-RU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707904" y="572962"/>
            <a:ext cx="5184576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Родился 7 января 1951 года      в селе Каргалы Джамбульского района Алма-Атинской области.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Количество полетов в космос – 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– 341 день.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Выходов в открытый космос – 8.</a:t>
            </a:r>
          </a:p>
        </p:txBody>
      </p:sp>
    </p:spTree>
    <p:extLst>
      <p:ext uri="{BB962C8B-B14F-4D97-AF65-F5344CB8AC3E}">
        <p14:creationId xmlns:p14="http://schemas.microsoft.com/office/powerpoint/2010/main" val="40813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Казахстанские космонавты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124744"/>
            <a:ext cx="4690864" cy="5001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sz="3600" dirty="0" smtClean="0">
                <a:solidFill>
                  <a:schemeClr val="tx2"/>
                </a:solidFill>
              </a:rPr>
              <a:t>Родился </a:t>
            </a:r>
            <a:r>
              <a:rPr lang="ru-RU" sz="3600" dirty="0">
                <a:solidFill>
                  <a:schemeClr val="tx2"/>
                </a:solidFill>
              </a:rPr>
              <a:t>27 июля 1972 года в селе </a:t>
            </a:r>
            <a:r>
              <a:rPr lang="ru-RU" sz="3600" dirty="0" err="1" smtClean="0">
                <a:solidFill>
                  <a:schemeClr val="tx2"/>
                </a:solidFill>
              </a:rPr>
              <a:t>Отенай</a:t>
            </a:r>
            <a:r>
              <a:rPr lang="ru-RU" sz="3600" dirty="0" smtClean="0">
                <a:solidFill>
                  <a:schemeClr val="tx2"/>
                </a:solidFill>
              </a:rPr>
              <a:t> </a:t>
            </a:r>
            <a:r>
              <a:rPr lang="ru-RU" sz="3600" dirty="0" err="1" smtClean="0">
                <a:solidFill>
                  <a:schemeClr val="tx2"/>
                </a:solidFill>
              </a:rPr>
              <a:t>Алматинской</a:t>
            </a:r>
            <a:r>
              <a:rPr lang="ru-RU" sz="3600" dirty="0" smtClean="0">
                <a:solidFill>
                  <a:schemeClr val="tx2"/>
                </a:solidFill>
              </a:rPr>
              <a:t> области.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</a:rPr>
              <a:t>- Со </a:t>
            </a:r>
            <a:r>
              <a:rPr lang="ru-RU" sz="3600" dirty="0">
                <a:solidFill>
                  <a:schemeClr val="tx2"/>
                </a:solidFill>
              </a:rPr>
              <a:t>2 по 12 сентября 2015 года совершил космический </a:t>
            </a:r>
            <a:r>
              <a:rPr lang="ru-RU" sz="3600" dirty="0" smtClean="0">
                <a:solidFill>
                  <a:schemeClr val="tx2"/>
                </a:solidFill>
              </a:rPr>
              <a:t>полёт. Продолжительность </a:t>
            </a:r>
            <a:r>
              <a:rPr lang="ru-RU" sz="3600" dirty="0">
                <a:solidFill>
                  <a:schemeClr val="tx2"/>
                </a:solidFill>
              </a:rPr>
              <a:t>полёта составила 9 суток 20 часов 13 минут 51 секунду.</a:t>
            </a:r>
          </a:p>
        </p:txBody>
      </p:sp>
      <p:pic>
        <p:nvPicPr>
          <p:cNvPr id="3074" name="Picture 2" descr="http://altyn-orda.kz/uploads/20150727120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182890"/>
            <a:ext cx="3096344" cy="419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517232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tx2"/>
                </a:solidFill>
              </a:rPr>
              <a:t>Айдын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Аканович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err="1">
                <a:solidFill>
                  <a:schemeClr val="tx2"/>
                </a:solidFill>
              </a:rPr>
              <a:t>Аимбетов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751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>
                <a:solidFill>
                  <a:schemeClr val="tx2"/>
                </a:solidFill>
              </a:rPr>
              <a:t>           Это интересно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996952"/>
            <a:ext cx="8301608" cy="352839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Первый полет в космос был совершен в Казахстане в космодроме «Байконур». 2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2"/>
                </a:solidFill>
              </a:rPr>
              <a:t>июня 2020 года исполняется 65 лет со дня её открытия.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/>
                </a:solidFill>
              </a:rPr>
              <a:t>Первые стихи о первом полете в космос «Земля</a:t>
            </a:r>
            <a:r>
              <a:rPr lang="ru-RU" b="1" dirty="0">
                <a:solidFill>
                  <a:schemeClr val="tx2"/>
                </a:solidFill>
              </a:rPr>
              <a:t>, поклонись человеку</a:t>
            </a:r>
            <a:r>
              <a:rPr lang="ru-RU" b="1" dirty="0" smtClean="0">
                <a:solidFill>
                  <a:schemeClr val="tx2"/>
                </a:solidFill>
              </a:rPr>
              <a:t>!» были написаны казахским поэтом </a:t>
            </a:r>
            <a:r>
              <a:rPr lang="ru-RU" b="1" dirty="0" err="1" smtClean="0">
                <a:solidFill>
                  <a:schemeClr val="tx2"/>
                </a:solidFill>
              </a:rPr>
              <a:t>Олжасом</a:t>
            </a:r>
            <a:r>
              <a:rPr lang="ru-RU" b="1" dirty="0" smtClean="0">
                <a:solidFill>
                  <a:schemeClr val="tx2"/>
                </a:solidFill>
              </a:rPr>
              <a:t> Сулейменовым. Стих имел грандиозный успех у читателей всего мира и принес всемирную известность автору.</a:t>
            </a:r>
            <a:endParaRPr lang="ru-RU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Start-up business concept, rocket launching to the space. Download thousands of free vectors on Freepik, the finder with more than 4 millions free graphic resources Занятия Для Детей, Поделки Из Бумаги, Поделки Своими Руками, Космическая Вечеринка, Произведения Искусства Из Бумаги, Поделки В Виде Сердец, Бумажные Рам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3174"/>
            <a:ext cx="1709856" cy="2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1001puzzle.ru/upload/iblock/d1c/d1c59549ca5d2f36c10e276116cdbb0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r="3389"/>
          <a:stretch/>
        </p:blipFill>
        <p:spPr bwMode="auto">
          <a:xfrm>
            <a:off x="6046754" y="151198"/>
            <a:ext cx="2987824" cy="249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7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91"/>
    </mc:Choice>
    <mc:Fallback xmlns="">
      <p:transition spd="slow" advTm="2109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25922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Вопрос: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sz="6000" dirty="0" smtClean="0">
                <a:solidFill>
                  <a:schemeClr val="tx2"/>
                </a:solidFill>
              </a:rPr>
              <a:t>Сколько планет    в Солнечной системе?</a:t>
            </a:r>
            <a:endParaRPr lang="ru-RU" sz="6000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s://fb.ru/misc/i/gallery/29984/824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4"/>
            <a:ext cx="3024743" cy="25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mit.ru/krasnoyarsk/wp-content/uploads/sites/25/2019/05/Detskie-kartinki-na-temu-kosmos-krasivye-interesnye-i-zahvatyvayushhie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15" y="15604"/>
            <a:ext cx="3042757" cy="211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4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933056"/>
            <a:ext cx="5976664" cy="14401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6600" b="1" i="1" dirty="0" smtClean="0">
                <a:solidFill>
                  <a:schemeClr val="tx2"/>
                </a:solidFill>
              </a:rPr>
              <a:t>Ответ:</a:t>
            </a:r>
            <a:r>
              <a:rPr lang="ru-RU" sz="6600" b="1" dirty="0" smtClean="0">
                <a:solidFill>
                  <a:schemeClr val="tx2"/>
                </a:solidFill>
              </a:rPr>
              <a:t> </a:t>
            </a:r>
            <a:r>
              <a:rPr lang="ru-RU" sz="9600" b="1" dirty="0" smtClean="0">
                <a:solidFill>
                  <a:schemeClr val="tx2"/>
                </a:solidFill>
              </a:rPr>
              <a:t>8</a:t>
            </a:r>
            <a:endParaRPr lang="ru-RU" sz="9600" b="1" dirty="0">
              <a:solidFill>
                <a:schemeClr val="tx2"/>
              </a:solidFill>
            </a:endParaRPr>
          </a:p>
        </p:txBody>
      </p:sp>
      <p:pic>
        <p:nvPicPr>
          <p:cNvPr id="4" name="Picture 6" descr="http://planetadetstva.net/wp-content/uploads/2013/07/%D0%BC%D0%B8%D0%BD%D0%B8%D0%B0%D1%82%D1%8E%D1%80%D0%B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" y="24658"/>
            <a:ext cx="4104042" cy="307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17032"/>
            <a:ext cx="8229600" cy="252028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Вопрос:</a:t>
            </a:r>
            <a:r>
              <a:rPr lang="ru-RU" sz="6000" dirty="0" smtClean="0">
                <a:solidFill>
                  <a:schemeClr val="tx2"/>
                </a:solidFill>
              </a:rPr>
              <a:t> Где все планеты находятся?</a:t>
            </a:r>
            <a:endParaRPr lang="ru-RU" sz="6000" dirty="0">
              <a:solidFill>
                <a:schemeClr val="tx2"/>
              </a:solidFill>
            </a:endParaRPr>
          </a:p>
        </p:txBody>
      </p:sp>
      <p:pic>
        <p:nvPicPr>
          <p:cNvPr id="2052" name="Picture 4" descr="https://avatars.mds.yandex.net/get-pdb/911876/ce446ea9-5ea6-4521-9056-45d89a7699c4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6192688" cy="35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0" y="836712"/>
            <a:ext cx="4320480" cy="4608512"/>
          </a:xfrm>
        </p:spPr>
        <p:txBody>
          <a:bodyPr>
            <a:noAutofit/>
          </a:bodyPr>
          <a:lstStyle/>
          <a:p>
            <a:pPr fontAlgn="base"/>
            <a:r>
              <a:rPr lang="ru-RU" sz="3600" b="1" dirty="0">
                <a:solidFill>
                  <a:schemeClr val="tx2"/>
                </a:solidFill>
              </a:rPr>
              <a:t>Наша Земля — это огромный шар, на котором есть моря, реки, горы, пустыни и леса. </a:t>
            </a:r>
            <a:r>
              <a:rPr lang="ru-RU" sz="3600" b="1" dirty="0" smtClean="0">
                <a:solidFill>
                  <a:schemeClr val="tx2"/>
                </a:solidFill>
              </a:rPr>
              <a:t>Живут птицы и звери. А </a:t>
            </a:r>
            <a:r>
              <a:rPr lang="ru-RU" sz="3600" b="1" dirty="0">
                <a:solidFill>
                  <a:schemeClr val="tx2"/>
                </a:solidFill>
              </a:rPr>
              <a:t>также живут люди. 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5124" name="Picture 4" descr="http://narodedin.com/uploads/gallery/medium/253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88843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26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72"/>
    </mc:Choice>
    <mc:Fallback xmlns="">
      <p:transition spd="slow" advTm="1397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933056"/>
            <a:ext cx="8640960" cy="144016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Ответ: </a:t>
            </a:r>
            <a:r>
              <a:rPr lang="ru-RU" sz="6000" dirty="0" smtClean="0">
                <a:solidFill>
                  <a:schemeClr val="tx2"/>
                </a:solidFill>
              </a:rPr>
              <a:t>В Солнечной системе.</a:t>
            </a:r>
            <a:endParaRPr lang="ru-RU" sz="6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https://i.pinimg.com/originals/41/91/a2/4191a212a20af9b8f396c8f1db00d6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52770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6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284984"/>
            <a:ext cx="8784976" cy="288032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Вопрос: </a:t>
            </a:r>
            <a:r>
              <a:rPr lang="ru-RU" sz="6000" dirty="0" smtClean="0">
                <a:solidFill>
                  <a:schemeClr val="tx2"/>
                </a:solidFill>
              </a:rPr>
              <a:t>Назовите космонавта, который первым совершил полет в космос.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" name="Picture 2" descr="https://avatars.mds.yandex.net/get-pdb/805160/a79146f0-2cc1-4321-8652-aded514d877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602857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980729"/>
            <a:ext cx="4104456" cy="410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 smtClean="0">
                <a:solidFill>
                  <a:schemeClr val="tx2"/>
                </a:solidFill>
              </a:rPr>
              <a:t>Ответ: </a:t>
            </a:r>
            <a:r>
              <a:rPr lang="ru-RU" sz="6000" dirty="0" smtClean="0">
                <a:solidFill>
                  <a:schemeClr val="tx2"/>
                </a:solidFill>
              </a:rPr>
              <a:t>Юрий Алексеевич Гагарин</a:t>
            </a:r>
            <a:endParaRPr lang="ru-RU" sz="6000" dirty="0">
              <a:solidFill>
                <a:schemeClr val="tx2"/>
              </a:solidFill>
            </a:endParaRPr>
          </a:p>
        </p:txBody>
      </p:sp>
      <p:pic>
        <p:nvPicPr>
          <p:cNvPr id="4" name="Picture 2" descr="http://img0.reactor.cc/pics/post/%D0%93%D0%B0%D0%B3%D0%B0%D1%80%D0%B8%D0%BD-%D0%BA%D0%BE%D1%81%D0%BC%D0%BE%D1%81-%D1%81%D0%BA%D0%B0%D1%84%D0%B0%D0%BD%D0%B4%D1%80-%D0%B4%D0%B5%D0%BD%D1%8C-%D0%BA%D0%BE%D1%81%D0%BC%D0%BE%D0%BD%D0%B0%D0%B2%D1%82%D0%B8%D0%BA%D0%B8-202053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7"/>
          <a:stretch/>
        </p:blipFill>
        <p:spPr bwMode="auto">
          <a:xfrm>
            <a:off x="251520" y="548680"/>
            <a:ext cx="4032448" cy="51125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54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36912"/>
            <a:ext cx="8928992" cy="38164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chemeClr val="tx2"/>
                </a:solidFill>
              </a:rPr>
              <a:t>Вопрос: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tx2"/>
                </a:solidFill>
              </a:rPr>
              <a:t>1. Назовите дату праздника День космонавтики.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tx2"/>
                </a:solidFill>
              </a:rPr>
              <a:t>2. И почему именно эта дата?</a:t>
            </a:r>
            <a:endParaRPr lang="ru-RU" sz="6000" dirty="0">
              <a:solidFill>
                <a:schemeClr val="tx2"/>
              </a:solidFill>
            </a:endParaRPr>
          </a:p>
        </p:txBody>
      </p:sp>
      <p:pic>
        <p:nvPicPr>
          <p:cNvPr id="5122" name="Picture 2" descr="http://st.depositphotos.com/1007989/1258/i/950/depositphotos_12584013-stock-photo-space-k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960911" cy="239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look.com.ua/large/201704/206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88"/>
            <a:ext cx="4684068" cy="246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5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07524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chemeClr val="tx2"/>
                </a:solidFill>
              </a:rPr>
              <a:t>Ответ:</a:t>
            </a:r>
          </a:p>
          <a:p>
            <a:pPr marL="514350" indent="-514350">
              <a:buAutoNum type="arabicPeriod"/>
            </a:pPr>
            <a:r>
              <a:rPr lang="ru-RU" sz="3600" b="1" dirty="0" smtClean="0">
                <a:solidFill>
                  <a:schemeClr val="tx2"/>
                </a:solidFill>
              </a:rPr>
              <a:t>12 Апреля – Всемирный День Космонавтики.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sz="3600" b="1" dirty="0">
                <a:solidFill>
                  <a:schemeClr val="tx2"/>
                </a:solidFill>
              </a:rPr>
              <a:t>12 апреля 1961 года Юрий Гагарин на космическом корабле "Восток" облетел всю </a:t>
            </a:r>
            <a:r>
              <a:rPr lang="ru-RU" sz="3600" b="1" dirty="0" smtClean="0">
                <a:solidFill>
                  <a:schemeClr val="tx2"/>
                </a:solidFill>
              </a:rPr>
              <a:t>Землю. </a:t>
            </a:r>
            <a:r>
              <a:rPr lang="ru-RU" sz="3600" b="1" dirty="0">
                <a:solidFill>
                  <a:schemeClr val="tx2"/>
                </a:solidFill>
              </a:rPr>
              <a:t>С тех пор </a:t>
            </a:r>
            <a:r>
              <a:rPr lang="ru-RU" sz="3600" b="1" dirty="0" smtClean="0">
                <a:solidFill>
                  <a:schemeClr val="tx2"/>
                </a:solidFill>
              </a:rPr>
              <a:t>         12 </a:t>
            </a:r>
            <a:r>
              <a:rPr lang="ru-RU" sz="3600" b="1" dirty="0">
                <a:solidFill>
                  <a:schemeClr val="tx2"/>
                </a:solidFill>
              </a:rPr>
              <a:t>апреля весь мир празднует как День Космонавтики, в честь первого полета человека в космос. </a:t>
            </a:r>
          </a:p>
          <a:p>
            <a:pPr marL="514350" indent="-514350">
              <a:buAutoNum type="arabicPeriod"/>
            </a:pP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140969"/>
            <a:ext cx="8640960" cy="33843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400" b="1" i="1" dirty="0" smtClean="0">
                <a:solidFill>
                  <a:schemeClr val="tx2"/>
                </a:solidFill>
              </a:rPr>
              <a:t>Вопрос:</a:t>
            </a:r>
            <a:r>
              <a:rPr lang="ru-RU" dirty="0" smtClean="0"/>
              <a:t> </a:t>
            </a:r>
            <a:r>
              <a:rPr lang="ru-RU" sz="6000" dirty="0" smtClean="0">
                <a:solidFill>
                  <a:schemeClr val="tx2"/>
                </a:solidFill>
              </a:rPr>
              <a:t>Назовите космодром, откуда был совершен первый полет Юрий Гагарина. Где находится этот космодром?</a:t>
            </a:r>
            <a:endParaRPr lang="ru-RU" sz="6000" dirty="0">
              <a:solidFill>
                <a:schemeClr val="tx2"/>
              </a:solidFill>
            </a:endParaRPr>
          </a:p>
        </p:txBody>
      </p:sp>
      <p:pic>
        <p:nvPicPr>
          <p:cNvPr id="8194" name="Picture 2" descr="https://ds04.infourok.ru/uploads/ex/07eb/0006ab22-43829db0/hello_html_42b0acb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507188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69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476672"/>
            <a:ext cx="3970784" cy="56494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5200" b="1" i="1" dirty="0" smtClean="0">
                <a:solidFill>
                  <a:schemeClr val="tx2"/>
                </a:solidFill>
              </a:rPr>
              <a:t>Ответ: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sz="6000" dirty="0" smtClean="0">
                <a:solidFill>
                  <a:schemeClr val="tx2"/>
                </a:solidFill>
              </a:rPr>
              <a:t>Первый </a:t>
            </a:r>
            <a:r>
              <a:rPr lang="ru-RU" sz="6000" dirty="0">
                <a:solidFill>
                  <a:schemeClr val="tx2"/>
                </a:solidFill>
              </a:rPr>
              <a:t>полет в космос был совершен в Казахстане в космодроме Байконур.</a:t>
            </a:r>
          </a:p>
          <a:p>
            <a:endParaRPr lang="ru-RU" dirty="0"/>
          </a:p>
        </p:txBody>
      </p:sp>
      <p:pic>
        <p:nvPicPr>
          <p:cNvPr id="7170" name="Picture 2" descr="http://3.bp.blogspot.com/_5rszPEz1KOc/TG5ibXQdmsI/AAAAAAAAAlk/AKNPcaFcOi0/s1600/000+%D0%BF%D0%BE%D0%BB%D0%B5%D1%82+%D0%B2+%D0%BA%D0%BE%D1%81%D0%BC%D0%BE%D1%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24847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1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3.infourok.ru/uploads/ex/0c13/0001310a-02d8e98a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28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212976"/>
            <a:ext cx="8147248" cy="2913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i="1" dirty="0" smtClean="0">
                <a:solidFill>
                  <a:schemeClr val="tx2"/>
                </a:solidFill>
              </a:rPr>
              <a:t>Вопрос: </a:t>
            </a:r>
            <a:r>
              <a:rPr lang="ru-RU" sz="6000" dirty="0" smtClean="0">
                <a:solidFill>
                  <a:schemeClr val="tx2"/>
                </a:solidFill>
              </a:rPr>
              <a:t> Назовите космонавтов, выходцев из Казахстана.</a:t>
            </a:r>
            <a:endParaRPr lang="ru-RU" sz="4400" b="1" i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https://pbs.twimg.com/profile_banners/3451062019/1441563442/1500x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56166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kachat-besplatno.info/uploads/posts/2013-11/1383409353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30099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86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urasian-defence.ru/sites/default/files/4bio/kosmonav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2780135" cy="361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1" y="3926958"/>
            <a:ext cx="2780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chemeClr val="tx2"/>
                </a:solidFill>
                <a:latin typeface="+mj-lt"/>
              </a:rPr>
              <a:t>Токт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а</a:t>
            </a:r>
            <a:r>
              <a:rPr lang="vi-VN" sz="2400" b="1" dirty="0" smtClean="0">
                <a:solidFill>
                  <a:schemeClr val="tx2"/>
                </a:solidFill>
                <a:latin typeface="+mj-lt"/>
              </a:rPr>
              <a:t>р Онгарб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а</a:t>
            </a:r>
            <a:r>
              <a:rPr lang="vi-VN" sz="2400" b="1" dirty="0" smtClean="0">
                <a:solidFill>
                  <a:schemeClr val="tx2"/>
                </a:solidFill>
                <a:latin typeface="+mj-lt"/>
              </a:rPr>
              <a:t>евич</a:t>
            </a:r>
            <a:endParaRPr lang="ru-RU" sz="2400" b="1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vi-VN" sz="2400" b="1" dirty="0" smtClean="0">
                <a:solidFill>
                  <a:schemeClr val="tx2"/>
                </a:solidFill>
                <a:latin typeface="+mj-lt"/>
              </a:rPr>
              <a:t> Аубак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и</a:t>
            </a:r>
            <a:r>
              <a:rPr lang="vi-VN" sz="2400" b="1" dirty="0" smtClean="0">
                <a:solidFill>
                  <a:schemeClr val="tx2"/>
                </a:solidFill>
                <a:latin typeface="+mj-lt"/>
              </a:rPr>
              <a:t>ров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12" descr="http://zabor.com/space/astronauts/musaba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2824649" cy="361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5855" y="3861048"/>
            <a:ext cx="2752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chemeClr val="tx2"/>
                </a:solidFill>
                <a:latin typeface="+mj-lt"/>
              </a:rPr>
              <a:t>Тал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га</a:t>
            </a:r>
            <a:r>
              <a:rPr lang="vi-VN" sz="2400" b="1" dirty="0" smtClean="0">
                <a:solidFill>
                  <a:schemeClr val="tx2"/>
                </a:solidFill>
                <a:latin typeface="+mj-lt"/>
              </a:rPr>
              <a:t>т Амангельдиевич Муса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ба</a:t>
            </a:r>
            <a:r>
              <a:rPr lang="vi-VN" sz="2400" b="1" dirty="0" smtClean="0">
                <a:solidFill>
                  <a:schemeClr val="tx2"/>
                </a:solidFill>
                <a:latin typeface="+mj-lt"/>
              </a:rPr>
              <a:t>ев</a:t>
            </a: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2" descr="http://altyn-orda.kz/uploads/201507271204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2"/>
            <a:ext cx="2736304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flipH="1">
            <a:off x="6372200" y="386104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Айдын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Аканович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Аимбетов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72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84976" cy="10801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Наша Земля и все, что ее окружает называется Вселенной, или КОСМОС. </a:t>
            </a:r>
            <a:r>
              <a:rPr lang="ru-RU" sz="3200" dirty="0" smtClean="0">
                <a:solidFill>
                  <a:schemeClr val="tx2"/>
                </a:solidFill>
              </a:rPr>
              <a:t/>
            </a:r>
            <a:br>
              <a:rPr lang="ru-RU" sz="3200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Восемь планет, вращающихся вокруг солнца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Объект 3" descr="Детям о планетах" title="ЗЕМЛЯ">
            <a:hlinkClick r:id="rId2" tooltip="&quot;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1296"/>
            <a:ext cx="9154132" cy="52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лево 4"/>
          <p:cNvSpPr/>
          <p:nvPr/>
        </p:nvSpPr>
        <p:spPr>
          <a:xfrm rot="1296623">
            <a:off x="3774927" y="5786200"/>
            <a:ext cx="1648035" cy="722505"/>
          </a:xfrm>
          <a:prstGeom prst="lef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 7 Земля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2276872"/>
            <a:ext cx="1229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 </a:t>
            </a:r>
            <a:r>
              <a:rPr lang="ru-RU" sz="2400" b="1" dirty="0" smtClean="0">
                <a:solidFill>
                  <a:srgbClr val="FF0000"/>
                </a:solidFill>
              </a:rPr>
              <a:t>Н</a:t>
            </a:r>
            <a:r>
              <a:rPr lang="ru-RU" sz="2000" b="1" dirty="0" smtClean="0">
                <a:solidFill>
                  <a:srgbClr val="FF0000"/>
                </a:solidFill>
              </a:rPr>
              <a:t>ептун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191683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 Уран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20272" y="250770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 Сатурн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3356992"/>
            <a:ext cx="1147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 Марс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8028118">
            <a:off x="3022979" y="3464048"/>
            <a:ext cx="188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 Меркурий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0232" y="4077072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6 Венера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5616" y="5388024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8 Юпитер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3968" y="400506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СОЛНЦЕ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3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02"/>
    </mc:Choice>
    <mc:Fallback xmlns="">
      <p:transition spd="slow" advTm="21302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i="1" dirty="0" smtClean="0">
                <a:solidFill>
                  <a:schemeClr val="tx2"/>
                </a:solidFill>
              </a:rPr>
              <a:t>Всё верно. </a:t>
            </a:r>
          </a:p>
          <a:p>
            <a:pPr marL="0" indent="0">
              <a:buNone/>
            </a:pPr>
            <a:r>
              <a:rPr lang="ru-RU" sz="5400" i="1" dirty="0" smtClean="0">
                <a:solidFill>
                  <a:schemeClr val="tx2"/>
                </a:solidFill>
              </a:rPr>
              <a:t>Молодцы!</a:t>
            </a:r>
          </a:p>
          <a:p>
            <a:pPr marL="0" indent="0">
              <a:buNone/>
            </a:pPr>
            <a:r>
              <a:rPr lang="ru-RU" sz="5400" i="1" dirty="0" smtClean="0">
                <a:solidFill>
                  <a:schemeClr val="tx2"/>
                </a:solidFill>
              </a:rPr>
              <a:t>Вы очень много знаете!</a:t>
            </a:r>
            <a:endParaRPr lang="ru-RU" sz="5400" i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http://img1.liveinternet.ru/images/attach/c/2/73/319/73319653_1300133049_smiley_with_thumbs_u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3727919" cy="226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thumbs.dreamstime.com/z/graduation-emoticon-196538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/>
        </p:blipFill>
        <p:spPr bwMode="auto">
          <a:xfrm>
            <a:off x="2339752" y="3284984"/>
            <a:ext cx="4577881" cy="336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2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/>
                </a:solidFill>
              </a:rPr>
              <a:t>Задание на рефлексию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7"/>
            <a:ext cx="8712968" cy="2232247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>
                <a:solidFill>
                  <a:schemeClr val="tx2"/>
                </a:solidFill>
              </a:rPr>
              <a:t>Тема космоса содержит массу идей для рисунков, поделок. Можно рисовать, лепить космонавтов, инопланетян, </a:t>
            </a:r>
            <a:r>
              <a:rPr lang="ru-RU" dirty="0" smtClean="0">
                <a:solidFill>
                  <a:schemeClr val="tx2"/>
                </a:solidFill>
              </a:rPr>
              <a:t>Луну, Солнце и другие планеты </a:t>
            </a:r>
            <a:r>
              <a:rPr lang="ru-RU" dirty="0">
                <a:solidFill>
                  <a:schemeClr val="tx2"/>
                </a:solidFill>
              </a:rPr>
              <a:t>Придумывать новые названия звездам и планетам. </a:t>
            </a:r>
            <a:r>
              <a:rPr lang="ru-RU" dirty="0" smtClean="0">
                <a:solidFill>
                  <a:schemeClr val="tx2"/>
                </a:solidFill>
              </a:rPr>
              <a:t>     В общем</a:t>
            </a:r>
            <a:r>
              <a:rPr lang="ru-RU" dirty="0">
                <a:solidFill>
                  <a:schemeClr val="tx2"/>
                </a:solidFill>
              </a:rPr>
              <a:t>, проявляйте фантазию, тема космоса безгранична и </a:t>
            </a:r>
            <a:r>
              <a:rPr lang="ru-RU" dirty="0" smtClean="0">
                <a:solidFill>
                  <a:schemeClr val="tx2"/>
                </a:solidFill>
              </a:rPr>
              <a:t>интересна.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4338" name="Picture 2" descr="https://go3.imgsmail.ru/imgpreview?key=2581ef6d82b9ee73&amp;mb=imgdb_preview_17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6169">
            <a:off x="100488" y="3421764"/>
            <a:ext cx="2755032" cy="179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cdn01.ru/files/users/images/11/e4/11e40c45f47e23992a3d37fdb93ff7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142787"/>
            <a:ext cx="2242220" cy="170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s://privetpeople.ru/kosmos/kosmonavtiki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38392"/>
            <a:ext cx="2450636" cy="183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i2.wp.com/materinstvo.ru/content/article_images/articles_10185/podelka-pro-kosmos-iz-bumagi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4" t="5314"/>
          <a:stretch/>
        </p:blipFill>
        <p:spPr bwMode="auto">
          <a:xfrm>
            <a:off x="3314101" y="5214607"/>
            <a:ext cx="2086114" cy="15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ds04.infourok.ru/uploads/ex/00ee/0003353d-b07a7937/hello_html_12140d4f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6804">
            <a:off x="6046658" y="2707218"/>
            <a:ext cx="2643760" cy="198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2" descr="http://svoimi-rukami-club.ru/upload/image/29042016/48b9d94c1c56fa0a0254d96a929d346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 descr="http://svoimi-rukami-club.ru/upload/image/29042016/48b9d94c1c56fa0a0254d96a929d346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svoimi-rukami-club.ru/upload/image/29042016/48b9d94c1c56fa0a0254d96a929d346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54" name="Picture 18" descr="https://i1.wp.com/otvetkak.ru/image/%D0%9F%D0%9D%D0%94%D0%9A-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729" y="4797152"/>
            <a:ext cx="244827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22"/>
    </mc:Choice>
    <mc:Fallback xmlns="">
      <p:transition spd="slow" advTm="20922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Спасибо за внимание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5362" name="Picture 2" descr="https://avatars.mds.yandex.net/get-pdb/69339/35e26822-3eac-4d36-a6e2-6ac6417e5828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1602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solnushki.ru/lib/flash/paint/rocket-pai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18" y="1340768"/>
            <a:ext cx="3001963" cy="22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avatars.mds.yandex.net/get-pdb/1354525/14553445-1fd1-4c75-baef-afc78cdf6f2c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322113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i2.wp.com/allwomens.ru/uploads/posts/2016-04/1460234691_s-dnem-kosmonavtiki-kartinki-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84409"/>
            <a:ext cx="3198513" cy="224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xn--h1adaolkc5e.kz/uploads/8/4/9/8496-otkritki-Otkritka-animatsiya-Den-kosmonavtiki-otkritka-s-dnyom-kosmonavtiki-pozdravlenie-na-den-aviatsii-i-kosmonavtiki-kosmonavt-raketa-prazdnik-12-aprely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10" y="1340768"/>
            <a:ext cx="2799998" cy="279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6"/>
    </mc:Choice>
    <mc:Fallback xmlns="">
      <p:transition spd="slow" advTm="614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780928"/>
            <a:ext cx="8568952" cy="3888432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b="1" dirty="0">
                <a:solidFill>
                  <a:schemeClr val="tx2"/>
                </a:solidFill>
              </a:rPr>
              <a:t>Кроме нашей голубой планеты есть и другие планеты, а также звезды. Звезды — это огромные светящиеся шары. </a:t>
            </a:r>
            <a:r>
              <a:rPr lang="ru-RU" b="1" u="sng" dirty="0">
                <a:solidFill>
                  <a:schemeClr val="tx2"/>
                </a:solidFill>
                <a:hlinkClick r:id="rId2"/>
              </a:rPr>
              <a:t>Солнце</a:t>
            </a:r>
            <a:r>
              <a:rPr lang="ru-RU" b="1" dirty="0">
                <a:solidFill>
                  <a:schemeClr val="tx2"/>
                </a:solidFill>
              </a:rPr>
              <a:t> — тоже звезда. Оно расположено близко к Земле, поэтому  мы его видим и ощущаем его тепло.</a:t>
            </a:r>
          </a:p>
          <a:p>
            <a:pPr fontAlgn="base"/>
            <a:r>
              <a:rPr lang="ru-RU" b="1" dirty="0">
                <a:solidFill>
                  <a:schemeClr val="tx2"/>
                </a:solidFill>
              </a:rPr>
              <a:t>Звезды мы видим только ночью, а днем Солнце их затмевает. </a:t>
            </a:r>
          </a:p>
          <a:p>
            <a:pPr fontAlgn="base"/>
            <a:r>
              <a:rPr lang="ru-RU" b="1" dirty="0">
                <a:solidFill>
                  <a:schemeClr val="tx2"/>
                </a:solidFill>
              </a:rPr>
              <a:t>Кроме Земли </a:t>
            </a:r>
            <a:r>
              <a:rPr lang="ru-RU" b="1" dirty="0" smtClean="0">
                <a:solidFill>
                  <a:schemeClr val="tx2"/>
                </a:solidFill>
              </a:rPr>
              <a:t>вокруг Солнца вращаются еще </a:t>
            </a:r>
            <a:r>
              <a:rPr lang="ru-RU" b="1" dirty="0">
                <a:solidFill>
                  <a:schemeClr val="tx2"/>
                </a:solidFill>
              </a:rPr>
              <a:t>8 планет: </a:t>
            </a:r>
            <a:r>
              <a:rPr lang="ru-RU" b="1" dirty="0" smtClean="0">
                <a:solidFill>
                  <a:schemeClr val="tx2"/>
                </a:solidFill>
              </a:rPr>
              <a:t> это </a:t>
            </a:r>
            <a:r>
              <a:rPr lang="ru-RU" b="1" dirty="0">
                <a:solidFill>
                  <a:schemeClr val="tx2"/>
                </a:solidFill>
              </a:rPr>
              <a:t>Меркурий, Венера, Земля, Марс, Юпитер, Сатурн, Уран, Нептун.</a:t>
            </a:r>
          </a:p>
          <a:p>
            <a:pPr fontAlgn="base"/>
            <a:r>
              <a:rPr lang="ru-RU" b="1" dirty="0">
                <a:solidFill>
                  <a:schemeClr val="tx2"/>
                </a:solidFill>
              </a:rPr>
              <a:t>У каждой планеты свой путь, который называется орбитой</a:t>
            </a:r>
            <a:r>
              <a:rPr lang="ru-RU" b="1" dirty="0" smtClean="0">
                <a:solidFill>
                  <a:schemeClr val="tx2"/>
                </a:solidFill>
              </a:rPr>
              <a:t>. Это можно увидеть на фото.</a:t>
            </a:r>
            <a:endParaRPr lang="ru-RU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4" name="Picture 6" descr="http://xn--e1adcaacuhnujm.xn--p1ai/wp-content/uploads/2016/11/solnechnay-siste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410450" cy="25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701728">
            <a:off x="4211960" y="1196752"/>
            <a:ext cx="81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Земля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6012160" y="6082038"/>
            <a:ext cx="48463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7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31"/>
    </mc:Choice>
    <mc:Fallback xmlns="">
      <p:transition spd="slow" advTm="2113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Восемь планет, вращающихся вокруг солнца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/>
          </a:p>
        </p:txBody>
      </p:sp>
      <p:pic>
        <p:nvPicPr>
          <p:cNvPr id="5" name="Picture 4" descr="http://tvoyrebenok.ru/images/nauka/astro/b/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" y="1621679"/>
            <a:ext cx="8784976" cy="493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24328" y="5013176"/>
            <a:ext cx="115212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11111111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9158305">
            <a:off x="1958747" y="3533864"/>
            <a:ext cx="292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435832">
            <a:off x="2418775" y="2821592"/>
            <a:ext cx="406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2636912"/>
            <a:ext cx="445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3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1537" y="2822955"/>
            <a:ext cx="373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4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3263382"/>
            <a:ext cx="373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5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6851" y="4725144"/>
            <a:ext cx="549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6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5301208"/>
            <a:ext cx="445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7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5589240"/>
            <a:ext cx="373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8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7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70"/>
    </mc:Choice>
    <mc:Fallback xmlns="">
      <p:transition spd="slow" advTm="2137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 </a:t>
            </a:r>
            <a:r>
              <a:rPr lang="ru-RU" b="1" dirty="0">
                <a:solidFill>
                  <a:schemeClr val="tx2"/>
                </a:solidFill>
              </a:rPr>
              <a:t>космосе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07904" y="764704"/>
            <a:ext cx="5184576" cy="5832648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b="1" dirty="0">
                <a:solidFill>
                  <a:schemeClr val="tx2"/>
                </a:solidFill>
              </a:rPr>
              <a:t>Ученые, которые наблюдают за звездами и изучают их, называются астрономами.</a:t>
            </a:r>
          </a:p>
          <a:p>
            <a:pPr fontAlgn="base"/>
            <a:r>
              <a:rPr lang="ru-RU" b="1" dirty="0">
                <a:solidFill>
                  <a:schemeClr val="tx2"/>
                </a:solidFill>
              </a:rPr>
              <a:t>Раньше люди не знали ничего о космосе, о звездах и считали, что небо — это колпак, который накрывает Землю, а звезды к нему крепятся. Древние люди думали, что Земля неподвижна, а Солнце и Луна вокруг нее вращаются.</a:t>
            </a:r>
          </a:p>
          <a:p>
            <a:endParaRPr lang="ru-RU" b="1" dirty="0"/>
          </a:p>
        </p:txBody>
      </p:sp>
      <p:pic>
        <p:nvPicPr>
          <p:cNvPr id="4" name="Picture 2" descr="http://musical-sad.ru/_ld/21/684220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64704"/>
            <a:ext cx="338437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55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36"/>
    </mc:Choice>
    <mc:Fallback xmlns="">
      <p:transition spd="slow" advTm="2613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1960" y="188640"/>
            <a:ext cx="4608512" cy="64087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Но до того, как отправить человека в космическое пространство, нужно было убедиться, что это возможно. Сначала в космосе побывали мыши, кролики, собаки. Животных специально дрессировали, приучали не бояться тряски и шума, терпеть холод и жару. Первыми животными, совершившими орбитальный космический полёт и вернувшимися на Землю невредимыми, стали советские собаки-космонавты Белка и Стрелка.</a:t>
            </a:r>
          </a:p>
          <a:p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Детям о космосе и космонавтах">
            <a:hlinkClick r:id="rId2" tooltip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08" y="692696"/>
            <a:ext cx="3672408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72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24"/>
    </mc:Choice>
    <mc:Fallback xmlns="">
      <p:transition spd="slow" advTm="2612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</a:rPr>
              <a:t>Про космонавтов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1960" y="981296"/>
            <a:ext cx="4608512" cy="5544047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b="1" dirty="0" smtClean="0">
                <a:solidFill>
                  <a:schemeClr val="tx2"/>
                </a:solidFill>
              </a:rPr>
              <a:t>Так ученые доказали, что полет в космос возможен.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После многих удачных полетов собак, решено было отправить в космос человека. Им стал </a:t>
            </a:r>
            <a:r>
              <a:rPr lang="ru-RU" b="1" dirty="0" smtClean="0">
                <a:solidFill>
                  <a:srgbClr val="C00000"/>
                </a:solidFill>
              </a:rPr>
              <a:t>Юрий Алексеевич Гагарин.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</a:p>
          <a:p>
            <a:pPr fontAlgn="base"/>
            <a:r>
              <a:rPr lang="ru-RU" b="1" dirty="0" smtClean="0">
                <a:solidFill>
                  <a:schemeClr val="tx2"/>
                </a:solidFill>
              </a:rPr>
              <a:t>12 апреля 1961 года Юрий Гагарин на космическом корабле "Восток" облетел всю Землю и вернулся обратно живым и невредимым. Полет, продлившийся 1 час 48 минут, навеки вошел во Всемирную историю.</a:t>
            </a:r>
          </a:p>
          <a:p>
            <a:pPr fontAlgn="base"/>
            <a:endParaRPr lang="ru-RU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http://img0.reactor.cc/pics/post/%D0%93%D0%B0%D0%B3%D0%B0%D1%80%D0%B8%D0%BD-%D0%BA%D0%BE%D1%81%D0%BC%D0%BE%D1%81-%D1%81%D0%BA%D0%B0%D1%84%D0%B0%D0%BD%D0%B4%D1%80-%D0%B4%D0%B5%D0%BD%D1%8C-%D0%BA%D0%BE%D1%81%D0%BC%D0%BE%D0%BD%D0%B0%D0%B2%D1%82%D0%B8%D0%BA%D0%B8-202053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7"/>
          <a:stretch/>
        </p:blipFill>
        <p:spPr bwMode="auto">
          <a:xfrm>
            <a:off x="179512" y="981297"/>
            <a:ext cx="3744416" cy="50405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9752" y="429309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Гагарин Ю.А.</a:t>
            </a:r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60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39"/>
    </mc:Choice>
    <mc:Fallback xmlns="">
      <p:transition spd="slow" advTm="2743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День космонавтики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5589240"/>
            <a:ext cx="2952328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Старт ракеты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60032" y="1340768"/>
            <a:ext cx="3826768" cy="3816424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solidFill>
                  <a:schemeClr val="tx2"/>
                </a:solidFill>
              </a:rPr>
              <a:t>С тех пор 12 апреля весь мир празднует как День Космонавтики, в честь первого полета человека в космос. </a:t>
            </a:r>
          </a:p>
          <a:p>
            <a:endParaRPr lang="ru-RU" dirty="0"/>
          </a:p>
        </p:txBody>
      </p:sp>
      <p:pic>
        <p:nvPicPr>
          <p:cNvPr id="5" name="Рисунок 4" descr="Старт ракеты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184654" cy="43204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20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03"/>
    </mc:Choice>
    <mc:Fallback xmlns="">
      <p:transition spd="slow" advTm="1670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741</Words>
  <Application>Microsoft Office PowerPoint</Application>
  <PresentationFormat>Экран (4:3)</PresentationFormat>
  <Paragraphs>93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О космосе и космонавтах (для учащихся 1-4 классов) Цель: расширить знания детей о космосе, известных космонавтах и первооткрывателях космоса. </vt:lpstr>
      <vt:lpstr>Презентация PowerPoint</vt:lpstr>
      <vt:lpstr>Наша Земля и все, что ее окружает называется Вселенной, или КОСМОС.  Восемь планет, вращающихся вокруг солнца.</vt:lpstr>
      <vt:lpstr>Презентация PowerPoint</vt:lpstr>
      <vt:lpstr>Восемь планет, вращающихся вокруг солнца.</vt:lpstr>
      <vt:lpstr>О космосе </vt:lpstr>
      <vt:lpstr>Презентация PowerPoint</vt:lpstr>
      <vt:lpstr>Про космонавтов</vt:lpstr>
      <vt:lpstr>День космонавтики</vt:lpstr>
      <vt:lpstr>Презентация PowerPoint</vt:lpstr>
      <vt:lpstr>Презентация PowerPoint</vt:lpstr>
      <vt:lpstr>Презентация PowerPoint</vt:lpstr>
      <vt:lpstr>Казахстанские космонавты</vt:lpstr>
      <vt:lpstr>Казахстанские космонавты</vt:lpstr>
      <vt:lpstr>Казахстанские космонавты</vt:lpstr>
      <vt:lpstr>           Это интересно</vt:lpstr>
      <vt:lpstr>Вопрос: Сколько планет    в Солнечной системе?</vt:lpstr>
      <vt:lpstr>Презентация PowerPoint</vt:lpstr>
      <vt:lpstr>Вопрос: Где все планеты находятся?</vt:lpstr>
      <vt:lpstr>Ответ: В Солнечной системе.</vt:lpstr>
      <vt:lpstr>Вопрос: Назовите космонавта, который первым совершил полет в космос.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на рефлексию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Серик Сулейменов</dc:creator>
  <cp:lastModifiedBy>Серик Сулейменов</cp:lastModifiedBy>
  <cp:revision>109</cp:revision>
  <dcterms:created xsi:type="dcterms:W3CDTF">2020-04-10T07:24:00Z</dcterms:created>
  <dcterms:modified xsi:type="dcterms:W3CDTF">2020-04-12T07:32:45Z</dcterms:modified>
</cp:coreProperties>
</file>