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72" r:id="rId10"/>
    <p:sldId id="264" r:id="rId11"/>
    <p:sldId id="265" r:id="rId12"/>
    <p:sldId id="266" r:id="rId13"/>
    <p:sldId id="268" r:id="rId14"/>
    <p:sldId id="271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2" d="100"/>
          <a:sy n="92" d="100"/>
        </p:scale>
        <p:origin x="-10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0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0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5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9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7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0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4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6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1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3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8B93441-3A72-440C-B0CB-1E90CB1C13E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E9D68A1-221E-4454-B179-5DB4336BB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16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4800" y="166255"/>
            <a:ext cx="7886699" cy="168748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/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   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МУДРЕЦЫ ВОСТОКА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0677" y="5286895"/>
            <a:ext cx="5594466" cy="111390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200" b="1" dirty="0" smtClean="0">
                <a:latin typeface="Segoe Script" panose="020B0504020000000003" pitchFamily="34" charset="0"/>
              </a:rPr>
              <a:t>Материал взят с Интернета, отредактирован библиотекарем  СОПШДО №17 г. Павлодар  Сулейменовой К.Н.</a:t>
            </a:r>
            <a:endParaRPr lang="ru-RU" sz="3200" b="1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69" y="271608"/>
            <a:ext cx="3951873" cy="5092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26" y="2201760"/>
            <a:ext cx="3005588" cy="1511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602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4" y="207818"/>
            <a:ext cx="3744404" cy="2493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556" y="254000"/>
            <a:ext cx="7714211" cy="97628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Универсальный музыкант</a:t>
            </a:r>
            <a:endParaRPr lang="ru-RU" sz="60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01" y="2441216"/>
            <a:ext cx="11864974" cy="4305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Segoe Script" panose="020B0504020000000003" pitchFamily="34" charset="0"/>
              </a:rPr>
              <a:t>Аль </a:t>
            </a:r>
            <a:r>
              <a:rPr lang="ru-RU" sz="2400" b="1" dirty="0">
                <a:latin typeface="Segoe Script" panose="020B0504020000000003" pitchFamily="34" charset="0"/>
              </a:rPr>
              <a:t>—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был также универсальным музыкантом: он играл на различных инструментах, пел, сочинял песни и Кюи и сам был умелым мастером изготовления музыкальных инструментов. Свою любовь к музыке он изложил в труде </a:t>
            </a:r>
            <a:r>
              <a:rPr lang="ru-RU" sz="2400" b="1" dirty="0" smtClean="0">
                <a:latin typeface="Segoe Script" panose="020B0504020000000003" pitchFamily="34" charset="0"/>
              </a:rPr>
              <a:t>         « </a:t>
            </a:r>
            <a:r>
              <a:rPr lang="ru-RU" sz="2400" b="1" dirty="0">
                <a:latin typeface="Segoe Script" panose="020B0504020000000003" pitchFamily="34" charset="0"/>
              </a:rPr>
              <a:t>Великая книга музыки».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2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8" y="185742"/>
            <a:ext cx="3080161" cy="218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1" y="447188"/>
            <a:ext cx="6667500" cy="9704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Памяти философа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68" y="2693324"/>
            <a:ext cx="11896732" cy="4048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Строительство этнокультурного центра и мавзолея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. </a:t>
            </a:r>
            <a:endParaRPr lang="ru-RU" sz="2400" b="1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Segoe Script" panose="020B0504020000000003" pitchFamily="34" charset="0"/>
              </a:rPr>
              <a:t>В </a:t>
            </a:r>
            <a:r>
              <a:rPr lang="ru-RU" sz="2400" b="1" dirty="0">
                <a:latin typeface="Segoe Script" panose="020B0504020000000003" pitchFamily="34" charset="0"/>
              </a:rPr>
              <a:t>Сирии, где он умер и похоронен, великому ученому Аль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установлен памятник на территории историко-культурного центра. В столице Сирии – городе Дамаске создан историко-культурный центр Аль 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, занимающийся изучением наследия великого ученого. Рукописи Аль —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находятся во многих библиотеках мира. Наши казахстанские ученые тоже вносят свой вклад в развитие </a:t>
            </a:r>
            <a:r>
              <a:rPr lang="ru-RU" sz="2400" b="1" dirty="0" err="1">
                <a:latin typeface="Segoe Script" panose="020B0504020000000003" pitchFamily="34" charset="0"/>
              </a:rPr>
              <a:t>фарабиеведения</a:t>
            </a:r>
            <a:r>
              <a:rPr lang="ru-RU" sz="2400" b="1" dirty="0">
                <a:latin typeface="Segoe Script" panose="020B0504020000000003" pitchFamily="34" charset="0"/>
              </a:rPr>
              <a:t> (изучения наследия Аль –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), в Казахстане издано много книг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на казахском и русском </a:t>
            </a:r>
            <a:r>
              <a:rPr lang="ru-RU" sz="2400" b="1" dirty="0" smtClean="0">
                <a:latin typeface="Segoe Script" panose="020B0504020000000003" pitchFamily="34" charset="0"/>
              </a:rPr>
              <a:t>языках.</a:t>
            </a:r>
            <a:endParaRPr lang="ru-RU" sz="2400" b="1" dirty="0">
              <a:latin typeface="Segoe Script" panose="020B05040200000000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011" y="185742"/>
            <a:ext cx="2816444" cy="2249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42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2" y="203183"/>
            <a:ext cx="2370083" cy="25233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45" y="108066"/>
            <a:ext cx="6059979" cy="1995054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/>
            </a:r>
            <a:b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В истории мировой </a:t>
            </a:r>
            <a:br>
              <a:rPr lang="ru-RU" sz="6600" dirty="0" smtClean="0">
                <a:solidFill>
                  <a:srgbClr val="FFFF00"/>
                </a:solidFill>
                <a:latin typeface="Mistral" panose="03090702030407020403" pitchFamily="66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культуры</a:t>
            </a:r>
            <a:endParaRPr lang="ru-RU" sz="66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33" y="2876204"/>
            <a:ext cx="8628611" cy="3981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Segoe Script" panose="020B0504020000000003" pitchFamily="34" charset="0"/>
              </a:rPr>
              <a:t>Аль-</a:t>
            </a:r>
            <a:r>
              <a:rPr lang="ru-RU" sz="2400" b="1" dirty="0" err="1" smtClean="0">
                <a:latin typeface="Segoe Script" panose="020B0504020000000003" pitchFamily="34" charset="0"/>
              </a:rPr>
              <a:t>Фараби</a:t>
            </a:r>
            <a:r>
              <a:rPr lang="ru-RU" sz="2400" b="1" dirty="0" smtClean="0">
                <a:latin typeface="Segoe Script" panose="020B0504020000000003" pitchFamily="34" charset="0"/>
              </a:rPr>
              <a:t> (870 – 950 гг.) – выдающийся ученый и мыслитель не только Казахстана, но и всей Центральной Азии, второй учитель после Аристотеля. Имя Аль-</a:t>
            </a:r>
            <a:r>
              <a:rPr lang="ru-RU" sz="2400" b="1" dirty="0" err="1" smtClean="0">
                <a:latin typeface="Segoe Script" panose="020B0504020000000003" pitchFamily="34" charset="0"/>
              </a:rPr>
              <a:t>Фараби</a:t>
            </a:r>
            <a:r>
              <a:rPr lang="ru-RU" sz="2400" b="1" dirty="0" smtClean="0">
                <a:latin typeface="Segoe Script" panose="020B0504020000000003" pitchFamily="34" charset="0"/>
              </a:rPr>
              <a:t> прочно вошло в историю мировой науки и культуры. Его труды, оказав большое влияние на европейское Возрождение, стали связующим мостом для сближения культур и философий Запада и Востока.</a:t>
            </a:r>
            <a:endParaRPr lang="ru-RU" b="1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924" y="108065"/>
            <a:ext cx="3391283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8636925" y="2726575"/>
            <a:ext cx="3391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В США выпустили монеты и марки с изображением аль-</a:t>
            </a:r>
            <a:r>
              <a:rPr lang="ru-RU" sz="1400" b="1" dirty="0" err="1" smtClean="0">
                <a:solidFill>
                  <a:srgbClr val="FFFF00"/>
                </a:solidFill>
              </a:rPr>
              <a:t>Фараби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5" y="137074"/>
            <a:ext cx="3767292" cy="166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7" y="113137"/>
            <a:ext cx="2049402" cy="2282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069" y="113138"/>
            <a:ext cx="2664878" cy="2212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580" y="1612900"/>
            <a:ext cx="6952720" cy="1079500"/>
          </a:xfrm>
        </p:spPr>
        <p:txBody>
          <a:bodyPr/>
          <a:lstStyle/>
          <a:p>
            <a:r>
              <a:rPr lang="ru-RU" sz="7200" dirty="0">
                <a:solidFill>
                  <a:srgbClr val="FFFF00"/>
                </a:solidFill>
                <a:latin typeface="Mistral" panose="03090702030407020403" pitchFamily="66" charset="0"/>
              </a:rPr>
              <a:t>Памяти философа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55" y="2426331"/>
            <a:ext cx="11786569" cy="43069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600" b="1" dirty="0">
                <a:latin typeface="Segoe Script" panose="020B0504020000000003" pitchFamily="34" charset="0"/>
              </a:rPr>
              <a:t>В Казахстане именем </a:t>
            </a:r>
            <a:r>
              <a:rPr lang="ru-RU" sz="2600" b="1" dirty="0" smtClean="0">
                <a:latin typeface="Segoe Script" panose="020B0504020000000003" pitchFamily="34" charset="0"/>
              </a:rPr>
              <a:t>аль-</a:t>
            </a:r>
            <a:r>
              <a:rPr lang="ru-RU" sz="2600" b="1" dirty="0" err="1" smtClean="0">
                <a:latin typeface="Segoe Script" panose="020B0504020000000003" pitchFamily="34" charset="0"/>
              </a:rPr>
              <a:t>Фараби</a:t>
            </a:r>
            <a:r>
              <a:rPr lang="ru-RU" sz="2600" b="1" dirty="0" smtClean="0">
                <a:latin typeface="Segoe Script" panose="020B0504020000000003" pitchFamily="34" charset="0"/>
              </a:rPr>
              <a:t> </a:t>
            </a:r>
            <a:r>
              <a:rPr lang="ru-RU" sz="2600" b="1" dirty="0">
                <a:latin typeface="Segoe Script" panose="020B0504020000000003" pitchFamily="34" charset="0"/>
              </a:rPr>
              <a:t>названо крупнейшее учебное заведение – Казахский национальный университет, на его территории есть библиотека, также названная в честь великого философа. В Шымкенте педагогический институт культуры тоже носит имя </a:t>
            </a:r>
            <a:r>
              <a:rPr lang="ru-RU" sz="2600" b="1" dirty="0" smtClean="0">
                <a:latin typeface="Segoe Script" panose="020B0504020000000003" pitchFamily="34" charset="0"/>
              </a:rPr>
              <a:t>Аль-</a:t>
            </a:r>
            <a:r>
              <a:rPr lang="ru-RU" sz="2600" b="1" dirty="0" err="1" smtClean="0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. В августе 2019 года в Стамбуле был открыт этнографический дом-музей </a:t>
            </a:r>
            <a:r>
              <a:rPr lang="ru-RU" sz="2600" b="1" dirty="0" smtClean="0">
                <a:latin typeface="Segoe Script" panose="020B0504020000000003" pitchFamily="34" charset="0"/>
              </a:rPr>
              <a:t>Аль-</a:t>
            </a:r>
            <a:r>
              <a:rPr lang="ru-RU" sz="2600" b="1" dirty="0" err="1" smtClean="0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. Открытие этнографического дома-музея приурочено к празднованию 1150-летия </a:t>
            </a:r>
            <a:r>
              <a:rPr lang="ru-RU" sz="2600" b="1" dirty="0" smtClean="0">
                <a:latin typeface="Segoe Script" panose="020B0504020000000003" pitchFamily="34" charset="0"/>
              </a:rPr>
              <a:t>Аль-</a:t>
            </a:r>
            <a:r>
              <a:rPr lang="ru-RU" sz="2600" b="1" dirty="0" err="1" smtClean="0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. В ведущих университетах Турции, Иордании, Италии, Китая, Египта, Болгарии и других стран открыты и успешно действуют научно-образовательные центры </a:t>
            </a:r>
            <a:r>
              <a:rPr lang="ru-RU" sz="2600" b="1" dirty="0" smtClean="0">
                <a:latin typeface="Segoe Script" panose="020B0504020000000003" pitchFamily="34" charset="0"/>
              </a:rPr>
              <a:t>Аль-</a:t>
            </a:r>
            <a:r>
              <a:rPr lang="ru-RU" sz="2600" b="1" dirty="0" err="1" smtClean="0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. </a:t>
            </a:r>
            <a:endParaRPr lang="ru-RU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5198" y="370411"/>
            <a:ext cx="5651500" cy="133350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108199"/>
            <a:ext cx="11887200" cy="44577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>
                <a:latin typeface="Segoe Script" panose="020B0504020000000003" pitchFamily="34" charset="0"/>
              </a:rPr>
              <a:t>Он жил в Средней Азии тюрок по происхождению на 100 лет раньше Авиценны.</a:t>
            </a:r>
          </a:p>
          <a:p>
            <a:pPr marL="0" indent="0">
              <a:buNone/>
            </a:pPr>
            <a:r>
              <a:rPr lang="ru-RU" sz="2600" b="1" dirty="0">
                <a:latin typeface="Segoe Script" panose="020B0504020000000003" pitchFamily="34" charset="0"/>
              </a:rPr>
              <a:t>Его трактаты о математике, </a:t>
            </a:r>
            <a:r>
              <a:rPr lang="ru-RU" sz="2600" b="1" dirty="0" smtClean="0">
                <a:latin typeface="Segoe Script" panose="020B0504020000000003" pitchFamily="34" charset="0"/>
              </a:rPr>
              <a:t>музыке переведены </a:t>
            </a:r>
            <a:r>
              <a:rPr lang="ru-RU" sz="2600" b="1" dirty="0">
                <a:latin typeface="Segoe Script" panose="020B0504020000000003" pitchFamily="34" charset="0"/>
              </a:rPr>
              <a:t>были на все основные языки Европы еще в 12 </a:t>
            </a:r>
            <a:r>
              <a:rPr lang="ru-RU" sz="2600" b="1" dirty="0" smtClean="0">
                <a:latin typeface="Segoe Script" panose="020B0504020000000003" pitchFamily="34" charset="0"/>
              </a:rPr>
              <a:t>веке, когда </a:t>
            </a:r>
            <a:r>
              <a:rPr lang="ru-RU" sz="2600" b="1" dirty="0">
                <a:latin typeface="Segoe Script" panose="020B0504020000000003" pitchFamily="34" charset="0"/>
              </a:rPr>
              <a:t>в Европе открывались первые университеты с помощью арабов, которые приезжали учить европейцев медицине, </a:t>
            </a:r>
            <a:r>
              <a:rPr lang="ru-RU" sz="2600" b="1" dirty="0" smtClean="0">
                <a:latin typeface="Segoe Script" panose="020B0504020000000003" pitchFamily="34" charset="0"/>
              </a:rPr>
              <a:t>математике, астрономии </a:t>
            </a:r>
            <a:r>
              <a:rPr lang="ru-RU" sz="2600" b="1" dirty="0">
                <a:latin typeface="Segoe Script" panose="020B0504020000000003" pitchFamily="34" charset="0"/>
              </a:rPr>
              <a:t>и другим точным наукам.</a:t>
            </a:r>
          </a:p>
          <a:p>
            <a:pPr marL="0" indent="0">
              <a:buNone/>
            </a:pPr>
            <a:r>
              <a:rPr lang="ru-RU" sz="2600" b="1" dirty="0">
                <a:latin typeface="Segoe Script" panose="020B0504020000000003" pitchFamily="34" charset="0"/>
              </a:rPr>
              <a:t>Его трактаты в средневековой версии можно встретить в библиотеках университетов Сорбонны, Кордовы и в других старейших университетах.</a:t>
            </a:r>
          </a:p>
          <a:p>
            <a:pPr marL="0" indent="0">
              <a:buNone/>
            </a:pPr>
            <a:r>
              <a:rPr lang="ru-RU" sz="2600" b="1" dirty="0">
                <a:latin typeface="Segoe Script" panose="020B0504020000000003" pitchFamily="34" charset="0"/>
              </a:rPr>
              <a:t>Имя Аль </a:t>
            </a:r>
            <a:r>
              <a:rPr lang="ru-RU" sz="2600" b="1" dirty="0" err="1">
                <a:latin typeface="Segoe Script" panose="020B0504020000000003" pitchFamily="34" charset="0"/>
              </a:rPr>
              <a:t>Фараби</a:t>
            </a:r>
            <a:r>
              <a:rPr lang="ru-RU" sz="2600" b="1" dirty="0">
                <a:latin typeface="Segoe Script" panose="020B0504020000000003" pitchFamily="34" charset="0"/>
              </a:rPr>
              <a:t> -наиболее любимое </a:t>
            </a:r>
            <a:r>
              <a:rPr lang="ru-RU" sz="2600" b="1" dirty="0" smtClean="0">
                <a:latin typeface="Segoe Script" panose="020B0504020000000003" pitchFamily="34" charset="0"/>
              </a:rPr>
              <a:t>известными </a:t>
            </a:r>
            <a:r>
              <a:rPr lang="ru-RU" sz="2600" b="1" dirty="0">
                <a:latin typeface="Segoe Script" panose="020B0504020000000003" pitchFamily="34" charset="0"/>
              </a:rPr>
              <a:t>востоковедами</a:t>
            </a:r>
            <a:r>
              <a:rPr lang="ru-RU" sz="2600" b="1" dirty="0" smtClean="0">
                <a:latin typeface="Segoe Script" panose="020B0504020000000003" pitchFamily="34" charset="0"/>
              </a:rPr>
              <a:t>.</a:t>
            </a:r>
            <a:endParaRPr lang="ru-RU" sz="2600" b="1" dirty="0">
              <a:latin typeface="Segoe Script" panose="020B05040200000000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109624"/>
            <a:ext cx="3350028" cy="1949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36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399011"/>
            <a:ext cx="10554574" cy="5459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 СПАСИБО </a:t>
            </a:r>
          </a:p>
          <a:p>
            <a:pPr marL="0" indent="0"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    ЗА ВНИМАНИЕ</a:t>
            </a:r>
            <a:endParaRPr lang="ru-RU" sz="6600" b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1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00" y="598143"/>
            <a:ext cx="8839366" cy="9704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Абу-</a:t>
            </a:r>
            <a:r>
              <a:rPr lang="ru-RU" sz="7200" dirty="0" err="1" smtClean="0">
                <a:solidFill>
                  <a:srgbClr val="FFFF00"/>
                </a:solidFill>
                <a:latin typeface="Mistral" panose="03090702030407020403" pitchFamily="66" charset="0"/>
              </a:rPr>
              <a:t>Насыр</a:t>
            </a:r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 аль-</a:t>
            </a:r>
            <a:r>
              <a:rPr lang="ru-RU" sz="7200" dirty="0" err="1" smtClean="0">
                <a:solidFill>
                  <a:srgbClr val="FFFF00"/>
                </a:solidFill>
                <a:latin typeface="Mistral" panose="03090702030407020403" pitchFamily="66" charset="0"/>
              </a:rPr>
              <a:t>Фараби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212" y="2336800"/>
            <a:ext cx="9480988" cy="4283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>
                <a:latin typeface="Segoe Script" panose="020B0504020000000003" pitchFamily="34" charset="0"/>
              </a:rPr>
              <a:t>Абу-</a:t>
            </a:r>
            <a:r>
              <a:rPr lang="ru-RU" sz="3600" b="1" dirty="0" err="1">
                <a:latin typeface="Segoe Script" panose="020B0504020000000003" pitchFamily="34" charset="0"/>
              </a:rPr>
              <a:t>Насыр</a:t>
            </a:r>
            <a:r>
              <a:rPr lang="ru-RU" sz="3600" b="1" dirty="0">
                <a:latin typeface="Segoe Script" panose="020B0504020000000003" pitchFamily="34" charset="0"/>
              </a:rPr>
              <a:t> Мухаммад Ибн-Мухаммад Ибн-Тархан ибн-</a:t>
            </a:r>
            <a:r>
              <a:rPr lang="ru-RU" sz="3600" b="1" dirty="0" err="1">
                <a:latin typeface="Segoe Script" panose="020B0504020000000003" pitchFamily="34" charset="0"/>
              </a:rPr>
              <a:t>Узлаг</a:t>
            </a:r>
            <a:r>
              <a:rPr lang="ru-RU" sz="3600" b="1" dirty="0">
                <a:latin typeface="Segoe Script" panose="020B0504020000000003" pitchFamily="34" charset="0"/>
              </a:rPr>
              <a:t> аль-</a:t>
            </a:r>
            <a:r>
              <a:rPr lang="ru-RU" sz="3600" b="1" dirty="0" err="1">
                <a:latin typeface="Segoe Script" panose="020B0504020000000003" pitchFamily="34" charset="0"/>
              </a:rPr>
              <a:t>Фараби</a:t>
            </a:r>
            <a:r>
              <a:rPr lang="ru-RU" sz="3600" b="1" dirty="0">
                <a:latin typeface="Segoe Script" panose="020B0504020000000003" pitchFamily="34" charset="0"/>
              </a:rPr>
              <a:t> </a:t>
            </a:r>
            <a:r>
              <a:rPr lang="ru-RU" sz="3600" b="1" dirty="0" err="1">
                <a:latin typeface="Segoe Script" panose="020B0504020000000003" pitchFamily="34" charset="0"/>
              </a:rPr>
              <a:t>ат</a:t>
            </a:r>
            <a:r>
              <a:rPr lang="ru-RU" sz="3600" b="1" dirty="0">
                <a:latin typeface="Segoe Script" panose="020B0504020000000003" pitchFamily="34" charset="0"/>
              </a:rPr>
              <a:t>-Турки - полное имя Учителя Востока. Аль-</a:t>
            </a:r>
            <a:r>
              <a:rPr lang="ru-RU" sz="3600" b="1" dirty="0" err="1">
                <a:latin typeface="Segoe Script" panose="020B0504020000000003" pitchFamily="34" charset="0"/>
              </a:rPr>
              <a:t>Фараби</a:t>
            </a:r>
            <a:r>
              <a:rPr lang="ru-RU" sz="3600" b="1" dirty="0">
                <a:latin typeface="Segoe Script" panose="020B0504020000000003" pitchFamily="34" charset="0"/>
              </a:rPr>
              <a:t> был из привилегированных слоев тюрков. О его положении свидетельствует слово "тархан" (сословие тюркской знати), которое есть в составе полного имени.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201" y="237373"/>
            <a:ext cx="2635607" cy="3511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48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" y="261851"/>
            <a:ext cx="2091109" cy="3961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677" y="0"/>
            <a:ext cx="333894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400" y="447188"/>
            <a:ext cx="6642100" cy="9704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ДЕТСКИЕ ГОДЫ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188" y="2427316"/>
            <a:ext cx="9592887" cy="4113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Segoe Script" panose="020B0504020000000003" pitchFamily="34" charset="0"/>
              </a:rPr>
              <a:t>Родился он в семье военачальника тархана из кыпчакского рода в местности Фараб (арабское название г. </a:t>
            </a:r>
            <a:r>
              <a:rPr lang="ru-RU" sz="2400" dirty="0" err="1">
                <a:latin typeface="Segoe Script" panose="020B0504020000000003" pitchFamily="34" charset="0"/>
              </a:rPr>
              <a:t>Отрара</a:t>
            </a:r>
            <a:r>
              <a:rPr lang="ru-RU" sz="2400" dirty="0">
                <a:latin typeface="Segoe Script" panose="020B0504020000000003" pitchFamily="34" charset="0"/>
              </a:rPr>
              <a:t>). В детстве, также как все дети, играл со своими сверстниками, купался в водах реки Арысь, учился конной езде. Но уже тогда он отличался от других детей чрезвычайной любознательностью, старательностью, уникальными способностями. В IX-X вв. город </a:t>
            </a:r>
            <a:r>
              <a:rPr lang="ru-RU" sz="2400" dirty="0" err="1">
                <a:latin typeface="Segoe Script" panose="020B0504020000000003" pitchFamily="34" charset="0"/>
              </a:rPr>
              <a:t>Отрар</a:t>
            </a:r>
            <a:r>
              <a:rPr lang="ru-RU" sz="2400" dirty="0">
                <a:latin typeface="Segoe Script" panose="020B0504020000000003" pitchFamily="34" charset="0"/>
              </a:rPr>
              <a:t> был крупным политическим, культурным и торговым центром и являлся узловым пунктом караванных дорог великого Шелкового Пути, который связывал средневековую Европу и Азию. </a:t>
            </a:r>
          </a:p>
        </p:txBody>
      </p:sp>
    </p:spTree>
    <p:extLst>
      <p:ext uri="{BB962C8B-B14F-4D97-AF65-F5344CB8AC3E}">
        <p14:creationId xmlns:p14="http://schemas.microsoft.com/office/powerpoint/2010/main" val="95123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" y="77458"/>
            <a:ext cx="3325091" cy="2299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         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222287"/>
            <a:ext cx="11544300" cy="4457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Основу научных знаний Абу </a:t>
            </a:r>
            <a:r>
              <a:rPr lang="ru-RU" sz="2400" b="1" dirty="0" err="1">
                <a:latin typeface="Segoe Script" panose="020B0504020000000003" pitchFamily="34" charset="0"/>
              </a:rPr>
              <a:t>Наср</a:t>
            </a:r>
            <a:r>
              <a:rPr lang="ru-RU" sz="2400" b="1" dirty="0">
                <a:latin typeface="Segoe Script" panose="020B0504020000000003" pitchFamily="34" charset="0"/>
              </a:rPr>
              <a:t> получил в </a:t>
            </a:r>
            <a:r>
              <a:rPr lang="ru-RU" sz="2400" b="1" dirty="0" err="1">
                <a:latin typeface="Segoe Script" panose="020B0504020000000003" pitchFamily="34" charset="0"/>
              </a:rPr>
              <a:t>Отраре</a:t>
            </a:r>
            <a:r>
              <a:rPr lang="ru-RU" sz="2400" b="1" dirty="0">
                <a:latin typeface="Segoe Script" panose="020B0504020000000003" pitchFamily="34" charset="0"/>
              </a:rPr>
              <a:t>, где он жил до 20-ти лет, где он имел возможность ознакомиться </a:t>
            </a:r>
            <a:r>
              <a:rPr lang="ru-RU" sz="2400" b="1" dirty="0" smtClean="0">
                <a:latin typeface="Segoe Script" panose="020B0504020000000003" pitchFamily="34" charset="0"/>
              </a:rPr>
              <a:t>           с </a:t>
            </a:r>
            <a:r>
              <a:rPr lang="ru-RU" sz="2400" b="1" dirty="0">
                <a:latin typeface="Segoe Script" panose="020B0504020000000003" pitchFamily="34" charset="0"/>
              </a:rPr>
              <a:t>философскими и научными произведениями богатейшей </a:t>
            </a:r>
            <a:r>
              <a:rPr lang="ru-RU" sz="2400" b="1" dirty="0" smtClean="0">
                <a:latin typeface="Segoe Script" panose="020B0504020000000003" pitchFamily="34" charset="0"/>
              </a:rPr>
              <a:t>    по </a:t>
            </a:r>
            <a:r>
              <a:rPr lang="ru-RU" sz="2400" b="1" dirty="0">
                <a:latin typeface="Segoe Script" panose="020B0504020000000003" pitchFamily="34" charset="0"/>
              </a:rPr>
              <a:t>тем временам библиотеки, второй в мире по числу книг и рукописей (после знаменитого Александрийского книгохранилища).  </a:t>
            </a:r>
            <a:endParaRPr lang="ru-RU" sz="2400" b="1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Segoe Script" panose="020B0504020000000003" pitchFamily="34" charset="0"/>
              </a:rPr>
              <a:t>Учиться </a:t>
            </a:r>
            <a:r>
              <a:rPr lang="ru-RU" sz="2400" b="1" dirty="0">
                <a:latin typeface="Segoe Script" panose="020B0504020000000003" pitchFamily="34" charset="0"/>
              </a:rPr>
              <a:t>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начал в медресе в городе </a:t>
            </a:r>
            <a:r>
              <a:rPr lang="ru-RU" sz="2400" b="1" dirty="0" err="1">
                <a:latin typeface="Segoe Script" panose="020B0504020000000003" pitchFamily="34" charset="0"/>
              </a:rPr>
              <a:t>Отраре</a:t>
            </a:r>
            <a:r>
              <a:rPr lang="ru-RU" sz="2400" b="1" dirty="0">
                <a:latin typeface="Segoe Script" panose="020B0504020000000003" pitchFamily="34" charset="0"/>
              </a:rPr>
              <a:t>, а затем продолжил свое образование в городах </a:t>
            </a:r>
            <a:r>
              <a:rPr lang="ru-RU" sz="2400" b="1" dirty="0" err="1">
                <a:latin typeface="Segoe Script" panose="020B0504020000000003" pitchFamily="34" charset="0"/>
              </a:rPr>
              <a:t>Шаш</a:t>
            </a:r>
            <a:r>
              <a:rPr lang="ru-RU" sz="2400" b="1" dirty="0">
                <a:latin typeface="Segoe Script" panose="020B0504020000000003" pitchFamily="34" charset="0"/>
              </a:rPr>
              <a:t>, Самарканд, Бухара, а также в ряде других городов Ближнего и Среднего Востока (</a:t>
            </a:r>
            <a:r>
              <a:rPr lang="ru-RU" sz="2400" b="1" dirty="0" err="1">
                <a:latin typeface="Segoe Script" panose="020B0504020000000003" pitchFamily="34" charset="0"/>
              </a:rPr>
              <a:t>Мерв</a:t>
            </a:r>
            <a:r>
              <a:rPr lang="ru-RU" sz="2400" b="1" dirty="0">
                <a:latin typeface="Segoe Script" panose="020B0504020000000003" pitchFamily="34" charset="0"/>
              </a:rPr>
              <a:t>, </a:t>
            </a:r>
            <a:r>
              <a:rPr lang="ru-RU" sz="2400" b="1" dirty="0" err="1">
                <a:latin typeface="Segoe Script" panose="020B0504020000000003" pitchFamily="34" charset="0"/>
              </a:rPr>
              <a:t>Хорран</a:t>
            </a:r>
            <a:r>
              <a:rPr lang="ru-RU" sz="2400" b="1" dirty="0">
                <a:latin typeface="Segoe Script" panose="020B0504020000000003" pitchFamily="34" charset="0"/>
              </a:rPr>
              <a:t>, Александрия, Каир, Дамаск, Багдад). </a:t>
            </a:r>
          </a:p>
        </p:txBody>
      </p:sp>
    </p:spTree>
    <p:extLst>
      <p:ext uri="{BB962C8B-B14F-4D97-AF65-F5344CB8AC3E}">
        <p14:creationId xmlns:p14="http://schemas.microsoft.com/office/powerpoint/2010/main" val="192643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2" y="-1"/>
            <a:ext cx="2032784" cy="2607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900" y="447188"/>
            <a:ext cx="9182100" cy="97045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Увлечение научными идеями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13" y="2737889"/>
            <a:ext cx="11696700" cy="4051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latin typeface="Segoe Script" panose="020B0504020000000003" pitchFamily="34" charset="0"/>
              </a:rPr>
              <a:t>Многие годы жизни ученый провел в Багдаде, который являлся политическим и культурным центром Востока.</a:t>
            </a:r>
          </a:p>
          <a:p>
            <a:pPr marL="0" indent="0">
              <a:buNone/>
            </a:pPr>
            <a:r>
              <a:rPr lang="ru-RU" sz="2800" b="1" dirty="0" smtClean="0">
                <a:latin typeface="Segoe Script" panose="020B0504020000000003" pitchFamily="34" charset="0"/>
              </a:rPr>
              <a:t>Рассказывают</a:t>
            </a:r>
            <a:r>
              <a:rPr lang="ru-RU" sz="2800" b="1" dirty="0">
                <a:latin typeface="Segoe Script" panose="020B0504020000000003" pitchFamily="34" charset="0"/>
              </a:rPr>
              <a:t>, что однажды один из близких людей отдал Аль-</a:t>
            </a:r>
            <a:r>
              <a:rPr lang="ru-RU" sz="2800" b="1" dirty="0" err="1">
                <a:latin typeface="Segoe Script" panose="020B0504020000000003" pitchFamily="34" charset="0"/>
              </a:rPr>
              <a:t>Фараби</a:t>
            </a:r>
            <a:r>
              <a:rPr lang="ru-RU" sz="2800" b="1" dirty="0">
                <a:latin typeface="Segoe Script" panose="020B0504020000000003" pitchFamily="34" charset="0"/>
              </a:rPr>
              <a:t> на хранение книги, среди которых было много трактатов Аристотеля. Аль-</a:t>
            </a:r>
            <a:r>
              <a:rPr lang="ru-RU" sz="2800" b="1" dirty="0" err="1">
                <a:latin typeface="Segoe Script" panose="020B0504020000000003" pitchFamily="34" charset="0"/>
              </a:rPr>
              <a:t>Фараби</a:t>
            </a:r>
            <a:r>
              <a:rPr lang="ru-RU" sz="2800" b="1" dirty="0">
                <a:latin typeface="Segoe Script" panose="020B0504020000000003" pitchFamily="34" charset="0"/>
              </a:rPr>
              <a:t> начал их листать и очень увлекся этим. Увлечение научными идеями Аристотеля Аль-</a:t>
            </a:r>
            <a:r>
              <a:rPr lang="ru-RU" sz="2800" b="1" dirty="0" err="1">
                <a:latin typeface="Segoe Script" panose="020B0504020000000003" pitchFamily="34" charset="0"/>
              </a:rPr>
              <a:t>Фараби</a:t>
            </a:r>
            <a:r>
              <a:rPr lang="ru-RU" sz="2800" b="1" dirty="0">
                <a:latin typeface="Segoe Script" panose="020B0504020000000003" pitchFamily="34" charset="0"/>
              </a:rPr>
              <a:t> сохранил на всю жизнь.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8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3" y="216131"/>
            <a:ext cx="3274566" cy="2359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914" y="386689"/>
            <a:ext cx="8031711" cy="109782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Начало трудовой жизни</a:t>
            </a:r>
            <a:endParaRPr lang="ru-RU" sz="54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2222287"/>
            <a:ext cx="11861800" cy="454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до приезда в Багдад владел тюркским языком и некоторыми другими, но не знал арабского. К концу жизни он владел 70-ю языками. Первые годы жизни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в Дамаске не </a:t>
            </a:r>
            <a:r>
              <a:rPr lang="ru-RU" sz="2400" b="1" dirty="0" smtClean="0">
                <a:latin typeface="Segoe Script" panose="020B0504020000000003" pitchFamily="34" charset="0"/>
              </a:rPr>
              <a:t>были </a:t>
            </a:r>
            <a:r>
              <a:rPr lang="ru-RU" sz="2400" b="1" dirty="0">
                <a:latin typeface="Segoe Script" panose="020B0504020000000003" pitchFamily="34" charset="0"/>
              </a:rPr>
              <a:t>легкими. Рассказывают, что он был вынужден работать садовым сторожем, а научной деятельностью занимался лишь по ночам, при свете купленной на заработанные днем деньги свечи. Однако вскоре он находит покровителя — </a:t>
            </a:r>
            <a:r>
              <a:rPr lang="ru-RU" sz="2400" b="1" dirty="0" err="1">
                <a:latin typeface="Segoe Script" panose="020B0504020000000003" pitchFamily="34" charset="0"/>
              </a:rPr>
              <a:t>халебского</a:t>
            </a:r>
            <a:r>
              <a:rPr lang="ru-RU" sz="2400" b="1" dirty="0">
                <a:latin typeface="Segoe Script" panose="020B0504020000000003" pitchFamily="34" charset="0"/>
              </a:rPr>
              <a:t> правителя </a:t>
            </a:r>
            <a:r>
              <a:rPr lang="ru-RU" sz="2400" b="1" dirty="0" err="1">
                <a:latin typeface="Segoe Script" panose="020B0504020000000003" pitchFamily="34" charset="0"/>
              </a:rPr>
              <a:t>Сайф</a:t>
            </a:r>
            <a:r>
              <a:rPr lang="ru-RU" sz="2400" b="1" dirty="0">
                <a:latin typeface="Segoe Script" panose="020B0504020000000003" pitchFamily="34" charset="0"/>
              </a:rPr>
              <a:t> ад-</a:t>
            </a:r>
            <a:r>
              <a:rPr lang="ru-RU" sz="2400" b="1" dirty="0" err="1">
                <a:latin typeface="Segoe Script" panose="020B0504020000000003" pitchFamily="34" charset="0"/>
              </a:rPr>
              <a:t>Даула</a:t>
            </a:r>
            <a:r>
              <a:rPr lang="ru-RU" sz="2400" b="1" dirty="0">
                <a:latin typeface="Segoe Script" panose="020B0504020000000003" pitchFamily="34" charset="0"/>
              </a:rPr>
              <a:t> Али </a:t>
            </a:r>
            <a:r>
              <a:rPr lang="ru-RU" sz="2400" b="1" dirty="0" err="1" smtClean="0">
                <a:latin typeface="Segoe Script" panose="020B0504020000000003" pitchFamily="34" charset="0"/>
              </a:rPr>
              <a:t>Хамданида</a:t>
            </a:r>
            <a:r>
              <a:rPr lang="ru-RU" sz="2400" b="1" dirty="0" smtClean="0">
                <a:latin typeface="Segoe Script" panose="020B0504020000000003" pitchFamily="34" charset="0"/>
              </a:rPr>
              <a:t>, который </a:t>
            </a:r>
            <a:r>
              <a:rPr lang="ru-RU" sz="2400" b="1" dirty="0">
                <a:latin typeface="Segoe Script" panose="020B0504020000000003" pitchFamily="34" charset="0"/>
              </a:rPr>
              <a:t>помогал талантливым и передовым людям своего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402991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756" y="142696"/>
            <a:ext cx="5710844" cy="125384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Труды Аль </a:t>
            </a:r>
            <a:r>
              <a:rPr lang="ru-RU" sz="6000" dirty="0" err="1" smtClean="0">
                <a:solidFill>
                  <a:srgbClr val="FFFF00"/>
                </a:solidFill>
                <a:latin typeface="Mistral" panose="03090702030407020403" pitchFamily="66" charset="0"/>
              </a:rPr>
              <a:t>Фараби</a:t>
            </a:r>
            <a:endParaRPr lang="ru-RU" sz="60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65" y="2527068"/>
            <a:ext cx="11459857" cy="4038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Segoe Script" panose="020B0504020000000003" pitchFamily="34" charset="0"/>
              </a:rPr>
              <a:t>Многочисленные труды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по философии, математике, физике, медицине, логике, этике, географии. </a:t>
            </a:r>
            <a:endParaRPr lang="ru-RU" sz="2400" b="1" dirty="0" smtClean="0"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Segoe Script" panose="020B0504020000000003" pitchFamily="34" charset="0"/>
              </a:rPr>
              <a:t>Аль-</a:t>
            </a:r>
            <a:r>
              <a:rPr lang="ru-RU" sz="2400" b="1" dirty="0" err="1" smtClean="0">
                <a:latin typeface="Segoe Script" panose="020B0504020000000003" pitchFamily="34" charset="0"/>
              </a:rPr>
              <a:t>Фараби</a:t>
            </a:r>
            <a:r>
              <a:rPr lang="ru-RU" sz="2400" b="1" dirty="0" smtClean="0">
                <a:latin typeface="Segoe Script" panose="020B0504020000000003" pitchFamily="34" charset="0"/>
              </a:rPr>
              <a:t> </a:t>
            </a:r>
            <a:r>
              <a:rPr lang="ru-RU" sz="2400" b="1" dirty="0">
                <a:latin typeface="Segoe Script" panose="020B0504020000000003" pitchFamily="34" charset="0"/>
              </a:rPr>
              <a:t>написал 150 трудов по различным отраслям наука. В работе «Книга о классификации и определении наук</a:t>
            </a:r>
            <a:r>
              <a:rPr lang="ru-RU" sz="2400" b="1" dirty="0" smtClean="0">
                <a:latin typeface="Segoe Script" panose="020B0504020000000003" pitchFamily="34" charset="0"/>
              </a:rPr>
              <a:t>» Аль- 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дает собственную классификацию наук. Все науки он разделяет на 5 видов: наука о языках, логика, математика, физика и метафизика и гражданские науки. Занимаясь наукой, Аль-</a:t>
            </a:r>
            <a:r>
              <a:rPr lang="ru-RU" sz="2400" b="1" dirty="0" err="1">
                <a:latin typeface="Segoe Script" panose="020B0504020000000003" pitchFamily="34" charset="0"/>
              </a:rPr>
              <a:t>Фараби</a:t>
            </a:r>
            <a:r>
              <a:rPr lang="ru-RU" sz="2400" b="1" dirty="0">
                <a:latin typeface="Segoe Script" panose="020B0504020000000003" pitchFamily="34" charset="0"/>
              </a:rPr>
              <a:t> часто посещал известные в те времена библиотеки, в том числе он побывал в знаменитой Александрийской </a:t>
            </a:r>
            <a:r>
              <a:rPr lang="ru-RU" sz="2400" b="1" dirty="0" smtClean="0">
                <a:latin typeface="Segoe Script" panose="020B0504020000000003" pitchFamily="34" charset="0"/>
              </a:rPr>
              <a:t>библиотеке.</a:t>
            </a:r>
            <a:endParaRPr lang="ru-RU" sz="2400" b="1" dirty="0">
              <a:latin typeface="Segoe Script" panose="020B05040200000000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1" y="142696"/>
            <a:ext cx="3790603" cy="217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45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889" t="2221" r="20889" b="3111"/>
          <a:stretch/>
        </p:blipFill>
        <p:spPr>
          <a:xfrm>
            <a:off x="1590676" y="2393283"/>
            <a:ext cx="1613998" cy="22475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33" y="11517"/>
            <a:ext cx="1499826" cy="23284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060" y="3638494"/>
            <a:ext cx="2474878" cy="1626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t="7527"/>
          <a:stretch/>
        </p:blipFill>
        <p:spPr>
          <a:xfrm>
            <a:off x="9726111" y="1892301"/>
            <a:ext cx="2465889" cy="1746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298" y="2312329"/>
            <a:ext cx="1752600" cy="22044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403" y="2321133"/>
            <a:ext cx="1733550" cy="217684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648041" y="2339997"/>
            <a:ext cx="1668176" cy="21258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26406" t="2830" r="24408" b="5318"/>
          <a:stretch/>
        </p:blipFill>
        <p:spPr>
          <a:xfrm>
            <a:off x="3142559" y="11517"/>
            <a:ext cx="1463034" cy="23008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6100" y="2339997"/>
            <a:ext cx="1604227" cy="2300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4" y="2365615"/>
            <a:ext cx="1552786" cy="2030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642733" cy="2365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0028" y="-9609"/>
            <a:ext cx="2514600" cy="19019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1611" y="1"/>
            <a:ext cx="1714500" cy="23669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71748" y="-9608"/>
            <a:ext cx="1762125" cy="23765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59835" y="11517"/>
            <a:ext cx="1680126" cy="2300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922499"/>
            <a:ext cx="12032438" cy="2130841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Книги</a:t>
            </a:r>
            <a:r>
              <a:rPr lang="ru-RU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 и труды Аль-</a:t>
            </a:r>
            <a:r>
              <a:rPr lang="ru-RU" sz="7200" dirty="0" err="1" smtClean="0">
                <a:solidFill>
                  <a:srgbClr val="FFFF00"/>
                </a:solidFill>
                <a:latin typeface="Mistral" panose="03090702030407020403" pitchFamily="66" charset="0"/>
              </a:rPr>
              <a:t>Фараби</a:t>
            </a:r>
            <a:endParaRPr lang="ru-RU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69817" y="4451786"/>
            <a:ext cx="1833743" cy="23874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8"/>
          <a:srcRect l="21294" t="6698" r="19447" b="5006"/>
          <a:stretch/>
        </p:blipFill>
        <p:spPr>
          <a:xfrm>
            <a:off x="9314" y="4465874"/>
            <a:ext cx="1647592" cy="23284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33002" y="4498895"/>
            <a:ext cx="1658142" cy="23591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86017" y="4678197"/>
            <a:ext cx="2873818" cy="21912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4311" y="5257800"/>
            <a:ext cx="2458627" cy="1600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05193" y="4516789"/>
            <a:ext cx="1759118" cy="23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2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  <a:latin typeface="Mistral" panose="03090702030407020403" pitchFamily="66" charset="0"/>
              </a:rPr>
              <a:t>Ли­те­ра­ту­ра. Со­чи­не­ния</a:t>
            </a:r>
            <a:r>
              <a:rPr lang="ru-RU" sz="44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                                </a:t>
            </a:r>
            <a:r>
              <a:rPr lang="ru-RU" sz="48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О нём</a:t>
            </a:r>
            <a:endParaRPr lang="ru-RU" sz="48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4691" y="1945178"/>
            <a:ext cx="11870574" cy="3923607"/>
          </a:xfrm>
        </p:spPr>
        <p:txBody>
          <a:bodyPr numCol="2">
            <a:noAutofit/>
          </a:bodyPr>
          <a:lstStyle/>
          <a:p>
            <a:pPr marL="0" indent="0" algn="r">
              <a:buNone/>
            </a:pPr>
            <a:endParaRPr lang="ru-RU" sz="1000" dirty="0" smtClean="0"/>
          </a:p>
          <a:p>
            <a:pPr marL="0" indent="0" algn="r">
              <a:buNone/>
            </a:pPr>
            <a:endParaRPr lang="ru-RU" sz="1000" dirty="0"/>
          </a:p>
          <a:p>
            <a:pPr marL="0" indent="0" algn="r">
              <a:buNone/>
            </a:pPr>
            <a:endParaRPr lang="ru-RU" sz="1000" b="1" dirty="0" smtClean="0"/>
          </a:p>
          <a:p>
            <a:pPr marL="0" indent="0" algn="r">
              <a:buNone/>
            </a:pPr>
            <a:endParaRPr lang="ru-RU" sz="1000" b="1" dirty="0">
              <a:solidFill>
                <a:schemeClr val="accent3"/>
              </a:solidFill>
            </a:endParaRPr>
          </a:p>
          <a:p>
            <a:pPr marL="0" indent="0" algn="r">
              <a:buNone/>
            </a:pPr>
            <a:endParaRPr lang="ru-RU" sz="1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1000" b="1" dirty="0" err="1" smtClean="0">
                <a:solidFill>
                  <a:schemeClr val="accent3"/>
                </a:solidFill>
              </a:rPr>
              <a:t>Аль-Фа­ра­би</a:t>
            </a:r>
            <a:r>
              <a:rPr lang="ru-RU" sz="1000" b="1" dirty="0">
                <a:solidFill>
                  <a:schemeClr val="accent3"/>
                </a:solidFill>
              </a:rPr>
              <a:t>. Фи­ло­соф­ские трак­та­ты. Ал­ма-Ата, 1970.</a:t>
            </a:r>
          </a:p>
          <a:p>
            <a:pPr marL="0" indent="0">
              <a:buNone/>
            </a:pPr>
            <a:r>
              <a:rPr lang="ru-RU" sz="10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1000" b="1" dirty="0">
                <a:solidFill>
                  <a:schemeClr val="accent3"/>
                </a:solidFill>
              </a:rPr>
              <a:t>. Ма­те­ма­ти­чес­кие трак­та­ты. Ал­ма-Ата, 1972.</a:t>
            </a:r>
          </a:p>
          <a:p>
            <a:pPr marL="0" indent="0">
              <a:buNone/>
            </a:pPr>
            <a:r>
              <a:rPr lang="ru-RU" sz="10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1000" b="1" dirty="0">
                <a:solidFill>
                  <a:schemeClr val="accent3"/>
                </a:solidFill>
              </a:rPr>
              <a:t>. Со­ци­аль­но-эти­чес­кие трак­та­ты. Ал­ма-Ата, 1973.</a:t>
            </a:r>
          </a:p>
          <a:p>
            <a:pPr marL="0" indent="0">
              <a:buNone/>
            </a:pPr>
            <a:r>
              <a:rPr lang="ru-RU" sz="10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1000" b="1" dirty="0">
                <a:solidFill>
                  <a:schemeClr val="accent3"/>
                </a:solidFill>
              </a:rPr>
              <a:t>. Ло­ги­чес­кие трак­та­ты. Ал­ма-Ата, 1975.</a:t>
            </a:r>
          </a:p>
          <a:p>
            <a:pPr marL="0" indent="0">
              <a:buNone/>
            </a:pPr>
            <a:r>
              <a:rPr lang="ru-RU" sz="10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1000" b="1" dirty="0">
                <a:solidFill>
                  <a:schemeClr val="accent3"/>
                </a:solidFill>
              </a:rPr>
              <a:t>. Ком­мен­та­рии к «Аль­ма­гес­ту» Пто­ле­мея. Ал­ма-Ата, 1975.</a:t>
            </a:r>
          </a:p>
          <a:p>
            <a:pPr marL="0" indent="0">
              <a:buNone/>
            </a:pPr>
            <a:r>
              <a:rPr lang="ru-RU" sz="10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1000" b="1" dirty="0">
                <a:solidFill>
                  <a:schemeClr val="accent3"/>
                </a:solidFill>
              </a:rPr>
              <a:t>. О ра­зу­ме и на­уке. Ал­ма-Ата, 1975.</a:t>
            </a:r>
          </a:p>
          <a:p>
            <a:pPr marL="0" indent="0">
              <a:buNone/>
            </a:pPr>
            <a:r>
              <a:rPr lang="ru-RU" sz="10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1000" b="1" dirty="0">
                <a:solidFill>
                  <a:schemeClr val="accent3"/>
                </a:solidFill>
              </a:rPr>
              <a:t>. Ис­то­ри­ко-фи­ло­соф­ские трак­та­ты. Ал­ма-Ата, 1985</a:t>
            </a:r>
          </a:p>
          <a:p>
            <a:pPr marL="0" indent="0">
              <a:buNone/>
            </a:pPr>
            <a:r>
              <a:rPr lang="ru-RU" sz="10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1000" b="1" dirty="0">
                <a:solidFill>
                  <a:schemeClr val="accent3"/>
                </a:solidFill>
              </a:rPr>
              <a:t>. Ес­тест­вен­но­на­уч­ные трак­та­ты. Ал­ма-Ата, 1987</a:t>
            </a:r>
          </a:p>
          <a:p>
            <a:pPr marL="0" indent="0">
              <a:buNone/>
            </a:pPr>
            <a:r>
              <a:rPr lang="ru-RU" sz="1000" b="1" dirty="0" err="1">
                <a:solidFill>
                  <a:schemeClr val="accent3"/>
                </a:solidFill>
              </a:rPr>
              <a:t>Аль-Фа­ра­би</a:t>
            </a:r>
            <a:r>
              <a:rPr lang="ru-RU" sz="1000" b="1" dirty="0">
                <a:solidFill>
                  <a:schemeClr val="accent3"/>
                </a:solidFill>
              </a:rPr>
              <a:t>. Трак­та­ты о му­зы­ке и по­э­зии. Ал­ма-Ата, </a:t>
            </a:r>
            <a:r>
              <a:rPr lang="ru-RU" sz="1000" b="1" dirty="0" smtClean="0">
                <a:solidFill>
                  <a:schemeClr val="accent3"/>
                </a:solidFill>
              </a:rPr>
              <a:t>1993.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indent="0" algn="r">
              <a:buNone/>
            </a:pPr>
            <a:r>
              <a:rPr lang="ru-RU" sz="1000" b="1" dirty="0" smtClean="0">
                <a:solidFill>
                  <a:schemeClr val="accent5"/>
                </a:solidFill>
              </a:rPr>
              <a:t>                       </a:t>
            </a:r>
          </a:p>
          <a:p>
            <a:pPr marL="0" indent="0" algn="r">
              <a:buNone/>
            </a:pPr>
            <a:endParaRPr lang="ru-RU" sz="1000" b="1" dirty="0">
              <a:solidFill>
                <a:schemeClr val="accent5"/>
              </a:solidFill>
            </a:endParaRPr>
          </a:p>
          <a:p>
            <a:pPr marL="0" indent="0" algn="r">
              <a:buNone/>
            </a:pPr>
            <a:r>
              <a:rPr lang="ru-RU" sz="1000" b="1" dirty="0" smtClean="0">
                <a:solidFill>
                  <a:schemeClr val="accent5"/>
                </a:solidFill>
              </a:rPr>
              <a:t>    Га­фу­ров </a:t>
            </a:r>
            <a:r>
              <a:rPr lang="ru-RU" sz="1000" b="1" dirty="0">
                <a:solidFill>
                  <a:schemeClr val="accent5"/>
                </a:solidFill>
              </a:rPr>
              <a:t>Б. Г., </a:t>
            </a:r>
            <a:r>
              <a:rPr lang="ru-RU" sz="1000" b="1" dirty="0" err="1">
                <a:solidFill>
                  <a:schemeClr val="accent5"/>
                </a:solidFill>
              </a:rPr>
              <a:t>Ка­сым­жа­нов</a:t>
            </a:r>
            <a:r>
              <a:rPr lang="ru-RU" sz="1000" b="1" dirty="0">
                <a:solidFill>
                  <a:schemeClr val="accent5"/>
                </a:solidFill>
              </a:rPr>
              <a:t> А. Х., </a:t>
            </a:r>
            <a:r>
              <a:rPr lang="ru-RU" sz="10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1000" b="1" dirty="0">
                <a:solidFill>
                  <a:schemeClr val="accent5"/>
                </a:solidFill>
              </a:rPr>
              <a:t> в ис­то­рии куль­ту­ры. М., 1975.</a:t>
            </a:r>
          </a:p>
          <a:p>
            <a:pPr marL="0" indent="0" algn="r">
              <a:buNone/>
            </a:pPr>
            <a:r>
              <a:rPr lang="ru-RU" sz="1000" b="1" dirty="0" err="1" smtClean="0">
                <a:solidFill>
                  <a:schemeClr val="accent5"/>
                </a:solidFill>
              </a:rPr>
              <a:t>Да­у­ке­е­ва</a:t>
            </a:r>
            <a:r>
              <a:rPr lang="ru-RU" sz="1000" b="1" dirty="0" smtClean="0">
                <a:solidFill>
                  <a:schemeClr val="accent5"/>
                </a:solidFill>
              </a:rPr>
              <a:t> </a:t>
            </a:r>
            <a:r>
              <a:rPr lang="ru-RU" sz="1000" b="1" dirty="0">
                <a:solidFill>
                  <a:schemeClr val="accent5"/>
                </a:solidFill>
              </a:rPr>
              <a:t>С. Фи­ло­со­фия му­зы­ки Абу </a:t>
            </a:r>
            <a:r>
              <a:rPr lang="ru-RU" sz="1000" b="1" dirty="0" err="1">
                <a:solidFill>
                  <a:schemeClr val="accent5"/>
                </a:solidFill>
              </a:rPr>
              <a:t>Нас­ра</a:t>
            </a:r>
            <a:r>
              <a:rPr lang="ru-RU" sz="1000" b="1" dirty="0">
                <a:solidFill>
                  <a:schemeClr val="accent5"/>
                </a:solidFill>
              </a:rPr>
              <a:t> Му­хам­ма­да </a:t>
            </a:r>
            <a:r>
              <a:rPr lang="ru-RU" sz="1000" b="1" dirty="0" err="1">
                <a:solidFill>
                  <a:schemeClr val="accent5"/>
                </a:solidFill>
              </a:rPr>
              <a:t>аль-Фа­ра­би</a:t>
            </a:r>
            <a:r>
              <a:rPr lang="ru-RU" sz="1000" b="1" dirty="0">
                <a:solidFill>
                  <a:schemeClr val="accent5"/>
                </a:solidFill>
              </a:rPr>
              <a:t>. Ал­ма­ты: Фонд Со­рос — </a:t>
            </a:r>
            <a:r>
              <a:rPr lang="ru-RU" sz="1000" b="1" dirty="0" err="1">
                <a:solidFill>
                  <a:schemeClr val="accent5"/>
                </a:solidFill>
              </a:rPr>
              <a:t>Ка­хах­стан</a:t>
            </a:r>
            <a:r>
              <a:rPr lang="ru-RU" sz="1000" b="1" dirty="0">
                <a:solidFill>
                  <a:schemeClr val="accent5"/>
                </a:solidFill>
              </a:rPr>
              <a:t>, 2002.</a:t>
            </a:r>
          </a:p>
          <a:p>
            <a:pPr marL="0" indent="0" algn="r">
              <a:buNone/>
            </a:pPr>
            <a:r>
              <a:rPr lang="ru-RU" sz="1000" b="1" dirty="0" err="1">
                <a:solidFill>
                  <a:schemeClr val="accent5"/>
                </a:solidFill>
              </a:rPr>
              <a:t>Ка­сым­жа­нов</a:t>
            </a:r>
            <a:r>
              <a:rPr lang="ru-RU" sz="1000" b="1" dirty="0">
                <a:solidFill>
                  <a:schemeClr val="accent5"/>
                </a:solidFill>
              </a:rPr>
              <a:t> А. Х. Абу-</a:t>
            </a:r>
            <a:r>
              <a:rPr lang="ru-RU" sz="1000" b="1" dirty="0" err="1">
                <a:solidFill>
                  <a:schemeClr val="accent5"/>
                </a:solidFill>
              </a:rPr>
              <a:t>Наср</a:t>
            </a:r>
            <a:r>
              <a:rPr lang="ru-RU" sz="1000" b="1" dirty="0">
                <a:solidFill>
                  <a:schemeClr val="accent5"/>
                </a:solidFill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</a:rPr>
              <a:t>аль-Фа­ра­би</a:t>
            </a:r>
            <a:r>
              <a:rPr lang="ru-RU" sz="1000" b="1" dirty="0">
                <a:solidFill>
                  <a:schemeClr val="accent5"/>
                </a:solidFill>
              </a:rPr>
              <a:t>. М.: Мысль, 1982.</a:t>
            </a:r>
          </a:p>
          <a:p>
            <a:pPr marL="0" indent="0" algn="r">
              <a:buNone/>
            </a:pPr>
            <a:r>
              <a:rPr lang="ru-RU" sz="1000" b="1" dirty="0" err="1">
                <a:solidFill>
                  <a:schemeClr val="accent5"/>
                </a:solidFill>
              </a:rPr>
              <a:t>Ку­бе­сов</a:t>
            </a:r>
            <a:r>
              <a:rPr lang="ru-RU" sz="1000" b="1" dirty="0">
                <a:solidFill>
                  <a:schemeClr val="accent5"/>
                </a:solidFill>
              </a:rPr>
              <a:t> А. Ма­те­ма­ти­чес­кое на­сле­дие </a:t>
            </a:r>
            <a:r>
              <a:rPr lang="ru-RU" sz="10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1000" b="1" dirty="0">
                <a:solidFill>
                  <a:schemeClr val="accent5"/>
                </a:solidFill>
              </a:rPr>
              <a:t>. Ал­ма-Ата, На­ука, 1974.</a:t>
            </a:r>
          </a:p>
          <a:p>
            <a:pPr marL="0" indent="0" algn="r">
              <a:buNone/>
            </a:pPr>
            <a:r>
              <a:rPr lang="ru-RU" sz="1000" b="1" dirty="0" err="1">
                <a:solidFill>
                  <a:schemeClr val="accent5"/>
                </a:solidFill>
              </a:rPr>
              <a:t>Са­га­де­ев</a:t>
            </a:r>
            <a:r>
              <a:rPr lang="ru-RU" sz="1000" b="1" dirty="0">
                <a:solidFill>
                  <a:schemeClr val="accent5"/>
                </a:solidFill>
              </a:rPr>
              <a:t> А. В. Уче­ние Ибн Руш­да о со­от­но­ше­нии фи­ло­со­фии, тео­ло­гии и ре­ли­гии и его ис­то­ки в тру­дах </a:t>
            </a:r>
            <a:r>
              <a:rPr lang="ru-RU" sz="10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1000" b="1" dirty="0">
                <a:solidFill>
                  <a:schemeClr val="accent5"/>
                </a:solidFill>
              </a:rPr>
              <a:t>. В кн.: </a:t>
            </a:r>
            <a:r>
              <a:rPr lang="ru-RU" sz="10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1000" b="1" dirty="0">
                <a:solidFill>
                  <a:schemeClr val="accent5"/>
                </a:solidFill>
              </a:rPr>
              <a:t>. На­уч­ное твор­чест­во. М., 1975.</a:t>
            </a:r>
          </a:p>
          <a:p>
            <a:pPr marL="0" indent="0" algn="r">
              <a:buNone/>
            </a:pPr>
            <a:r>
              <a:rPr lang="ru-RU" sz="1000" b="1" dirty="0" err="1" smtClean="0">
                <a:solidFill>
                  <a:schemeClr val="accent5"/>
                </a:solidFill>
              </a:rPr>
              <a:t>Хай­рул­ла­ев</a:t>
            </a:r>
            <a:r>
              <a:rPr lang="ru-RU" sz="1000" b="1" dirty="0" smtClean="0">
                <a:solidFill>
                  <a:schemeClr val="accent5"/>
                </a:solidFill>
              </a:rPr>
              <a:t> </a:t>
            </a:r>
            <a:r>
              <a:rPr lang="ru-RU" sz="1000" b="1" dirty="0">
                <a:solidFill>
                  <a:schemeClr val="accent5"/>
                </a:solidFill>
              </a:rPr>
              <a:t>М. М. </a:t>
            </a:r>
            <a:r>
              <a:rPr lang="ru-RU" sz="1000" b="1" dirty="0" err="1">
                <a:solidFill>
                  <a:schemeClr val="accent5"/>
                </a:solidFill>
              </a:rPr>
              <a:t>Фа­ра­би</a:t>
            </a:r>
            <a:r>
              <a:rPr lang="ru-RU" sz="1000" b="1" dirty="0">
                <a:solidFill>
                  <a:schemeClr val="accent5"/>
                </a:solidFill>
              </a:rPr>
              <a:t>, эпо­ха и уче­ние. Таш­кент, 1975.</a:t>
            </a:r>
          </a:p>
          <a:p>
            <a:pPr marL="0" indent="0" algn="r">
              <a:buNone/>
            </a:pPr>
            <a:r>
              <a:rPr lang="ru-RU" sz="1000" b="1" dirty="0" err="1">
                <a:solidFill>
                  <a:schemeClr val="accent5"/>
                </a:solidFill>
              </a:rPr>
              <a:t>Хай­рул­ла­ев</a:t>
            </a:r>
            <a:r>
              <a:rPr lang="ru-RU" sz="1000" b="1" dirty="0">
                <a:solidFill>
                  <a:schemeClr val="accent5"/>
                </a:solidFill>
              </a:rPr>
              <a:t> М. М. Абу </a:t>
            </a:r>
            <a:r>
              <a:rPr lang="ru-RU" sz="1000" b="1" dirty="0" err="1">
                <a:solidFill>
                  <a:schemeClr val="accent5"/>
                </a:solidFill>
              </a:rPr>
              <a:t>Наср</a:t>
            </a:r>
            <a:r>
              <a:rPr lang="ru-RU" sz="1000" b="1" dirty="0">
                <a:solidFill>
                  <a:schemeClr val="accent5"/>
                </a:solidFill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1000" b="1" dirty="0">
                <a:solidFill>
                  <a:schemeClr val="accent5"/>
                </a:solidFill>
              </a:rPr>
              <a:t>: 873-950. М., 1982.</a:t>
            </a:r>
          </a:p>
          <a:p>
            <a:pPr marL="0" indent="0" algn="r">
              <a:buNone/>
            </a:pPr>
            <a:r>
              <a:rPr lang="ru-RU" sz="1000" b="1" dirty="0" err="1">
                <a:solidFill>
                  <a:schemeClr val="accent5"/>
                </a:solidFill>
              </a:rPr>
              <a:t>Шай­му­хам­бе­то­ва</a:t>
            </a:r>
            <a:r>
              <a:rPr lang="ru-RU" sz="1000" b="1" dirty="0">
                <a:solidFill>
                  <a:schemeClr val="accent5"/>
                </a:solidFill>
              </a:rPr>
              <a:t> Г. Б. Уче­ние Пла­то­на об иде­ях и те­о­рия ра­зу­ма </a:t>
            </a:r>
            <a:r>
              <a:rPr lang="ru-RU" sz="10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1000" b="1" dirty="0">
                <a:solidFill>
                  <a:schemeClr val="accent5"/>
                </a:solidFill>
              </a:rPr>
              <a:t>. В кн.: </a:t>
            </a:r>
            <a:r>
              <a:rPr lang="ru-RU" sz="1000" b="1" dirty="0" err="1">
                <a:solidFill>
                  <a:schemeClr val="accent5"/>
                </a:solidFill>
              </a:rPr>
              <a:t>Ал-Фа­ра­би</a:t>
            </a:r>
            <a:r>
              <a:rPr lang="ru-RU" sz="1000" b="1" dirty="0">
                <a:solidFill>
                  <a:schemeClr val="accent5"/>
                </a:solidFill>
              </a:rPr>
              <a:t>. На­уч­ное твор­чест­во. М., 1975.</a:t>
            </a:r>
          </a:p>
          <a:p>
            <a:pPr marL="0" indent="0" algn="r">
              <a:buNone/>
            </a:pPr>
            <a:r>
              <a:rPr lang="en-US" sz="1000" b="1" dirty="0" err="1">
                <a:solidFill>
                  <a:schemeClr val="accent5"/>
                </a:solidFill>
              </a:rPr>
              <a:t>Madkour</a:t>
            </a:r>
            <a:r>
              <a:rPr lang="en-US" sz="1000" b="1" dirty="0">
                <a:solidFill>
                  <a:schemeClr val="accent5"/>
                </a:solidFill>
              </a:rPr>
              <a:t> J. La place </a:t>
            </a:r>
            <a:r>
              <a:rPr lang="en-US" sz="1000" b="1" dirty="0" err="1">
                <a:solidFill>
                  <a:schemeClr val="accent5"/>
                </a:solidFill>
              </a:rPr>
              <a:t>d’al-Farabi</a:t>
            </a:r>
            <a:r>
              <a:rPr lang="en-US" sz="1000" b="1" dirty="0">
                <a:solidFill>
                  <a:schemeClr val="accent5"/>
                </a:solidFill>
              </a:rPr>
              <a:t> </a:t>
            </a:r>
            <a:r>
              <a:rPr lang="en-US" sz="1000" b="1" dirty="0" err="1">
                <a:solidFill>
                  <a:schemeClr val="accent5"/>
                </a:solidFill>
              </a:rPr>
              <a:t>dans</a:t>
            </a:r>
            <a:r>
              <a:rPr lang="en-US" sz="1000" b="1" dirty="0">
                <a:solidFill>
                  <a:schemeClr val="accent5"/>
                </a:solidFill>
              </a:rPr>
              <a:t> </a:t>
            </a:r>
            <a:r>
              <a:rPr lang="en-US" sz="1000" b="1" dirty="0" err="1">
                <a:solidFill>
                  <a:schemeClr val="accent5"/>
                </a:solidFill>
              </a:rPr>
              <a:t>l’ecole</a:t>
            </a:r>
            <a:r>
              <a:rPr lang="en-US" sz="1000" b="1" dirty="0">
                <a:solidFill>
                  <a:schemeClr val="accent5"/>
                </a:solidFill>
              </a:rPr>
              <a:t> </a:t>
            </a:r>
            <a:r>
              <a:rPr lang="en-US" sz="1000" b="1" dirty="0" err="1">
                <a:solidFill>
                  <a:schemeClr val="accent5"/>
                </a:solidFill>
              </a:rPr>
              <a:t>philosophique</a:t>
            </a:r>
            <a:r>
              <a:rPr lang="en-US" sz="1000" b="1" dirty="0">
                <a:solidFill>
                  <a:schemeClr val="accent5"/>
                </a:solidFill>
              </a:rPr>
              <a:t> </a:t>
            </a:r>
            <a:r>
              <a:rPr lang="en-US" sz="1000" b="1" dirty="0" err="1">
                <a:solidFill>
                  <a:schemeClr val="accent5"/>
                </a:solidFill>
              </a:rPr>
              <a:t>musulmane</a:t>
            </a:r>
            <a:r>
              <a:rPr lang="en-US" sz="1000" b="1" dirty="0">
                <a:solidFill>
                  <a:schemeClr val="accent5"/>
                </a:solidFill>
              </a:rPr>
              <a:t>. P., 1934.</a:t>
            </a:r>
          </a:p>
          <a:p>
            <a:pPr marL="0" indent="0" algn="r">
              <a:buNone/>
            </a:pPr>
            <a:r>
              <a:rPr lang="en-US" sz="1000" b="1" dirty="0">
                <a:solidFill>
                  <a:schemeClr val="accent5"/>
                </a:solidFill>
              </a:rPr>
              <a:t>Habib Hassan </a:t>
            </a:r>
            <a:r>
              <a:rPr lang="en-US" sz="1000" b="1" dirty="0" err="1">
                <a:solidFill>
                  <a:schemeClr val="accent5"/>
                </a:solidFill>
              </a:rPr>
              <a:t>Touma</a:t>
            </a:r>
            <a:r>
              <a:rPr lang="en-US" sz="1000" b="1" dirty="0">
                <a:solidFill>
                  <a:schemeClr val="accent5"/>
                </a:solidFill>
              </a:rPr>
              <a:t>. The Music of the Arabs. Trans. Laurie Schwartz. Portland (Oregon): Amadeus Press, 1996.</a:t>
            </a:r>
          </a:p>
          <a:p>
            <a:pPr marL="0" indent="0" algn="r">
              <a:buNone/>
            </a:pPr>
            <a:r>
              <a:rPr lang="en-US" sz="1000" b="1" dirty="0" err="1">
                <a:solidFill>
                  <a:schemeClr val="accent5"/>
                </a:solidFill>
              </a:rPr>
              <a:t>Fakhry</a:t>
            </a:r>
            <a:r>
              <a:rPr lang="en-US" sz="1000" b="1" dirty="0">
                <a:solidFill>
                  <a:schemeClr val="accent5"/>
                </a:solidFill>
              </a:rPr>
              <a:t> </a:t>
            </a:r>
            <a:r>
              <a:rPr lang="en-US" sz="1000" b="1" dirty="0" err="1">
                <a:solidFill>
                  <a:schemeClr val="accent5"/>
                </a:solidFill>
              </a:rPr>
              <a:t>M.Al-Farabi</a:t>
            </a:r>
            <a:r>
              <a:rPr lang="en-US" sz="1000" b="1" dirty="0">
                <a:solidFill>
                  <a:schemeClr val="accent5"/>
                </a:solidFill>
              </a:rPr>
              <a:t>, Founder of </a:t>
            </a:r>
            <a:r>
              <a:rPr lang="en-US" sz="1000" b="1" dirty="0" err="1">
                <a:solidFill>
                  <a:schemeClr val="accent5"/>
                </a:solidFill>
              </a:rPr>
              <a:t>islamic</a:t>
            </a:r>
            <a:r>
              <a:rPr lang="en-US" sz="1000" b="1" dirty="0">
                <a:solidFill>
                  <a:schemeClr val="accent5"/>
                </a:solidFill>
              </a:rPr>
              <a:t> </a:t>
            </a:r>
            <a:r>
              <a:rPr lang="en-US" sz="1000" b="1" dirty="0" err="1">
                <a:solidFill>
                  <a:schemeClr val="accent5"/>
                </a:solidFill>
              </a:rPr>
              <a:t>neoplatonism</a:t>
            </a:r>
            <a:r>
              <a:rPr lang="en-US" sz="1000" b="1" dirty="0">
                <a:solidFill>
                  <a:schemeClr val="accent5"/>
                </a:solidFill>
              </a:rPr>
              <a:t>: His life, works, and influence. Oxford: </a:t>
            </a:r>
            <a:r>
              <a:rPr lang="en-US" sz="1000" b="1" dirty="0" err="1">
                <a:solidFill>
                  <a:schemeClr val="accent5"/>
                </a:solidFill>
              </a:rPr>
              <a:t>Oneworld</a:t>
            </a:r>
            <a:r>
              <a:rPr lang="en-US" sz="1000" b="1" dirty="0">
                <a:solidFill>
                  <a:schemeClr val="accent5"/>
                </a:solidFill>
              </a:rPr>
              <a:t> Publications, 2002.</a:t>
            </a:r>
          </a:p>
          <a:p>
            <a:pPr marL="0" indent="0" algn="r">
              <a:buNone/>
            </a:pPr>
            <a:r>
              <a:rPr lang="en-US" sz="1000" b="1" dirty="0" err="1">
                <a:solidFill>
                  <a:schemeClr val="accent5"/>
                </a:solidFill>
              </a:rPr>
              <a:t>Marcinkowski</a:t>
            </a:r>
            <a:r>
              <a:rPr lang="en-US" sz="1000" b="1" dirty="0">
                <a:solidFill>
                  <a:schemeClr val="accent5"/>
                </a:solidFill>
              </a:rPr>
              <a:t> C. A Biographical note on Ibn </a:t>
            </a:r>
            <a:r>
              <a:rPr lang="en-US" sz="1000" b="1" dirty="0" err="1">
                <a:solidFill>
                  <a:schemeClr val="accent5"/>
                </a:solidFill>
              </a:rPr>
              <a:t>Bajjah</a:t>
            </a:r>
            <a:r>
              <a:rPr lang="en-US" sz="1000" b="1" dirty="0">
                <a:solidFill>
                  <a:schemeClr val="accent5"/>
                </a:solidFill>
              </a:rPr>
              <a:t> (</a:t>
            </a:r>
            <a:r>
              <a:rPr lang="en-US" sz="1000" b="1" dirty="0" err="1">
                <a:solidFill>
                  <a:schemeClr val="accent5"/>
                </a:solidFill>
              </a:rPr>
              <a:t>Avempace</a:t>
            </a:r>
            <a:r>
              <a:rPr lang="en-US" sz="1000" b="1" dirty="0">
                <a:solidFill>
                  <a:schemeClr val="accent5"/>
                </a:solidFill>
              </a:rPr>
              <a:t>) and an </a:t>
            </a:r>
            <a:r>
              <a:rPr lang="en-US" sz="1000" b="1" dirty="0" err="1">
                <a:solidFill>
                  <a:schemeClr val="accent5"/>
                </a:solidFill>
              </a:rPr>
              <a:t>english</a:t>
            </a:r>
            <a:r>
              <a:rPr lang="en-US" sz="1000" b="1" dirty="0">
                <a:solidFill>
                  <a:schemeClr val="accent5"/>
                </a:solidFill>
              </a:rPr>
              <a:t> translation of his Annotations to Al-</a:t>
            </a:r>
            <a:r>
              <a:rPr lang="en-US" sz="1000" b="1" dirty="0" err="1">
                <a:solidFill>
                  <a:schemeClr val="accent5"/>
                </a:solidFill>
              </a:rPr>
              <a:t>Farabi’s</a:t>
            </a:r>
            <a:r>
              <a:rPr lang="en-US" sz="1000" b="1" dirty="0">
                <a:solidFill>
                  <a:schemeClr val="accent5"/>
                </a:solidFill>
              </a:rPr>
              <a:t> «</a:t>
            </a:r>
            <a:r>
              <a:rPr lang="en-US" sz="1000" b="1" dirty="0" err="1">
                <a:solidFill>
                  <a:schemeClr val="accent5"/>
                </a:solidFill>
              </a:rPr>
              <a:t>Isagoge</a:t>
            </a:r>
            <a:r>
              <a:rPr lang="en-US" sz="1000" b="1" dirty="0">
                <a:solidFill>
                  <a:schemeClr val="accent5"/>
                </a:solidFill>
              </a:rPr>
              <a:t>». Iqbal Review, 43, p. 83-99.</a:t>
            </a:r>
          </a:p>
          <a:p>
            <a:pPr marL="0" indent="0" algn="r">
              <a:buNone/>
            </a:pPr>
            <a:r>
              <a:rPr lang="en-US" sz="1000" b="1" dirty="0" err="1">
                <a:solidFill>
                  <a:schemeClr val="accent5"/>
                </a:solidFill>
              </a:rPr>
              <a:t>Reisman</a:t>
            </a:r>
            <a:r>
              <a:rPr lang="en-US" sz="1000" b="1" dirty="0">
                <a:solidFill>
                  <a:schemeClr val="accent5"/>
                </a:solidFill>
              </a:rPr>
              <a:t> D. Al-</a:t>
            </a:r>
            <a:r>
              <a:rPr lang="en-US" sz="1000" b="1" dirty="0" err="1">
                <a:solidFill>
                  <a:schemeClr val="accent5"/>
                </a:solidFill>
              </a:rPr>
              <a:t>Farabi</a:t>
            </a:r>
            <a:r>
              <a:rPr lang="en-US" sz="1000" b="1" dirty="0">
                <a:solidFill>
                  <a:schemeClr val="accent5"/>
                </a:solidFill>
              </a:rPr>
              <a:t> and the Philosophical Curriculum. In Adamson P., Taylor R. The Cambridge Companion to Arabic Philosophy. Cambridge UP, 2005.</a:t>
            </a:r>
          </a:p>
          <a:p>
            <a:pPr marL="0" indent="0" algn="r">
              <a:buNone/>
            </a:pPr>
            <a:r>
              <a:rPr lang="en-US" sz="1000" b="1" dirty="0">
                <a:solidFill>
                  <a:schemeClr val="accent5"/>
                </a:solidFill>
              </a:rPr>
              <a:t>Corbin, H. History of Islamic Philosophy. London: Keagan Paul Int., 1993.</a:t>
            </a:r>
            <a:endParaRPr lang="ru-RU" sz="1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02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450</TotalTime>
  <Words>1244</Words>
  <Application>Microsoft Office PowerPoint</Application>
  <PresentationFormat>Произвольный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Цитаты</vt:lpstr>
      <vt:lpstr>      МУДРЕЦЫ ВОСТОКА </vt:lpstr>
      <vt:lpstr>Абу-Насыр аль-Фараби</vt:lpstr>
      <vt:lpstr>ДЕТСКИЕ ГОДЫ</vt:lpstr>
      <vt:lpstr>          ОБРАЗОВАНИЕ</vt:lpstr>
      <vt:lpstr>Увлечение научными идеями</vt:lpstr>
      <vt:lpstr>Начало трудовой жизни</vt:lpstr>
      <vt:lpstr>Труды Аль Фараби</vt:lpstr>
      <vt:lpstr>Книги и труды Аль-Фараби</vt:lpstr>
      <vt:lpstr>   Ли­те­ра­ту­ра. Со­чи­не­ния                                О нём</vt:lpstr>
      <vt:lpstr>Универсальный музыкант</vt:lpstr>
      <vt:lpstr>Памяти философа</vt:lpstr>
      <vt:lpstr> В истории мировой  культуры</vt:lpstr>
      <vt:lpstr>Памяти философа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«ШЫҒЫС АҚЫЛДАРЫ» «МУДРЕЦЫ ВОСТОКА»</dc:title>
  <dc:creator>Пользователь</dc:creator>
  <cp:lastModifiedBy>Серик Сулейменов</cp:lastModifiedBy>
  <cp:revision>56</cp:revision>
  <dcterms:created xsi:type="dcterms:W3CDTF">2020-02-03T05:01:47Z</dcterms:created>
  <dcterms:modified xsi:type="dcterms:W3CDTF">2020-05-06T14:09:25Z</dcterms:modified>
</cp:coreProperties>
</file>