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sldIdLst>
    <p:sldId id="256" r:id="rId2"/>
    <p:sldId id="258" r:id="rId3"/>
    <p:sldId id="259" r:id="rId4"/>
    <p:sldId id="261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2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296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00FC7-F3EB-48B3-87D5-5AC771D21DA7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5F0B8-C70F-4D3B-8356-7F4949BF9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773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5F0B8-C70F-4D3B-8356-7F4949BF93C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8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8kjenob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2214546" y="3214686"/>
            <a:ext cx="1552560" cy="785818"/>
          </a:xfrm>
          <a:prstGeom prst="rect">
            <a:avLst/>
          </a:prstGeom>
          <a:noFill/>
        </p:spPr>
      </p:pic>
      <p:pic>
        <p:nvPicPr>
          <p:cNvPr id="8" name="Picture 5" descr="F:\8kjenob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 flipV="1">
            <a:off x="6215074" y="3214686"/>
            <a:ext cx="1571636" cy="7858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404665"/>
            <a:ext cx="784887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Сакральное богатство </a:t>
            </a:r>
            <a:r>
              <a:rPr lang="ru-RU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Прииртышья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338" name="Picture 2" descr="http://mls.kz/img/Maps/Pavlodar_ob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21935"/>
            <a:ext cx="7920880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Наскальные рисунки </a:t>
            </a:r>
            <a:r>
              <a:rPr lang="ru-RU" sz="3200" b="1" dirty="0" err="1"/>
              <a:t>Кемертуз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(Майский район)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2060849"/>
            <a:ext cx="4762872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На </a:t>
            </a:r>
            <a:r>
              <a:rPr lang="ru-RU" sz="2800" dirty="0"/>
              <a:t>территории </a:t>
            </a:r>
            <a:r>
              <a:rPr lang="ru-RU" sz="2800" dirty="0" err="1"/>
              <a:t>Малайсаринского</a:t>
            </a:r>
            <a:r>
              <a:rPr lang="ru-RU" sz="2800" dirty="0"/>
              <a:t> сельского округа около озера </a:t>
            </a:r>
            <a:r>
              <a:rPr lang="ru-RU" sz="2800" dirty="0" err="1"/>
              <a:t>Кемертуз</a:t>
            </a:r>
            <a:r>
              <a:rPr lang="ru-RU" sz="2800" dirty="0"/>
              <a:t> находится наскальные рисунки, которые относятся к </a:t>
            </a:r>
            <a:r>
              <a:rPr lang="ru-RU" sz="2800" b="1" dirty="0"/>
              <a:t>бронзовому веку</a:t>
            </a:r>
            <a:r>
              <a:rPr lang="ru-RU" sz="2800" dirty="0"/>
              <a:t>, на этих скалах изображены рисунки животных (лошадей</a:t>
            </a:r>
            <a:r>
              <a:rPr lang="ru-RU" sz="2800" dirty="0" smtClean="0"/>
              <a:t>).</a:t>
            </a:r>
            <a:endParaRPr lang="ru-RU" sz="2800" dirty="0"/>
          </a:p>
        </p:txBody>
      </p:sp>
      <p:pic>
        <p:nvPicPr>
          <p:cNvPr id="4" name="Рисунок 3" descr="C:\Users\Музей\AppData\Local\Microsoft\Windows\Temporary Internet Files\Content.Word\20170522_1343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17032"/>
            <a:ext cx="3273518" cy="2160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 descr="http://el.kz/upload/storage_el/83/83ae2e8f43fcfaeb93bb09cfa1e417d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1"/>
            <a:ext cx="3273518" cy="20882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870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52128"/>
          </a:xfrm>
        </p:spPr>
        <p:txBody>
          <a:bodyPr>
            <a:normAutofit/>
          </a:bodyPr>
          <a:lstStyle/>
          <a:p>
            <a:r>
              <a:rPr lang="ru-RU" sz="3200" b="1" dirty="0"/>
              <a:t>Наскальные рисунки </a:t>
            </a:r>
            <a:r>
              <a:rPr lang="ru-RU" sz="3200" b="1" dirty="0" err="1"/>
              <a:t>горта</a:t>
            </a:r>
            <a:r>
              <a:rPr lang="ru-RU" sz="3200" b="1" dirty="0"/>
              <a:t> </a:t>
            </a:r>
            <a:r>
              <a:rPr lang="ru-RU" sz="3200" b="1" dirty="0" err="1"/>
              <a:t>Драверта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(</a:t>
            </a:r>
            <a:r>
              <a:rPr lang="ru-RU" sz="3200" b="1" dirty="0" err="1"/>
              <a:t>Баянаульский</a:t>
            </a:r>
            <a:r>
              <a:rPr lang="ru-RU" sz="3200" b="1" dirty="0"/>
              <a:t> район)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196752"/>
            <a:ext cx="5760640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dirty="0"/>
              <a:t>Грот расположен на южном берегу озера </a:t>
            </a:r>
            <a:r>
              <a:rPr lang="ru-RU" sz="1500" dirty="0" err="1" smtClean="0"/>
              <a:t>Джасыбай</a:t>
            </a:r>
            <a:r>
              <a:rPr lang="ru-RU" sz="1500" dirty="0" smtClean="0"/>
              <a:t> </a:t>
            </a:r>
            <a:r>
              <a:rPr lang="ru-RU" sz="1500" dirty="0"/>
              <a:t>в </a:t>
            </a:r>
            <a:r>
              <a:rPr lang="ru-RU" sz="1500" dirty="0" err="1"/>
              <a:t>Баянаульском</a:t>
            </a:r>
            <a:r>
              <a:rPr lang="ru-RU" sz="1500" dirty="0"/>
              <a:t> </a:t>
            </a:r>
            <a:r>
              <a:rPr lang="ru-RU" sz="1500" dirty="0" smtClean="0"/>
              <a:t>районе. Он </a:t>
            </a:r>
            <a:r>
              <a:rPr lang="ru-RU" sz="1500" dirty="0"/>
              <a:t>назван в честь первооткрывателя, профессора Томского Технологического института П. Л. </a:t>
            </a:r>
            <a:r>
              <a:rPr lang="ru-RU" sz="1500" dirty="0" err="1"/>
              <a:t>Драверта</a:t>
            </a:r>
            <a:r>
              <a:rPr lang="ru-RU" sz="1500" dirty="0"/>
              <a:t> называется «Гротом </a:t>
            </a:r>
            <a:r>
              <a:rPr lang="ru-RU" sz="1500" dirty="0" err="1"/>
              <a:t>Драверта</a:t>
            </a:r>
            <a:r>
              <a:rPr lang="ru-RU" sz="1500" dirty="0"/>
              <a:t>».</a:t>
            </a:r>
          </a:p>
          <a:p>
            <a:pPr marL="0" indent="0">
              <a:buNone/>
            </a:pPr>
            <a:r>
              <a:rPr lang="ru-RU" sz="1500" dirty="0"/>
              <a:t>26 июня 1926 года профессор </a:t>
            </a:r>
            <a:r>
              <a:rPr lang="ru-RU" sz="1500" dirty="0" err="1"/>
              <a:t>Драверт</a:t>
            </a:r>
            <a:r>
              <a:rPr lang="ru-RU" sz="1500" dirty="0"/>
              <a:t> во время экскурсии по южному берегу озера заметил небольшой грот на скале, где на плоском гладком своде обнаружил какие-то знаки, нанесённые красной железистой краской. </a:t>
            </a:r>
          </a:p>
          <a:p>
            <a:pPr marL="0" indent="0">
              <a:buNone/>
            </a:pPr>
            <a:r>
              <a:rPr lang="ru-RU" sz="1500" dirty="0"/>
              <a:t>Из общей площади свода рисунками был занят один квадратный метр. </a:t>
            </a:r>
            <a:r>
              <a:rPr lang="ru-RU" sz="1500" dirty="0" smtClean="0"/>
              <a:t>Впоследствии </a:t>
            </a:r>
            <a:r>
              <a:rPr lang="ru-RU" sz="1500" dirty="0"/>
              <a:t>П. Л. </a:t>
            </a:r>
            <a:r>
              <a:rPr lang="ru-RU" sz="1500" dirty="0" err="1"/>
              <a:t>Драверт</a:t>
            </a:r>
            <a:r>
              <a:rPr lang="ru-RU" sz="1500" dirty="0"/>
              <a:t> писал, что «на </a:t>
            </a:r>
            <a:r>
              <a:rPr lang="ru-RU" sz="1500" dirty="0" err="1"/>
              <a:t>писанице</a:t>
            </a:r>
            <a:r>
              <a:rPr lang="ru-RU" sz="1500" dirty="0"/>
              <a:t> можно усмотреть около 15 фигур</a:t>
            </a:r>
            <a:r>
              <a:rPr lang="ru-RU" sz="1500" dirty="0" smtClean="0"/>
              <a:t>». Рисунки </a:t>
            </a:r>
            <a:r>
              <a:rPr lang="ru-RU" sz="1500" dirty="0"/>
              <a:t>на своде грота, по видимому, имели религиозное значение.</a:t>
            </a:r>
          </a:p>
          <a:p>
            <a:pPr marL="0" indent="0">
              <a:buNone/>
            </a:pPr>
            <a:r>
              <a:rPr lang="ru-RU" sz="1500" dirty="0"/>
              <a:t>Пропись знаков в гроте </a:t>
            </a:r>
            <a:r>
              <a:rPr lang="ru-RU" sz="1500" dirty="0" err="1"/>
              <a:t>Драверта</a:t>
            </a:r>
            <a:r>
              <a:rPr lang="ru-RU" sz="1500" dirty="0"/>
              <a:t> очень похожа на буквы из древнетюркского алфавита и  напоминает рунические надписи. С этой точки зрения можно предположить, что в гроте с помощью условных знаков изображены не какие-то события или действия религиозного значения, а это вполне определённые предложения на древнетюркском языке.</a:t>
            </a:r>
            <a:br>
              <a:rPr lang="ru-RU" sz="1500" dirty="0"/>
            </a:br>
            <a:r>
              <a:rPr lang="ru-RU" sz="1500" dirty="0"/>
              <a:t>В конце лета 1927 года П. Л. </a:t>
            </a:r>
            <a:r>
              <a:rPr lang="ru-RU" sz="1500" dirty="0" err="1"/>
              <a:t>Драверт</a:t>
            </a:r>
            <a:r>
              <a:rPr lang="ru-RU" sz="1500" dirty="0"/>
              <a:t> вторично посетил посёлок </a:t>
            </a:r>
            <a:r>
              <a:rPr lang="ru-RU" sz="1500" dirty="0" err="1"/>
              <a:t>Баянаул</a:t>
            </a:r>
            <a:r>
              <a:rPr lang="ru-RU" sz="1500" dirty="0"/>
              <a:t> и узнал, что письмена на гроте испорчены молодыми парнями из стоящего там лагеря отдыхающих. А уже в 70-е годы прошлого века эти загадочные надписи были окончательно уничтожены. </a:t>
            </a:r>
            <a:endParaRPr lang="ru-RU" sz="1500" dirty="0"/>
          </a:p>
        </p:txBody>
      </p:sp>
      <p:pic>
        <p:nvPicPr>
          <p:cNvPr id="4" name="Рисунок 3" descr="C:\Users\ASUS\Desktop\414\56RvVnT6VA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34" y="1556792"/>
            <a:ext cx="2808312" cy="41764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933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Объекты культового значения современности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1484784"/>
            <a:ext cx="6264696" cy="518457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b="1" dirty="0"/>
              <a:t>Мавзолей </a:t>
            </a:r>
            <a:r>
              <a:rPr lang="ru-RU" b="1" dirty="0" err="1" smtClean="0"/>
              <a:t>Машхура</a:t>
            </a:r>
            <a:r>
              <a:rPr lang="ru-RU" b="1" dirty="0" smtClean="0"/>
              <a:t> </a:t>
            </a:r>
            <a:r>
              <a:rPr lang="ru-RU" b="1" dirty="0" err="1" smtClean="0"/>
              <a:t>Жусупа</a:t>
            </a:r>
            <a:r>
              <a:rPr lang="ru-RU" b="1" dirty="0" smtClean="0"/>
              <a:t> </a:t>
            </a:r>
            <a:r>
              <a:rPr lang="ru-RU" b="1" dirty="0" err="1" smtClean="0"/>
              <a:t>Копеева</a:t>
            </a:r>
            <a:r>
              <a:rPr lang="ru-RU" b="1" dirty="0" smtClean="0"/>
              <a:t> </a:t>
            </a:r>
            <a:r>
              <a:rPr lang="ru-RU" dirty="0"/>
              <a:t>- поэта, историка, этнографа, летописца и сборщика наследия фольклора в </a:t>
            </a:r>
            <a:r>
              <a:rPr lang="ru-RU" dirty="0" err="1"/>
              <a:t>Ескельды</a:t>
            </a:r>
            <a:r>
              <a:rPr lang="ru-RU" dirty="0"/>
              <a:t>, </a:t>
            </a:r>
            <a:r>
              <a:rPr lang="ru-RU" dirty="0" err="1"/>
              <a:t>Баянаульская</a:t>
            </a:r>
            <a:r>
              <a:rPr lang="ru-RU" dirty="0"/>
              <a:t> область, Павлодарская область. Мавзолей был отремонтирован к 150-летию со дня рождения поэта. Музей поэта в деревне Жана </a:t>
            </a:r>
            <a:r>
              <a:rPr lang="ru-RU" dirty="0" err="1"/>
              <a:t>Жол</a:t>
            </a:r>
            <a:r>
              <a:rPr lang="ru-RU" dirty="0"/>
              <a:t> переехал в </a:t>
            </a:r>
            <a:r>
              <a:rPr lang="ru-RU" dirty="0" err="1"/>
              <a:t>Ескельди</a:t>
            </a:r>
            <a:r>
              <a:rPr lang="ru-RU" dirty="0"/>
              <a:t> в 2016 году.</a:t>
            </a:r>
          </a:p>
          <a:p>
            <a:pPr marL="0" indent="0">
              <a:buNone/>
            </a:pPr>
            <a:r>
              <a:rPr lang="ru-RU" dirty="0"/>
              <a:t>Видный казахский поэт и публицист, этнограф и просветитель </a:t>
            </a:r>
            <a:r>
              <a:rPr lang="ru-RU" dirty="0" err="1" smtClean="0"/>
              <a:t>Машхур</a:t>
            </a:r>
            <a:r>
              <a:rPr lang="ru-RU" dirty="0" smtClean="0"/>
              <a:t> </a:t>
            </a:r>
            <a:r>
              <a:rPr lang="ru-RU" dirty="0" err="1" smtClean="0"/>
              <a:t>Жусип</a:t>
            </a:r>
            <a:r>
              <a:rPr lang="ru-RU" dirty="0" smtClean="0"/>
              <a:t> </a:t>
            </a:r>
            <a:r>
              <a:rPr lang="ru-RU" dirty="0" err="1" smtClean="0"/>
              <a:t>Копеев</a:t>
            </a:r>
            <a:r>
              <a:rPr lang="ru-RU" dirty="0" smtClean="0"/>
              <a:t> </a:t>
            </a:r>
            <a:r>
              <a:rPr lang="ru-RU" dirty="0"/>
              <a:t>с детства стремился к знаниям и научился </a:t>
            </a:r>
            <a:r>
              <a:rPr lang="ru-RU" dirty="0" err="1"/>
              <a:t>стариному</a:t>
            </a:r>
            <a:r>
              <a:rPr lang="ru-RU" dirty="0"/>
              <a:t> письму от аульного муллы</a:t>
            </a:r>
            <a:r>
              <a:rPr lang="ru-RU" dirty="0" smtClean="0"/>
              <a:t>. </a:t>
            </a:r>
            <a:r>
              <a:rPr lang="ru-RU" dirty="0"/>
              <a:t>Он говорил на арабском, персидском, русском языках.</a:t>
            </a:r>
          </a:p>
          <a:p>
            <a:pPr marL="0" indent="0">
              <a:buNone/>
            </a:pPr>
            <a:r>
              <a:rPr lang="ru-RU" dirty="0"/>
              <a:t>Всю свою жизнь </a:t>
            </a:r>
            <a:r>
              <a:rPr lang="ru-RU" dirty="0" err="1" smtClean="0"/>
              <a:t>Машхур</a:t>
            </a:r>
            <a:r>
              <a:rPr lang="ru-RU" dirty="0" smtClean="0"/>
              <a:t> </a:t>
            </a:r>
            <a:r>
              <a:rPr lang="ru-RU" dirty="0" err="1" smtClean="0"/>
              <a:t>Жусуп</a:t>
            </a:r>
            <a:r>
              <a:rPr lang="ru-RU" dirty="0" smtClean="0"/>
              <a:t> </a:t>
            </a:r>
            <a:r>
              <a:rPr lang="ru-RU" dirty="0" err="1" smtClean="0"/>
              <a:t>Копеев</a:t>
            </a:r>
            <a:r>
              <a:rPr lang="ru-RU" dirty="0" smtClean="0"/>
              <a:t> </a:t>
            </a:r>
            <a:r>
              <a:rPr lang="ru-RU" dirty="0"/>
              <a:t>посвятил делу просвещения казахского народа, улучшения его </a:t>
            </a:r>
            <a:r>
              <a:rPr lang="ru-RU" dirty="0" smtClean="0"/>
              <a:t>жизни. Он </a:t>
            </a:r>
            <a:r>
              <a:rPr lang="ru-RU" dirty="0"/>
              <a:t>сам обучал детей и молодежь </a:t>
            </a:r>
            <a:r>
              <a:rPr lang="ru-RU" dirty="0" smtClean="0"/>
              <a:t>грамоте. </a:t>
            </a:r>
          </a:p>
          <a:p>
            <a:pPr marL="0" indent="0">
              <a:buNone/>
            </a:pPr>
            <a:r>
              <a:rPr lang="ru-RU" dirty="0" smtClean="0"/>
              <a:t>Блестящее </a:t>
            </a:r>
            <a:r>
              <a:rPr lang="ru-RU" dirty="0"/>
              <a:t>знание арабского и персидского языков, природный поэтический дар, великолепное знание культуры и истории родного народа, способности аналитического характера помогали ему глубже и яснее, чем многим современникам, понимать суть происходящих событий и явлений, оценивать их, соразмеряя со своими просветительскими воззрениями.</a:t>
            </a:r>
          </a:p>
          <a:p>
            <a:pPr marL="0" indent="0">
              <a:buNone/>
            </a:pPr>
            <a:r>
              <a:rPr lang="ru-RU" dirty="0"/>
              <a:t>Оригинальные произведения </a:t>
            </a:r>
            <a:r>
              <a:rPr lang="ru-RU" dirty="0" err="1"/>
              <a:t>М.Ж.Копеева</a:t>
            </a:r>
            <a:r>
              <a:rPr lang="ru-RU" dirty="0"/>
              <a:t> в разное время входили в литературные хрестоматии, учебники и сборники казахской поэзии.</a:t>
            </a:r>
          </a:p>
          <a:p>
            <a:pPr marL="0" indent="0">
              <a:buNone/>
            </a:pPr>
            <a:r>
              <a:rPr lang="ru-RU" dirty="0" err="1"/>
              <a:t>М.Копеев</a:t>
            </a:r>
            <a:r>
              <a:rPr lang="ru-RU" dirty="0"/>
              <a:t> был не только поэтом, но и собирателем народного фольклора. Он оставил богатое наследие собраний генеалогий казахских родов и племен, которые отличаются подробностью сведений и событий, связанных с происхождением того или иного рода.</a:t>
            </a:r>
          </a:p>
          <a:p>
            <a:pPr marL="0" indent="0">
              <a:buNone/>
            </a:pPr>
            <a:r>
              <a:rPr lang="ru-RU" dirty="0" smtClean="0"/>
              <a:t>Ученый оставил </a:t>
            </a:r>
            <a:r>
              <a:rPr lang="ru-RU" dirty="0"/>
              <a:t>за собой огромный пласт информации по </a:t>
            </a:r>
            <a:r>
              <a:rPr lang="ru-RU" dirty="0" smtClean="0"/>
              <a:t>казахской истории </a:t>
            </a:r>
            <a:r>
              <a:rPr lang="ru-RU" dirty="0"/>
              <a:t>и традиции.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http://pavlodar.tkprogress.kz/wp-content/uploads/2017/06/1-7-300x2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34" y="4077072"/>
            <a:ext cx="2332040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 descr="https://pavlodar.gov.kz/wp-content/uploads/2018/07/%D1%84%D0%BE%D1%82%D0%BE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29" y="1175792"/>
            <a:ext cx="2332040" cy="2901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0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Мавзолейный комплекс </a:t>
            </a:r>
            <a:r>
              <a:rPr lang="ru-RU" sz="3200" b="1" dirty="0" err="1"/>
              <a:t>Исабека</a:t>
            </a:r>
            <a:r>
              <a:rPr lang="ru-RU" sz="3200" b="1" dirty="0"/>
              <a:t> Ишана (1792-1871</a:t>
            </a:r>
            <a:r>
              <a:rPr lang="ru-RU" sz="3200" b="1" dirty="0" smtClean="0"/>
              <a:t>) (</a:t>
            </a:r>
            <a:r>
              <a:rPr lang="ru-RU" sz="3200" b="1" dirty="0"/>
              <a:t>город Экибастуз)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1484783"/>
            <a:ext cx="5832648" cy="506899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    </a:t>
            </a:r>
            <a:r>
              <a:rPr lang="ru-RU" b="1" dirty="0" err="1" smtClean="0"/>
              <a:t>Исабек</a:t>
            </a:r>
            <a:r>
              <a:rPr lang="ru-RU" b="1" dirty="0" smtClean="0"/>
              <a:t> </a:t>
            </a:r>
            <a:r>
              <a:rPr lang="ru-RU" b="1" dirty="0"/>
              <a:t>Ишан Хазрет </a:t>
            </a:r>
            <a:r>
              <a:rPr lang="ru-RU" dirty="0"/>
              <a:t>- потомок первых миссионеров ислама, религиозный деятель, священнослужитель XIX века из сословия «</a:t>
            </a:r>
            <a:r>
              <a:rPr lang="ru-RU" dirty="0" err="1"/>
              <a:t>қожа</a:t>
            </a:r>
            <a:r>
              <a:rPr lang="ru-RU" dirty="0"/>
              <a:t>», наставник видного философа и просветителя </a:t>
            </a:r>
            <a:r>
              <a:rPr lang="ru-RU" dirty="0" err="1"/>
              <a:t>МашхурЖусупа</a:t>
            </a:r>
            <a:r>
              <a:rPr lang="ru-RU" dirty="0"/>
              <a:t>. </a:t>
            </a:r>
          </a:p>
          <a:p>
            <a:pPr marL="0" indent="0">
              <a:buNone/>
            </a:pPr>
            <a:r>
              <a:rPr lang="ru-RU" dirty="0"/>
              <a:t>В исторический комплекс входят два мавзолея, мечеть и дом для паломников. В </a:t>
            </a:r>
            <a:r>
              <a:rPr lang="ru-RU" dirty="0" err="1"/>
              <a:t>трехкупольном</a:t>
            </a:r>
            <a:r>
              <a:rPr lang="ru-RU" dirty="0"/>
              <a:t> мазаре покоятся сам </a:t>
            </a:r>
            <a:r>
              <a:rPr lang="ru-RU" dirty="0" err="1"/>
              <a:t>Исабек</a:t>
            </a:r>
            <a:r>
              <a:rPr lang="ru-RU" dirty="0"/>
              <a:t> Ишан, его единственный сын </a:t>
            </a:r>
            <a:r>
              <a:rPr lang="ru-RU" dirty="0" err="1"/>
              <a:t>Нурмухамед</a:t>
            </a:r>
            <a:r>
              <a:rPr lang="ru-RU" dirty="0"/>
              <a:t> и младший брат Мухаммед </a:t>
            </a:r>
            <a:r>
              <a:rPr lang="ru-RU" dirty="0" err="1"/>
              <a:t>Нияз</a:t>
            </a:r>
            <a:r>
              <a:rPr lang="ru-RU" dirty="0"/>
              <a:t>. Однокупольный мазар был возведен на месте захоронения потомка </a:t>
            </a:r>
            <a:r>
              <a:rPr lang="ru-RU" dirty="0" err="1"/>
              <a:t>Исабека</a:t>
            </a:r>
            <a:r>
              <a:rPr lang="ru-RU" dirty="0"/>
              <a:t> Ишана - святого </a:t>
            </a:r>
            <a:r>
              <a:rPr lang="ru-RU" dirty="0" err="1"/>
              <a:t>Жандарбека</a:t>
            </a:r>
            <a:r>
              <a:rPr lang="ru-RU" dirty="0"/>
              <a:t> кожа. Оба мавзолея высотой в девять и семь метров - из белого камня. </a:t>
            </a:r>
            <a:r>
              <a:rPr lang="ru-RU" dirty="0" smtClean="0"/>
              <a:t>Белую </a:t>
            </a:r>
            <a:r>
              <a:rPr lang="ru-RU" dirty="0"/>
              <a:t>мечеть </a:t>
            </a:r>
            <a:r>
              <a:rPr lang="ru-RU" dirty="0" smtClean="0"/>
              <a:t>возвели </a:t>
            </a:r>
            <a:r>
              <a:rPr lang="ru-RU" dirty="0"/>
              <a:t>на том же месте, где стояла прежняя, построенная </a:t>
            </a:r>
            <a:r>
              <a:rPr lang="ru-RU" dirty="0" err="1"/>
              <a:t>Исабеком</a:t>
            </a:r>
            <a:r>
              <a:rPr lang="ru-RU" dirty="0"/>
              <a:t> Ишаном. Мечеть подняли </a:t>
            </a:r>
            <a:r>
              <a:rPr lang="ru-RU" dirty="0" smtClean="0"/>
              <a:t>из </a:t>
            </a:r>
            <a:r>
              <a:rPr lang="ru-RU" dirty="0"/>
              <a:t>демонтированного материала прежних мазаров </a:t>
            </a:r>
            <a:r>
              <a:rPr lang="ru-RU" dirty="0" err="1"/>
              <a:t>Исабека</a:t>
            </a:r>
            <a:r>
              <a:rPr lang="ru-RU" dirty="0"/>
              <a:t> Ишана и </a:t>
            </a:r>
            <a:r>
              <a:rPr lang="ru-RU" dirty="0" err="1"/>
              <a:t>Жандарбека</a:t>
            </a:r>
            <a:r>
              <a:rPr lang="ru-RU" dirty="0"/>
              <a:t> кожа для сохранения духовной энергетики святых.</a:t>
            </a:r>
          </a:p>
          <a:p>
            <a:pPr marL="0" indent="0">
              <a:buNone/>
            </a:pPr>
            <a:r>
              <a:rPr lang="ru-RU" dirty="0"/>
              <a:t>Ворота в виде арки выполнены в бухарском стиле. В этом древнем городе в середине XVIII века учился </a:t>
            </a:r>
            <a:r>
              <a:rPr lang="ru-RU" dirty="0" err="1"/>
              <a:t>Исабек</a:t>
            </a:r>
            <a:r>
              <a:rPr lang="ru-RU" dirty="0"/>
              <a:t> Ишан. На резных воротах изображено родовое тавро. </a:t>
            </a:r>
            <a:endParaRPr lang="ru-RU" dirty="0"/>
          </a:p>
        </p:txBody>
      </p:sp>
      <p:pic>
        <p:nvPicPr>
          <p:cNvPr id="4" name="Рисунок 3" descr="http://pavlodar.tkprogress.kz/wp-content/uploads/2017/06/3-3-300x17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2664296" cy="2304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Рисунок 4" descr="http://pavlodar.tkprogress.kz/wp-content/uploads/2017/06/4-6-300x2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2664296" cy="2664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6260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Мавзолей </a:t>
            </a:r>
            <a:r>
              <a:rPr lang="ru-RU" sz="3200" b="1" dirty="0" err="1"/>
              <a:t>Таймас</a:t>
            </a:r>
            <a:r>
              <a:rPr lang="ru-RU" sz="3200" b="1" dirty="0"/>
              <a:t> </a:t>
            </a:r>
            <a:r>
              <a:rPr lang="ru-RU" sz="3200" b="1" dirty="0" err="1"/>
              <a:t>аулие</a:t>
            </a:r>
            <a:r>
              <a:rPr lang="ru-RU" sz="3200" b="1" dirty="0"/>
              <a:t> (Иртышский район)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772817"/>
            <a:ext cx="4752528" cy="37444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dirty="0"/>
              <a:t>Мавзолей </a:t>
            </a:r>
            <a:r>
              <a:rPr lang="ru-RU" b="1" i="1" dirty="0" err="1"/>
              <a:t>Таймаса</a:t>
            </a:r>
            <a:r>
              <a:rPr lang="ru-RU" b="1" i="1" dirty="0"/>
              <a:t> </a:t>
            </a:r>
            <a:r>
              <a:rPr lang="ru-RU" b="1" i="1" dirty="0" err="1"/>
              <a:t>Аулие</a:t>
            </a:r>
            <a:r>
              <a:rPr lang="ru-RU" dirty="0"/>
              <a:t> находится </a:t>
            </a:r>
            <a:r>
              <a:rPr lang="ru-RU" dirty="0" smtClean="0"/>
              <a:t> в </a:t>
            </a:r>
            <a:r>
              <a:rPr lang="ru-RU" dirty="0"/>
              <a:t>селе </a:t>
            </a:r>
            <a:r>
              <a:rPr lang="ru-RU" dirty="0" err="1"/>
              <a:t>Узынсу</a:t>
            </a:r>
            <a:r>
              <a:rPr lang="ru-RU" dirty="0"/>
              <a:t> в Иртышской районе.</a:t>
            </a:r>
          </a:p>
          <a:p>
            <a:pPr marL="0" indent="0">
              <a:buNone/>
            </a:pPr>
            <a:r>
              <a:rPr lang="ru-RU" dirty="0" err="1"/>
              <a:t>Таймас</a:t>
            </a:r>
            <a:r>
              <a:rPr lang="ru-RU" dirty="0"/>
              <a:t> </a:t>
            </a:r>
            <a:r>
              <a:rPr lang="ru-RU" dirty="0" err="1"/>
              <a:t>аулие</a:t>
            </a:r>
            <a:r>
              <a:rPr lang="ru-RU" dirty="0"/>
              <a:t> является одним из сыновей </a:t>
            </a:r>
            <a:r>
              <a:rPr lang="ru-RU" dirty="0" err="1"/>
              <a:t>Тугел</a:t>
            </a:r>
            <a:r>
              <a:rPr lang="ru-RU" dirty="0"/>
              <a:t> батыра. Народ сохранил память об удивительных способностях </a:t>
            </a:r>
            <a:r>
              <a:rPr lang="ru-RU" dirty="0" err="1"/>
              <a:t>Таймаса</a:t>
            </a:r>
            <a:r>
              <a:rPr lang="ru-RU" dirty="0"/>
              <a:t>, обладающим даром ясновидения. Он занимался просвещением народа, исцеляя людей от невежества. После смерти к месту захоронения святого кыпчака приходили помолиться паломники. Местные жители установили памятник, посвященный предку.</a:t>
            </a:r>
            <a:endParaRPr lang="ru-RU" dirty="0"/>
          </a:p>
        </p:txBody>
      </p:sp>
      <p:pic>
        <p:nvPicPr>
          <p:cNvPr id="4" name="Рисунок 3" descr="C:\Documents and Settings\Admin\Мои документы\Загрузки\IMG-20170807-WA00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58134"/>
            <a:ext cx="3528392" cy="42484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299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Мавзолей </a:t>
            </a:r>
            <a:r>
              <a:rPr lang="ru-RU" sz="3600" b="1" dirty="0" err="1"/>
              <a:t>Габдул-УахитТиленшиулы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(1853-1926</a:t>
            </a:r>
            <a:r>
              <a:rPr lang="ru-RU" sz="3600" b="1" dirty="0" smtClean="0"/>
              <a:t>) (</a:t>
            </a:r>
            <a:r>
              <a:rPr lang="ru-RU" sz="3600" b="1" dirty="0" err="1"/>
              <a:t>Щербактинский</a:t>
            </a:r>
            <a:r>
              <a:rPr lang="ru-RU" sz="3600" b="1" dirty="0"/>
              <a:t> район</a:t>
            </a:r>
            <a:r>
              <a:rPr lang="ru-RU" b="1" dirty="0"/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268760"/>
            <a:ext cx="6048672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i="1" dirty="0"/>
              <a:t>Мавзолей </a:t>
            </a:r>
            <a:r>
              <a:rPr lang="ru-RU" sz="1600" b="1" i="1" dirty="0" err="1"/>
              <a:t>Габдул-Уахитхазрета</a:t>
            </a:r>
            <a:r>
              <a:rPr lang="ru-RU" sz="1600" dirty="0"/>
              <a:t>, к которому вот уже на протяжении не одного десятилетия не зарастает «народная тропа». Это одно из святых мест Казахстана, где покоится один из </a:t>
            </a:r>
            <a:r>
              <a:rPr lang="ru-RU" sz="1600" dirty="0" err="1"/>
              <a:t>хазретов</a:t>
            </a:r>
            <a:r>
              <a:rPr lang="ru-RU" sz="1600" dirty="0"/>
              <a:t>. Уникальность его в том, что титул «</a:t>
            </a:r>
            <a:r>
              <a:rPr lang="ru-RU" sz="1600" dirty="0" err="1"/>
              <a:t>хазрет</a:t>
            </a:r>
            <a:r>
              <a:rPr lang="ru-RU" sz="1600" dirty="0"/>
              <a:t>» присваивается только одному из сотен тысяч учеников медресе Мир Араб Бухары. Мавзолей находится на востоке Павлодарской области, в </a:t>
            </a:r>
            <a:r>
              <a:rPr lang="ru-RU" sz="1600" dirty="0" err="1"/>
              <a:t>Щербактинском</a:t>
            </a:r>
            <a:r>
              <a:rPr lang="ru-RU" sz="1600" dirty="0"/>
              <a:t> районе, на территории государственного лесного природного резервата «</a:t>
            </a:r>
            <a:r>
              <a:rPr lang="ru-RU" sz="1600" dirty="0" err="1" smtClean="0"/>
              <a:t>Ертіс</a:t>
            </a:r>
            <a:r>
              <a:rPr lang="ru-RU" sz="1600" dirty="0" smtClean="0"/>
              <a:t> </a:t>
            </a:r>
            <a:r>
              <a:rPr lang="ru-RU" sz="1600" dirty="0" err="1" smtClean="0"/>
              <a:t>орманы</a:t>
            </a:r>
            <a:r>
              <a:rPr lang="ru-RU" sz="1600" dirty="0"/>
              <a:t>». До недавнего времени о мавзолее было известно лишь местным жителям, а с прошлого года он стал известен далеко за пределами области. Сюда люди с надеждой и верой в сердцах совершают паломничество, надеясь испросить здоровья для себя и своих близких. </a:t>
            </a:r>
          </a:p>
          <a:p>
            <a:pPr marL="0" indent="0">
              <a:buNone/>
            </a:pPr>
            <a:r>
              <a:rPr lang="ru-RU" sz="1600" dirty="0" err="1"/>
              <a:t>Габдул-Уахитхазрет</a:t>
            </a:r>
            <a:r>
              <a:rPr lang="ru-RU" sz="1600" dirty="0"/>
              <a:t> родился в 1853 году </a:t>
            </a:r>
            <a:r>
              <a:rPr lang="ru-RU" sz="1600" dirty="0" smtClean="0"/>
              <a:t>. Он открыл медресе, где обучал простой народ. Имел </a:t>
            </a:r>
            <a:r>
              <a:rPr lang="ru-RU" sz="1600" dirty="0"/>
              <a:t>особый природный дар влияния на людей. Лечил молитвами и предсказывал будущее, помогал всем нуждающимся, за что его почитали как святого. И после смерти в 1926 году его могила была местом паломничества мусульман.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В </a:t>
            </a:r>
            <a:r>
              <a:rPr lang="ru-RU" sz="1600" dirty="0"/>
              <a:t>2012 году был отстроен новый мавзолей </a:t>
            </a:r>
            <a:r>
              <a:rPr lang="ru-RU" sz="1600" dirty="0" err="1"/>
              <a:t>Габдул-Уахитахазрета</a:t>
            </a:r>
            <a:r>
              <a:rPr lang="ru-RU" sz="1600" dirty="0"/>
              <a:t>.  </a:t>
            </a:r>
          </a:p>
          <a:p>
            <a:pPr marL="0" indent="0">
              <a:buNone/>
            </a:pPr>
            <a:r>
              <a:rPr lang="ru-RU" sz="1600" dirty="0"/>
              <a:t>На территории мавзолея </a:t>
            </a:r>
            <a:r>
              <a:rPr lang="ru-RU" sz="1600" dirty="0" err="1"/>
              <a:t>Габдул-Уахитхазрета</a:t>
            </a:r>
            <a:r>
              <a:rPr lang="ru-RU" sz="1600" dirty="0"/>
              <a:t> есть дом со всеми удобствами, где можно переночевать. </a:t>
            </a:r>
            <a:endParaRPr lang="ru-RU" sz="1600" dirty="0"/>
          </a:p>
        </p:txBody>
      </p:sp>
      <p:pic>
        <p:nvPicPr>
          <p:cNvPr id="4" name="Рисунок 3" descr="Мавзолей Габдул-Уахит хазрета, Щербактинский район Павлодарской област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2520280" cy="2304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 descr="Мавзолей Габдул-Уахит хазрета, Щербактинский район Павлодарской области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17032"/>
            <a:ext cx="2520280" cy="1944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9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Могила </a:t>
            </a:r>
            <a:r>
              <a:rPr lang="ru-RU" sz="3200" b="1" dirty="0" err="1" smtClean="0"/>
              <a:t>Кайсы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Нургазыулы</a:t>
            </a:r>
            <a:r>
              <a:rPr lang="ru-RU" sz="3200" b="1" dirty="0" smtClean="0"/>
              <a:t> (</a:t>
            </a:r>
            <a:r>
              <a:rPr lang="ru-RU" sz="3200" b="1" dirty="0"/>
              <a:t>1888—1976 гг.)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(Майский район, </a:t>
            </a:r>
            <a:r>
              <a:rPr lang="ru-RU" sz="3200" b="1" dirty="0" err="1" smtClean="0"/>
              <a:t>Акшиман</a:t>
            </a:r>
            <a:r>
              <a:rPr lang="ru-RU" sz="3200" b="1" dirty="0"/>
              <a:t>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1772816"/>
            <a:ext cx="5493296" cy="438194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err="1" smtClean="0"/>
              <a:t>Кайса</a:t>
            </a:r>
            <a:r>
              <a:rPr lang="ru-RU" b="1" dirty="0" smtClean="0"/>
              <a:t> </a:t>
            </a:r>
            <a:r>
              <a:rPr lang="ru-RU" b="1" dirty="0" err="1" smtClean="0"/>
              <a:t>Нургазыулы</a:t>
            </a:r>
            <a:r>
              <a:rPr lang="ru-RU" dirty="0" smtClean="0"/>
              <a:t> </a:t>
            </a:r>
            <a:r>
              <a:rPr lang="ru-RU" dirty="0"/>
              <a:t>родился в 1888 году в Майском районе Павлодарской области. Из рода </a:t>
            </a:r>
            <a:r>
              <a:rPr lang="ru-RU" dirty="0" err="1"/>
              <a:t>Найман</a:t>
            </a:r>
            <a:r>
              <a:rPr lang="ru-RU" dirty="0"/>
              <a:t> – </a:t>
            </a:r>
            <a:r>
              <a:rPr lang="ru-RU" dirty="0" err="1"/>
              <a:t>Жауетей</a:t>
            </a:r>
            <a:r>
              <a:rPr lang="ru-RU" dirty="0" smtClean="0"/>
              <a:t>. Его </a:t>
            </a:r>
            <a:r>
              <a:rPr lang="ru-RU" dirty="0"/>
              <a:t>прадед </a:t>
            </a:r>
            <a:r>
              <a:rPr lang="ru-RU" dirty="0" err="1"/>
              <a:t>Елконды</a:t>
            </a:r>
            <a:r>
              <a:rPr lang="ru-RU" dirty="0"/>
              <a:t> был ясновидящим</a:t>
            </a:r>
            <a:r>
              <a:rPr lang="ru-RU" dirty="0" smtClean="0"/>
              <a:t>, знахарем</a:t>
            </a:r>
            <a:r>
              <a:rPr lang="ru-RU" dirty="0"/>
              <a:t>. </a:t>
            </a:r>
            <a:r>
              <a:rPr lang="ru-RU" dirty="0" err="1"/>
              <a:t>Эстрасенсорные</a:t>
            </a:r>
            <a:r>
              <a:rPr lang="ru-RU" dirty="0"/>
              <a:t> способности у </a:t>
            </a:r>
            <a:r>
              <a:rPr lang="ru-RU" dirty="0" err="1" smtClean="0"/>
              <a:t>Кайса</a:t>
            </a:r>
            <a:r>
              <a:rPr lang="ru-RU" dirty="0" smtClean="0"/>
              <a:t> </a:t>
            </a:r>
            <a:r>
              <a:rPr lang="ru-RU" dirty="0" err="1" smtClean="0"/>
              <a:t>ата</a:t>
            </a:r>
            <a:r>
              <a:rPr lang="ru-RU" dirty="0" smtClean="0"/>
              <a:t> </a:t>
            </a:r>
            <a:r>
              <a:rPr lang="ru-RU" dirty="0"/>
              <a:t>проявились к 49 годам. Слава о его лекарских, </a:t>
            </a:r>
            <a:r>
              <a:rPr lang="ru-RU" dirty="0" err="1"/>
              <a:t>предсказательских</a:t>
            </a:r>
            <a:r>
              <a:rPr lang="ru-RU" dirty="0"/>
              <a:t> способностях быстро распространилась далеко за пределами района.</a:t>
            </a:r>
            <a:br>
              <a:rPr lang="ru-RU" dirty="0"/>
            </a:br>
            <a:r>
              <a:rPr lang="ru-RU" dirty="0"/>
              <a:t>К нему шли люди с разными проблемами. У кого пропал скот, психологические расстройства, бесплодие, депрессии и стрессы и многие другие заболевания и горести приводили к нему людей. </a:t>
            </a:r>
            <a:r>
              <a:rPr lang="ru-RU" dirty="0" err="1" smtClean="0"/>
              <a:t>Кайса</a:t>
            </a:r>
            <a:r>
              <a:rPr lang="ru-RU" dirty="0" smtClean="0"/>
              <a:t> </a:t>
            </a:r>
            <a:r>
              <a:rPr lang="ru-RU" dirty="0" err="1" smtClean="0"/>
              <a:t>ата</a:t>
            </a:r>
            <a:r>
              <a:rPr lang="ru-RU" dirty="0" smtClean="0"/>
              <a:t> </a:t>
            </a:r>
            <a:r>
              <a:rPr lang="ru-RU" dirty="0"/>
              <a:t>всегда во благо использовал свой дар. О том, что издалека едет уставший путник, </a:t>
            </a:r>
            <a:r>
              <a:rPr lang="ru-RU" dirty="0" err="1" smtClean="0"/>
              <a:t>Кайса</a:t>
            </a:r>
            <a:r>
              <a:rPr lang="ru-RU" dirty="0" smtClean="0"/>
              <a:t> </a:t>
            </a:r>
            <a:r>
              <a:rPr lang="ru-RU" dirty="0" err="1" smtClean="0"/>
              <a:t>ата</a:t>
            </a:r>
            <a:r>
              <a:rPr lang="ru-RU" dirty="0" smtClean="0"/>
              <a:t> </a:t>
            </a:r>
            <a:r>
              <a:rPr lang="ru-RU" dirty="0"/>
              <a:t>чувствовал заранее и сообщал своим домашним, чтобы накрывали на стол, а иногда отправлял навстречу сына с холодной водой для утоления жажды. До сих пор на устах у земляков и очевидцев рассказы о знаменитом земляке. 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21088"/>
            <a:ext cx="2304256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Музей\AppData\Local\Microsoft\Windows\Temporary Internet Files\Content.Word\20170808_114345.jpg"/>
          <p:cNvPicPr/>
          <p:nvPr/>
        </p:nvPicPr>
        <p:blipFill rotWithShape="1">
          <a:blip r:embed="rId3" cstate="print"/>
          <a:srcRect t="9286" b="7111"/>
          <a:stretch/>
        </p:blipFill>
        <p:spPr bwMode="auto">
          <a:xfrm rot="5400000">
            <a:off x="215034" y="1808820"/>
            <a:ext cx="2520282" cy="2304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013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Места важных исторических событий и захоронения видных </a:t>
            </a:r>
            <a:r>
              <a:rPr lang="ru-RU" sz="3200" b="1" dirty="0" smtClean="0"/>
              <a:t>деятелей.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844824"/>
            <a:ext cx="4762872" cy="428133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err="1" smtClean="0"/>
              <a:t>Калмаққырылған</a:t>
            </a:r>
            <a:r>
              <a:rPr lang="ru-RU" b="1" dirty="0" smtClean="0"/>
              <a:t> </a:t>
            </a:r>
            <a:r>
              <a:rPr lang="ru-RU" b="1" dirty="0" err="1" smtClean="0"/>
              <a:t>таулары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(Майский район, окрестность села </a:t>
            </a:r>
            <a:r>
              <a:rPr lang="ru-RU" b="1" dirty="0" err="1"/>
              <a:t>Акшиман</a:t>
            </a:r>
            <a:r>
              <a:rPr lang="ru-RU" b="1" dirty="0" smtClean="0"/>
              <a:t>). </a:t>
            </a:r>
            <a:r>
              <a:rPr lang="ru-RU" dirty="0"/>
              <a:t>Примерно в середине </a:t>
            </a:r>
            <a:r>
              <a:rPr lang="ru-RU" b="1" dirty="0"/>
              <a:t>XVIII </a:t>
            </a:r>
            <a:r>
              <a:rPr lang="ru-RU" b="1" dirty="0" smtClean="0"/>
              <a:t>века</a:t>
            </a:r>
            <a:r>
              <a:rPr lang="ru-RU" dirty="0" smtClean="0"/>
              <a:t> </a:t>
            </a:r>
            <a:r>
              <a:rPr lang="ru-RU" dirty="0"/>
              <a:t>на территории </a:t>
            </a:r>
            <a:r>
              <a:rPr lang="ru-RU" dirty="0" err="1"/>
              <a:t>Акшиманских</a:t>
            </a:r>
            <a:r>
              <a:rPr lang="ru-RU" dirty="0"/>
              <a:t> гор было решающее сражение казахов и </a:t>
            </a:r>
            <a:r>
              <a:rPr lang="ru-RU" dirty="0" err="1"/>
              <a:t>джунгар</a:t>
            </a:r>
            <a:r>
              <a:rPr lang="ru-RU" dirty="0"/>
              <a:t> (калмыков). Данное сражение стало решающим в вопросе обладания </a:t>
            </a:r>
            <a:r>
              <a:rPr lang="ru-RU" dirty="0" err="1"/>
              <a:t>Сарыаркинскими</a:t>
            </a:r>
            <a:r>
              <a:rPr lang="ru-RU" dirty="0"/>
              <a:t> степями. В этой битве  </a:t>
            </a:r>
            <a:r>
              <a:rPr lang="ru-RU" dirty="0" smtClean="0"/>
              <a:t>участвовали видные </a:t>
            </a:r>
            <a:r>
              <a:rPr lang="ru-RU" dirty="0"/>
              <a:t>батыры </a:t>
            </a:r>
            <a:r>
              <a:rPr lang="ru-RU" dirty="0" err="1"/>
              <a:t>Олжабай</a:t>
            </a:r>
            <a:r>
              <a:rPr lang="ru-RU" dirty="0"/>
              <a:t> и </a:t>
            </a:r>
            <a:r>
              <a:rPr lang="ru-RU" dirty="0" err="1"/>
              <a:t>Малайсары</a:t>
            </a:r>
            <a:r>
              <a:rPr lang="ru-RU" dirty="0"/>
              <a:t>. Казахи одержали победу над </a:t>
            </a:r>
            <a:r>
              <a:rPr lang="ru-RU" dirty="0" err="1"/>
              <a:t>джунгарами</a:t>
            </a:r>
            <a:r>
              <a:rPr lang="ru-RU" dirty="0"/>
              <a:t>, после победы эта местность началась называться «</a:t>
            </a:r>
            <a:r>
              <a:rPr lang="ru-RU" dirty="0" err="1"/>
              <a:t>Қалмаққырылған</a:t>
            </a:r>
            <a:r>
              <a:rPr lang="ru-RU" dirty="0"/>
              <a:t>» </a:t>
            </a:r>
            <a:endParaRPr lang="ru-RU" dirty="0"/>
          </a:p>
        </p:txBody>
      </p:sp>
      <p:pic>
        <p:nvPicPr>
          <p:cNvPr id="4" name="Рисунок 3" descr="C:\Users\Музей\AppData\Local\Microsoft\Windows\Temporary Internet Files\Content.Word\20170808_1122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3107059" cy="3956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024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/>
              <a:t>Могила </a:t>
            </a:r>
            <a:r>
              <a:rPr lang="ru-RU" sz="3200" b="1" dirty="0" err="1"/>
              <a:t>Естая</a:t>
            </a:r>
            <a:r>
              <a:rPr lang="ru-RU" sz="3200" b="1" dirty="0"/>
              <a:t> </a:t>
            </a:r>
            <a:r>
              <a:rPr lang="ru-RU" sz="3200" b="1" dirty="0" err="1"/>
              <a:t>Беркимбаева</a:t>
            </a:r>
            <a:r>
              <a:rPr lang="ru-RU" sz="3200" b="1" dirty="0"/>
              <a:t> (1874—1946)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(</a:t>
            </a:r>
            <a:r>
              <a:rPr lang="ru-RU" sz="3200" b="1" dirty="0" err="1"/>
              <a:t>Актогайский</a:t>
            </a:r>
            <a:r>
              <a:rPr lang="ru-RU" sz="3200" b="1" dirty="0"/>
              <a:t> район)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1772816"/>
            <a:ext cx="5410944" cy="435334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i="1" dirty="0" smtClean="0"/>
              <a:t>  </a:t>
            </a:r>
            <a:r>
              <a:rPr lang="ru-RU" b="1" i="1" dirty="0" err="1" smtClean="0"/>
              <a:t>Естай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Беркимбаев</a:t>
            </a:r>
            <a:r>
              <a:rPr lang="ru-RU" b="1" i="1" dirty="0" smtClean="0"/>
              <a:t> </a:t>
            </a:r>
            <a:r>
              <a:rPr lang="ru-RU" dirty="0" smtClean="0"/>
              <a:t>(1874-1946)—казахский акын, </a:t>
            </a:r>
            <a:r>
              <a:rPr lang="ru-RU" dirty="0"/>
              <a:t>певец, композитор, один из первых членов Союза композиторов Казахстана (1939</a:t>
            </a:r>
            <a:r>
              <a:rPr lang="ru-RU" dirty="0" smtClean="0"/>
              <a:t>), заслуженный деятель искусств Казахстана.  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Естай</a:t>
            </a:r>
            <a:r>
              <a:rPr lang="ru-RU" dirty="0" smtClean="0"/>
              <a:t> </a:t>
            </a:r>
            <a:r>
              <a:rPr lang="ru-RU" dirty="0"/>
              <a:t>продолжил и развил древние традиции казахского народного музыкального искусства, и в особенности, традиции </a:t>
            </a:r>
            <a:r>
              <a:rPr lang="ru-RU" dirty="0" smtClean="0"/>
              <a:t>устного профессионального </a:t>
            </a:r>
            <a:r>
              <a:rPr lang="ru-RU" dirty="0"/>
              <a:t>творчества. Большим художественным совершенством, богатством интонационных красок отличаются его песни «</a:t>
            </a:r>
            <a:r>
              <a:rPr lang="ru-RU" dirty="0" err="1"/>
              <a:t>Жайконыр</a:t>
            </a:r>
            <a:r>
              <a:rPr lang="ru-RU" dirty="0"/>
              <a:t>», «</a:t>
            </a:r>
            <a:r>
              <a:rPr lang="ru-RU" dirty="0" err="1"/>
              <a:t>Назконыр</a:t>
            </a:r>
            <a:r>
              <a:rPr lang="ru-RU" dirty="0"/>
              <a:t>», «</a:t>
            </a:r>
            <a:r>
              <a:rPr lang="ru-RU" dirty="0" err="1"/>
              <a:t>Майдаконыр</a:t>
            </a:r>
            <a:r>
              <a:rPr lang="ru-RU" dirty="0"/>
              <a:t>», «</a:t>
            </a:r>
            <a:r>
              <a:rPr lang="ru-RU" dirty="0" err="1"/>
              <a:t>Сандугаш</a:t>
            </a:r>
            <a:r>
              <a:rPr lang="ru-RU" dirty="0"/>
              <a:t>», «</a:t>
            </a:r>
            <a:r>
              <a:rPr lang="ru-RU" dirty="0" err="1"/>
              <a:t>Юран</a:t>
            </a:r>
            <a:r>
              <a:rPr lang="ru-RU" dirty="0"/>
              <a:t>», «</a:t>
            </a:r>
            <a:r>
              <a:rPr lang="ru-RU" dirty="0" err="1"/>
              <a:t>Ашупышак</a:t>
            </a:r>
            <a:r>
              <a:rPr lang="ru-RU" dirty="0"/>
              <a:t>», «</a:t>
            </a:r>
            <a:r>
              <a:rPr lang="ru-RU" dirty="0" err="1"/>
              <a:t>Дуние</a:t>
            </a:r>
            <a:r>
              <a:rPr lang="ru-RU" dirty="0"/>
              <a:t>-ай», «</a:t>
            </a:r>
            <a:r>
              <a:rPr lang="ru-RU" dirty="0" err="1"/>
              <a:t>Еркем</a:t>
            </a:r>
            <a:r>
              <a:rPr lang="ru-RU" dirty="0"/>
              <a:t>», «Гульнар», «</a:t>
            </a:r>
            <a:r>
              <a:rPr lang="ru-RU" dirty="0" err="1"/>
              <a:t>Коштасу</a:t>
            </a:r>
            <a:r>
              <a:rPr lang="ru-RU" dirty="0"/>
              <a:t>».</a:t>
            </a:r>
            <a:endParaRPr lang="ru-RU" dirty="0"/>
          </a:p>
        </p:txBody>
      </p:sp>
      <p:pic>
        <p:nvPicPr>
          <p:cNvPr id="5" name="Рисунок 4" descr="http://el.kz/upload/storage_el/13/13fa1084592f750eeecc2a2ea693448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717032"/>
            <a:ext cx="2520280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8" name="Picture 2" descr="http://suvenir.kz/files/info/est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556792"/>
            <a:ext cx="252028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44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Мавзолей С. </a:t>
            </a:r>
            <a:r>
              <a:rPr lang="ru-RU" sz="3200" b="1" dirty="0" err="1"/>
              <a:t>Торайгырова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(</a:t>
            </a:r>
            <a:r>
              <a:rPr lang="ru-RU" sz="3200" b="1" dirty="0" err="1"/>
              <a:t>Баянаульский</a:t>
            </a:r>
            <a:r>
              <a:rPr lang="ru-RU" sz="3200" b="1" dirty="0"/>
              <a:t> район, </a:t>
            </a:r>
            <a:r>
              <a:rPr lang="ru-RU" sz="3200" b="1" dirty="0" smtClean="0"/>
              <a:t>с</a:t>
            </a:r>
            <a:r>
              <a:rPr lang="ru-RU" sz="3200" b="1" dirty="0"/>
              <a:t>. </a:t>
            </a:r>
            <a:r>
              <a:rPr lang="ru-RU" sz="3200" b="1" dirty="0" err="1"/>
              <a:t>Торайгыр</a:t>
            </a:r>
            <a:r>
              <a:rPr lang="ru-RU" sz="3200" b="1" dirty="0"/>
              <a:t>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700808"/>
            <a:ext cx="5184576" cy="468052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b="1" i="1" dirty="0" err="1" smtClean="0"/>
              <a:t>Султанмахмут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Торайгыров</a:t>
            </a:r>
            <a:r>
              <a:rPr lang="ru-RU" dirty="0" smtClean="0"/>
              <a:t> </a:t>
            </a:r>
            <a:r>
              <a:rPr lang="ru-RU" dirty="0"/>
              <a:t>- поэт и писатель, видный деятель движения </a:t>
            </a:r>
            <a:r>
              <a:rPr lang="ru-RU" dirty="0" err="1"/>
              <a:t>Алаш</a:t>
            </a:r>
            <a:r>
              <a:rPr lang="ru-RU" dirty="0"/>
              <a:t>, один из ярких представителей казахской литературы начала XX века.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Родился в семье </a:t>
            </a:r>
            <a:r>
              <a:rPr lang="ru-RU" dirty="0" smtClean="0"/>
              <a:t>скотовода. Обучался </a:t>
            </a:r>
            <a:r>
              <a:rPr lang="ru-RU" dirty="0"/>
              <a:t>в </a:t>
            </a:r>
            <a:r>
              <a:rPr lang="ru-RU" dirty="0" smtClean="0"/>
              <a:t>духовной мусульманской школе:  </a:t>
            </a:r>
            <a:r>
              <a:rPr lang="ru-RU" dirty="0"/>
              <a:t>изучал науки, овладевал русским языком — </a:t>
            </a:r>
            <a:r>
              <a:rPr lang="ru-RU" dirty="0" smtClean="0"/>
              <a:t>читал Лермонтова, Пушкина, Крылова.</a:t>
            </a:r>
            <a:r>
              <a:rPr lang="ru-RU" dirty="0"/>
              <a:t> </a:t>
            </a:r>
            <a:r>
              <a:rPr lang="ru-RU" dirty="0" smtClean="0"/>
              <a:t>В июле 1913 года</a:t>
            </a:r>
            <a:r>
              <a:rPr lang="ru-RU" dirty="0"/>
              <a:t> </a:t>
            </a:r>
            <a:r>
              <a:rPr lang="ru-RU" dirty="0" smtClean="0"/>
              <a:t>оставил </a:t>
            </a:r>
            <a:r>
              <a:rPr lang="ru-RU" dirty="0"/>
              <a:t>учёбу из-за болезни и уехал обучать детей </a:t>
            </a:r>
            <a:r>
              <a:rPr lang="ru-RU" dirty="0" smtClean="0"/>
              <a:t>в ауле. Произведения </a:t>
            </a:r>
            <a:r>
              <a:rPr lang="ru-RU" dirty="0" err="1"/>
              <a:t>Торайгырова</a:t>
            </a:r>
            <a:r>
              <a:rPr lang="ru-RU" dirty="0"/>
              <a:t> отдельными книгами изданы уже в советское время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/>
              <a:t>Умер </a:t>
            </a:r>
            <a:r>
              <a:rPr lang="ru-RU" dirty="0"/>
              <a:t>в возрасте 27 лет </a:t>
            </a:r>
            <a:r>
              <a:rPr lang="ru-RU" dirty="0" smtClean="0"/>
              <a:t>от туберкулёза. Памятник </a:t>
            </a:r>
            <a:r>
              <a:rPr lang="ru-RU" dirty="0"/>
              <a:t>расположен в селе </a:t>
            </a:r>
            <a:r>
              <a:rPr lang="ru-RU" dirty="0" err="1"/>
              <a:t>Торайгыр</a:t>
            </a:r>
            <a:r>
              <a:rPr lang="ru-RU" dirty="0"/>
              <a:t>. </a:t>
            </a:r>
            <a:r>
              <a:rPr lang="ru-RU" dirty="0" smtClean="0"/>
              <a:t>Обелиск </a:t>
            </a:r>
            <a:r>
              <a:rPr lang="ru-RU" dirty="0"/>
              <a:t>прямоугольный с оглаженным конусообразным верхом из </a:t>
            </a:r>
            <a:r>
              <a:rPr lang="ru-RU" dirty="0" err="1"/>
              <a:t>Баянаульского</a:t>
            </a:r>
            <a:r>
              <a:rPr lang="ru-RU" dirty="0"/>
              <a:t> гранита. </a:t>
            </a:r>
            <a:endParaRPr lang="ru-RU" dirty="0"/>
          </a:p>
        </p:txBody>
      </p:sp>
      <p:pic>
        <p:nvPicPr>
          <p:cNvPr id="4" name="Рисунок 3" descr="Картинки по запросу Мавзолей С. Торайгыров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75634"/>
            <a:ext cx="2729227" cy="1905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2" name="Picture 2" descr="http://static.caravan.kz/image/600/314/2076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4" r="26751"/>
          <a:stretch/>
        </p:blipFill>
        <p:spPr bwMode="auto">
          <a:xfrm>
            <a:off x="323528" y="1484784"/>
            <a:ext cx="2729227" cy="2990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Султанмахмут Торайгыров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13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F:\8kjenob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7286644" y="214290"/>
            <a:ext cx="1552560" cy="785818"/>
          </a:xfrm>
          <a:prstGeom prst="rect">
            <a:avLst/>
          </a:prstGeom>
          <a:noFill/>
        </p:spPr>
      </p:pic>
      <p:pic>
        <p:nvPicPr>
          <p:cNvPr id="9" name="Picture 5" descr="F:\8kjenob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1285852" y="5857892"/>
            <a:ext cx="1552560" cy="7858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764704"/>
            <a:ext cx="7203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           Сакральные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 места 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-это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 почитаемые среди населения страны памятники культурного наследия, светской и религиозной архитектуры мавзолей и природные ландшафты, кроме того, места с устойчивыми историческими ценностями связанные со значимыми политическими событиями.</a:t>
            </a:r>
            <a:endParaRPr lang="ru-RU" sz="3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224136"/>
          </a:xfrm>
        </p:spPr>
        <p:txBody>
          <a:bodyPr>
            <a:normAutofit/>
          </a:bodyPr>
          <a:lstStyle/>
          <a:p>
            <a:r>
              <a:rPr lang="ru-RU" sz="3200" b="1" dirty="0"/>
              <a:t>«</a:t>
            </a:r>
            <a:r>
              <a:rPr lang="ru-RU" sz="3200" b="1" dirty="0" err="1"/>
              <a:t>Сөретас</a:t>
            </a:r>
            <a:r>
              <a:rPr lang="ru-RU" sz="3200" b="1" dirty="0"/>
              <a:t>» </a:t>
            </a:r>
            <a:r>
              <a:rPr lang="ru-RU" sz="3200" b="1" dirty="0" err="1"/>
              <a:t>Казыбек</a:t>
            </a:r>
            <a:r>
              <a:rPr lang="ru-RU" sz="3200" b="1" dirty="0"/>
              <a:t> бия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(</a:t>
            </a:r>
            <a:r>
              <a:rPr lang="ru-RU" sz="3200" b="1" dirty="0" err="1"/>
              <a:t>Баянаульскийрайон</a:t>
            </a:r>
            <a:r>
              <a:rPr lang="ru-RU" sz="3200" b="1" dirty="0"/>
              <a:t>, село </a:t>
            </a:r>
            <a:r>
              <a:rPr lang="ru-RU" sz="3200" b="1" dirty="0" err="1"/>
              <a:t>Мурынтал</a:t>
            </a:r>
            <a:r>
              <a:rPr lang="ru-RU" sz="3200" b="1" dirty="0"/>
              <a:t>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196752"/>
            <a:ext cx="5184576" cy="51125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err="1"/>
              <a:t>Казыбек</a:t>
            </a:r>
            <a:r>
              <a:rPr lang="ru-RU" b="1" dirty="0"/>
              <a:t> </a:t>
            </a:r>
            <a:r>
              <a:rPr lang="ru-RU" b="1" dirty="0" err="1" smtClean="0"/>
              <a:t>Кельдибекулы</a:t>
            </a:r>
            <a:r>
              <a:rPr lang="ru-RU" b="1" dirty="0" smtClean="0"/>
              <a:t>(1667-1763) –</a:t>
            </a:r>
            <a:r>
              <a:rPr lang="ru-RU" dirty="0" smtClean="0"/>
              <a:t>великий казахский </a:t>
            </a:r>
            <a:r>
              <a:rPr lang="ru-RU" dirty="0" err="1" smtClean="0"/>
              <a:t>бий</a:t>
            </a:r>
            <a:r>
              <a:rPr lang="ru-RU" dirty="0" smtClean="0"/>
              <a:t>, </a:t>
            </a:r>
            <a:r>
              <a:rPr lang="ru-RU" dirty="0"/>
              <a:t>один из трёх великих </a:t>
            </a:r>
            <a:r>
              <a:rPr lang="ru-RU" dirty="0" err="1"/>
              <a:t>биев</a:t>
            </a:r>
            <a:r>
              <a:rPr lang="ru-RU" dirty="0"/>
              <a:t> (судей) казахского народа и один из авторов первого систематизированного свода казахских обычаев «адат» (законов</a:t>
            </a:r>
            <a:r>
              <a:rPr lang="ru-RU" dirty="0" smtClean="0"/>
              <a:t>) «</a:t>
            </a:r>
            <a:r>
              <a:rPr lang="ru-RU" dirty="0" err="1" smtClean="0"/>
              <a:t>Жеты</a:t>
            </a:r>
            <a:r>
              <a:rPr lang="ru-RU" dirty="0" smtClean="0"/>
              <a:t> </a:t>
            </a:r>
            <a:r>
              <a:rPr lang="ru-RU" dirty="0" err="1" smtClean="0"/>
              <a:t>Жаргы</a:t>
            </a:r>
            <a:r>
              <a:rPr lang="ru-RU" dirty="0" smtClean="0"/>
              <a:t>». </a:t>
            </a:r>
            <a:r>
              <a:rPr lang="ru-RU" dirty="0" err="1"/>
              <a:t>Казыбек</a:t>
            </a:r>
            <a:r>
              <a:rPr lang="ru-RU" dirty="0"/>
              <a:t> </a:t>
            </a:r>
            <a:r>
              <a:rPr lang="ru-RU" dirty="0" err="1"/>
              <a:t>Кельдибекулы</a:t>
            </a:r>
            <a:r>
              <a:rPr lang="ru-RU" dirty="0"/>
              <a:t> активно участвовал в делах государственного правления во времена </a:t>
            </a:r>
            <a:r>
              <a:rPr lang="ru-RU" dirty="0" smtClean="0"/>
              <a:t>ханов </a:t>
            </a:r>
            <a:r>
              <a:rPr lang="ru-RU" dirty="0" err="1" smtClean="0"/>
              <a:t>Тауке</a:t>
            </a:r>
            <a:r>
              <a:rPr lang="ru-RU" dirty="0" smtClean="0"/>
              <a:t>, </a:t>
            </a:r>
            <a:r>
              <a:rPr lang="ru-RU" dirty="0" err="1" smtClean="0"/>
              <a:t>Самеке</a:t>
            </a:r>
            <a:r>
              <a:rPr lang="ru-RU" dirty="0" smtClean="0"/>
              <a:t>, </a:t>
            </a:r>
            <a:r>
              <a:rPr lang="ru-RU" dirty="0" err="1" smtClean="0"/>
              <a:t>Абылая</a:t>
            </a:r>
            <a:r>
              <a:rPr lang="ru-RU" dirty="0" smtClean="0"/>
              <a:t>, способствовал </a:t>
            </a:r>
            <a:r>
              <a:rPr lang="ru-RU" dirty="0"/>
              <a:t>действенности внутренней и внешней политики казахских ханов. Стал одним из организаторов всенародной борьбы против </a:t>
            </a:r>
            <a:r>
              <a:rPr lang="ru-RU" dirty="0" err="1"/>
              <a:t>джунгарских</a:t>
            </a:r>
            <a:r>
              <a:rPr lang="ru-RU" dirty="0"/>
              <a:t> оккупантов. Поддерживая налаживание дружеских связей с Россией, он одновременно выступал против тесной связи с </a:t>
            </a:r>
            <a:r>
              <a:rPr lang="ru-RU" dirty="0" err="1"/>
              <a:t>Циньской</a:t>
            </a:r>
            <a:r>
              <a:rPr lang="ru-RU" dirty="0"/>
              <a:t> империей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Памятник </a:t>
            </a:r>
            <a:r>
              <a:rPr lang="ru-RU" dirty="0"/>
              <a:t>«</a:t>
            </a:r>
            <a:r>
              <a:rPr lang="ru-RU" dirty="0" err="1"/>
              <a:t>Сөретас</a:t>
            </a:r>
            <a:r>
              <a:rPr lang="ru-RU" dirty="0"/>
              <a:t>», расположенный возле соснового родника в ауле </a:t>
            </a:r>
            <a:r>
              <a:rPr lang="ru-RU" dirty="0" err="1"/>
              <a:t>Мурынтал</a:t>
            </a:r>
            <a:r>
              <a:rPr lang="ru-RU" dirty="0"/>
              <a:t> для сохранения  тела умершего </a:t>
            </a:r>
            <a:r>
              <a:rPr lang="ru-RU" dirty="0" err="1"/>
              <a:t>Казыбек</a:t>
            </a:r>
            <a:r>
              <a:rPr lang="ru-RU" dirty="0"/>
              <a:t> бия.</a:t>
            </a:r>
            <a:endParaRPr lang="ru-RU" dirty="0"/>
          </a:p>
        </p:txBody>
      </p:sp>
      <p:pic>
        <p:nvPicPr>
          <p:cNvPr id="4" name="Рисунок 3" descr="F:\САКРАЛКА 2017++++\алматы\готово\ГОТОВЫЕ_ПАВЛОДАРСКАЯ_ОБЛ\+казыбек би соре тасы\учетная карточка\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907" y="4233303"/>
            <a:ext cx="2952327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6" name="Picture 2" descr="http://shymqala.ontustyk.com/wp-content/uploads/2018/04/66d2c203486a67d3b8ea6d84cb73ec0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08" y="1196752"/>
            <a:ext cx="2952326" cy="3204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2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Могила </a:t>
            </a:r>
            <a:r>
              <a:rPr lang="ru-RU" sz="3200" b="1" dirty="0" err="1"/>
              <a:t>Жаяу</a:t>
            </a:r>
            <a:r>
              <a:rPr lang="ru-RU" sz="3200" b="1" dirty="0"/>
              <a:t> Мусы (</a:t>
            </a:r>
            <a:r>
              <a:rPr lang="ru-RU" sz="3200" b="1" dirty="0" err="1"/>
              <a:t>Баянаульский</a:t>
            </a:r>
            <a:r>
              <a:rPr lang="ru-RU" sz="3200" b="1" dirty="0"/>
              <a:t> район, </a:t>
            </a:r>
            <a:r>
              <a:rPr lang="ru-RU" sz="3200" b="1" dirty="0" smtClean="0"/>
              <a:t>    в </a:t>
            </a:r>
            <a:r>
              <a:rPr lang="ru-RU" sz="3200" b="1" dirty="0"/>
              <a:t>10 км от села </a:t>
            </a:r>
            <a:r>
              <a:rPr lang="ru-RU" sz="3200" b="1" dirty="0" err="1"/>
              <a:t>Мурынтал</a:t>
            </a:r>
            <a:r>
              <a:rPr lang="ru-RU" sz="3200" b="1" dirty="0"/>
              <a:t>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420738"/>
            <a:ext cx="5544616" cy="49605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Могила </a:t>
            </a:r>
            <a:r>
              <a:rPr lang="ru-RU" sz="1600" dirty="0" err="1"/>
              <a:t>Жаяу</a:t>
            </a:r>
            <a:r>
              <a:rPr lang="ru-RU" sz="1600" dirty="0"/>
              <a:t> Мусы возле сопки </a:t>
            </a:r>
            <a:r>
              <a:rPr lang="ru-RU" sz="1600" dirty="0" err="1"/>
              <a:t>Акшокы</a:t>
            </a:r>
            <a:r>
              <a:rPr lang="ru-RU" sz="1600" dirty="0"/>
              <a:t>. </a:t>
            </a:r>
          </a:p>
          <a:p>
            <a:pPr marL="0" indent="0">
              <a:buNone/>
            </a:pPr>
            <a:r>
              <a:rPr lang="ru-RU" sz="1600" b="1" i="1" dirty="0" err="1"/>
              <a:t>Жаяу</a:t>
            </a:r>
            <a:r>
              <a:rPr lang="ru-RU" sz="1600" b="1" i="1" dirty="0"/>
              <a:t> Муса </a:t>
            </a:r>
            <a:r>
              <a:rPr lang="ru-RU" sz="1600" b="1" i="1" dirty="0" err="1"/>
              <a:t>Байжанулы</a:t>
            </a:r>
            <a:r>
              <a:rPr lang="ru-RU" sz="1600" b="1" i="1" dirty="0"/>
              <a:t> </a:t>
            </a:r>
            <a:r>
              <a:rPr lang="ru-RU" sz="1600" dirty="0"/>
              <a:t>( 1835-1929 </a:t>
            </a:r>
            <a:r>
              <a:rPr lang="ru-RU" sz="1600" dirty="0" err="1"/>
              <a:t>г.г</a:t>
            </a:r>
            <a:r>
              <a:rPr lang="ru-RU" sz="1600" dirty="0"/>
              <a:t>)-казахский народный композитор, акын. С юных лет Муса </a:t>
            </a:r>
            <a:r>
              <a:rPr lang="ru-RU" sz="1600" dirty="0" smtClean="0"/>
              <a:t>научился </a:t>
            </a:r>
            <a:r>
              <a:rPr lang="ru-RU" sz="1600" dirty="0"/>
              <a:t>играть на домбре, знал многих певцов и </a:t>
            </a:r>
            <a:r>
              <a:rPr lang="ru-RU" sz="1600" dirty="0" err="1"/>
              <a:t>кюйши</a:t>
            </a:r>
            <a:r>
              <a:rPr lang="ru-RU" sz="1600" dirty="0"/>
              <a:t>. Будучи одаренным юношей, он прекрасно владел искусством игры на </a:t>
            </a:r>
            <a:r>
              <a:rPr lang="ru-RU" sz="1600" dirty="0" err="1"/>
              <a:t>кобызе</a:t>
            </a:r>
            <a:r>
              <a:rPr lang="ru-RU" sz="1600" dirty="0"/>
              <a:t>, домбре, скрипке, </a:t>
            </a:r>
            <a:r>
              <a:rPr lang="ru-RU" sz="1600" dirty="0" err="1"/>
              <a:t>сырнае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/>
              <a:t>Обладая острым языком и замечательным даром акына, он создал свою самую знаменитую песню "Аксиса", "Белый ситец". За эту песню </a:t>
            </a:r>
            <a:r>
              <a:rPr lang="ru-RU" sz="1600" dirty="0" smtClean="0"/>
              <a:t>знаменитый </a:t>
            </a:r>
            <a:r>
              <a:rPr lang="ru-RU" sz="1600" dirty="0" err="1" smtClean="0"/>
              <a:t>бий</a:t>
            </a:r>
            <a:r>
              <a:rPr lang="ru-RU" sz="1600" dirty="0" smtClean="0"/>
              <a:t> </a:t>
            </a:r>
            <a:r>
              <a:rPr lang="ru-RU" sz="1600" dirty="0" err="1" smtClean="0"/>
              <a:t>Чорманов</a:t>
            </a:r>
            <a:r>
              <a:rPr lang="ru-RU" sz="1600" dirty="0"/>
              <a:t>, отнял у Мусы единственного коня. С этого времени певца призвали в народе </a:t>
            </a:r>
            <a:r>
              <a:rPr lang="ru-RU" sz="1600" dirty="0" err="1"/>
              <a:t>Жаяу</a:t>
            </a:r>
            <a:r>
              <a:rPr lang="ru-RU" sz="1600" dirty="0"/>
              <a:t> Муса (пеший Муса). Недруги не оставили его в покое, сослав на солдатскую службу. Вместе с царскими войсками он побывал и в Польше, Литве. Вернувшись на родину он становится знаменитым на всю степь акыном. Неповторимые песни </a:t>
            </a:r>
            <a:r>
              <a:rPr lang="ru-RU" sz="1600" dirty="0" err="1"/>
              <a:t>Жаяу</a:t>
            </a:r>
            <a:r>
              <a:rPr lang="ru-RU" sz="1600" dirty="0"/>
              <a:t> Мусы отличаются тем, что в них слышатся и мотивы татарских и русских мелодий. Таковы песни "</a:t>
            </a:r>
            <a:r>
              <a:rPr lang="ru-RU" sz="1600" dirty="0" err="1"/>
              <a:t>Толгау</a:t>
            </a:r>
            <a:r>
              <a:rPr lang="ru-RU" sz="1600" dirty="0"/>
              <a:t>", "Плач узника", "Девушки Казани" и многие другие</a:t>
            </a:r>
            <a:r>
              <a:rPr lang="ru-RU" sz="1600" dirty="0" smtClean="0"/>
              <a:t>. </a:t>
            </a:r>
            <a:r>
              <a:rPr lang="ru-RU" sz="1600" dirty="0" err="1" smtClean="0"/>
              <a:t>Жаяу</a:t>
            </a:r>
            <a:r>
              <a:rPr lang="ru-RU" sz="1600" dirty="0" smtClean="0"/>
              <a:t> </a:t>
            </a:r>
            <a:r>
              <a:rPr lang="ru-RU" sz="1600" dirty="0"/>
              <a:t>Муса является автором и многих </a:t>
            </a:r>
            <a:r>
              <a:rPr lang="ru-RU" sz="1600" dirty="0" err="1"/>
              <a:t>кюев</a:t>
            </a:r>
            <a:r>
              <a:rPr lang="ru-RU" sz="1600" dirty="0"/>
              <a:t>.</a:t>
            </a:r>
            <a:endParaRPr lang="ru-RU" sz="1600" dirty="0"/>
          </a:p>
        </p:txBody>
      </p:sp>
      <p:pic>
        <p:nvPicPr>
          <p:cNvPr id="4" name="Рисунок 3" descr="C:\Users\User\AppData\Local\Temp\Rar$DIa0.811\IMG_165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2664296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0" name="Picture 2" descr="https://e-history.kz/images/w220-h294-cct-si/media/upload/76/2013/08/11/19e04e31e324915f5d7b61dfa07ead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91" y="1420737"/>
            <a:ext cx="2664296" cy="2800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09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65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err="1"/>
              <a:t>Найза</a:t>
            </a:r>
            <a:r>
              <a:rPr lang="ru-RU" sz="3200" b="1" dirty="0"/>
              <a:t> (Иртышский  район)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556792"/>
            <a:ext cx="4906888" cy="45693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 Местность</a:t>
            </a:r>
            <a:r>
              <a:rPr lang="ru-RU" dirty="0"/>
              <a:t>, где располагалась </a:t>
            </a:r>
            <a:r>
              <a:rPr lang="ru-RU" b="1" dirty="0"/>
              <a:t>ставка </a:t>
            </a:r>
            <a:r>
              <a:rPr lang="ru-RU" b="1" dirty="0" err="1"/>
              <a:t>Абылая</a:t>
            </a:r>
            <a:r>
              <a:rPr lang="ru-RU" dirty="0"/>
              <a:t> в нашем регионе. Местность расположена в Иртышском районе. В </a:t>
            </a:r>
            <a:r>
              <a:rPr lang="ru-RU" dirty="0" err="1"/>
              <a:t>летовке</a:t>
            </a:r>
            <a:r>
              <a:rPr lang="ru-RU" dirty="0"/>
              <a:t> </a:t>
            </a:r>
            <a:r>
              <a:rPr lang="ru-RU" dirty="0" err="1"/>
              <a:t>Найза</a:t>
            </a:r>
            <a:r>
              <a:rPr lang="ru-RU" dirty="0"/>
              <a:t> располагались войска хана </a:t>
            </a:r>
            <a:r>
              <a:rPr lang="ru-RU" dirty="0" err="1"/>
              <a:t>Абылая</a:t>
            </a:r>
            <a:r>
              <a:rPr lang="ru-RU" dirty="0" smtClean="0"/>
              <a:t>. </a:t>
            </a:r>
            <a:r>
              <a:rPr lang="ru-RU" dirty="0" err="1" smtClean="0"/>
              <a:t>Муратбай</a:t>
            </a:r>
            <a:r>
              <a:rPr lang="ru-RU" dirty="0"/>
              <a:t>, обладавший 17 000 лошадьми, подарил 400 отборных лошадей воинам </a:t>
            </a:r>
            <a:r>
              <a:rPr lang="ru-RU" dirty="0" err="1"/>
              <a:t>Абылай</a:t>
            </a:r>
            <a:r>
              <a:rPr lang="ru-RU" dirty="0"/>
              <a:t> хана. В месте, где располагалась ставка </a:t>
            </a:r>
            <a:r>
              <a:rPr lang="ru-RU" dirty="0" err="1"/>
              <a:t>Абылая</a:t>
            </a:r>
            <a:r>
              <a:rPr lang="ru-RU" dirty="0"/>
              <a:t>, видимо долгое время сохранялось копье, вонзенное в землю. Спустя время эту местность начали называть </a:t>
            </a:r>
            <a:r>
              <a:rPr lang="ru-RU" dirty="0" err="1" smtClean="0"/>
              <a:t>Найза</a:t>
            </a:r>
            <a:r>
              <a:rPr lang="ru-RU" dirty="0" smtClean="0"/>
              <a:t> </a:t>
            </a:r>
            <a:r>
              <a:rPr lang="ru-RU" dirty="0" err="1" smtClean="0"/>
              <a:t>ауылы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" name="Рисунок 3" descr="Картинки по запросу степи казахстан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654" y="4797152"/>
            <a:ext cx="3026762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4" name="Picture 2" descr="https://static.365info.kz/uploads/2015/02/d130e16f043d1da4333f33c11b3f8e8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46" y="1147542"/>
            <a:ext cx="3004697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68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Место захоронения и памятник </a:t>
            </a:r>
            <a:r>
              <a:rPr lang="ru-RU" sz="3200" b="1" dirty="0" err="1" smtClean="0"/>
              <a:t>Казангапу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Сатыбалдыулы</a:t>
            </a:r>
            <a:r>
              <a:rPr lang="ru-RU" sz="3200" b="1" dirty="0" smtClean="0"/>
              <a:t> </a:t>
            </a:r>
            <a:r>
              <a:rPr lang="ru-RU" sz="3200" b="1" dirty="0"/>
              <a:t>(</a:t>
            </a:r>
            <a:r>
              <a:rPr lang="ru-RU" sz="3200" b="1" dirty="0" err="1"/>
              <a:t>Аксуский</a:t>
            </a:r>
            <a:r>
              <a:rPr lang="ru-RU" sz="3200" b="1" dirty="0"/>
              <a:t> район, </a:t>
            </a:r>
            <a:r>
              <a:rPr lang="ru-RU" sz="3200" b="1" dirty="0" smtClean="0"/>
              <a:t>                     с</a:t>
            </a:r>
            <a:r>
              <a:rPr lang="ru-RU" sz="3200" b="1" dirty="0"/>
              <a:t>. </a:t>
            </a:r>
            <a:r>
              <a:rPr lang="ru-RU" sz="3200" b="1" dirty="0" err="1" smtClean="0"/>
              <a:t>Жолкудук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Балыкшы</a:t>
            </a:r>
            <a:r>
              <a:rPr lang="ru-RU" sz="3200" b="1" dirty="0"/>
              <a:t>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1772816"/>
            <a:ext cx="5832648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i="1" dirty="0" err="1" smtClean="0"/>
              <a:t>Казангап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Сатыбалдыулы</a:t>
            </a:r>
            <a:r>
              <a:rPr lang="ru-RU" sz="1600" b="1" i="1" dirty="0" smtClean="0"/>
              <a:t> </a:t>
            </a:r>
            <a:r>
              <a:rPr lang="ru-RU" sz="1600" dirty="0"/>
              <a:t>(1771-1856) - известный би, оратор. Выходец из рода </a:t>
            </a:r>
            <a:r>
              <a:rPr lang="ru-RU" sz="1600" dirty="0" err="1"/>
              <a:t>Аргын</a:t>
            </a:r>
            <a:r>
              <a:rPr lang="ru-RU" sz="1600" dirty="0"/>
              <a:t> (Бори-</a:t>
            </a:r>
            <a:r>
              <a:rPr lang="ru-RU" sz="1600" dirty="0" err="1"/>
              <a:t>Басентин</a:t>
            </a:r>
            <a:r>
              <a:rPr lang="ru-RU" sz="1600" dirty="0"/>
              <a:t>) Среднего </a:t>
            </a:r>
            <a:r>
              <a:rPr lang="ru-RU" sz="1600" dirty="0" err="1"/>
              <a:t>жуза</a:t>
            </a:r>
            <a:r>
              <a:rPr lang="ru-RU" sz="1600" dirty="0"/>
              <a:t>. Родился в окрестностях </a:t>
            </a:r>
            <a:r>
              <a:rPr lang="ru-RU" sz="1600" dirty="0" err="1"/>
              <a:t>Баянауыла</a:t>
            </a:r>
            <a:r>
              <a:rPr lang="ru-RU" sz="1600" dirty="0"/>
              <a:t> Павлодарской области.</a:t>
            </a:r>
          </a:p>
          <a:p>
            <a:pPr marL="0" indent="0">
              <a:buNone/>
            </a:pPr>
            <a:r>
              <a:rPr lang="ru-RU" sz="1600" dirty="0"/>
              <a:t>В 1843-1848 годы был старшим султаном </a:t>
            </a:r>
            <a:r>
              <a:rPr lang="ru-RU" sz="1600" dirty="0" err="1"/>
              <a:t>Баянаульского</a:t>
            </a:r>
            <a:r>
              <a:rPr lang="ru-RU" sz="1600" dirty="0"/>
              <a:t> внешнего округа. В 1808 годы жалован при дворе Его Императорского Величества в Санкт-Петербурге чином прапорщика, с 1810 года капитан, а с 1833 году получил чин майора.</a:t>
            </a:r>
          </a:p>
          <a:p>
            <a:pPr marL="0" indent="0">
              <a:buNone/>
            </a:pPr>
            <a:r>
              <a:rPr lang="ru-RU" sz="1600" dirty="0" smtClean="0"/>
              <a:t>Дружил </a:t>
            </a:r>
            <a:r>
              <a:rPr lang="ru-RU" sz="1600" dirty="0"/>
              <a:t>с старшим султаном </a:t>
            </a:r>
            <a:r>
              <a:rPr lang="ru-RU" sz="1600" dirty="0" err="1"/>
              <a:t>Каркаралинского</a:t>
            </a:r>
            <a:r>
              <a:rPr lang="ru-RU" sz="1600" dirty="0"/>
              <a:t> внешнего округа </a:t>
            </a:r>
            <a:r>
              <a:rPr lang="ru-RU" sz="1600" dirty="0" err="1" smtClean="0"/>
              <a:t>Кунанбаем</a:t>
            </a:r>
            <a:r>
              <a:rPr lang="ru-RU" sz="1600" dirty="0" smtClean="0"/>
              <a:t> </a:t>
            </a:r>
            <a:r>
              <a:rPr lang="ru-RU" sz="1600" dirty="0" err="1" smtClean="0"/>
              <a:t>Ускенбайулы</a:t>
            </a:r>
            <a:r>
              <a:rPr lang="ru-RU" sz="1600" dirty="0" smtClean="0"/>
              <a:t> </a:t>
            </a:r>
            <a:r>
              <a:rPr lang="ru-RU" sz="1600" dirty="0"/>
              <a:t>- отцом Абая </a:t>
            </a:r>
            <a:r>
              <a:rPr lang="ru-RU" sz="1600" dirty="0" err="1"/>
              <a:t>Кунанбаева</a:t>
            </a:r>
            <a:r>
              <a:rPr lang="ru-RU" sz="1600" dirty="0"/>
              <a:t>. В бытность старшим султаном </a:t>
            </a:r>
            <a:r>
              <a:rPr lang="ru-RU" sz="1600" dirty="0" err="1"/>
              <a:t>Баянаульского</a:t>
            </a:r>
            <a:r>
              <a:rPr lang="ru-RU" sz="1600" dirty="0"/>
              <a:t> округа </a:t>
            </a:r>
            <a:r>
              <a:rPr lang="ru-RU" sz="1600" dirty="0" err="1" smtClean="0"/>
              <a:t>Казангапби</a:t>
            </a:r>
            <a:r>
              <a:rPr lang="ru-RU" sz="1600" dirty="0" smtClean="0"/>
              <a:t> </a:t>
            </a:r>
            <a:r>
              <a:rPr lang="ru-RU" sz="1600" dirty="0" err="1" smtClean="0"/>
              <a:t>Сатыбалдыулы</a:t>
            </a:r>
            <a:r>
              <a:rPr lang="ru-RU" sz="1600" dirty="0"/>
              <a:t>, как и все его последующие потомки, занимался благотворительностью, был меценатом. В частности, строил мечети по округу.</a:t>
            </a:r>
          </a:p>
          <a:p>
            <a:pPr marL="0" indent="0">
              <a:buNone/>
            </a:pPr>
            <a:r>
              <a:rPr lang="ru-RU" sz="1600" dirty="0" smtClean="0"/>
              <a:t>Похоронен </a:t>
            </a:r>
            <a:r>
              <a:rPr lang="ru-RU" sz="1600" dirty="0"/>
              <a:t>в родовом захоронении аула </a:t>
            </a:r>
            <a:r>
              <a:rPr lang="ru-RU" sz="1600" dirty="0" err="1"/>
              <a:t>Балыкшы</a:t>
            </a:r>
            <a:r>
              <a:rPr lang="ru-RU" sz="1600" dirty="0"/>
              <a:t>, в ауле имени Канаша </a:t>
            </a:r>
            <a:r>
              <a:rPr lang="ru-RU" sz="1600" dirty="0" err="1"/>
              <a:t>КамзинаАксуского</a:t>
            </a:r>
            <a:r>
              <a:rPr lang="ru-RU" sz="1600" dirty="0"/>
              <a:t> района Павлодарской области.</a:t>
            </a:r>
          </a:p>
          <a:p>
            <a:pPr marL="0" indent="0">
              <a:buNone/>
            </a:pPr>
            <a:r>
              <a:rPr lang="ru-RU" sz="1600" dirty="0"/>
              <a:t>В октябре 2008 года в ауле </a:t>
            </a:r>
            <a:r>
              <a:rPr lang="ru-RU" sz="1600" dirty="0" err="1" smtClean="0"/>
              <a:t>Жолкудук</a:t>
            </a:r>
            <a:r>
              <a:rPr lang="ru-RU" sz="1600" dirty="0" smtClean="0"/>
              <a:t>  </a:t>
            </a:r>
            <a:r>
              <a:rPr lang="ru-RU" sz="1600" dirty="0" err="1" smtClean="0"/>
              <a:t>Аксуского</a:t>
            </a:r>
            <a:r>
              <a:rPr lang="ru-RU" sz="1600" dirty="0" smtClean="0"/>
              <a:t> </a:t>
            </a:r>
            <a:r>
              <a:rPr lang="ru-RU" sz="1600" dirty="0"/>
              <a:t>района установлен памятник </a:t>
            </a:r>
            <a:r>
              <a:rPr lang="ru-RU" sz="1600" dirty="0" err="1" smtClean="0"/>
              <a:t>Казангапу</a:t>
            </a:r>
            <a:r>
              <a:rPr lang="ru-RU" sz="1600" dirty="0" smtClean="0"/>
              <a:t> </a:t>
            </a:r>
            <a:r>
              <a:rPr lang="ru-RU" sz="1600" dirty="0" err="1" smtClean="0"/>
              <a:t>Сатыбалдыулы</a:t>
            </a:r>
            <a:r>
              <a:rPr lang="ru-RU" sz="1600" dirty="0"/>
              <a:t>.</a:t>
            </a:r>
            <a:endParaRPr lang="ru-RU" sz="1600" dirty="0"/>
          </a:p>
        </p:txBody>
      </p:sp>
      <p:pic>
        <p:nvPicPr>
          <p:cNvPr id="4" name="Рисунок 3" descr="C:\Users\admin\Downloads\DSC_01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2533769" cy="36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75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/>
              <a:t>Могила Косым </a:t>
            </a:r>
            <a:r>
              <a:rPr lang="ru-RU" sz="3200" b="1" dirty="0" err="1"/>
              <a:t>Пишенбаева</a:t>
            </a:r>
            <a:r>
              <a:rPr lang="ru-RU" sz="3200" b="1" dirty="0"/>
              <a:t> (</a:t>
            </a:r>
            <a:r>
              <a:rPr lang="ru-RU" sz="3200" b="1" dirty="0" err="1"/>
              <a:t>Баянаульский</a:t>
            </a:r>
            <a:r>
              <a:rPr lang="ru-RU" sz="3200" b="1" dirty="0"/>
              <a:t> район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Күркелі</a:t>
            </a:r>
            <a:r>
              <a:rPr lang="ru-RU" sz="3200" b="1" dirty="0"/>
              <a:t>, </a:t>
            </a:r>
            <a:r>
              <a:rPr lang="ru-RU" sz="3200" b="1" dirty="0" err="1"/>
              <a:t>Мақашмекені</a:t>
            </a:r>
            <a:r>
              <a:rPr lang="ru-RU" sz="3200" b="1" dirty="0"/>
              <a:t>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340768"/>
            <a:ext cx="5688632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i="1" dirty="0" smtClean="0"/>
              <a:t>  Косым </a:t>
            </a:r>
            <a:r>
              <a:rPr lang="ru-RU" sz="1400" b="1" i="1" dirty="0" err="1" smtClean="0"/>
              <a:t>Пшенбаев</a:t>
            </a:r>
            <a:r>
              <a:rPr lang="ru-RU" sz="1400" b="1" i="1" dirty="0" smtClean="0"/>
              <a:t> </a:t>
            </a:r>
            <a:r>
              <a:rPr lang="ru-RU" sz="1400" dirty="0" smtClean="0"/>
              <a:t>- известный </a:t>
            </a:r>
            <a:r>
              <a:rPr lang="ru-RU" sz="1400" dirty="0"/>
              <a:t>геолог-самоучка, </a:t>
            </a:r>
            <a:r>
              <a:rPr lang="ru-RU" sz="1400" dirty="0" err="1"/>
              <a:t>открывшый</a:t>
            </a:r>
            <a:r>
              <a:rPr lang="ru-RU" sz="1400" dirty="0"/>
              <a:t> миру </a:t>
            </a:r>
            <a:r>
              <a:rPr lang="ru-RU" sz="1400" dirty="0" err="1"/>
              <a:t>Экибастузские</a:t>
            </a:r>
            <a:r>
              <a:rPr lang="ru-RU" sz="1400" dirty="0"/>
              <a:t> угольные </a:t>
            </a:r>
            <a:r>
              <a:rPr lang="ru-RU" sz="1400" dirty="0" smtClean="0"/>
              <a:t>копи,  </a:t>
            </a:r>
            <a:r>
              <a:rPr lang="ru-RU" sz="1400" dirty="0"/>
              <a:t>родился на земле своих предков, в местности, которая сейчас называется родник </a:t>
            </a:r>
            <a:r>
              <a:rPr lang="ru-RU" sz="1400" dirty="0" err="1" smtClean="0"/>
              <a:t>Сарсенбая</a:t>
            </a:r>
            <a:r>
              <a:rPr lang="ru-RU" sz="1400" dirty="0" smtClean="0"/>
              <a:t>. Один </a:t>
            </a:r>
            <a:r>
              <a:rPr lang="ru-RU" sz="1400" dirty="0"/>
              <a:t>из первых геологов-казахов, </a:t>
            </a:r>
            <a:r>
              <a:rPr lang="ru-RU" sz="1400" dirty="0" smtClean="0"/>
              <a:t>он </a:t>
            </a:r>
            <a:r>
              <a:rPr lang="ru-RU" sz="1400" dirty="0"/>
              <a:t>окончил религиозное </a:t>
            </a:r>
            <a:r>
              <a:rPr lang="ru-RU" sz="1400" dirty="0" smtClean="0"/>
              <a:t>медресе в </a:t>
            </a:r>
            <a:r>
              <a:rPr lang="ru-RU" sz="1400" dirty="0"/>
              <a:t>родных </a:t>
            </a:r>
            <a:r>
              <a:rPr lang="ru-RU" sz="1400" dirty="0" smtClean="0"/>
              <a:t>краях, </a:t>
            </a:r>
            <a:r>
              <a:rPr lang="ru-RU" sz="1400" dirty="0"/>
              <a:t>специального образования не имел, но обладал уникальным природным чутьем. Он открыл несколько месторождений (рудники </a:t>
            </a:r>
            <a:r>
              <a:rPr lang="ru-RU" sz="1400" dirty="0" err="1"/>
              <a:t>Жамантуз</a:t>
            </a:r>
            <a:r>
              <a:rPr lang="ru-RU" sz="1400" dirty="0"/>
              <a:t>, </a:t>
            </a:r>
            <a:r>
              <a:rPr lang="ru-RU" sz="1400" dirty="0" err="1"/>
              <a:t>Майкобен</a:t>
            </a:r>
            <a:r>
              <a:rPr lang="ru-RU" sz="1400" dirty="0"/>
              <a:t>, </a:t>
            </a:r>
            <a:r>
              <a:rPr lang="ru-RU" sz="1400" dirty="0" err="1"/>
              <a:t>Кандыккарасу</a:t>
            </a:r>
            <a:r>
              <a:rPr lang="ru-RU" sz="1400" dirty="0"/>
              <a:t>, </a:t>
            </a:r>
            <a:r>
              <a:rPr lang="ru-RU" sz="1400" dirty="0" err="1"/>
              <a:t>Карасор</a:t>
            </a:r>
            <a:r>
              <a:rPr lang="ru-RU" sz="1400" dirty="0"/>
              <a:t>, </a:t>
            </a:r>
            <a:r>
              <a:rPr lang="ru-RU" sz="1400" dirty="0" err="1"/>
              <a:t>Шоптыколь</a:t>
            </a:r>
            <a:r>
              <a:rPr lang="ru-RU" sz="1400" dirty="0"/>
              <a:t>, </a:t>
            </a:r>
            <a:r>
              <a:rPr lang="ru-RU" sz="1400" dirty="0" err="1"/>
              <a:t>Желтау</a:t>
            </a:r>
            <a:r>
              <a:rPr lang="ru-RU" sz="1400" dirty="0"/>
              <a:t>, </a:t>
            </a:r>
            <a:r>
              <a:rPr lang="ru-RU" sz="1400" dirty="0" err="1"/>
              <a:t>Майкаин</a:t>
            </a:r>
            <a:r>
              <a:rPr lang="ru-RU" sz="1400" dirty="0"/>
              <a:t>), но самое главное открытие — залежей каменного угля в урочище Экибастуз в 1895 году. </a:t>
            </a:r>
            <a:r>
              <a:rPr lang="ru-RU" sz="1400" dirty="0" err="1"/>
              <a:t>Пшенбаев</a:t>
            </a:r>
            <a:r>
              <a:rPr lang="ru-RU" sz="1400" dirty="0"/>
              <a:t> находил рудные месторождения по следам древних рудокопов, выходам руд на поверхность, а также по видам растительности в той или иной местности. Косым был крупного, богатырского телосложения, занимался различными видами ремесел (был мастером, ювелиром, землемером, рудознатцем, земледельцем). Косым </a:t>
            </a:r>
            <a:r>
              <a:rPr lang="ru-RU" sz="1400" dirty="0" err="1"/>
              <a:t>Пшенбаев</a:t>
            </a:r>
            <a:r>
              <a:rPr lang="ru-RU" sz="1400" dirty="0"/>
              <a:t> скончался в 1932 </a:t>
            </a:r>
            <a:r>
              <a:rPr lang="ru-RU" sz="1400" dirty="0" smtClean="0"/>
              <a:t>году в возрасте 88 лет, </a:t>
            </a:r>
            <a:r>
              <a:rPr lang="ru-RU" sz="1400" dirty="0"/>
              <a:t>был похоронен на кладбище зимовки </a:t>
            </a:r>
            <a:r>
              <a:rPr lang="ru-RU" sz="1400" dirty="0" err="1"/>
              <a:t>Макаша</a:t>
            </a:r>
            <a:r>
              <a:rPr lang="ru-RU" sz="1400" dirty="0"/>
              <a:t>, вблизи от родного аула. Мазар </a:t>
            </a:r>
            <a:r>
              <a:rPr lang="ru-RU" sz="1400" dirty="0" err="1"/>
              <a:t>Косыма</a:t>
            </a:r>
            <a:r>
              <a:rPr lang="ru-RU" sz="1400" dirty="0"/>
              <a:t> </a:t>
            </a:r>
            <a:r>
              <a:rPr lang="ru-RU" sz="1400" dirty="0" err="1"/>
              <a:t>Пшенбаева</a:t>
            </a:r>
            <a:r>
              <a:rPr lang="ru-RU" sz="1400" dirty="0"/>
              <a:t> расположен в 25 км на север от аула </a:t>
            </a:r>
            <a:r>
              <a:rPr lang="ru-RU" sz="1400" dirty="0" err="1" smtClean="0"/>
              <a:t>Ж.Шанина</a:t>
            </a:r>
            <a:r>
              <a:rPr lang="ru-RU" sz="1400" dirty="0" smtClean="0"/>
              <a:t> </a:t>
            </a:r>
            <a:r>
              <a:rPr lang="ru-RU" sz="1400" dirty="0" err="1" smtClean="0"/>
              <a:t>Баянаульского</a:t>
            </a:r>
            <a:r>
              <a:rPr lang="ru-RU" sz="1400" dirty="0" smtClean="0"/>
              <a:t> района. </a:t>
            </a:r>
            <a:r>
              <a:rPr lang="ru-RU" sz="1400" dirty="0"/>
              <a:t>В честь его 150-летия в 1994 году над заброшенным захоронением рудознатца </a:t>
            </a:r>
            <a:r>
              <a:rPr lang="ru-RU" sz="1400" dirty="0" smtClean="0"/>
              <a:t>воздвигли </a:t>
            </a:r>
            <a:r>
              <a:rPr lang="ru-RU" sz="1400" dirty="0"/>
              <a:t>надмогильное сооружение, огородили забором весь родовой </a:t>
            </a:r>
            <a:r>
              <a:rPr lang="ru-RU" sz="1400" dirty="0" err="1"/>
              <a:t>зират</a:t>
            </a:r>
            <a:r>
              <a:rPr lang="ru-RU" sz="1400" dirty="0" smtClean="0"/>
              <a:t>. </a:t>
            </a:r>
            <a:r>
              <a:rPr lang="ru-RU" sz="1400" dirty="0"/>
              <a:t>Могила </a:t>
            </a:r>
            <a:r>
              <a:rPr lang="ru-RU" sz="1400" dirty="0" err="1"/>
              <a:t>Косыма</a:t>
            </a:r>
            <a:r>
              <a:rPr lang="ru-RU" sz="1400" dirty="0"/>
              <a:t> </a:t>
            </a:r>
            <a:r>
              <a:rPr lang="ru-RU" sz="1400" dirty="0" err="1"/>
              <a:t>Пшембаева</a:t>
            </a:r>
            <a:r>
              <a:rPr lang="ru-RU" sz="1400" dirty="0"/>
              <a:t>, первооткрывателя Экибастузского угольного месторождения, является местом вознесения молитв большого числа людей, является сакральным объектом Павлодарского </a:t>
            </a:r>
            <a:r>
              <a:rPr lang="ru-RU" sz="1400" dirty="0" err="1"/>
              <a:t>Прииртышья</a:t>
            </a:r>
            <a:r>
              <a:rPr lang="ru-RU" sz="1400" dirty="0"/>
              <a:t>. </a:t>
            </a:r>
            <a:endParaRPr lang="ru-RU" sz="1400" dirty="0"/>
          </a:p>
        </p:txBody>
      </p:sp>
      <p:pic>
        <p:nvPicPr>
          <p:cNvPr id="4" name="Рисунок 3" descr="C:\Users\ASUS\Desktop\414\pewzc7Umig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3168352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7264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Мемориал памяти жертв политических </a:t>
            </a:r>
            <a:r>
              <a:rPr lang="ru-RU" sz="3200" b="1" dirty="0" smtClean="0"/>
              <a:t>репрессий </a:t>
            </a:r>
            <a:r>
              <a:rPr lang="kk-KZ" sz="3200" b="1" dirty="0" smtClean="0"/>
              <a:t>(</a:t>
            </a:r>
            <a:r>
              <a:rPr lang="ru-RU" sz="3200" b="1" dirty="0"/>
              <a:t>город Павлодар)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772816"/>
            <a:ext cx="5328592" cy="435334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  Мемориал</a:t>
            </a:r>
            <a:r>
              <a:rPr lang="ru-RU" dirty="0"/>
              <a:t>, посвященный жертвам политических репрессий, находится в Павлодаре. На семи черных кубах, соединенных колючей проволокой, стоят «черные даты» истории казахского народа. Это подавление народно-освободительного движения в ХIХ веке, голодомор, трагические годы массовых репрессий, гонения национальной интеллигенции в середине прошлого века. На постаменте по центру изображены знак бесконечности и символы четырех мировых религий - христианское распятие, исламский полумесяц, иудаистская звезда Давида и буддистское колесо жизни. На плоскости портала мемориала начертаны на сорока языках слова «вечная память».</a:t>
            </a:r>
            <a:endParaRPr lang="ru-RU" dirty="0"/>
          </a:p>
        </p:txBody>
      </p:sp>
      <p:pic>
        <p:nvPicPr>
          <p:cNvPr id="4" name="Рисунок 3" descr="мемориал жертв голодомор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44" y="1772816"/>
            <a:ext cx="2680888" cy="20429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4" descr="Скотч заменили на саморез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44" y="3815731"/>
            <a:ext cx="2680888" cy="26167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81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Памятник жертвам голода (город Павлодар)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700808"/>
            <a:ext cx="4197152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Расположен </a:t>
            </a:r>
            <a:r>
              <a:rPr lang="ru-RU" dirty="0"/>
              <a:t>около мусульманского кладбище на въезде в Павлодар. В основе композиции мальчик, оплакивающий умершую мать. Автором памятника стал павлодарский скульптор Марат </a:t>
            </a:r>
            <a:r>
              <a:rPr lang="ru-RU" dirty="0" err="1"/>
              <a:t>Абылкасимов</a:t>
            </a:r>
            <a:r>
              <a:rPr lang="ru-RU" dirty="0"/>
              <a:t>. Бетонное сооружение установили на выезде из города у старого мусульманского кладбища, где были обнаружены массовые захоронения погибших. Площадь монумента составляет 22 метра, высота скульптуры - около трех метров.</a:t>
            </a:r>
            <a:endParaRPr lang="ru-RU" dirty="0"/>
          </a:p>
        </p:txBody>
      </p:sp>
      <p:pic>
        <p:nvPicPr>
          <p:cNvPr id="5" name="Picture 2" descr="https://tengrinews.kz/userdata/news/2012/news_215105/thumb_m/photo_57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700808"/>
            <a:ext cx="4176464" cy="400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17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Мавзолей </a:t>
            </a:r>
            <a:r>
              <a:rPr lang="ru-RU" sz="3200" b="1" dirty="0" err="1"/>
              <a:t>Укибай</a:t>
            </a:r>
            <a:r>
              <a:rPr lang="ru-RU" sz="3200" b="1" dirty="0"/>
              <a:t> бия (</a:t>
            </a:r>
            <a:r>
              <a:rPr lang="ru-RU" sz="3200" b="1" dirty="0" err="1"/>
              <a:t>Баянаульскийрайон</a:t>
            </a:r>
            <a:r>
              <a:rPr lang="ru-RU" sz="3200" b="1" dirty="0"/>
              <a:t>, село </a:t>
            </a:r>
            <a:r>
              <a:rPr lang="ru-RU" sz="3200" b="1" dirty="0" err="1"/>
              <a:t>Кокдомбак</a:t>
            </a:r>
            <a:r>
              <a:rPr lang="ru-RU" sz="3200" b="1" dirty="0"/>
              <a:t>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844825"/>
            <a:ext cx="4762872" cy="42484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dirty="0" err="1"/>
              <a:t>Укибай</a:t>
            </a:r>
            <a:r>
              <a:rPr lang="ru-RU" b="1" i="1" dirty="0"/>
              <a:t> би</a:t>
            </a:r>
            <a:r>
              <a:rPr lang="ru-RU" dirty="0"/>
              <a:t>–знаменитый </a:t>
            </a:r>
            <a:r>
              <a:rPr lang="ru-RU" dirty="0" err="1"/>
              <a:t>бий</a:t>
            </a:r>
            <a:r>
              <a:rPr lang="ru-RU" dirty="0"/>
              <a:t>, личность, активно </a:t>
            </a:r>
            <a:r>
              <a:rPr lang="ru-RU" dirty="0" err="1" smtClean="0"/>
              <a:t>участвовавал</a:t>
            </a:r>
            <a:r>
              <a:rPr lang="ru-RU" dirty="0" smtClean="0"/>
              <a:t> во </a:t>
            </a:r>
            <a:r>
              <a:rPr lang="ru-RU" dirty="0"/>
              <a:t>внутренних и внешних социально-политических делах страны, был одним из основателей </a:t>
            </a:r>
            <a:r>
              <a:rPr lang="ru-RU" dirty="0" err="1"/>
              <a:t>Баянаульского</a:t>
            </a:r>
            <a:r>
              <a:rPr lang="ru-RU" dirty="0"/>
              <a:t> внешнего округа в первой половине </a:t>
            </a:r>
            <a:r>
              <a:rPr lang="ru-RU" b="1" dirty="0"/>
              <a:t>XIX века</a:t>
            </a:r>
            <a:r>
              <a:rPr lang="ru-RU" dirty="0" smtClean="0"/>
              <a:t>.                  </a:t>
            </a:r>
          </a:p>
          <a:p>
            <a:pPr marL="0" indent="0">
              <a:buNone/>
            </a:pPr>
            <a:r>
              <a:rPr lang="ru-RU" dirty="0" smtClean="0"/>
              <a:t>Был </a:t>
            </a:r>
            <a:r>
              <a:rPr lang="ru-RU" dirty="0"/>
              <a:t>современником знаменитых </a:t>
            </a:r>
            <a:r>
              <a:rPr lang="ru-RU" dirty="0" err="1"/>
              <a:t>биев</a:t>
            </a:r>
            <a:r>
              <a:rPr lang="ru-RU" dirty="0"/>
              <a:t> - </a:t>
            </a:r>
            <a:r>
              <a:rPr lang="ru-RU" dirty="0" err="1"/>
              <a:t>Шоңа</a:t>
            </a:r>
            <a:r>
              <a:rPr lang="ru-RU" dirty="0"/>
              <a:t> и </a:t>
            </a:r>
            <a:r>
              <a:rPr lang="ru-RU" dirty="0" err="1"/>
              <a:t>Шормана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Он </a:t>
            </a:r>
            <a:r>
              <a:rPr lang="ru-RU" dirty="0"/>
              <a:t>возглавлял волость </a:t>
            </a:r>
            <a:r>
              <a:rPr lang="ru-RU" dirty="0" err="1" smtClean="0"/>
              <a:t>Сатылған-Алтынторы</a:t>
            </a:r>
            <a:r>
              <a:rPr lang="ru-RU" dirty="0" smtClean="0"/>
              <a:t> </a:t>
            </a:r>
            <a:r>
              <a:rPr lang="ru-RU" dirty="0" err="1" smtClean="0"/>
              <a:t>Баянаульского</a:t>
            </a:r>
            <a:r>
              <a:rPr lang="ru-RU" dirty="0" smtClean="0"/>
              <a:t> внешнего округа.</a:t>
            </a:r>
            <a:endParaRPr lang="ru-RU" dirty="0"/>
          </a:p>
        </p:txBody>
      </p:sp>
      <p:pic>
        <p:nvPicPr>
          <p:cNvPr id="4" name="Рисунок 3" descr="C:\Users\user\Desktop\ДИЯС\2 қыркүйек сакральные места баянаула\DSC_63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3273157" cy="3960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502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Природно-ландшафтные </a:t>
            </a:r>
            <a:r>
              <a:rPr lang="ru-RU" sz="3200" b="1" dirty="0" smtClean="0"/>
              <a:t>объекты.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484784"/>
            <a:ext cx="5112568" cy="489654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/>
              <a:t>Пещера </a:t>
            </a:r>
            <a:r>
              <a:rPr lang="ru-RU" b="1" dirty="0" err="1" smtClean="0"/>
              <a:t>КонырАулие</a:t>
            </a:r>
            <a:r>
              <a:rPr lang="ru-RU" b="1" dirty="0" smtClean="0"/>
              <a:t> (</a:t>
            </a:r>
            <a:r>
              <a:rPr lang="ru-RU" b="1" dirty="0" err="1"/>
              <a:t>Баянаульский</a:t>
            </a:r>
            <a:r>
              <a:rPr lang="ru-RU" b="1" dirty="0"/>
              <a:t> район</a:t>
            </a:r>
            <a:r>
              <a:rPr lang="ru-RU" b="1" dirty="0" smtClean="0"/>
              <a:t>). </a:t>
            </a:r>
            <a:r>
              <a:rPr lang="ru-RU" dirty="0" err="1"/>
              <a:t>Коныраулие</a:t>
            </a:r>
            <a:r>
              <a:rPr lang="ru-RU" dirty="0"/>
              <a:t> - святая пещера. По одной из легенд, эта пещера – прибежище духа великого пророка </a:t>
            </a:r>
            <a:r>
              <a:rPr lang="ru-RU" dirty="0" err="1"/>
              <a:t>Коныр-ата</a:t>
            </a:r>
            <a:r>
              <a:rPr lang="ru-RU" dirty="0"/>
              <a:t>. Он открыл подземный источник во время великого потопа. Предание гласит, что в Ноев ковчег не попали три казахских пророка-</a:t>
            </a:r>
            <a:r>
              <a:rPr lang="ru-RU" dirty="0" err="1"/>
              <a:t>аулие</a:t>
            </a:r>
            <a:r>
              <a:rPr lang="ru-RU" dirty="0"/>
              <a:t> (Кулан, </a:t>
            </a:r>
            <a:r>
              <a:rPr lang="ru-RU" dirty="0" err="1"/>
              <a:t>Кыран</a:t>
            </a:r>
            <a:r>
              <a:rPr lang="ru-RU" dirty="0"/>
              <a:t> и </a:t>
            </a:r>
            <a:r>
              <a:rPr lang="ru-RU" dirty="0" err="1"/>
              <a:t>Коныр</a:t>
            </a:r>
            <a:r>
              <a:rPr lang="ru-RU" dirty="0"/>
              <a:t>). Связав три бревна, пророки плыли за ковчегом и в какой-то момент оторвались друг от друга. Когда дождь закончился, бревно </a:t>
            </a:r>
            <a:r>
              <a:rPr lang="ru-RU" dirty="0" err="1"/>
              <a:t>Коныр-ата</a:t>
            </a:r>
            <a:r>
              <a:rPr lang="ru-RU" dirty="0"/>
              <a:t> прибило к белому хребту, а пещера стала его укрытием.  Побывав здесь и пройдя определенный ритуал,  женщины  могут  вылечиться от бесплодия. В этой пещере находится чаша с водой. Существует поверье, если пришел с добрыми  намерениями   и  загадал  желание, оно обязательно  сбудется, а иначе   чаша  окажется  пустой.</a:t>
            </a:r>
            <a:endParaRPr lang="ru-RU" dirty="0"/>
          </a:p>
        </p:txBody>
      </p:sp>
      <p:pic>
        <p:nvPicPr>
          <p:cNvPr id="4" name="Рисунок 3" descr="http://pavlodar.tkprogress.kz/wp-content/uploads/2017/06/8-3-300x27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01831"/>
            <a:ext cx="3384376" cy="22566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Рисунок 4" descr="http://kielimeken.kz/images/sampledata/konir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10" y="3623143"/>
            <a:ext cx="3384376" cy="30232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420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Скала </a:t>
            </a:r>
            <a:r>
              <a:rPr lang="ru-RU" sz="3200" b="1" dirty="0" err="1"/>
              <a:t>Кемпиртас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(</a:t>
            </a:r>
            <a:r>
              <a:rPr lang="ru-RU" sz="3200" b="1" dirty="0" err="1"/>
              <a:t>Баянаульский</a:t>
            </a:r>
            <a:r>
              <a:rPr lang="ru-RU" sz="3200" b="1" dirty="0"/>
              <a:t> </a:t>
            </a:r>
            <a:r>
              <a:rPr lang="ru-RU" sz="3200" b="1" dirty="0" smtClean="0"/>
              <a:t>район)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2132856"/>
            <a:ext cx="4114800" cy="399330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«Природный памятник» с одной стороны можно увидеть старуху, а с другой облик молодой девушки.</a:t>
            </a:r>
            <a:endParaRPr lang="ru-RU" dirty="0"/>
          </a:p>
        </p:txBody>
      </p:sp>
      <p:pic>
        <p:nvPicPr>
          <p:cNvPr id="4" name="Рисунок 3" descr="Картинки по запросу Кемпіртас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672408" cy="4320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118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1282154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Arial"/>
                <a:ea typeface="Calibri"/>
                <a:cs typeface="Aharoni" pitchFamily="2" charset="-79"/>
              </a:rPr>
              <a:t>Сакральная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Calibri"/>
                <a:cs typeface="Aharoni" pitchFamily="2" charset="-79"/>
              </a:rPr>
              <a:t>объекты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Calibri"/>
                <a:cs typeface="Aharoni" pitchFamily="2" charset="-79"/>
              </a:rPr>
              <a:t>Павлодарской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Arial"/>
                <a:ea typeface="Calibri"/>
                <a:cs typeface="Aharoni" pitchFamily="2" charset="-79"/>
              </a:rPr>
              <a:t>области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Calibri"/>
                <a:cs typeface="Aharoni" pitchFamily="2" charset="-79"/>
              </a:rPr>
              <a:t>разделили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Arial"/>
                <a:ea typeface="Calibri"/>
                <a:cs typeface="Aharoni" pitchFamily="2" charset="-79"/>
              </a:rPr>
              <a:t>на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Calibri"/>
                <a:cs typeface="Aharoni" pitchFamily="2" charset="-79"/>
              </a:rPr>
              <a:t>четыри категории.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cs typeface="Aharoni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556792"/>
            <a:ext cx="7643192" cy="456937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Первая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– объекты культового значения древности 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средневековья.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торая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– объекты культового значения современности.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Третья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– места, с которыми связана деятельность видных общественно-политических деятелей, писателей и поэтов.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Четвертое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– природно-ландшафтные объекты.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9" name="Picture 5" descr="F:\8kjenob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1214414" y="5857892"/>
            <a:ext cx="1552560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err="1"/>
              <a:t>Аулиебулак</a:t>
            </a:r>
            <a:r>
              <a:rPr lang="ru-RU" sz="3200" b="1" dirty="0"/>
              <a:t> (</a:t>
            </a:r>
            <a:r>
              <a:rPr lang="ru-RU" sz="3200" b="1" dirty="0" err="1"/>
              <a:t>Акбурааулиелері</a:t>
            </a:r>
            <a:r>
              <a:rPr lang="ru-RU" sz="3200" b="1" dirty="0"/>
              <a:t>) (окрестности села </a:t>
            </a:r>
            <a:r>
              <a:rPr lang="ru-RU" sz="3200" b="1" dirty="0" err="1"/>
              <a:t>Куркели</a:t>
            </a:r>
            <a:r>
              <a:rPr lang="ru-RU" sz="3200" b="1" dirty="0"/>
              <a:t>, </a:t>
            </a:r>
            <a:r>
              <a:rPr lang="ru-RU" sz="3200" b="1" dirty="0" err="1"/>
              <a:t>Баянаульский</a:t>
            </a:r>
            <a:r>
              <a:rPr lang="ru-RU" sz="3200" b="1" dirty="0"/>
              <a:t> район)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2420888"/>
            <a:ext cx="4618856" cy="370527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Местность священного </a:t>
            </a:r>
            <a:r>
              <a:rPr lang="ru-RU" dirty="0" err="1"/>
              <a:t>Айтмагамбета</a:t>
            </a:r>
            <a:r>
              <a:rPr lang="ru-RU" dirty="0"/>
              <a:t> и </a:t>
            </a:r>
            <a:r>
              <a:rPr lang="ru-RU" dirty="0" err="1"/>
              <a:t>Лекераулие</a:t>
            </a:r>
            <a:r>
              <a:rPr lang="ru-RU" dirty="0"/>
              <a:t>, вода родника имеет полезные свойства</a:t>
            </a:r>
            <a:endParaRPr lang="ru-RU" dirty="0"/>
          </a:p>
        </p:txBody>
      </p:sp>
      <p:pic>
        <p:nvPicPr>
          <p:cNvPr id="4" name="Рисунок 3" descr="DSC_678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3096344" cy="3816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61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b="1" dirty="0"/>
              <a:t>Археологический памятник </a:t>
            </a:r>
            <a:r>
              <a:rPr lang="kk-KZ" sz="3200" b="1" dirty="0" smtClean="0"/>
              <a:t/>
            </a:r>
            <a:br>
              <a:rPr lang="kk-KZ" sz="3200" b="1" dirty="0" smtClean="0"/>
            </a:br>
            <a:r>
              <a:rPr lang="kk-KZ" sz="3200" b="1" dirty="0" smtClean="0"/>
              <a:t>«</a:t>
            </a:r>
            <a:r>
              <a:rPr lang="kk-KZ" sz="3200" b="1" dirty="0"/>
              <a:t>Гусиный перелет»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484784"/>
            <a:ext cx="4320480" cy="47525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kk-KZ" dirty="0"/>
              <a:t>Палеоантологический п</a:t>
            </a:r>
            <a:r>
              <a:rPr lang="ru-RU" dirty="0" err="1"/>
              <a:t>риродный</a:t>
            </a:r>
            <a:r>
              <a:rPr lang="ru-RU" dirty="0"/>
              <a:t> памятник. Расположен в Павлодарской области</a:t>
            </a:r>
            <a:r>
              <a:rPr lang="ru-RU" dirty="0" smtClean="0"/>
              <a:t>,    </a:t>
            </a:r>
            <a:r>
              <a:rPr lang="ru-RU" dirty="0"/>
              <a:t>в городской черте Павлодара, на правом берегу реки Иртыш. Является самым крупным известным захоронением неогеновых животных. </a:t>
            </a:r>
            <a:endParaRPr lang="ru-RU" dirty="0"/>
          </a:p>
        </p:txBody>
      </p:sp>
      <p:pic>
        <p:nvPicPr>
          <p:cNvPr id="6" name="Рисунок 5" descr="http://www.gorodpavlodar.kz/images/stories/Pavlodar_news1/akim_3_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31" y="1403813"/>
            <a:ext cx="4019437" cy="30243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Рисунок 6" descr="http://kazexpo.kz/images/slide-mintech_pav/otdih/0_2_Gusinyi_perele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31" y="3573016"/>
            <a:ext cx="4019437" cy="29396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3181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864095"/>
          </a:xfrm>
        </p:spPr>
        <p:txBody>
          <a:bodyPr>
            <a:noAutofit/>
          </a:bodyPr>
          <a:lstStyle/>
          <a:p>
            <a:r>
              <a:rPr lang="ru-RU" sz="3200" b="1" dirty="0"/>
              <a:t>Соленое озеро </a:t>
            </a:r>
            <a:r>
              <a:rPr lang="ru-RU" sz="3200" b="1" dirty="0" err="1"/>
              <a:t>Кемертуз</a:t>
            </a:r>
            <a:r>
              <a:rPr lang="ru-RU" sz="3200" b="1" dirty="0"/>
              <a:t>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село </a:t>
            </a:r>
            <a:r>
              <a:rPr lang="ru-RU" sz="3200" b="1" dirty="0" err="1"/>
              <a:t>Малайсары</a:t>
            </a:r>
            <a:r>
              <a:rPr lang="ru-RU" sz="3200" b="1" dirty="0"/>
              <a:t> Майского района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467544" y="4437112"/>
            <a:ext cx="7848872" cy="223224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Соленое озеро </a:t>
            </a:r>
            <a:r>
              <a:rPr lang="ru-RU" b="1" dirty="0" err="1">
                <a:solidFill>
                  <a:schemeClr val="tx1"/>
                </a:solidFill>
              </a:rPr>
              <a:t>Кемертуз</a:t>
            </a:r>
            <a:r>
              <a:rPr lang="ru-RU" b="1" dirty="0">
                <a:solidFill>
                  <a:schemeClr val="tx1"/>
                </a:solidFill>
              </a:rPr>
              <a:t> расположено в 35-40 километрах юго-запада села </a:t>
            </a:r>
            <a:r>
              <a:rPr lang="ru-RU" b="1" dirty="0" err="1">
                <a:solidFill>
                  <a:schemeClr val="tx1"/>
                </a:solidFill>
              </a:rPr>
              <a:t>Малайсары</a:t>
            </a:r>
            <a:r>
              <a:rPr lang="ru-RU" b="1" dirty="0">
                <a:solidFill>
                  <a:schemeClr val="tx1"/>
                </a:solidFill>
              </a:rPr>
              <a:t> Майского района Павлодарской области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r>
              <a:rPr lang="ru-RU" b="1" dirty="0">
                <a:solidFill>
                  <a:schemeClr val="tx1"/>
                </a:solidFill>
              </a:rPr>
              <a:t> С исторической точки зрения в окрестностях </a:t>
            </a:r>
            <a:r>
              <a:rPr lang="ru-RU" b="1" dirty="0" err="1">
                <a:solidFill>
                  <a:schemeClr val="tx1"/>
                </a:solidFill>
              </a:rPr>
              <a:t>Кемертуз</a:t>
            </a:r>
            <a:r>
              <a:rPr lang="ru-RU" b="1" dirty="0">
                <a:solidFill>
                  <a:schemeClr val="tx1"/>
                </a:solidFill>
              </a:rPr>
              <a:t> в ІХ-ХІІІ веках проживали кипчаки. Это подтверждают предметы обихода / рисунки высеченные на камнях/. Высеченный на камне петроглиф. Найденные останки подтверждают мастерства по изготовлению из железа наконечников для стрел. Наконечники сделанное из металла</a:t>
            </a:r>
            <a:r>
              <a:rPr lang="ru-RU" b="1" dirty="0" smtClean="0">
                <a:solidFill>
                  <a:schemeClr val="tx1"/>
                </a:solidFill>
              </a:rPr>
              <a:t>, представляют </a:t>
            </a:r>
            <a:r>
              <a:rPr lang="ru-RU" b="1" dirty="0">
                <a:solidFill>
                  <a:schemeClr val="tx1"/>
                </a:solidFill>
              </a:rPr>
              <a:t>треугольную форму. При полете должны издавать своеобразный звук. Относится к периоду средневековья Х-ХІІІ вв. 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sport.educ.kz/photo/15636368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468" y="1278908"/>
            <a:ext cx="4412651" cy="28803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30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F:\8kjenob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1214414" y="5857892"/>
            <a:ext cx="1552560" cy="785818"/>
          </a:xfrm>
          <a:prstGeom prst="rect">
            <a:avLst/>
          </a:prstGeom>
          <a:noFill/>
        </p:spPr>
      </p:pic>
      <p:pic>
        <p:nvPicPr>
          <p:cNvPr id="10" name="Picture 5" descr="F:\8kjenob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7215206" y="142852"/>
            <a:ext cx="1552560" cy="7858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4372537"/>
          </a:xfrm>
          <a:scene3d>
            <a:camera prst="isometricRightUp"/>
            <a:lightRig rig="threePt" dir="t"/>
          </a:scene3d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Спасибо </a:t>
            </a:r>
            <a:r>
              <a:rPr lang="ru-RU" sz="8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8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8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 внимание </a:t>
            </a:r>
            <a:r>
              <a:rPr lang="ru-RU" sz="8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! </a:t>
            </a:r>
            <a:endParaRPr lang="ru-RU" sz="8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39290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13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F:\8kjenob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1214414" y="5857892"/>
            <a:ext cx="1552560" cy="785818"/>
          </a:xfrm>
          <a:prstGeom prst="rect">
            <a:avLst/>
          </a:prstGeom>
          <a:noFill/>
        </p:spPr>
      </p:pic>
      <p:pic>
        <p:nvPicPr>
          <p:cNvPr id="10" name="Picture 5" descr="F:\8kjenob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7215206" y="142852"/>
            <a:ext cx="1552560" cy="785818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052736"/>
            <a:ext cx="7246892" cy="53278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Павлодарской области определили количество сакральных мест — 78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Пять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них вошли в общий республиканский список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Объектами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республиканского значения стали — городище Акколь-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Жайылма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пещера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Коныр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Аулие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мавзолеи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Исабек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Ишан Хазрета и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Машхур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Жусупа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Копеева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могила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Жасыбай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батыра.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2519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Объекты культового значения древности и средневековья.</a:t>
            </a:r>
            <a:br>
              <a:rPr lang="ru-RU" sz="3200" b="1" dirty="0" smtClean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556792"/>
            <a:ext cx="4474840" cy="45693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err="1"/>
              <a:t>Сакские</a:t>
            </a:r>
            <a:r>
              <a:rPr lang="ru-RU" b="1" dirty="0"/>
              <a:t> курганы </a:t>
            </a:r>
            <a:r>
              <a:rPr lang="ru-RU" b="1" dirty="0" err="1"/>
              <a:t>Торайгыр</a:t>
            </a:r>
            <a:r>
              <a:rPr lang="ru-RU" b="1" dirty="0"/>
              <a:t> (</a:t>
            </a:r>
            <a:r>
              <a:rPr lang="ru-RU" b="1" dirty="0" err="1"/>
              <a:t>Баянаульский</a:t>
            </a:r>
            <a:r>
              <a:rPr lang="ru-RU" b="1" dirty="0"/>
              <a:t> район,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с. </a:t>
            </a:r>
            <a:r>
              <a:rPr lang="ru-RU" b="1" dirty="0" err="1"/>
              <a:t>Торайгыр</a:t>
            </a:r>
            <a:r>
              <a:rPr lang="ru-RU" b="1" dirty="0" smtClean="0"/>
              <a:t>)</a:t>
            </a:r>
          </a:p>
          <a:p>
            <a:pPr marL="0" indent="0">
              <a:buNone/>
            </a:pPr>
            <a:r>
              <a:rPr lang="ru-RU" b="1" dirty="0" smtClean="0"/>
              <a:t>Скифо-</a:t>
            </a:r>
            <a:r>
              <a:rPr lang="ru-RU" b="1" dirty="0" err="1" smtClean="0"/>
              <a:t>сакское</a:t>
            </a:r>
            <a:r>
              <a:rPr lang="ru-RU" b="1" dirty="0" smtClean="0"/>
              <a:t> </a:t>
            </a:r>
            <a:r>
              <a:rPr lang="ru-RU" b="1" dirty="0"/>
              <a:t>время. </a:t>
            </a:r>
            <a:r>
              <a:rPr lang="ru-RU" dirty="0"/>
              <a:t>Историко-культурное значение: Святилище и культово-мемориальный комплекс кочевников степного </a:t>
            </a:r>
            <a:r>
              <a:rPr lang="ru-RU" dirty="0" err="1"/>
              <a:t>Прииртышья</a:t>
            </a:r>
            <a:r>
              <a:rPr lang="ru-RU" dirty="0"/>
              <a:t>, включающий остатки кургана с усами и каменных стел с солярным знаком. Площадь - 750 </a:t>
            </a:r>
            <a:r>
              <a:rPr lang="ru-RU" dirty="0" err="1"/>
              <a:t>кв.м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" name="Рисунок 3" descr="C:\Users\user\Desktop\Новая папка\районы сакралка\Курганы Торайгыр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312368" cy="41764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408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Каменные гробницы </a:t>
            </a:r>
            <a:r>
              <a:rPr lang="ru-RU" sz="3200" b="1" dirty="0" err="1"/>
              <a:t>Кемпиртас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(</a:t>
            </a:r>
            <a:r>
              <a:rPr lang="ru-RU" sz="3200" b="1" dirty="0" err="1"/>
              <a:t>Баянаульский</a:t>
            </a:r>
            <a:r>
              <a:rPr lang="ru-RU" sz="3200" b="1" dirty="0"/>
              <a:t> район, </a:t>
            </a:r>
            <a:r>
              <a:rPr lang="ru-RU" sz="3200" b="1" dirty="0" smtClean="0"/>
              <a:t>с</a:t>
            </a:r>
            <a:r>
              <a:rPr lang="ru-RU" sz="3200" b="1" dirty="0"/>
              <a:t>. </a:t>
            </a:r>
            <a:r>
              <a:rPr lang="ru-RU" sz="3200" b="1" dirty="0" err="1"/>
              <a:t>Торайгыр</a:t>
            </a:r>
            <a:r>
              <a:rPr lang="ru-RU" sz="3200" b="1" dirty="0"/>
              <a:t>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2132856"/>
            <a:ext cx="4258816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Эпоха бронзы. </a:t>
            </a:r>
            <a:r>
              <a:rPr lang="ru-RU" sz="2800" dirty="0"/>
              <a:t>Историко-культурное значение: Погребальный и сакральный объект древнейших металлургов и скотоводов </a:t>
            </a:r>
            <a:r>
              <a:rPr lang="ru-RU" sz="2800" dirty="0" err="1"/>
              <a:t>Сарыарки</a:t>
            </a:r>
            <a:r>
              <a:rPr lang="ru-RU" sz="2800" dirty="0"/>
              <a:t>. Площадь­­- 400 кв. м.</a:t>
            </a:r>
            <a:endParaRPr lang="ru-RU" sz="2800" dirty="0"/>
          </a:p>
        </p:txBody>
      </p:sp>
      <p:pic>
        <p:nvPicPr>
          <p:cNvPr id="4" name="Рисунок 3" descr="C:\Users\user\Desktop\Новая папка\районы сакралка\Кемпиртас гробницы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70545"/>
            <a:ext cx="3384376" cy="43924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093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Петроглифы </a:t>
            </a:r>
            <a:r>
              <a:rPr lang="ru-RU" sz="3200" b="1" dirty="0" err="1"/>
              <a:t>Акбидайык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(Экибастузский район, </a:t>
            </a:r>
            <a:r>
              <a:rPr lang="ru-RU" sz="3200" b="1" dirty="0" smtClean="0"/>
              <a:t>с</a:t>
            </a:r>
            <a:r>
              <a:rPr lang="ru-RU" sz="3200" b="1" dirty="0"/>
              <a:t>. </a:t>
            </a:r>
            <a:r>
              <a:rPr lang="ru-RU" sz="3200" b="1" dirty="0" err="1"/>
              <a:t>Майкаин</a:t>
            </a:r>
            <a:r>
              <a:rPr lang="ru-RU" sz="3200" b="1" dirty="0"/>
              <a:t>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1628800"/>
            <a:ext cx="4834880" cy="44973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/>
              <a:t>Каменный </a:t>
            </a:r>
            <a:r>
              <a:rPr lang="ru-RU" b="1" dirty="0"/>
              <a:t>век </a:t>
            </a:r>
            <a:r>
              <a:rPr lang="ru-RU" dirty="0"/>
              <a:t>- эпоха бронзы. Историко-культурное значение: Древнее святилище с наскальными изображениями людей и животных, характеризующие духовную культуру и изобразительное искусство древних охотников и скотоводов </a:t>
            </a:r>
            <a:r>
              <a:rPr lang="ru-RU" dirty="0" err="1"/>
              <a:t>Сарыарки</a:t>
            </a:r>
            <a:r>
              <a:rPr lang="ru-RU" dirty="0"/>
              <a:t>. Площадь - 320 кв. м.</a:t>
            </a:r>
            <a:endParaRPr lang="ru-RU" dirty="0"/>
          </a:p>
        </p:txBody>
      </p:sp>
      <p:pic>
        <p:nvPicPr>
          <p:cNvPr id="5" name="Рисунок 4" descr="C:\Users\user\Desktop\Новая папка\районы сакралка\акбидайык\Петроглифы Акбидайык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66" y="1628800"/>
            <a:ext cx="2880320" cy="1872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Рисунок 5" descr="C:\Users\user\Desktop\Новая папка\районы сакралка\акбидайык\Петроглифы Акбидайык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2880320" cy="1944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035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err="1"/>
              <a:t>Олентинские</a:t>
            </a:r>
            <a:r>
              <a:rPr lang="ru-RU" sz="3200" b="1" dirty="0"/>
              <a:t> </a:t>
            </a:r>
            <a:r>
              <a:rPr lang="ru-RU" sz="3200" b="1" dirty="0" err="1"/>
              <a:t>писанницы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(Экибастузский район, </a:t>
            </a:r>
            <a:r>
              <a:rPr lang="ru-RU" sz="3200" b="1" dirty="0" smtClean="0"/>
              <a:t>с</a:t>
            </a:r>
            <a:r>
              <a:rPr lang="ru-RU" sz="3200" b="1" dirty="0"/>
              <a:t>. Оленты)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628800"/>
            <a:ext cx="4896544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Каменный век - эпоха бронзы. </a:t>
            </a:r>
            <a:r>
              <a:rPr lang="ru-RU" sz="2400" dirty="0"/>
              <a:t>Историко-культурное значение: Памятник первобытного наскального искусства, включающий более пятидесяти изображений животных – быков, лошадей, оленей, верблюдов, кошачьих хищников, а также антропоморфные изображения и сцены охоты.  Памятник является сакральным местом древних скотоводов эпохи энеолита и бронзы. Площадь - 300 кв. м.</a:t>
            </a:r>
            <a:endParaRPr lang="ru-RU" sz="2400" dirty="0"/>
          </a:p>
        </p:txBody>
      </p:sp>
      <p:pic>
        <p:nvPicPr>
          <p:cNvPr id="4" name="Рисунок 3" descr="http://silkadv.com/sites/default/files/styles/article-teaser/public/1_ekibas2_small.jpg?itok=CVrJlaJ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3600400" cy="3960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719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/>
              <a:t>Калбасунская</a:t>
            </a:r>
            <a:r>
              <a:rPr lang="ru-RU" sz="3200" b="1" dirty="0"/>
              <a:t> башня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(Майский район)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628800"/>
            <a:ext cx="3970784" cy="44973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На территории Кызыл-</a:t>
            </a:r>
            <a:r>
              <a:rPr lang="ru-RU" dirty="0" err="1"/>
              <a:t>енбек</a:t>
            </a:r>
            <a:r>
              <a:rPr lang="ru-RU" dirty="0"/>
              <a:t> была расположена </a:t>
            </a:r>
            <a:r>
              <a:rPr lang="ru-RU" dirty="0" err="1"/>
              <a:t>Калбасунская</a:t>
            </a:r>
            <a:r>
              <a:rPr lang="ru-RU" dirty="0"/>
              <a:t> башня, которая относится к </a:t>
            </a:r>
            <a:r>
              <a:rPr lang="ru-RU" b="1" dirty="0"/>
              <a:t>XIV-XV вв.</a:t>
            </a:r>
            <a:r>
              <a:rPr lang="ru-RU" dirty="0"/>
              <a:t> </a:t>
            </a:r>
            <a:r>
              <a:rPr lang="ru-RU" dirty="0" smtClean="0"/>
              <a:t>  В 2003 </a:t>
            </a:r>
            <a:r>
              <a:rPr lang="ru-RU" dirty="0"/>
              <a:t>году археологами Павлодарской области было изучено эта башня, в итоге изучения этой башни были </a:t>
            </a:r>
            <a:r>
              <a:rPr lang="ru-RU" dirty="0" smtClean="0"/>
              <a:t>найдены образцы </a:t>
            </a:r>
            <a:r>
              <a:rPr lang="ru-RU" dirty="0"/>
              <a:t>в орнаментальном виде. </a:t>
            </a:r>
            <a:endParaRPr lang="ru-RU" dirty="0"/>
          </a:p>
        </p:txBody>
      </p:sp>
      <p:pic>
        <p:nvPicPr>
          <p:cNvPr id="4" name="Рисунок 3" descr="C:\Users\Музей\AppData\Local\Microsoft\Windows\Temporary Internet Files\Content.Word\20170808_1155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3816424" cy="460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032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769</TotalTime>
  <Words>2377</Words>
  <Application>Microsoft Office PowerPoint</Application>
  <PresentationFormat>Экран (4:3)</PresentationFormat>
  <Paragraphs>99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Солнцестояние</vt:lpstr>
      <vt:lpstr>Презентация PowerPoint</vt:lpstr>
      <vt:lpstr>Презентация PowerPoint</vt:lpstr>
      <vt:lpstr>Сакральная объекты Павлодарской области разделили на четыри категории.</vt:lpstr>
      <vt:lpstr>Презентация PowerPoint</vt:lpstr>
      <vt:lpstr>Объекты культового значения древности и средневековья. </vt:lpstr>
      <vt:lpstr>Каменные гробницы Кемпиртас (Баянаульский район, с. Торайгыр)</vt:lpstr>
      <vt:lpstr>Петроглифы Акбидайык (Экибастузский район, с. Майкаин)</vt:lpstr>
      <vt:lpstr>Олентинские писанницы (Экибастузский район, с. Оленты)</vt:lpstr>
      <vt:lpstr>Калбасунская башня (Майский район)</vt:lpstr>
      <vt:lpstr>Наскальные рисунки Кемертуз (Майский район)</vt:lpstr>
      <vt:lpstr>Наскальные рисунки горта Драверта (Баянаульский район)</vt:lpstr>
      <vt:lpstr>Объекты культового значения современности</vt:lpstr>
      <vt:lpstr>Мавзолейный комплекс Исабека Ишана (1792-1871) (город Экибастуз) </vt:lpstr>
      <vt:lpstr>Мавзолей Таймас аулие (Иртышский район)</vt:lpstr>
      <vt:lpstr>Мавзолей Габдул-УахитТиленшиулы (1853-1926) (Щербактинский район) </vt:lpstr>
      <vt:lpstr>Могила Кайсы Нургазыулы (1888—1976 гг.) (Майский район, Акшиман)</vt:lpstr>
      <vt:lpstr>Места важных исторических событий и захоронения видных деятелей.</vt:lpstr>
      <vt:lpstr>Могила Естая Беркимбаева (1874—1946) (Актогайский район)</vt:lpstr>
      <vt:lpstr>Мавзолей С. Торайгырова (Баянаульский район, с. Торайгыр)</vt:lpstr>
      <vt:lpstr>«Сөретас» Казыбек бия (Баянаульскийрайон, село Мурынтал)</vt:lpstr>
      <vt:lpstr>Могила Жаяу Мусы (Баянаульский район,     в 10 км от села Мурынтал)</vt:lpstr>
      <vt:lpstr>Найза (Иртышский  район)</vt:lpstr>
      <vt:lpstr>Место захоронения и памятник Казангапу Сатыбалдыулы (Аксуский район,                      с. Жолкудук Балыкшы)</vt:lpstr>
      <vt:lpstr>Могила Косым Пишенбаева (Баянаульский район, Күркелі, Мақашмекені)</vt:lpstr>
      <vt:lpstr>Мемориал памяти жертв политических репрессий (город Павлодар)</vt:lpstr>
      <vt:lpstr>Памятник жертвам голода (город Павлодар)</vt:lpstr>
      <vt:lpstr>Мавзолей Укибай бия (Баянаульскийрайон, село Кокдомбак)</vt:lpstr>
      <vt:lpstr>Природно-ландшафтные объекты.</vt:lpstr>
      <vt:lpstr>Скала Кемпиртас (Баянаульский район)</vt:lpstr>
      <vt:lpstr>Аулиебулак (Акбурааулиелері) (окрестности села Куркели, Баянаульский район)</vt:lpstr>
      <vt:lpstr>Археологический памятник  «Гусиный перелет»</vt:lpstr>
      <vt:lpstr>Соленое озеро Кемертуз  село Малайсары Майского района</vt:lpstr>
      <vt:lpstr>Спасибо  за внимание 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Мина</dc:creator>
  <cp:lastModifiedBy>Серик Сулейменов</cp:lastModifiedBy>
  <cp:revision>115</cp:revision>
  <dcterms:created xsi:type="dcterms:W3CDTF">2014-05-14T19:02:30Z</dcterms:created>
  <dcterms:modified xsi:type="dcterms:W3CDTF">2020-05-05T16:44:04Z</dcterms:modified>
</cp:coreProperties>
</file>