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8"/>
  </p:notesMasterIdLst>
  <p:sldIdLst>
    <p:sldId id="256" r:id="rId2"/>
    <p:sldId id="260" r:id="rId3"/>
    <p:sldId id="263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9201C-DEA0-46E5-850E-7A811C9BB01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9F8000-69CA-495A-A0DA-4DF840928A54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Учитель – строгое и правильное слово. </a:t>
          </a:r>
          <a:endParaRPr lang="ru-RU" dirty="0">
            <a:solidFill>
              <a:srgbClr val="0070C0"/>
            </a:solidFill>
          </a:endParaRPr>
        </a:p>
      </dgm:t>
    </dgm:pt>
    <dgm:pt modelId="{64C7E3ED-A60C-4A74-8544-8B263F2E8BB5}" type="parTrans" cxnId="{73AE40F0-B00D-45AC-B435-FDDF7CAB6710}">
      <dgm:prSet/>
      <dgm:spPr/>
      <dgm:t>
        <a:bodyPr/>
        <a:lstStyle/>
        <a:p>
          <a:endParaRPr lang="ru-RU"/>
        </a:p>
      </dgm:t>
    </dgm:pt>
    <dgm:pt modelId="{A79C7740-CB88-4B30-BE9E-5415CE4D7BC0}" type="sibTrans" cxnId="{73AE40F0-B00D-45AC-B435-FDDF7CAB6710}">
      <dgm:prSet/>
      <dgm:spPr/>
      <dgm:t>
        <a:bodyPr/>
        <a:lstStyle/>
        <a:p>
          <a:endParaRPr lang="ru-RU"/>
        </a:p>
      </dgm:t>
    </dgm:pt>
    <dgm:pt modelId="{F8FC1131-202E-4866-AA6F-BF133D204651}">
      <dgm:prSet/>
      <dgm:spPr/>
      <dgm:t>
        <a:bodyPr/>
        <a:lstStyle/>
        <a:p>
          <a:pPr rtl="0"/>
          <a:r>
            <a:rPr lang="ru-RU" smtClean="0"/>
            <a:t>Это уникальная профессия, которая не подчиняется законам времени, запросам моды и не зависит от географии. </a:t>
          </a:r>
          <a:endParaRPr lang="ru-RU"/>
        </a:p>
      </dgm:t>
    </dgm:pt>
    <dgm:pt modelId="{A89E8BE0-EA63-4D51-98AB-FD798DD69D9B}" type="parTrans" cxnId="{540CC4CC-F419-4D8B-BE61-46F63D3F7AA6}">
      <dgm:prSet/>
      <dgm:spPr/>
      <dgm:t>
        <a:bodyPr/>
        <a:lstStyle/>
        <a:p>
          <a:endParaRPr lang="ru-RU"/>
        </a:p>
      </dgm:t>
    </dgm:pt>
    <dgm:pt modelId="{7AB250B4-C15D-4ED2-A51E-2F7D476A7D51}" type="sibTrans" cxnId="{540CC4CC-F419-4D8B-BE61-46F63D3F7AA6}">
      <dgm:prSet/>
      <dgm:spPr/>
      <dgm:t>
        <a:bodyPr/>
        <a:lstStyle/>
        <a:p>
          <a:endParaRPr lang="ru-RU"/>
        </a:p>
      </dgm:t>
    </dgm:pt>
    <dgm:pt modelId="{C3317DFA-B0B1-4824-953B-C1765E614141}">
      <dgm:prSet/>
      <dgm:spPr/>
      <dgm:t>
        <a:bodyPr/>
        <a:lstStyle/>
        <a:p>
          <a:pPr rtl="0"/>
          <a:r>
            <a:rPr lang="ru-RU" dirty="0" smtClean="0"/>
            <a:t>Учитель это важный и необходимый человек в жизни каждого ребенка.</a:t>
          </a:r>
          <a:endParaRPr lang="ru-RU" dirty="0"/>
        </a:p>
      </dgm:t>
    </dgm:pt>
    <dgm:pt modelId="{69243934-6962-486A-B1D9-AD4AED883173}" type="parTrans" cxnId="{DE885E89-7077-4E16-BBBD-AA251EA6F818}">
      <dgm:prSet/>
      <dgm:spPr/>
      <dgm:t>
        <a:bodyPr/>
        <a:lstStyle/>
        <a:p>
          <a:endParaRPr lang="ru-RU"/>
        </a:p>
      </dgm:t>
    </dgm:pt>
    <dgm:pt modelId="{E9696478-0796-4E0D-ACEB-E0D04F5F6549}" type="sibTrans" cxnId="{DE885E89-7077-4E16-BBBD-AA251EA6F818}">
      <dgm:prSet/>
      <dgm:spPr/>
      <dgm:t>
        <a:bodyPr/>
        <a:lstStyle/>
        <a:p>
          <a:endParaRPr lang="ru-RU"/>
        </a:p>
      </dgm:t>
    </dgm:pt>
    <dgm:pt modelId="{8B0D6D08-7D2E-48D9-BA2D-F829B882A988}" type="pres">
      <dgm:prSet presAssocID="{FF39201C-DEA0-46E5-850E-7A811C9BB01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091E039-502C-40C1-8CEA-1FE4996B1DCD}" type="pres">
      <dgm:prSet presAssocID="{1D9F8000-69CA-495A-A0DA-4DF840928A54}" presName="circle1" presStyleLbl="node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C8C94AE8-0566-4BD4-98B6-9B17BE8A4B77}" type="pres">
      <dgm:prSet presAssocID="{1D9F8000-69CA-495A-A0DA-4DF840928A54}" presName="space" presStyleCnt="0"/>
      <dgm:spPr/>
    </dgm:pt>
    <dgm:pt modelId="{79B5938A-C268-4C69-A674-17995CB27A2A}" type="pres">
      <dgm:prSet presAssocID="{1D9F8000-69CA-495A-A0DA-4DF840928A54}" presName="rect1" presStyleLbl="alignAcc1" presStyleIdx="0" presStyleCnt="3" custLinFactNeighborX="376" custLinFactNeighborY="6134"/>
      <dgm:spPr/>
      <dgm:t>
        <a:bodyPr/>
        <a:lstStyle/>
        <a:p>
          <a:endParaRPr lang="ru-RU"/>
        </a:p>
      </dgm:t>
    </dgm:pt>
    <dgm:pt modelId="{C87EA55A-793C-42E5-8A32-01A48D0AEFE0}" type="pres">
      <dgm:prSet presAssocID="{F8FC1131-202E-4866-AA6F-BF133D204651}" presName="vertSpace2" presStyleLbl="node1" presStyleIdx="0" presStyleCnt="3"/>
      <dgm:spPr/>
    </dgm:pt>
    <dgm:pt modelId="{1E134FBF-3F1F-4946-92FE-B7AAF74DC371}" type="pres">
      <dgm:prSet presAssocID="{F8FC1131-202E-4866-AA6F-BF133D204651}" presName="circle2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4B4468AB-21EB-48BA-9E89-B5945B320CD1}" type="pres">
      <dgm:prSet presAssocID="{F8FC1131-202E-4866-AA6F-BF133D204651}" presName="rect2" presStyleLbl="alignAcc1" presStyleIdx="1" presStyleCnt="3"/>
      <dgm:spPr/>
    </dgm:pt>
    <dgm:pt modelId="{E08C0FE8-A2C7-47C6-86F9-7D168F649C90}" type="pres">
      <dgm:prSet presAssocID="{C3317DFA-B0B1-4824-953B-C1765E614141}" presName="vertSpace3" presStyleLbl="node1" presStyleIdx="1" presStyleCnt="3"/>
      <dgm:spPr/>
    </dgm:pt>
    <dgm:pt modelId="{C86C66D4-4DE7-4415-9963-10FFC1727A6B}" type="pres">
      <dgm:prSet presAssocID="{C3317DFA-B0B1-4824-953B-C1765E614141}" presName="circle3" presStyleLbl="node1" presStyleIdx="2" presStyleCnt="3"/>
      <dgm:spPr>
        <a:solidFill>
          <a:schemeClr val="accent6">
            <a:lumMod val="20000"/>
            <a:lumOff val="80000"/>
          </a:schemeClr>
        </a:solidFill>
      </dgm:spPr>
    </dgm:pt>
    <dgm:pt modelId="{62E2491B-475F-4EAA-B4B6-736C7CD30F9E}" type="pres">
      <dgm:prSet presAssocID="{C3317DFA-B0B1-4824-953B-C1765E614141}" presName="rect3" presStyleLbl="alignAcc1" presStyleIdx="2" presStyleCnt="3"/>
      <dgm:spPr/>
    </dgm:pt>
    <dgm:pt modelId="{F2CBB92B-9B7D-4DD5-A75C-008716F10425}" type="pres">
      <dgm:prSet presAssocID="{1D9F8000-69CA-495A-A0DA-4DF840928A5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7D85-F264-48FD-AB3E-FB933DAC2DC5}" type="pres">
      <dgm:prSet presAssocID="{F8FC1131-202E-4866-AA6F-BF133D20465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8289BBFA-6246-475A-8DCD-8846D81B0BF4}" type="pres">
      <dgm:prSet presAssocID="{C3317DFA-B0B1-4824-953B-C1765E61414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AA30FFC-1E7F-40AB-9278-44B7534ECFF2}" type="presOf" srcId="{F8FC1131-202E-4866-AA6F-BF133D204651}" destId="{4B4468AB-21EB-48BA-9E89-B5945B320CD1}" srcOrd="0" destOrd="0" presId="urn:microsoft.com/office/officeart/2005/8/layout/target3"/>
    <dgm:cxn modelId="{2972DE4D-015B-4331-8E97-F7F31780A8AA}" type="presOf" srcId="{F8FC1131-202E-4866-AA6F-BF133D204651}" destId="{580B7D85-F264-48FD-AB3E-FB933DAC2DC5}" srcOrd="1" destOrd="0" presId="urn:microsoft.com/office/officeart/2005/8/layout/target3"/>
    <dgm:cxn modelId="{0B1D60F6-59D6-4691-B32F-055917A4D1F7}" type="presOf" srcId="{C3317DFA-B0B1-4824-953B-C1765E614141}" destId="{62E2491B-475F-4EAA-B4B6-736C7CD30F9E}" srcOrd="0" destOrd="0" presId="urn:microsoft.com/office/officeart/2005/8/layout/target3"/>
    <dgm:cxn modelId="{9DD39BFA-7967-448A-B4B4-C8B12528DDD7}" type="presOf" srcId="{1D9F8000-69CA-495A-A0DA-4DF840928A54}" destId="{F2CBB92B-9B7D-4DD5-A75C-008716F10425}" srcOrd="1" destOrd="0" presId="urn:microsoft.com/office/officeart/2005/8/layout/target3"/>
    <dgm:cxn modelId="{540CC4CC-F419-4D8B-BE61-46F63D3F7AA6}" srcId="{FF39201C-DEA0-46E5-850E-7A811C9BB014}" destId="{F8FC1131-202E-4866-AA6F-BF133D204651}" srcOrd="1" destOrd="0" parTransId="{A89E8BE0-EA63-4D51-98AB-FD798DD69D9B}" sibTransId="{7AB250B4-C15D-4ED2-A51E-2F7D476A7D51}"/>
    <dgm:cxn modelId="{4171CEA4-636B-456B-AA41-595C136B2A72}" type="presOf" srcId="{FF39201C-DEA0-46E5-850E-7A811C9BB014}" destId="{8B0D6D08-7D2E-48D9-BA2D-F829B882A988}" srcOrd="0" destOrd="0" presId="urn:microsoft.com/office/officeart/2005/8/layout/target3"/>
    <dgm:cxn modelId="{73AE40F0-B00D-45AC-B435-FDDF7CAB6710}" srcId="{FF39201C-DEA0-46E5-850E-7A811C9BB014}" destId="{1D9F8000-69CA-495A-A0DA-4DF840928A54}" srcOrd="0" destOrd="0" parTransId="{64C7E3ED-A60C-4A74-8544-8B263F2E8BB5}" sibTransId="{A79C7740-CB88-4B30-BE9E-5415CE4D7BC0}"/>
    <dgm:cxn modelId="{2E93C3A1-40C9-4673-9258-7C53B498AE1C}" type="presOf" srcId="{C3317DFA-B0B1-4824-953B-C1765E614141}" destId="{8289BBFA-6246-475A-8DCD-8846D81B0BF4}" srcOrd="1" destOrd="0" presId="urn:microsoft.com/office/officeart/2005/8/layout/target3"/>
    <dgm:cxn modelId="{A79BB09D-2933-4F6F-AFA4-16E47B580481}" type="presOf" srcId="{1D9F8000-69CA-495A-A0DA-4DF840928A54}" destId="{79B5938A-C268-4C69-A674-17995CB27A2A}" srcOrd="0" destOrd="0" presId="urn:microsoft.com/office/officeart/2005/8/layout/target3"/>
    <dgm:cxn modelId="{DE885E89-7077-4E16-BBBD-AA251EA6F818}" srcId="{FF39201C-DEA0-46E5-850E-7A811C9BB014}" destId="{C3317DFA-B0B1-4824-953B-C1765E614141}" srcOrd="2" destOrd="0" parTransId="{69243934-6962-486A-B1D9-AD4AED883173}" sibTransId="{E9696478-0796-4E0D-ACEB-E0D04F5F6549}"/>
    <dgm:cxn modelId="{3E9B2A80-4780-45B2-91B4-62A3EAC0A12F}" type="presParOf" srcId="{8B0D6D08-7D2E-48D9-BA2D-F829B882A988}" destId="{0091E039-502C-40C1-8CEA-1FE4996B1DCD}" srcOrd="0" destOrd="0" presId="urn:microsoft.com/office/officeart/2005/8/layout/target3"/>
    <dgm:cxn modelId="{D5225767-6F54-4E90-8F38-7C5893496081}" type="presParOf" srcId="{8B0D6D08-7D2E-48D9-BA2D-F829B882A988}" destId="{C8C94AE8-0566-4BD4-98B6-9B17BE8A4B77}" srcOrd="1" destOrd="0" presId="urn:microsoft.com/office/officeart/2005/8/layout/target3"/>
    <dgm:cxn modelId="{F31A2070-8811-436E-8BB6-0C88210C4ED3}" type="presParOf" srcId="{8B0D6D08-7D2E-48D9-BA2D-F829B882A988}" destId="{79B5938A-C268-4C69-A674-17995CB27A2A}" srcOrd="2" destOrd="0" presId="urn:microsoft.com/office/officeart/2005/8/layout/target3"/>
    <dgm:cxn modelId="{BF4D5AFF-F6F9-4931-B2CE-780B2739E9A4}" type="presParOf" srcId="{8B0D6D08-7D2E-48D9-BA2D-F829B882A988}" destId="{C87EA55A-793C-42E5-8A32-01A48D0AEFE0}" srcOrd="3" destOrd="0" presId="urn:microsoft.com/office/officeart/2005/8/layout/target3"/>
    <dgm:cxn modelId="{76F313BE-D3F0-4063-8588-1B4C0CCFDBD7}" type="presParOf" srcId="{8B0D6D08-7D2E-48D9-BA2D-F829B882A988}" destId="{1E134FBF-3F1F-4946-92FE-B7AAF74DC371}" srcOrd="4" destOrd="0" presId="urn:microsoft.com/office/officeart/2005/8/layout/target3"/>
    <dgm:cxn modelId="{4972AAAB-F135-4EA5-9708-7E940193F95A}" type="presParOf" srcId="{8B0D6D08-7D2E-48D9-BA2D-F829B882A988}" destId="{4B4468AB-21EB-48BA-9E89-B5945B320CD1}" srcOrd="5" destOrd="0" presId="urn:microsoft.com/office/officeart/2005/8/layout/target3"/>
    <dgm:cxn modelId="{B86ECEED-AB3E-47C8-BF32-D7209DD63CC6}" type="presParOf" srcId="{8B0D6D08-7D2E-48D9-BA2D-F829B882A988}" destId="{E08C0FE8-A2C7-47C6-86F9-7D168F649C90}" srcOrd="6" destOrd="0" presId="urn:microsoft.com/office/officeart/2005/8/layout/target3"/>
    <dgm:cxn modelId="{66F81926-8706-4BAB-8102-305407CC69DA}" type="presParOf" srcId="{8B0D6D08-7D2E-48D9-BA2D-F829B882A988}" destId="{C86C66D4-4DE7-4415-9963-10FFC1727A6B}" srcOrd="7" destOrd="0" presId="urn:microsoft.com/office/officeart/2005/8/layout/target3"/>
    <dgm:cxn modelId="{6DB90766-9618-4571-A841-F79E1DEF5A6E}" type="presParOf" srcId="{8B0D6D08-7D2E-48D9-BA2D-F829B882A988}" destId="{62E2491B-475F-4EAA-B4B6-736C7CD30F9E}" srcOrd="8" destOrd="0" presId="urn:microsoft.com/office/officeart/2005/8/layout/target3"/>
    <dgm:cxn modelId="{28DC39DC-8626-44A5-ACA9-3BBE0FDDEA17}" type="presParOf" srcId="{8B0D6D08-7D2E-48D9-BA2D-F829B882A988}" destId="{F2CBB92B-9B7D-4DD5-A75C-008716F10425}" srcOrd="9" destOrd="0" presId="urn:microsoft.com/office/officeart/2005/8/layout/target3"/>
    <dgm:cxn modelId="{9C33CFBB-9602-4EE8-A3CC-C1FC7727BD9F}" type="presParOf" srcId="{8B0D6D08-7D2E-48D9-BA2D-F829B882A988}" destId="{580B7D85-F264-48FD-AB3E-FB933DAC2DC5}" srcOrd="10" destOrd="0" presId="urn:microsoft.com/office/officeart/2005/8/layout/target3"/>
    <dgm:cxn modelId="{08BB6301-4F83-4642-96DA-77515B867CAC}" type="presParOf" srcId="{8B0D6D08-7D2E-48D9-BA2D-F829B882A988}" destId="{8289BBFA-6246-475A-8DCD-8846D81B0B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1E039-502C-40C1-8CEA-1FE4996B1DCD}">
      <dsp:nvSpPr>
        <dsp:cNvPr id="0" name=""/>
        <dsp:cNvSpPr/>
      </dsp:nvSpPr>
      <dsp:spPr>
        <a:xfrm>
          <a:off x="0" y="0"/>
          <a:ext cx="1721154" cy="172115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5938A-C268-4C69-A674-17995CB27A2A}">
      <dsp:nvSpPr>
        <dsp:cNvPr id="0" name=""/>
        <dsp:cNvSpPr/>
      </dsp:nvSpPr>
      <dsp:spPr>
        <a:xfrm>
          <a:off x="860577" y="0"/>
          <a:ext cx="9371993" cy="1721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70C0"/>
              </a:solidFill>
            </a:rPr>
            <a:t>Учитель – строгое и правильное слово. </a:t>
          </a:r>
          <a:endParaRPr lang="ru-RU" sz="1500" kern="1200" dirty="0">
            <a:solidFill>
              <a:srgbClr val="0070C0"/>
            </a:solidFill>
          </a:endParaRPr>
        </a:p>
      </dsp:txBody>
      <dsp:txXfrm>
        <a:off x="860577" y="0"/>
        <a:ext cx="9371993" cy="516347"/>
      </dsp:txXfrm>
    </dsp:sp>
    <dsp:sp modelId="{1E134FBF-3F1F-4946-92FE-B7AAF74DC371}">
      <dsp:nvSpPr>
        <dsp:cNvPr id="0" name=""/>
        <dsp:cNvSpPr/>
      </dsp:nvSpPr>
      <dsp:spPr>
        <a:xfrm>
          <a:off x="301202" y="516347"/>
          <a:ext cx="1118748" cy="111874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468AB-21EB-48BA-9E89-B5945B320CD1}">
      <dsp:nvSpPr>
        <dsp:cNvPr id="0" name=""/>
        <dsp:cNvSpPr/>
      </dsp:nvSpPr>
      <dsp:spPr>
        <a:xfrm>
          <a:off x="860577" y="516347"/>
          <a:ext cx="9371993" cy="1118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Это уникальная профессия, которая не подчиняется законам времени, запросам моды и не зависит от географии. </a:t>
          </a:r>
          <a:endParaRPr lang="ru-RU" sz="1500" kern="1200"/>
        </a:p>
      </dsp:txBody>
      <dsp:txXfrm>
        <a:off x="860577" y="516347"/>
        <a:ext cx="9371993" cy="516345"/>
      </dsp:txXfrm>
    </dsp:sp>
    <dsp:sp modelId="{C86C66D4-4DE7-4415-9963-10FFC1727A6B}">
      <dsp:nvSpPr>
        <dsp:cNvPr id="0" name=""/>
        <dsp:cNvSpPr/>
      </dsp:nvSpPr>
      <dsp:spPr>
        <a:xfrm>
          <a:off x="602404" y="1032692"/>
          <a:ext cx="516345" cy="51634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2491B-475F-4EAA-B4B6-736C7CD30F9E}">
      <dsp:nvSpPr>
        <dsp:cNvPr id="0" name=""/>
        <dsp:cNvSpPr/>
      </dsp:nvSpPr>
      <dsp:spPr>
        <a:xfrm>
          <a:off x="860577" y="1032692"/>
          <a:ext cx="9371993" cy="516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Учитель это важный и необходимый человек в жизни каждого ребенка.</a:t>
          </a:r>
          <a:endParaRPr lang="ru-RU" sz="1500" kern="1200" dirty="0"/>
        </a:p>
      </dsp:txBody>
      <dsp:txXfrm>
        <a:off x="860577" y="1032692"/>
        <a:ext cx="9371993" cy="51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FFA6-CC46-4BC5-85E8-0CC62C506532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C5F19-DB26-4F43-B05C-9946BA8D8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9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5F19-DB26-4F43-B05C-9946BA8D8E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0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1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8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5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7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5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1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6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3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9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1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3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2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7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16AC51-96E0-4AEE-BFBC-2F3AF06AE0C9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5DC302-CBCD-4CB2-BA9E-4F6CDEE73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4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профессия учитель!</a:t>
            </a:r>
            <a:endParaRPr lang="ru-RU" dirty="0"/>
          </a:p>
        </p:txBody>
      </p:sp>
      <p:pic>
        <p:nvPicPr>
          <p:cNvPr id="1030" name="Picture 6" descr="https://static.wixstatic.com/media/1c5f39_a11634d321874aa68d8a40fd0177085a~mv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3565330"/>
            <a:ext cx="3178629" cy="17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5629" y="5965371"/>
            <a:ext cx="969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Гаврилова Татьяна Владимировна, старший преподаватель высшей школы «Естествознания» ППУ, магистр биологии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/>
        </p:blipFill>
        <p:spPr bwMode="auto">
          <a:xfrm>
            <a:off x="-87086" y="-111352"/>
            <a:ext cx="2895600" cy="167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600785"/>
              </p:ext>
            </p:extLst>
          </p:nvPr>
        </p:nvGraphicFramePr>
        <p:xfrm>
          <a:off x="1045030" y="717246"/>
          <a:ext cx="10232570" cy="172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yt3.ggpht.com/a/AATXAJwmTK6JD7oU3lHC1LNNPlE3fYzuEYVhqabJyg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19" y="3109368"/>
            <a:ext cx="1869168" cy="18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gifer.com/M4zM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2543972"/>
            <a:ext cx="1150710" cy="19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900igr.net/up/datai/112141/0010-012-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16" y="3031367"/>
            <a:ext cx="1520825" cy="2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4659" y="5495250"/>
            <a:ext cx="903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70C0"/>
                </a:solidFill>
                <a:effectLst/>
                <a:latin typeface="Open Sans"/>
              </a:rPr>
              <a:t>Учитель работает над самой ответственной задачей - он формирует человека.</a:t>
            </a:r>
          </a:p>
          <a:p>
            <a:pPr algn="r"/>
            <a:r>
              <a:rPr lang="ru-RU" b="0" i="0" dirty="0" smtClean="0">
                <a:solidFill>
                  <a:srgbClr val="0070C0"/>
                </a:solidFill>
                <a:effectLst/>
                <a:latin typeface="Open Sans"/>
              </a:rPr>
              <a:t> М. И. Калинин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4" y="739018"/>
            <a:ext cx="9857042" cy="17320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Учитель всегда в поиске (новой информации, новых возможностей, новых идей и т.д.)</a:t>
            </a:r>
          </a:p>
          <a:p>
            <a:pPr lvl="0"/>
            <a:r>
              <a:rPr lang="ru-RU" dirty="0" smtClean="0"/>
              <a:t>На </a:t>
            </a:r>
            <a:r>
              <a:rPr lang="ru-RU" dirty="0"/>
              <a:t>работе учителю никогда не бывают скучно. </a:t>
            </a:r>
            <a:endParaRPr lang="ru-RU" dirty="0" smtClean="0"/>
          </a:p>
          <a:p>
            <a:pPr lvl="0"/>
            <a:r>
              <a:rPr lang="ru-RU" dirty="0" smtClean="0"/>
              <a:t>Каждая </a:t>
            </a:r>
            <a:r>
              <a:rPr lang="ru-RU" dirty="0"/>
              <a:t>минута </a:t>
            </a:r>
            <a:r>
              <a:rPr lang="ru-RU" dirty="0" smtClean="0"/>
              <a:t>работы учителя </a:t>
            </a:r>
            <a:r>
              <a:rPr lang="ru-RU" dirty="0"/>
              <a:t>наполнена деятельностью, эмоциями, общением.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https://cf.ppt-online.org/files/slide/1/1lTzkXRqQBaUGvetVYPNw9OuAWjfndob5Ii3Lc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3" t="57813" r="9743" b="11343"/>
          <a:stretch/>
        </p:blipFill>
        <p:spPr bwMode="auto">
          <a:xfrm>
            <a:off x="4811768" y="3258125"/>
            <a:ext cx="3193064" cy="23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f.ppt-online.org/files/slide/1/1lTzkXRqQBaUGvetVYPNw9OuAWjfndob5Ii3Lc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4" t="21456" r="6729" b="48147"/>
          <a:stretch/>
        </p:blipFill>
        <p:spPr bwMode="auto">
          <a:xfrm>
            <a:off x="881742" y="3258125"/>
            <a:ext cx="3505066" cy="23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kz.yandex.net/i?id=30fc70408add202f8f49c08588b0cf3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54" y="3258125"/>
            <a:ext cx="3053161" cy="22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9" y="774018"/>
            <a:ext cx="9046028" cy="510298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</a:t>
            </a:r>
            <a:r>
              <a:rPr lang="ru-RU" dirty="0" smtClean="0"/>
              <a:t>аша </a:t>
            </a:r>
            <a:r>
              <a:rPr lang="ru-RU" dirty="0"/>
              <a:t>профессия </a:t>
            </a:r>
            <a:r>
              <a:rPr lang="ru-RU" dirty="0" smtClean="0"/>
              <a:t>очень </a:t>
            </a:r>
            <a:r>
              <a:rPr lang="ru-RU" dirty="0"/>
              <a:t>«живая», деятельная, что это не позволяет нам стоять на месте, а требует постоянно быть в курсе всех событий, начиная от глобальных мировых и заканчивая изменениями в молодёжном сленге, моде, музыке. </a:t>
            </a:r>
            <a:r>
              <a:rPr lang="ru-RU" dirty="0" smtClean="0"/>
              <a:t>Это </a:t>
            </a:r>
            <a:r>
              <a:rPr lang="ru-RU" dirty="0"/>
              <a:t>творческие встречи, интересные дела, проекты, открытия малые и большие,  каждый день общение с </a:t>
            </a:r>
            <a:r>
              <a:rPr lang="ru-RU" dirty="0" smtClean="0"/>
              <a:t>ребятами. Бывают </a:t>
            </a:r>
            <a:r>
              <a:rPr lang="ru-RU" dirty="0"/>
              <a:t>моменты, когда очередной педагогический успех или успех детей </a:t>
            </a:r>
            <a:r>
              <a:rPr lang="ru-RU" dirty="0" smtClean="0"/>
              <a:t>дает </a:t>
            </a:r>
            <a:r>
              <a:rPr lang="ru-RU" dirty="0"/>
              <a:t>силы и за спиной как будто </a:t>
            </a:r>
            <a:r>
              <a:rPr lang="ru-RU" dirty="0" smtClean="0"/>
              <a:t>вырастают </a:t>
            </a:r>
            <a:r>
              <a:rPr lang="ru-RU" dirty="0"/>
              <a:t>крылья, </a:t>
            </a:r>
            <a:r>
              <a:rPr lang="ru-RU" dirty="0" smtClean="0"/>
              <a:t>хочется  </a:t>
            </a:r>
            <a:r>
              <a:rPr lang="ru-RU" dirty="0"/>
              <a:t>творить ещё, поделиться всем, что </a:t>
            </a:r>
            <a:r>
              <a:rPr lang="ru-RU" dirty="0" smtClean="0"/>
              <a:t>знаешь. </a:t>
            </a:r>
            <a:r>
              <a:rPr lang="ru-RU" dirty="0"/>
              <a:t>Поэтому я не боюсь рисковать, меняться. Нужно пробовать, дерзать, творить, не останавливаясь </a:t>
            </a:r>
            <a:r>
              <a:rPr lang="ru-RU" dirty="0" smtClean="0"/>
              <a:t>на достигнутом</a:t>
            </a:r>
            <a:r>
              <a:rPr lang="ru-RU" dirty="0"/>
              <a:t>.  Разделяю мнение К. Д. Ушинского: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dirty="0"/>
              <a:t>Педагог живёт до тех пор, пока он учится»,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поэтому </a:t>
            </a:r>
            <a:r>
              <a:rPr lang="ru-RU" dirty="0"/>
              <a:t>любой учитель – это всегда ученик.</a:t>
            </a:r>
            <a:endParaRPr lang="ru-RU" dirty="0"/>
          </a:p>
        </p:txBody>
      </p:sp>
      <p:pic>
        <p:nvPicPr>
          <p:cNvPr id="8194" name="Picture 2" descr="https://i.gifer.com/JF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88" y="385890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yshared.ru/32/1317383/slide_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/>
        </p:blipFill>
        <p:spPr bwMode="auto">
          <a:xfrm>
            <a:off x="1743688" y="598714"/>
            <a:ext cx="8565592" cy="56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876" y="2743201"/>
            <a:ext cx="8958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rgbClr val="000000"/>
                </a:solidFill>
                <a:effectLst/>
                <a:latin typeface="Helvetica Neue"/>
              </a:rPr>
              <a:t>Учителя обладают властью, о которой премьер-министры могут только мечтать. </a:t>
            </a:r>
          </a:p>
          <a:p>
            <a:pPr algn="r"/>
            <a:r>
              <a:rPr lang="ru-RU" sz="3200" b="0" i="1" dirty="0" smtClean="0">
                <a:solidFill>
                  <a:srgbClr val="000000"/>
                </a:solidFill>
                <a:effectLst/>
                <a:latin typeface="Helvetica Neue"/>
              </a:rPr>
              <a:t>(Уинстон Черчилль)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178</Words>
  <Application>Microsoft Office PowerPoint</Application>
  <PresentationFormat>Широкоэкранный</PresentationFormat>
  <Paragraphs>16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Helvetica Neue</vt:lpstr>
      <vt:lpstr>Open Sans</vt:lpstr>
      <vt:lpstr>Натуральные материалы</vt:lpstr>
      <vt:lpstr>Моя профессия учитель!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23</cp:revision>
  <dcterms:created xsi:type="dcterms:W3CDTF">2021-01-24T13:52:49Z</dcterms:created>
  <dcterms:modified xsi:type="dcterms:W3CDTF">2021-01-24T20:40:06Z</dcterms:modified>
</cp:coreProperties>
</file>