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7" r:id="rId3"/>
    <p:sldId id="307" r:id="rId4"/>
    <p:sldId id="308" r:id="rId5"/>
    <p:sldId id="311" r:id="rId6"/>
    <p:sldId id="309" r:id="rId7"/>
    <p:sldId id="276" r:id="rId8"/>
    <p:sldId id="257" r:id="rId9"/>
    <p:sldId id="304" r:id="rId10"/>
    <p:sldId id="305" r:id="rId11"/>
    <p:sldId id="306" r:id="rId12"/>
    <p:sldId id="310" r:id="rId13"/>
    <p:sldId id="312" r:id="rId14"/>
    <p:sldId id="264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D07C93-BA19-4BC2-B29C-ADBB5A7549E3}" type="doc">
      <dgm:prSet loTypeId="urn:microsoft.com/office/officeart/2005/8/layout/chevron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E5B69E2-0810-4711-AA12-7E56BAD4B174}">
      <dgm:prSet phldrT="[Текст]"/>
      <dgm:spPr/>
      <dgm:t>
        <a:bodyPr/>
        <a:lstStyle/>
        <a:p>
          <a:r>
            <a:rPr lang="ru-RU"/>
            <a:t>1</a:t>
          </a:r>
          <a:endParaRPr lang="ru-RU" dirty="0"/>
        </a:p>
      </dgm:t>
    </dgm:pt>
    <dgm:pt modelId="{EA3170E4-6313-4A72-982B-F714AAA5233F}" type="parTrans" cxnId="{20AD11EA-49A3-42AC-B93E-8803F7F14298}">
      <dgm:prSet/>
      <dgm:spPr/>
      <dgm:t>
        <a:bodyPr/>
        <a:lstStyle/>
        <a:p>
          <a:endParaRPr lang="ru-RU"/>
        </a:p>
      </dgm:t>
    </dgm:pt>
    <dgm:pt modelId="{8CE04BF4-6157-47C4-9253-03F1607DF242}" type="sibTrans" cxnId="{20AD11EA-49A3-42AC-B93E-8803F7F14298}">
      <dgm:prSet/>
      <dgm:spPr/>
      <dgm:t>
        <a:bodyPr/>
        <a:lstStyle/>
        <a:p>
          <a:endParaRPr lang="ru-RU"/>
        </a:p>
      </dgm:t>
    </dgm:pt>
    <dgm:pt modelId="{37BB96F0-A36A-4F7F-ADAA-B7B7263E0C4D}">
      <dgm:prSet phldrT="[Текст]"/>
      <dgm:spPr/>
      <dgm:t>
        <a:bodyPr/>
        <a:lstStyle/>
        <a:p>
          <a:r>
            <a:rPr lang="ru-RU" dirty="0"/>
            <a:t>2</a:t>
          </a:r>
        </a:p>
      </dgm:t>
    </dgm:pt>
    <dgm:pt modelId="{D685F722-598A-4909-A4AE-192A5B22B961}" type="parTrans" cxnId="{141231E1-E1E9-4246-8A4D-91B830ECC155}">
      <dgm:prSet/>
      <dgm:spPr/>
      <dgm:t>
        <a:bodyPr/>
        <a:lstStyle/>
        <a:p>
          <a:endParaRPr lang="ru-RU"/>
        </a:p>
      </dgm:t>
    </dgm:pt>
    <dgm:pt modelId="{56B1B6DD-02F8-462A-BBEC-41BFA00053A6}" type="sibTrans" cxnId="{141231E1-E1E9-4246-8A4D-91B830ECC155}">
      <dgm:prSet/>
      <dgm:spPr/>
      <dgm:t>
        <a:bodyPr/>
        <a:lstStyle/>
        <a:p>
          <a:endParaRPr lang="ru-RU"/>
        </a:p>
      </dgm:t>
    </dgm:pt>
    <dgm:pt modelId="{B6CCDCD5-AF3E-44DA-8601-BF42E3754440}">
      <dgm:prSet phldrT="[Текст]"/>
      <dgm:spPr/>
      <dgm:t>
        <a:bodyPr/>
        <a:lstStyle/>
        <a:p>
          <a:r>
            <a:rPr lang="ru-RU" dirty="0">
              <a:latin typeface="Bookman Old Style" panose="02050604050505020204" pitchFamily="18" charset="0"/>
            </a:rPr>
            <a:t>Следить за тенденциями в современном образовании на всех уровнях.	 </a:t>
          </a:r>
        </a:p>
      </dgm:t>
    </dgm:pt>
    <dgm:pt modelId="{E4611EA2-E491-4836-8388-AAD9C8839781}" type="parTrans" cxnId="{38AA8C0A-A376-47CD-BECB-694D2E483A32}">
      <dgm:prSet/>
      <dgm:spPr/>
      <dgm:t>
        <a:bodyPr/>
        <a:lstStyle/>
        <a:p>
          <a:endParaRPr lang="ru-RU"/>
        </a:p>
      </dgm:t>
    </dgm:pt>
    <dgm:pt modelId="{21ADE1AC-D1DC-4ADA-98F6-FD9744038FF2}" type="sibTrans" cxnId="{38AA8C0A-A376-47CD-BECB-694D2E483A32}">
      <dgm:prSet/>
      <dgm:spPr/>
      <dgm:t>
        <a:bodyPr/>
        <a:lstStyle/>
        <a:p>
          <a:endParaRPr lang="ru-RU"/>
        </a:p>
      </dgm:t>
    </dgm:pt>
    <dgm:pt modelId="{66645152-7505-419E-B8F1-3CFDB478BAE2}">
      <dgm:prSet phldrT="[Текст]"/>
      <dgm:spPr/>
      <dgm:t>
        <a:bodyPr/>
        <a:lstStyle/>
        <a:p>
          <a:r>
            <a:rPr lang="ru-RU" dirty="0">
              <a:latin typeface="Bookman Old Style" panose="02050604050505020204" pitchFamily="18" charset="0"/>
            </a:rPr>
            <a:t>Составить план профессионального развития на год.</a:t>
          </a:r>
          <a:endParaRPr lang="ru-RU" dirty="0"/>
        </a:p>
      </dgm:t>
    </dgm:pt>
    <dgm:pt modelId="{D8F7CCAD-A8B3-435E-A26A-31D9EC74A68F}" type="sibTrans" cxnId="{12B794B2-98EC-409F-AA41-0E9FE8760D56}">
      <dgm:prSet/>
      <dgm:spPr/>
      <dgm:t>
        <a:bodyPr/>
        <a:lstStyle/>
        <a:p>
          <a:endParaRPr lang="ru-RU"/>
        </a:p>
      </dgm:t>
    </dgm:pt>
    <dgm:pt modelId="{2C70F7BF-A9D9-429E-821F-1C67D40C93E4}" type="parTrans" cxnId="{12B794B2-98EC-409F-AA41-0E9FE8760D56}">
      <dgm:prSet/>
      <dgm:spPr/>
      <dgm:t>
        <a:bodyPr/>
        <a:lstStyle/>
        <a:p>
          <a:endParaRPr lang="ru-RU"/>
        </a:p>
      </dgm:t>
    </dgm:pt>
    <dgm:pt modelId="{5A4D9C38-CAD5-4D03-8720-37524880A0AB}">
      <dgm:prSet/>
      <dgm:spPr/>
      <dgm:t>
        <a:bodyPr/>
        <a:lstStyle/>
        <a:p>
          <a:endParaRPr lang="ru-RU"/>
        </a:p>
      </dgm:t>
    </dgm:pt>
    <dgm:pt modelId="{EE83594B-718E-4B55-A567-07234DFC2A83}" type="parTrans" cxnId="{9EA5B74D-9CB3-4C16-97BD-9BC017402189}">
      <dgm:prSet/>
      <dgm:spPr/>
      <dgm:t>
        <a:bodyPr/>
        <a:lstStyle/>
        <a:p>
          <a:endParaRPr lang="ru-RU"/>
        </a:p>
      </dgm:t>
    </dgm:pt>
    <dgm:pt modelId="{FBFEE9D1-F1E2-4B6F-B1AA-17C2214A9FD5}" type="sibTrans" cxnId="{9EA5B74D-9CB3-4C16-97BD-9BC017402189}">
      <dgm:prSet/>
      <dgm:spPr/>
      <dgm:t>
        <a:bodyPr/>
        <a:lstStyle/>
        <a:p>
          <a:endParaRPr lang="ru-RU"/>
        </a:p>
      </dgm:t>
    </dgm:pt>
    <dgm:pt modelId="{13452941-6658-4018-A880-261C868B403B}">
      <dgm:prSet/>
      <dgm:spPr/>
      <dgm:t>
        <a:bodyPr/>
        <a:lstStyle/>
        <a:p>
          <a:r>
            <a:rPr lang="ru-RU" dirty="0">
              <a:latin typeface="Bookman Old Style" panose="02050604050505020204" pitchFamily="18" charset="0"/>
            </a:rPr>
            <a:t>Расширить профессиональные связи.</a:t>
          </a:r>
        </a:p>
      </dgm:t>
    </dgm:pt>
    <dgm:pt modelId="{3331EBF8-8B1D-4FB1-94E5-2A277A0B9BC0}" type="parTrans" cxnId="{0B89BDD7-FFBF-4D44-BF98-17EFB7FD600A}">
      <dgm:prSet/>
      <dgm:spPr/>
      <dgm:t>
        <a:bodyPr/>
        <a:lstStyle/>
        <a:p>
          <a:endParaRPr lang="ru-RU"/>
        </a:p>
      </dgm:t>
    </dgm:pt>
    <dgm:pt modelId="{BBB0F289-C370-4685-861D-564D11399AED}" type="sibTrans" cxnId="{0B89BDD7-FFBF-4D44-BF98-17EFB7FD600A}">
      <dgm:prSet/>
      <dgm:spPr/>
      <dgm:t>
        <a:bodyPr/>
        <a:lstStyle/>
        <a:p>
          <a:endParaRPr lang="ru-RU"/>
        </a:p>
      </dgm:t>
    </dgm:pt>
    <dgm:pt modelId="{60C4E648-2F65-42FB-93DE-1C65644757D6}" type="pres">
      <dgm:prSet presAssocID="{C7D07C93-BA19-4BC2-B29C-ADBB5A7549E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621B787-B773-4003-A743-F7D7CA45D41D}" type="pres">
      <dgm:prSet presAssocID="{8E5B69E2-0810-4711-AA12-7E56BAD4B174}" presName="composite" presStyleCnt="0"/>
      <dgm:spPr/>
    </dgm:pt>
    <dgm:pt modelId="{B35EBE90-7B6E-4821-AF5B-E60E500E5F9A}" type="pres">
      <dgm:prSet presAssocID="{8E5B69E2-0810-4711-AA12-7E56BAD4B17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08CB3F-5612-43F8-9890-42C0F95E747B}" type="pres">
      <dgm:prSet presAssocID="{8E5B69E2-0810-4711-AA12-7E56BAD4B174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B4DC5A-67BE-4873-BD8D-EA2A19115D5D}" type="pres">
      <dgm:prSet presAssocID="{8CE04BF4-6157-47C4-9253-03F1607DF242}" presName="sp" presStyleCnt="0"/>
      <dgm:spPr/>
    </dgm:pt>
    <dgm:pt modelId="{F9685DEC-7A62-4DFF-ABC8-8E6CBA7CA7C3}" type="pres">
      <dgm:prSet presAssocID="{37BB96F0-A36A-4F7F-ADAA-B7B7263E0C4D}" presName="composite" presStyleCnt="0"/>
      <dgm:spPr/>
    </dgm:pt>
    <dgm:pt modelId="{2E99DC81-BF2B-4B65-9CE9-FA5605D6F505}" type="pres">
      <dgm:prSet presAssocID="{37BB96F0-A36A-4F7F-ADAA-B7B7263E0C4D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B52E87-60D0-4948-BC7E-335842830FFC}" type="pres">
      <dgm:prSet presAssocID="{37BB96F0-A36A-4F7F-ADAA-B7B7263E0C4D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67EEDA-7EF9-4271-99E7-122F293E11A8}" type="pres">
      <dgm:prSet presAssocID="{56B1B6DD-02F8-462A-BBEC-41BFA00053A6}" presName="sp" presStyleCnt="0"/>
      <dgm:spPr/>
    </dgm:pt>
    <dgm:pt modelId="{AEC7B879-E0D7-4CD7-8279-3CFBE309B759}" type="pres">
      <dgm:prSet presAssocID="{5A4D9C38-CAD5-4D03-8720-37524880A0AB}" presName="composite" presStyleCnt="0"/>
      <dgm:spPr/>
    </dgm:pt>
    <dgm:pt modelId="{9F61A99F-EB1C-490C-97EC-FD4225E19564}" type="pres">
      <dgm:prSet presAssocID="{5A4D9C38-CAD5-4D03-8720-37524880A0AB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91CD1A-475F-477B-8A8D-EF8BD35A491F}" type="pres">
      <dgm:prSet presAssocID="{5A4D9C38-CAD5-4D03-8720-37524880A0AB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DCB22C-C93C-4698-A699-FC5901512232}" type="presOf" srcId="{37BB96F0-A36A-4F7F-ADAA-B7B7263E0C4D}" destId="{2E99DC81-BF2B-4B65-9CE9-FA5605D6F505}" srcOrd="0" destOrd="0" presId="urn:microsoft.com/office/officeart/2005/8/layout/chevron2"/>
    <dgm:cxn modelId="{38AA8C0A-A376-47CD-BECB-694D2E483A32}" srcId="{37BB96F0-A36A-4F7F-ADAA-B7B7263E0C4D}" destId="{B6CCDCD5-AF3E-44DA-8601-BF42E3754440}" srcOrd="0" destOrd="0" parTransId="{E4611EA2-E491-4836-8388-AAD9C8839781}" sibTransId="{21ADE1AC-D1DC-4ADA-98F6-FD9744038FF2}"/>
    <dgm:cxn modelId="{2827FAC7-9E9A-44E1-9DBF-478C1F7A17FF}" type="presOf" srcId="{13452941-6658-4018-A880-261C868B403B}" destId="{1491CD1A-475F-477B-8A8D-EF8BD35A491F}" srcOrd="0" destOrd="0" presId="urn:microsoft.com/office/officeart/2005/8/layout/chevron2"/>
    <dgm:cxn modelId="{9EA5B74D-9CB3-4C16-97BD-9BC017402189}" srcId="{C7D07C93-BA19-4BC2-B29C-ADBB5A7549E3}" destId="{5A4D9C38-CAD5-4D03-8720-37524880A0AB}" srcOrd="2" destOrd="0" parTransId="{EE83594B-718E-4B55-A567-07234DFC2A83}" sibTransId="{FBFEE9D1-F1E2-4B6F-B1AA-17C2214A9FD5}"/>
    <dgm:cxn modelId="{E06AA119-D5E0-4516-A551-E7D6AFC2131E}" type="presOf" srcId="{B6CCDCD5-AF3E-44DA-8601-BF42E3754440}" destId="{6AB52E87-60D0-4948-BC7E-335842830FFC}" srcOrd="0" destOrd="0" presId="urn:microsoft.com/office/officeart/2005/8/layout/chevron2"/>
    <dgm:cxn modelId="{951BD7C3-E9BA-49D9-B261-6BB8D2A0BF9E}" type="presOf" srcId="{5A4D9C38-CAD5-4D03-8720-37524880A0AB}" destId="{9F61A99F-EB1C-490C-97EC-FD4225E19564}" srcOrd="0" destOrd="0" presId="urn:microsoft.com/office/officeart/2005/8/layout/chevron2"/>
    <dgm:cxn modelId="{E04DDEE0-FCC7-4877-B110-DBF7CE97B84E}" type="presOf" srcId="{8E5B69E2-0810-4711-AA12-7E56BAD4B174}" destId="{B35EBE90-7B6E-4821-AF5B-E60E500E5F9A}" srcOrd="0" destOrd="0" presId="urn:microsoft.com/office/officeart/2005/8/layout/chevron2"/>
    <dgm:cxn modelId="{20AD11EA-49A3-42AC-B93E-8803F7F14298}" srcId="{C7D07C93-BA19-4BC2-B29C-ADBB5A7549E3}" destId="{8E5B69E2-0810-4711-AA12-7E56BAD4B174}" srcOrd="0" destOrd="0" parTransId="{EA3170E4-6313-4A72-982B-F714AAA5233F}" sibTransId="{8CE04BF4-6157-47C4-9253-03F1607DF242}"/>
    <dgm:cxn modelId="{0B89BDD7-FFBF-4D44-BF98-17EFB7FD600A}" srcId="{5A4D9C38-CAD5-4D03-8720-37524880A0AB}" destId="{13452941-6658-4018-A880-261C868B403B}" srcOrd="0" destOrd="0" parTransId="{3331EBF8-8B1D-4FB1-94E5-2A277A0B9BC0}" sibTransId="{BBB0F289-C370-4685-861D-564D11399AED}"/>
    <dgm:cxn modelId="{44627174-A817-47B4-BBC9-9A40E9A88D98}" type="presOf" srcId="{C7D07C93-BA19-4BC2-B29C-ADBB5A7549E3}" destId="{60C4E648-2F65-42FB-93DE-1C65644757D6}" srcOrd="0" destOrd="0" presId="urn:microsoft.com/office/officeart/2005/8/layout/chevron2"/>
    <dgm:cxn modelId="{141231E1-E1E9-4246-8A4D-91B830ECC155}" srcId="{C7D07C93-BA19-4BC2-B29C-ADBB5A7549E3}" destId="{37BB96F0-A36A-4F7F-ADAA-B7B7263E0C4D}" srcOrd="1" destOrd="0" parTransId="{D685F722-598A-4909-A4AE-192A5B22B961}" sibTransId="{56B1B6DD-02F8-462A-BBEC-41BFA00053A6}"/>
    <dgm:cxn modelId="{24C8F99B-EFDD-4823-9566-CD50AB0FDC31}" type="presOf" srcId="{66645152-7505-419E-B8F1-3CFDB478BAE2}" destId="{7208CB3F-5612-43F8-9890-42C0F95E747B}" srcOrd="0" destOrd="0" presId="urn:microsoft.com/office/officeart/2005/8/layout/chevron2"/>
    <dgm:cxn modelId="{12B794B2-98EC-409F-AA41-0E9FE8760D56}" srcId="{8E5B69E2-0810-4711-AA12-7E56BAD4B174}" destId="{66645152-7505-419E-B8F1-3CFDB478BAE2}" srcOrd="0" destOrd="0" parTransId="{2C70F7BF-A9D9-429E-821F-1C67D40C93E4}" sibTransId="{D8F7CCAD-A8B3-435E-A26A-31D9EC74A68F}"/>
    <dgm:cxn modelId="{68E9F627-DA67-4E3D-808F-958A046B8E67}" type="presParOf" srcId="{60C4E648-2F65-42FB-93DE-1C65644757D6}" destId="{1621B787-B773-4003-A743-F7D7CA45D41D}" srcOrd="0" destOrd="0" presId="urn:microsoft.com/office/officeart/2005/8/layout/chevron2"/>
    <dgm:cxn modelId="{936C5CC0-FE0C-422A-9098-191C2449706F}" type="presParOf" srcId="{1621B787-B773-4003-A743-F7D7CA45D41D}" destId="{B35EBE90-7B6E-4821-AF5B-E60E500E5F9A}" srcOrd="0" destOrd="0" presId="urn:microsoft.com/office/officeart/2005/8/layout/chevron2"/>
    <dgm:cxn modelId="{9ACF0327-077B-4DA0-A109-372CEAC22807}" type="presParOf" srcId="{1621B787-B773-4003-A743-F7D7CA45D41D}" destId="{7208CB3F-5612-43F8-9890-42C0F95E747B}" srcOrd="1" destOrd="0" presId="urn:microsoft.com/office/officeart/2005/8/layout/chevron2"/>
    <dgm:cxn modelId="{E5776399-97BB-4A48-AD78-1ECE72E2E028}" type="presParOf" srcId="{60C4E648-2F65-42FB-93DE-1C65644757D6}" destId="{89B4DC5A-67BE-4873-BD8D-EA2A19115D5D}" srcOrd="1" destOrd="0" presId="urn:microsoft.com/office/officeart/2005/8/layout/chevron2"/>
    <dgm:cxn modelId="{C71A4EA7-63CB-455D-9D79-630DEE487CC4}" type="presParOf" srcId="{60C4E648-2F65-42FB-93DE-1C65644757D6}" destId="{F9685DEC-7A62-4DFF-ABC8-8E6CBA7CA7C3}" srcOrd="2" destOrd="0" presId="urn:microsoft.com/office/officeart/2005/8/layout/chevron2"/>
    <dgm:cxn modelId="{CD652992-68B1-46D5-9F14-37478452D590}" type="presParOf" srcId="{F9685DEC-7A62-4DFF-ABC8-8E6CBA7CA7C3}" destId="{2E99DC81-BF2B-4B65-9CE9-FA5605D6F505}" srcOrd="0" destOrd="0" presId="urn:microsoft.com/office/officeart/2005/8/layout/chevron2"/>
    <dgm:cxn modelId="{038D92AC-E973-47A4-AE33-1253DE0E94D9}" type="presParOf" srcId="{F9685DEC-7A62-4DFF-ABC8-8E6CBA7CA7C3}" destId="{6AB52E87-60D0-4948-BC7E-335842830FFC}" srcOrd="1" destOrd="0" presId="urn:microsoft.com/office/officeart/2005/8/layout/chevron2"/>
    <dgm:cxn modelId="{8D2ACBE5-3C8C-45EA-A6C7-C19BFE915297}" type="presParOf" srcId="{60C4E648-2F65-42FB-93DE-1C65644757D6}" destId="{ED67EEDA-7EF9-4271-99E7-122F293E11A8}" srcOrd="3" destOrd="0" presId="urn:microsoft.com/office/officeart/2005/8/layout/chevron2"/>
    <dgm:cxn modelId="{2202F10D-0B3D-42FC-8BED-C1630A70AEE8}" type="presParOf" srcId="{60C4E648-2F65-42FB-93DE-1C65644757D6}" destId="{AEC7B879-E0D7-4CD7-8279-3CFBE309B759}" srcOrd="4" destOrd="0" presId="urn:microsoft.com/office/officeart/2005/8/layout/chevron2"/>
    <dgm:cxn modelId="{778D2A11-9B4C-4188-9299-47973140AED1}" type="presParOf" srcId="{AEC7B879-E0D7-4CD7-8279-3CFBE309B759}" destId="{9F61A99F-EB1C-490C-97EC-FD4225E19564}" srcOrd="0" destOrd="0" presId="urn:microsoft.com/office/officeart/2005/8/layout/chevron2"/>
    <dgm:cxn modelId="{5ED9478C-D8F9-40C8-8D35-E9203E5F9C7D}" type="presParOf" srcId="{AEC7B879-E0D7-4CD7-8279-3CFBE309B759}" destId="{1491CD1A-475F-477B-8A8D-EF8BD35A491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5EBE90-7B6E-4821-AF5B-E60E500E5F9A}">
      <dsp:nvSpPr>
        <dsp:cNvPr id="0" name=""/>
        <dsp:cNvSpPr/>
      </dsp:nvSpPr>
      <dsp:spPr>
        <a:xfrm rot="5400000">
          <a:off x="-242679" y="242702"/>
          <a:ext cx="1617865" cy="11325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/>
            <a:t>1</a:t>
          </a:r>
          <a:endParaRPr lang="ru-RU" sz="3100" kern="1200" dirty="0"/>
        </a:p>
      </dsp:txBody>
      <dsp:txXfrm rot="-5400000">
        <a:off x="2" y="566275"/>
        <a:ext cx="1132505" cy="485360"/>
      </dsp:txXfrm>
    </dsp:sp>
    <dsp:sp modelId="{7208CB3F-5612-43F8-9890-42C0F95E747B}">
      <dsp:nvSpPr>
        <dsp:cNvPr id="0" name=""/>
        <dsp:cNvSpPr/>
      </dsp:nvSpPr>
      <dsp:spPr>
        <a:xfrm rot="5400000">
          <a:off x="3640221" y="-2507692"/>
          <a:ext cx="1051612" cy="60670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>
              <a:latin typeface="Bookman Old Style" panose="02050604050505020204" pitchFamily="18" charset="0"/>
            </a:rPr>
            <a:t>Составить план профессионального развития на год.</a:t>
          </a:r>
          <a:endParaRPr lang="ru-RU" sz="2200" kern="1200" dirty="0"/>
        </a:p>
      </dsp:txBody>
      <dsp:txXfrm rot="-5400000">
        <a:off x="1132506" y="51358"/>
        <a:ext cx="6015708" cy="948942"/>
      </dsp:txXfrm>
    </dsp:sp>
    <dsp:sp modelId="{2E99DC81-BF2B-4B65-9CE9-FA5605D6F505}">
      <dsp:nvSpPr>
        <dsp:cNvPr id="0" name=""/>
        <dsp:cNvSpPr/>
      </dsp:nvSpPr>
      <dsp:spPr>
        <a:xfrm rot="5400000">
          <a:off x="-242679" y="1666488"/>
          <a:ext cx="1617865" cy="11325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/>
            <a:t>2</a:t>
          </a:r>
        </a:p>
      </dsp:txBody>
      <dsp:txXfrm rot="-5400000">
        <a:off x="2" y="1990061"/>
        <a:ext cx="1132505" cy="485360"/>
      </dsp:txXfrm>
    </dsp:sp>
    <dsp:sp modelId="{6AB52E87-60D0-4948-BC7E-335842830FFC}">
      <dsp:nvSpPr>
        <dsp:cNvPr id="0" name=""/>
        <dsp:cNvSpPr/>
      </dsp:nvSpPr>
      <dsp:spPr>
        <a:xfrm rot="5400000">
          <a:off x="3640221" y="-1083907"/>
          <a:ext cx="1051612" cy="60670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>
              <a:latin typeface="Bookman Old Style" panose="02050604050505020204" pitchFamily="18" charset="0"/>
            </a:rPr>
            <a:t>Следить за тенденциями в современном образовании на всех уровнях.	 </a:t>
          </a:r>
        </a:p>
      </dsp:txBody>
      <dsp:txXfrm rot="-5400000">
        <a:off x="1132506" y="1475143"/>
        <a:ext cx="6015708" cy="948942"/>
      </dsp:txXfrm>
    </dsp:sp>
    <dsp:sp modelId="{9F61A99F-EB1C-490C-97EC-FD4225E19564}">
      <dsp:nvSpPr>
        <dsp:cNvPr id="0" name=""/>
        <dsp:cNvSpPr/>
      </dsp:nvSpPr>
      <dsp:spPr>
        <a:xfrm rot="5400000">
          <a:off x="-242679" y="3090273"/>
          <a:ext cx="1617865" cy="11325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 rot="-5400000">
        <a:off x="2" y="3413846"/>
        <a:ext cx="1132505" cy="485360"/>
      </dsp:txXfrm>
    </dsp:sp>
    <dsp:sp modelId="{1491CD1A-475F-477B-8A8D-EF8BD35A491F}">
      <dsp:nvSpPr>
        <dsp:cNvPr id="0" name=""/>
        <dsp:cNvSpPr/>
      </dsp:nvSpPr>
      <dsp:spPr>
        <a:xfrm rot="5400000">
          <a:off x="3640221" y="339878"/>
          <a:ext cx="1051612" cy="60670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>
              <a:latin typeface="Bookman Old Style" panose="02050604050505020204" pitchFamily="18" charset="0"/>
            </a:rPr>
            <a:t>Расширить профессиональные связи.</a:t>
          </a:r>
        </a:p>
      </dsp:txBody>
      <dsp:txXfrm rot="-5400000">
        <a:off x="1132506" y="2898929"/>
        <a:ext cx="6015708" cy="9489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041FBD-6E6E-4B6F-B6F0-0902AC400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F3C6AD2-A201-4E91-BF05-A987CF1CA6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D275DFA-BEEC-4583-BE0B-85299C7BF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605E-F93C-4FB0-A17C-27B70D0BAB20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9CCAA1F-0ADA-4300-A47B-11C064925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DC269AA-5730-4F76-9449-0CD484641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12C4-E99D-4D6A-8160-D68CB43B8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785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0616A2-B41C-411A-BDCC-688F541C4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3DDB4D6-2F05-4EC6-9C57-66D6B7166F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0A52ABB-2D9D-4FE6-9B90-412794392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605E-F93C-4FB0-A17C-27B70D0BAB20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130AEE5-0B74-4653-8EEB-3EB36B777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5C8F586-99B2-4B3B-AF7A-3BA562ED2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12C4-E99D-4D6A-8160-D68CB43B8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183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1EA55C6-CCE8-444A-B00B-035204E491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F6FB468-BBFB-47F1-86A9-AB679E9B3A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095D5C1-5EDF-4FDC-B650-09B443332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605E-F93C-4FB0-A17C-27B70D0BAB20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3C86ABA-1DB4-4FE8-A339-8E12B8188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ECD8C69-E741-4FA5-A092-9267C8BF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12C4-E99D-4D6A-8160-D68CB43B8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604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BDA494-9423-4A8F-9EDE-4E2299407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72FE154-14E3-4A53-A251-67097E138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E16FA8D-032E-4F71-A60E-496FB156B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605E-F93C-4FB0-A17C-27B70D0BAB20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76A968D-37E7-4665-B627-E33D97C92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77A6274-2DDF-4BE2-A152-A679326BF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12C4-E99D-4D6A-8160-D68CB43B8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53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5FF310-15E4-49CD-907C-3A33532EB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6C36051-68E1-46E6-98C3-C5B3F7B4A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F4E4AB9-521F-4097-9AE0-9698030B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605E-F93C-4FB0-A17C-27B70D0BAB20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FF34C7E-E2BD-43F8-BCCE-136B2D4B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A46D358-74FC-41B4-AAF9-DE6BC6AEC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12C4-E99D-4D6A-8160-D68CB43B8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233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A6F9FD-8234-43B3-8C06-B9FC42408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3C9361B-68B7-4B61-9A52-758F6812F0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B569CA4-9FF6-47F3-9A2B-397C3E02A1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8303AEB-A7CB-4A15-9D84-199E357CF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605E-F93C-4FB0-A17C-27B70D0BAB20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DDEF8E7-43CF-4F68-8878-ECE3E1C7B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322239D-3035-43A6-A6BE-400B328F8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12C4-E99D-4D6A-8160-D68CB43B8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488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F2ED67-B491-4879-9708-A43BD790F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466524B-5F09-4825-892A-0B55D84F9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3ACC6AC-1300-4708-BF72-70D7DBE67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FFD4F51-1CF1-408F-A244-B574017635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2394667-AEC4-496E-A6D5-AD7C3B0AB0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2E86B56-2D30-4469-BA11-A5384DA41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605E-F93C-4FB0-A17C-27B70D0BAB20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B746A902-F7F5-40CC-964B-0EDB77C49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7C6CF6F-D610-4526-8EC6-3CDC42CC7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12C4-E99D-4D6A-8160-D68CB43B8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405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DFE0D0-61EF-473C-86CA-9EEBB2881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E2544EB-DDA1-41CE-959C-20674FC56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605E-F93C-4FB0-A17C-27B70D0BAB20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52932DE-8DE9-4ABB-8CEC-96515BDB2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002D4A7-F18D-432B-9310-B59A40FF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12C4-E99D-4D6A-8160-D68CB43B8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984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A664916-8049-4FF1-A509-6C1BCB1FA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605E-F93C-4FB0-A17C-27B70D0BAB20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0F26F56-96FB-473E-8FD5-26D83D9C3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1BC64ED-BF2B-4DC5-89D8-8A4BE215D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12C4-E99D-4D6A-8160-D68CB43B8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584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7FACF7-094E-41A5-A35E-FDEF3CB19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EB19D69-2F12-4E39-8870-DC4DB36C2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3CCC56C-0772-4B2C-AFC1-A192F20F5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FDCB11E-A4CF-48F6-930E-05EB2D2F3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605E-F93C-4FB0-A17C-27B70D0BAB20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979EC33-8D98-4A51-86EB-27ACF47C4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BBEF1A7-E37F-450E-A91E-6C6D815C5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12C4-E99D-4D6A-8160-D68CB43B8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229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9A2BCE-7BE6-44D9-BF18-C84D64B7C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B58E2F5-8359-4398-82A4-FCEB0D4456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EFFCA9B-5B26-4529-A565-91C9163C3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2D5B55C-508A-453C-A833-1F7A34BDE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605E-F93C-4FB0-A17C-27B70D0BAB20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10E1226-F71D-4F3E-879A-A7DFE414C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A0719F1-86F7-41CF-A958-4B66B41B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212C4-E99D-4D6A-8160-D68CB43B8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143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5BE112-7C62-4783-999E-9F9DEFFB7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9FF4A0E-CD86-4D34-ACAF-A040B41F1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D5689AF-043D-4885-8F05-A109109DBC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9605E-F93C-4FB0-A17C-27B70D0BAB20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8D4889B-0B06-48B6-8A5A-0366008A2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0F0D355-E5F7-4B5A-9C56-E3D0D3EF9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212C4-E99D-4D6A-8160-D68CB43B8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96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.png"/><Relationship Id="rId7" Type="http://schemas.openxmlformats.org/officeDocument/2006/relationships/diagramData" Target="../diagrams/data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11" Type="http://schemas.microsoft.com/office/2007/relationships/diagramDrawing" Target="../diagrams/drawing1.xml"/><Relationship Id="rId5" Type="http://schemas.openxmlformats.org/officeDocument/2006/relationships/image" Target="../media/image2.jpg"/><Relationship Id="rId10" Type="http://schemas.openxmlformats.org/officeDocument/2006/relationships/diagramColors" Target="../diagrams/colors1.xml"/><Relationship Id="rId4" Type="http://schemas.microsoft.com/office/2007/relationships/hdphoto" Target="../media/hdphoto1.wdp"/><Relationship Id="rId9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1.png"/><Relationship Id="rId7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jpeg"/><Relationship Id="rId7" Type="http://schemas.openxmlformats.org/officeDocument/2006/relationships/image" Target="../media/image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пчелиные соты, игра&#10;&#10;Описание создано автоматически">
            <a:extLst>
              <a:ext uri="{FF2B5EF4-FFF2-40B4-BE49-F238E27FC236}">
                <a16:creationId xmlns:a16="http://schemas.microsoft.com/office/drawing/2014/main" xmlns="" id="{D5DFB02D-E5C0-45BB-9519-03D612E281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15" b="24302"/>
          <a:stretch/>
        </p:blipFill>
        <p:spPr>
          <a:xfrm>
            <a:off x="0" y="0"/>
            <a:ext cx="2287809" cy="79447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5EF0CA9-B1CE-47F4-B89D-6DF3EB71A9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13" b="27742"/>
          <a:stretch/>
        </p:blipFill>
        <p:spPr>
          <a:xfrm rot="10800000">
            <a:off x="8032955" y="5096522"/>
            <a:ext cx="4159045" cy="17614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2BB27BE-F648-4FA1-890D-D5934E5899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348" y="101682"/>
            <a:ext cx="1937052" cy="154983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09A76DB-C40C-47B0-A9B6-45A37B888D75}"/>
              </a:ext>
            </a:extLst>
          </p:cNvPr>
          <p:cNvSpPr/>
          <p:nvPr/>
        </p:nvSpPr>
        <p:spPr>
          <a:xfrm>
            <a:off x="1422129" y="2584039"/>
            <a:ext cx="91046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ОБЛАСТНОЙ КРУГЛЫЙ </a:t>
            </a:r>
            <a:r>
              <a:rPr lang="ru-RU" sz="2800" b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СТОЛ </a:t>
            </a:r>
          </a:p>
          <a:p>
            <a:pPr algn="ctr"/>
            <a:r>
              <a:rPr lang="ru-RU" sz="2800" b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«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МОЯ БУДУЩАЯ ПРОФЕСИИЯ - УЧИТЕЛЬ»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9E8C4A8-0896-46D9-BC92-778637506683}"/>
              </a:ext>
            </a:extLst>
          </p:cNvPr>
          <p:cNvSpPr/>
          <p:nvPr/>
        </p:nvSpPr>
        <p:spPr>
          <a:xfrm>
            <a:off x="164840" y="4425185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АВТОР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:</a:t>
            </a: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Николаева Елена Юрьевна,</a:t>
            </a: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учитель английского языка</a:t>
            </a: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высшей квалификационной категории</a:t>
            </a: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МБОУ «Солнечная СОШ №1»</a:t>
            </a: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п. Солнечный</a:t>
            </a: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Сургутский район</a:t>
            </a:r>
          </a:p>
        </p:txBody>
      </p:sp>
    </p:spTree>
    <p:extLst>
      <p:ext uri="{BB962C8B-B14F-4D97-AF65-F5344CB8AC3E}">
        <p14:creationId xmlns:p14="http://schemas.microsoft.com/office/powerpoint/2010/main" val="2820994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5A4BD8-D32D-4626-B38B-EEEF633687FB}"/>
              </a:ext>
            </a:extLst>
          </p:cNvPr>
          <p:cNvSpPr txBox="1"/>
          <p:nvPr/>
        </p:nvSpPr>
        <p:spPr>
          <a:xfrm>
            <a:off x="1247925" y="794473"/>
            <a:ext cx="4571999" cy="11650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latin typeface="Bookman Old Style" panose="02050604050505020204" pitchFamily="18" charset="0"/>
                <a:ea typeface="+mj-ea"/>
                <a:cs typeface="+mj-cs"/>
              </a:rPr>
              <a:t>ЧЕК-ЛИСТ МОЛОДОГО ПЕДАГОГА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E63C618-87E8-4BAB-AD37-E0D00261D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"/>
          <a:stretch/>
        </p:blipFill>
        <p:spPr>
          <a:xfrm>
            <a:off x="8398467" y="2514600"/>
            <a:ext cx="2001643" cy="20517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пчелиные соты, игра&#10;&#10;Описание создано автоматически">
            <a:extLst>
              <a:ext uri="{FF2B5EF4-FFF2-40B4-BE49-F238E27FC236}">
                <a16:creationId xmlns:a16="http://schemas.microsoft.com/office/drawing/2014/main" xmlns="" id="{002A106E-037C-4CBF-AB6A-BBE3EABB6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15" b="24302"/>
          <a:stretch/>
        </p:blipFill>
        <p:spPr>
          <a:xfrm>
            <a:off x="0" y="0"/>
            <a:ext cx="2287809" cy="7944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3D08009-1B69-496A-A58B-3ECDC916B6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13" b="27742"/>
          <a:stretch/>
        </p:blipFill>
        <p:spPr>
          <a:xfrm rot="10800000">
            <a:off x="8032955" y="5096522"/>
            <a:ext cx="4159045" cy="176147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452235E-004E-45F1-8EE2-7D840BFFE680}"/>
              </a:ext>
            </a:extLst>
          </p:cNvPr>
          <p:cNvSpPr/>
          <p:nvPr/>
        </p:nvSpPr>
        <p:spPr>
          <a:xfrm>
            <a:off x="1832676" y="151902"/>
            <a:ext cx="91046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ОБЛАСТНОЙ КРУГЛЫЙ СТОЛ «МОЯ БУДУЩАЯ ПРОФЕСИИЯ - УЧИТЕЛЬ»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06E3E31-FC18-4544-AACA-AFF6EF4AA5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08" y="533968"/>
            <a:ext cx="982969" cy="786474"/>
          </a:xfrm>
          <a:prstGeom prst="rect">
            <a:avLst/>
          </a:prstGeom>
        </p:spPr>
      </p:pic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xmlns="" id="{59F9CBF4-075B-4C4A-AB5E-A09A12CAF2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8194179"/>
              </p:ext>
            </p:extLst>
          </p:nvPr>
        </p:nvGraphicFramePr>
        <p:xfrm>
          <a:off x="295641" y="2220746"/>
          <a:ext cx="7199549" cy="4465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89016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6197255-9468-41E5-B665-878EE4A733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"/>
          <a:stretch/>
        </p:blipFill>
        <p:spPr>
          <a:xfrm>
            <a:off x="8724765" y="2087849"/>
            <a:ext cx="2889036" cy="29612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4FE39D-107E-42F5-92AA-5A7FD805B530}"/>
              </a:ext>
            </a:extLst>
          </p:cNvPr>
          <p:cNvSpPr txBox="1"/>
          <p:nvPr/>
        </p:nvSpPr>
        <p:spPr>
          <a:xfrm>
            <a:off x="417390" y="1750955"/>
            <a:ext cx="6099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СОСТАВИТЬ ПЛАН ПРОФЕССИОНАЛЬНОГО РАЗВИТИЯ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75B8348-3EDC-4BC1-A986-C032BBA0469E}"/>
              </a:ext>
            </a:extLst>
          </p:cNvPr>
          <p:cNvSpPr txBox="1"/>
          <p:nvPr/>
        </p:nvSpPr>
        <p:spPr>
          <a:xfrm>
            <a:off x="232270" y="3262848"/>
            <a:ext cx="83618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dirty="0">
                <a:latin typeface="Bookman Old Style" panose="02050604050505020204" pitchFamily="18" charset="0"/>
              </a:rPr>
              <a:t>Вебинары.</a:t>
            </a:r>
            <a:endParaRPr lang="en-GB" sz="2800" dirty="0">
              <a:latin typeface="Bookman Old Style" panose="02050604050505020204" pitchFamily="18" charset="0"/>
            </a:endParaRPr>
          </a:p>
          <a:p>
            <a:pPr marL="342900" indent="-342900">
              <a:buAutoNum type="arabicPeriod"/>
            </a:pPr>
            <a:r>
              <a:rPr lang="ru-RU" sz="2800" dirty="0">
                <a:latin typeface="Bookman Old Style" panose="02050604050505020204" pitchFamily="18" charset="0"/>
              </a:rPr>
              <a:t>Курсы повышения квалификации.</a:t>
            </a:r>
          </a:p>
          <a:p>
            <a:pPr marL="342900" indent="-342900">
              <a:buAutoNum type="arabicPeriod"/>
            </a:pPr>
            <a:r>
              <a:rPr lang="ru-RU" sz="2800" dirty="0">
                <a:latin typeface="Bookman Old Style" panose="02050604050505020204" pitchFamily="18" charset="0"/>
              </a:rPr>
              <a:t>Посещение уроков коллег.</a:t>
            </a:r>
          </a:p>
          <a:p>
            <a:pPr marL="342900" indent="-342900">
              <a:buAutoNum type="arabicPeriod"/>
            </a:pPr>
            <a:r>
              <a:rPr lang="ru-RU" sz="2800" dirty="0">
                <a:latin typeface="Bookman Old Style" panose="02050604050505020204" pitchFamily="18" charset="0"/>
              </a:rPr>
              <a:t>Участие в профессиональных конкурсах.</a:t>
            </a:r>
          </a:p>
          <a:p>
            <a:pPr marL="342900" indent="-342900">
              <a:buAutoNum type="arabicPeriod"/>
            </a:pPr>
            <a:r>
              <a:rPr lang="ru-RU" sz="2800" dirty="0">
                <a:latin typeface="Bookman Old Style" panose="02050604050505020204" pitchFamily="18" charset="0"/>
              </a:rPr>
              <a:t>Непрерывное образование.</a:t>
            </a:r>
          </a:p>
          <a:p>
            <a:pPr marL="342900" indent="-342900">
              <a:buAutoNum type="arabicPeriod"/>
            </a:pPr>
            <a:endParaRPr lang="ru-RU" sz="2800" dirty="0">
              <a:latin typeface="Bookman Old Style" panose="02050604050505020204" pitchFamily="18" charset="0"/>
            </a:endParaRPr>
          </a:p>
        </p:txBody>
      </p:sp>
      <p:pic>
        <p:nvPicPr>
          <p:cNvPr id="7" name="Рисунок 6" descr="Изображение выглядит как стрела&#10;&#10;Описание создано автоматически">
            <a:extLst>
              <a:ext uri="{FF2B5EF4-FFF2-40B4-BE49-F238E27FC236}">
                <a16:creationId xmlns:a16="http://schemas.microsoft.com/office/drawing/2014/main" xmlns="" id="{42D9E96B-1141-4168-A4F7-473969A232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1710" y="2622827"/>
            <a:ext cx="631474" cy="355204"/>
          </a:xfrm>
          <a:prstGeom prst="rect">
            <a:avLst/>
          </a:prstGeom>
        </p:spPr>
      </p:pic>
      <p:pic>
        <p:nvPicPr>
          <p:cNvPr id="8" name="Рисунок 7" descr="Изображение выглядит как пчелиные соты, игра&#10;&#10;Описание создано автоматически">
            <a:extLst>
              <a:ext uri="{FF2B5EF4-FFF2-40B4-BE49-F238E27FC236}">
                <a16:creationId xmlns:a16="http://schemas.microsoft.com/office/drawing/2014/main" xmlns="" id="{5E00DA7D-F3F1-4F10-817B-5A6F12B4F4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15" b="24302"/>
          <a:stretch/>
        </p:blipFill>
        <p:spPr>
          <a:xfrm>
            <a:off x="0" y="0"/>
            <a:ext cx="2287809" cy="7944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CA51B03-A793-4DCF-95DD-F4C4CDE667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13" b="27742"/>
          <a:stretch/>
        </p:blipFill>
        <p:spPr>
          <a:xfrm rot="10800000">
            <a:off x="8032955" y="5096522"/>
            <a:ext cx="4159045" cy="176147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B06C419-8399-43E2-B51C-E4674184CFE3}"/>
              </a:ext>
            </a:extLst>
          </p:cNvPr>
          <p:cNvSpPr/>
          <p:nvPr/>
        </p:nvSpPr>
        <p:spPr>
          <a:xfrm>
            <a:off x="1832676" y="151902"/>
            <a:ext cx="91046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ОБЛАСТНОЙ КРУГЛЫЙ СТОЛ «МОЯ БУДУЩАЯ ПРОФЕСИИЯ - УЧИТЕЛЬ»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2E10E96-0EA0-4DF1-9EB8-5A77812D26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08" y="533968"/>
            <a:ext cx="982969" cy="78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17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пчелиные соты, игра&#10;&#10;Описание создано автоматически">
            <a:extLst>
              <a:ext uri="{FF2B5EF4-FFF2-40B4-BE49-F238E27FC236}">
                <a16:creationId xmlns:a16="http://schemas.microsoft.com/office/drawing/2014/main" xmlns="" id="{D66FD9A6-DEAD-4D79-BABF-6903AD4504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15" b="24302"/>
          <a:stretch/>
        </p:blipFill>
        <p:spPr>
          <a:xfrm>
            <a:off x="0" y="0"/>
            <a:ext cx="2287809" cy="7944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E3D131A-7E22-4BF8-8E55-0B4DA91CB1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13" b="27742"/>
          <a:stretch/>
        </p:blipFill>
        <p:spPr>
          <a:xfrm rot="10800000">
            <a:off x="8032955" y="5096522"/>
            <a:ext cx="4159045" cy="176147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7088998-424B-40AD-B38C-D9A3FC4F62F7}"/>
              </a:ext>
            </a:extLst>
          </p:cNvPr>
          <p:cNvSpPr/>
          <p:nvPr/>
        </p:nvSpPr>
        <p:spPr>
          <a:xfrm>
            <a:off x="1832676" y="151902"/>
            <a:ext cx="91046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ОБЛАСТНОЙ КРУГЛЫЙ СТОЛ «МОЯ БУДУЩАЯ ПРОФЕСИИЯ - УЧИТЕЛЬ»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7C01417-6D44-4269-A7BC-4F58576724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08" y="653060"/>
            <a:ext cx="982969" cy="7864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E301B7-A55F-4820-AA38-E538F0896FD8}"/>
              </a:ext>
            </a:extLst>
          </p:cNvPr>
          <p:cNvSpPr txBox="1"/>
          <p:nvPr/>
        </p:nvSpPr>
        <p:spPr>
          <a:xfrm>
            <a:off x="639097" y="1897626"/>
            <a:ext cx="111454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000" i="1" dirty="0">
                <a:latin typeface="Bookman Old Style" panose="02050604050505020204" pitchFamily="18" charset="0"/>
              </a:rPr>
              <a:t>Настоящий учитель – это профессия плюс призвание. Когда профессия и призвание совпадают, человек счастлив сам и приносит счастье другим.</a:t>
            </a:r>
          </a:p>
        </p:txBody>
      </p:sp>
    </p:spTree>
    <p:extLst>
      <p:ext uri="{BB962C8B-B14F-4D97-AF65-F5344CB8AC3E}">
        <p14:creationId xmlns:p14="http://schemas.microsoft.com/office/powerpoint/2010/main" val="775304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человек, внутренний, здание, группа&#10;&#10;Описание создано автоматически">
            <a:extLst>
              <a:ext uri="{FF2B5EF4-FFF2-40B4-BE49-F238E27FC236}">
                <a16:creationId xmlns:a16="http://schemas.microsoft.com/office/drawing/2014/main" xmlns="" id="{437021EA-FCED-4B3B-9B07-D34EB6F28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928" y="1320441"/>
            <a:ext cx="4392357" cy="2844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 descr="Изображение выглядит как пчелиные соты, игра&#10;&#10;Описание создано автоматически">
            <a:extLst>
              <a:ext uri="{FF2B5EF4-FFF2-40B4-BE49-F238E27FC236}">
                <a16:creationId xmlns:a16="http://schemas.microsoft.com/office/drawing/2014/main" xmlns="" id="{200C0903-F1B4-44D6-A0B6-5B2CA045F8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15" b="24302"/>
          <a:stretch/>
        </p:blipFill>
        <p:spPr>
          <a:xfrm>
            <a:off x="0" y="0"/>
            <a:ext cx="2287809" cy="7944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A60B5EF-5F6D-4036-A449-05494D49DA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13" b="27742"/>
          <a:stretch/>
        </p:blipFill>
        <p:spPr>
          <a:xfrm rot="10800000">
            <a:off x="8032955" y="5096522"/>
            <a:ext cx="4159045" cy="176147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1BC5A3D-5B4B-4FE1-884E-4157CAB67A47}"/>
              </a:ext>
            </a:extLst>
          </p:cNvPr>
          <p:cNvSpPr/>
          <p:nvPr/>
        </p:nvSpPr>
        <p:spPr>
          <a:xfrm>
            <a:off x="1832676" y="151902"/>
            <a:ext cx="91046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ОБЛАСТНОЙ КРУГЛЫЙ СТОЛ «МОЯ БУДУЩАЯ ПРОФЕСИИЯ - УЧИТЕЛЬ»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9E51D5E-E54E-4B29-B0E2-6F354CFD7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514" y="642358"/>
            <a:ext cx="982969" cy="786474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внутренний, женщина, держит&#10;&#10;Описание создано автоматически">
            <a:extLst>
              <a:ext uri="{FF2B5EF4-FFF2-40B4-BE49-F238E27FC236}">
                <a16:creationId xmlns:a16="http://schemas.microsoft.com/office/drawing/2014/main" xmlns="" id="{CFBEA839-9CF4-4A08-8BB9-E9FBBBCE27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91" y="1320442"/>
            <a:ext cx="4392356" cy="2927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Изображение выглядит как внешний, человек, вода, женщина&#10;&#10;Описание создано автоматически">
            <a:extLst>
              <a:ext uri="{FF2B5EF4-FFF2-40B4-BE49-F238E27FC236}">
                <a16:creationId xmlns:a16="http://schemas.microsoft.com/office/drawing/2014/main" xmlns="" id="{F13C4175-1350-4777-8B35-8B8D55CDE6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077" y="3809923"/>
            <a:ext cx="4107000" cy="273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3572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челиные соты, игра&#10;&#10;Описание создано автоматически">
            <a:extLst>
              <a:ext uri="{FF2B5EF4-FFF2-40B4-BE49-F238E27FC236}">
                <a16:creationId xmlns:a16="http://schemas.microsoft.com/office/drawing/2014/main" xmlns="" id="{96B56B8F-F0F6-4FC3-86E1-3AF4DDF443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15" b="24302"/>
          <a:stretch/>
        </p:blipFill>
        <p:spPr>
          <a:xfrm>
            <a:off x="0" y="0"/>
            <a:ext cx="5478665" cy="190254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7E7EA37-5A4A-4FA9-B2A9-3FDA0F55EF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13" b="27742"/>
          <a:stretch/>
        </p:blipFill>
        <p:spPr>
          <a:xfrm rot="10800000">
            <a:off x="5194570" y="3894382"/>
            <a:ext cx="6997430" cy="2963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86D0D52-8AD3-43AF-A265-D44F7ADAE6F0}"/>
              </a:ext>
            </a:extLst>
          </p:cNvPr>
          <p:cNvSpPr txBox="1"/>
          <p:nvPr/>
        </p:nvSpPr>
        <p:spPr>
          <a:xfrm>
            <a:off x="1498060" y="2513741"/>
            <a:ext cx="93517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БЛАГОДАРЮ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428228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пчелиные соты, игра&#10;&#10;Описание создано автоматически">
            <a:extLst>
              <a:ext uri="{FF2B5EF4-FFF2-40B4-BE49-F238E27FC236}">
                <a16:creationId xmlns:a16="http://schemas.microsoft.com/office/drawing/2014/main" xmlns="" id="{21D26098-023A-4633-BE6D-460B9C66CD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15" b="24302"/>
          <a:stretch/>
        </p:blipFill>
        <p:spPr>
          <a:xfrm>
            <a:off x="1" y="19962"/>
            <a:ext cx="2880852" cy="10004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17059D5-8D84-4D9C-B7C2-300FB7825B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13" b="27742"/>
          <a:stretch/>
        </p:blipFill>
        <p:spPr>
          <a:xfrm rot="10800000">
            <a:off x="8032955" y="5096522"/>
            <a:ext cx="4159045" cy="17614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534D626-29A0-4287-8F3D-9F8014DEC7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98387" y="33943"/>
            <a:ext cx="677880" cy="54237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359D8A2-5593-4852-8F8F-97122E756973}"/>
              </a:ext>
            </a:extLst>
          </p:cNvPr>
          <p:cNvSpPr/>
          <p:nvPr/>
        </p:nvSpPr>
        <p:spPr>
          <a:xfrm>
            <a:off x="2363617" y="593197"/>
            <a:ext cx="91046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КОНКУРС НА ПРИСВОЕНИЕ СТАТУСА «ПЕДАГОГ ЮГРЫ» В 2020 ГОДУ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6" name="Трехмерная модель 5" descr="Доска">
                <a:extLst>
                  <a:ext uri="{FF2B5EF4-FFF2-40B4-BE49-F238E27FC236}">
                    <a16:creationId xmlns:a16="http://schemas.microsoft.com/office/drawing/2014/main" id="{2DCE885C-3E9F-4291-9224-32DF56C96FA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1941823"/>
                  </p:ext>
                </p:extLst>
              </p:nvPr>
            </p:nvGraphicFramePr>
            <p:xfrm>
              <a:off x="763072" y="1270942"/>
              <a:ext cx="10665855" cy="5251733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0665855" cy="5251733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83137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Трехмерная модель 5" descr="Доска">
                <a:extLst>
                  <a:ext uri="{FF2B5EF4-FFF2-40B4-BE49-F238E27FC236}">
                    <a16:creationId xmlns:a16="http://schemas.microsoft.com/office/drawing/2014/main" xmlns="" id="{2DCE885C-3E9F-4291-9224-32DF56C96F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3072" y="1270942"/>
                <a:ext cx="10665855" cy="5251733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07CCEA-8ECD-4426-B13E-39DD91603398}"/>
              </a:ext>
            </a:extLst>
          </p:cNvPr>
          <p:cNvSpPr txBox="1"/>
          <p:nvPr/>
        </p:nvSpPr>
        <p:spPr>
          <a:xfrm>
            <a:off x="3589377" y="1798737"/>
            <a:ext cx="50132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Учитель – источник мудрости и знаний, родник задумок и идей. 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C4836995-CE78-4DAC-A208-B356996152CC}"/>
              </a:ext>
            </a:extLst>
          </p:cNvPr>
          <p:cNvGrpSpPr/>
          <p:nvPr/>
        </p:nvGrpSpPr>
        <p:grpSpPr>
          <a:xfrm>
            <a:off x="1" y="1067762"/>
            <a:ext cx="2636195" cy="406360"/>
            <a:chOff x="1021" y="0"/>
            <a:chExt cx="2090484" cy="57444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Стрелка: шеврон 10">
              <a:extLst>
                <a:ext uri="{FF2B5EF4-FFF2-40B4-BE49-F238E27FC236}">
                  <a16:creationId xmlns:a16="http://schemas.microsoft.com/office/drawing/2014/main" xmlns="" id="{B37A0594-DA22-441C-AA42-96EC2210FADE}"/>
                </a:ext>
              </a:extLst>
            </p:cNvPr>
            <p:cNvSpPr/>
            <p:nvPr/>
          </p:nvSpPr>
          <p:spPr>
            <a:xfrm>
              <a:off x="1021" y="0"/>
              <a:ext cx="2090484" cy="574449"/>
            </a:xfrm>
            <a:prstGeom prst="chevron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Стрелка: шеврон 4">
              <a:extLst>
                <a:ext uri="{FF2B5EF4-FFF2-40B4-BE49-F238E27FC236}">
                  <a16:creationId xmlns:a16="http://schemas.microsoft.com/office/drawing/2014/main" xmlns="" id="{A967B50F-FC66-4AC9-A0B6-181A14F113DF}"/>
                </a:ext>
              </a:extLst>
            </p:cNvPr>
            <p:cNvSpPr txBox="1"/>
            <p:nvPr/>
          </p:nvSpPr>
          <p:spPr>
            <a:xfrm>
              <a:off x="64551" y="0"/>
              <a:ext cx="1951801" cy="5744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4013" tIns="34671" rIns="34671" bIns="34671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b="1" kern="1200" dirty="0">
                  <a:latin typeface="Bookman Old Style" panose="02050604050505020204" pitchFamily="18" charset="0"/>
                </a:rPr>
                <a:t>АКТУАЛЬНОСТЬ: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513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Описание создано автоматически">
            <a:extLst>
              <a:ext uri="{FF2B5EF4-FFF2-40B4-BE49-F238E27FC236}">
                <a16:creationId xmlns:a16="http://schemas.microsoft.com/office/drawing/2014/main" xmlns="" id="{C9D3E5C5-16F6-44A8-8BD1-87A4EABD7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1592825"/>
            <a:ext cx="4201652" cy="31512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Изображение выглядит как пчелиные соты, игра&#10;&#10;Описание создано автоматически">
            <a:extLst>
              <a:ext uri="{FF2B5EF4-FFF2-40B4-BE49-F238E27FC236}">
                <a16:creationId xmlns:a16="http://schemas.microsoft.com/office/drawing/2014/main" xmlns="" id="{998F4716-4A0F-4CA0-B57F-61281781C7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15" b="24302"/>
          <a:stretch/>
        </p:blipFill>
        <p:spPr>
          <a:xfrm>
            <a:off x="0" y="0"/>
            <a:ext cx="2287809" cy="7944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0E147D5-87CA-49A0-B431-EF12AF22AB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13" b="27742"/>
          <a:stretch/>
        </p:blipFill>
        <p:spPr>
          <a:xfrm rot="10800000">
            <a:off x="8032955" y="5096522"/>
            <a:ext cx="4159045" cy="176147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B6907B8-7EF3-4668-B7BC-2B9F32B0E564}"/>
              </a:ext>
            </a:extLst>
          </p:cNvPr>
          <p:cNvSpPr/>
          <p:nvPr/>
        </p:nvSpPr>
        <p:spPr>
          <a:xfrm>
            <a:off x="1832676" y="151902"/>
            <a:ext cx="91046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ОБЛАСТНОЙ КРУГЛЫЙ СТОЛ «МОЯ БУДУЩАЯ ПРОФЕСИИЯ - УЧИТЕЛЬ»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A199D4B-C0E5-4451-B943-57C32BB761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08" y="533968"/>
            <a:ext cx="982969" cy="7864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1172425-38E3-4674-B0D5-45604B0CA79A}"/>
              </a:ext>
            </a:extLst>
          </p:cNvPr>
          <p:cNvSpPr txBox="1"/>
          <p:nvPr/>
        </p:nvSpPr>
        <p:spPr>
          <a:xfrm>
            <a:off x="245806" y="2448232"/>
            <a:ext cx="6459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Bookman Old Style" panose="02050604050505020204" pitchFamily="18" charset="0"/>
              </a:rPr>
              <a:t>Присвоение статуса «Педагог Югры - 2020»</a:t>
            </a:r>
          </a:p>
        </p:txBody>
      </p:sp>
    </p:spTree>
    <p:extLst>
      <p:ext uri="{BB962C8B-B14F-4D97-AF65-F5344CB8AC3E}">
        <p14:creationId xmlns:p14="http://schemas.microsoft.com/office/powerpoint/2010/main" val="2225090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8. Лауреат Премии Губернатора.jpg">
            <a:extLst>
              <a:ext uri="{FF2B5EF4-FFF2-40B4-BE49-F238E27FC236}">
                <a16:creationId xmlns:a16="http://schemas.microsoft.com/office/drawing/2014/main" xmlns="" id="{C5ADDD8E-EEBF-4D3F-85DD-19FE55818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195" y="1363954"/>
            <a:ext cx="2857499" cy="3917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49. Почётная грамота Департамента образо">
            <a:extLst>
              <a:ext uri="{FF2B5EF4-FFF2-40B4-BE49-F238E27FC236}">
                <a16:creationId xmlns:a16="http://schemas.microsoft.com/office/drawing/2014/main" xmlns="" id="{B8622EBF-2BD7-449D-B5B2-6BA97C5A5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59" y="1320442"/>
            <a:ext cx="2857500" cy="3952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 descr="Изображение выглядит как пчелиные соты, игра&#10;&#10;Описание создано автоматически">
            <a:extLst>
              <a:ext uri="{FF2B5EF4-FFF2-40B4-BE49-F238E27FC236}">
                <a16:creationId xmlns:a16="http://schemas.microsoft.com/office/drawing/2014/main" xmlns="" id="{B68D4DEE-0C3B-479B-A58E-194F571828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15" b="24302"/>
          <a:stretch/>
        </p:blipFill>
        <p:spPr>
          <a:xfrm>
            <a:off x="0" y="0"/>
            <a:ext cx="2287809" cy="7944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DAC5525-6061-4672-A143-F9D3A13BB8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13" b="27742"/>
          <a:stretch/>
        </p:blipFill>
        <p:spPr>
          <a:xfrm rot="10800000">
            <a:off x="8770373" y="5408840"/>
            <a:ext cx="3421626" cy="144915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BC58CF8-60B0-4F16-8766-CE1B8F418668}"/>
              </a:ext>
            </a:extLst>
          </p:cNvPr>
          <p:cNvSpPr/>
          <p:nvPr/>
        </p:nvSpPr>
        <p:spPr>
          <a:xfrm>
            <a:off x="1832676" y="151902"/>
            <a:ext cx="91046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ОБЛАСТНОЙ КРУГЛЫЙ СТОЛ «МОЯ БУДУЩАЯ ПРОФЕСИИЯ - УЧИТЕЛЬ»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ADA143E-BBE7-4363-BCD5-723242CE02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08" y="533968"/>
            <a:ext cx="982969" cy="78647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8DCC521-B876-47B0-8EA2-2D2C9D5E11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467" t="24085" r="56936" b="25686"/>
          <a:stretch/>
        </p:blipFill>
        <p:spPr>
          <a:xfrm>
            <a:off x="4520579" y="1521270"/>
            <a:ext cx="3498656" cy="5044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9057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пчелиные соты, игра&#10;&#10;Описание создано автоматически">
            <a:extLst>
              <a:ext uri="{FF2B5EF4-FFF2-40B4-BE49-F238E27FC236}">
                <a16:creationId xmlns:a16="http://schemas.microsoft.com/office/drawing/2014/main" xmlns="" id="{4AE2DA68-A72B-47AC-A5C1-D92E40724E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15" b="24302"/>
          <a:stretch/>
        </p:blipFill>
        <p:spPr>
          <a:xfrm>
            <a:off x="0" y="0"/>
            <a:ext cx="2287809" cy="7944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D1EF6D0-D882-4E97-A6FA-B9CA7C0293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13" b="27742"/>
          <a:stretch/>
        </p:blipFill>
        <p:spPr>
          <a:xfrm rot="10800000">
            <a:off x="8032955" y="5096522"/>
            <a:ext cx="4159045" cy="176147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73266B5-500B-45CF-882A-4986B8A99065}"/>
              </a:ext>
            </a:extLst>
          </p:cNvPr>
          <p:cNvSpPr/>
          <p:nvPr/>
        </p:nvSpPr>
        <p:spPr>
          <a:xfrm>
            <a:off x="1832676" y="151902"/>
            <a:ext cx="91046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ОБЛАСТНОЙ КРУГЛЫЙ СТОЛ «МОЯ БУДУЩАЯ ПРОФЕСИИЯ - УЧИТЕЛЬ»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C0AF077-87D1-4E28-99E6-7606F6F42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08" y="533968"/>
            <a:ext cx="982969" cy="7864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D8C6F1F-B007-4CA6-B342-D058BA2010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936" t="21936" r="19113" b="6523"/>
          <a:stretch/>
        </p:blipFill>
        <p:spPr>
          <a:xfrm>
            <a:off x="575189" y="2794578"/>
            <a:ext cx="5552407" cy="379022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0D1D113-BF83-4E92-AD97-0B927E12D169}"/>
              </a:ext>
            </a:extLst>
          </p:cNvPr>
          <p:cNvSpPr/>
          <p:nvPr/>
        </p:nvSpPr>
        <p:spPr>
          <a:xfrm>
            <a:off x="447869" y="1161550"/>
            <a:ext cx="111594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С сентября 2018 года являюсь координатором муниципального проекта "Школа социального проектирования". Мною был разработан план работы ШСП. С 2019 года - руководитель целевой группы  "Школа социального проектирования" для старшеклассников и молодых педагогов образовательных организаций.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C29AB4E-146A-4732-9A42-8653EBEC0C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161" t="18208" r="22500" b="16937"/>
          <a:stretch/>
        </p:blipFill>
        <p:spPr>
          <a:xfrm>
            <a:off x="7030938" y="2728956"/>
            <a:ext cx="3906409" cy="272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03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челиные соты, игра&#10;&#10;Описание создано автоматически">
            <a:extLst>
              <a:ext uri="{FF2B5EF4-FFF2-40B4-BE49-F238E27FC236}">
                <a16:creationId xmlns:a16="http://schemas.microsoft.com/office/drawing/2014/main" xmlns="" id="{D427BC14-73DE-47E4-93BF-310F8863E4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15" b="24302"/>
          <a:stretch/>
        </p:blipFill>
        <p:spPr>
          <a:xfrm>
            <a:off x="0" y="0"/>
            <a:ext cx="2287809" cy="7944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A571918-B854-4007-BD7B-5DF0941658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13" b="27742"/>
          <a:stretch/>
        </p:blipFill>
        <p:spPr>
          <a:xfrm rot="10800000">
            <a:off x="8032955" y="5096522"/>
            <a:ext cx="4159045" cy="176147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5885220-64D1-4540-B6D9-956CB230FA30}"/>
              </a:ext>
            </a:extLst>
          </p:cNvPr>
          <p:cNvSpPr/>
          <p:nvPr/>
        </p:nvSpPr>
        <p:spPr>
          <a:xfrm>
            <a:off x="1832676" y="151902"/>
            <a:ext cx="91046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ОБЛАСТНОЙ КРУГЛЫЙ СТОЛ «МОЯ БУДУЩАЯ ПРОФЕСИИЯ - УЧИТЕЛЬ»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B57F845-96D7-43EC-B92D-8DAD92079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08" y="533968"/>
            <a:ext cx="982969" cy="786474"/>
          </a:xfrm>
          <a:prstGeom prst="rect">
            <a:avLst/>
          </a:prstGeom>
        </p:spPr>
      </p:pic>
      <p:pic>
        <p:nvPicPr>
          <p:cNvPr id="2054" name="Picture 6" descr="QR-код">
            <a:extLst>
              <a:ext uri="{FF2B5EF4-FFF2-40B4-BE49-F238E27FC236}">
                <a16:creationId xmlns:a16="http://schemas.microsoft.com/office/drawing/2014/main" xmlns="" id="{7758C511-F275-432B-8D11-1CF73BCCA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37" y="1738681"/>
            <a:ext cx="2894764" cy="289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A5460A4-A70F-4946-AB25-BB15745E88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908" t="19888" r="888" b="9390"/>
          <a:stretch/>
        </p:blipFill>
        <p:spPr>
          <a:xfrm>
            <a:off x="6559421" y="1567176"/>
            <a:ext cx="5632579" cy="3237774"/>
          </a:xfrm>
          <a:prstGeom prst="rect">
            <a:avLst/>
          </a:prstGeom>
        </p:spPr>
      </p:pic>
      <p:pic>
        <p:nvPicPr>
          <p:cNvPr id="10" name="Рисунок 9" descr="Изображение выглядит как стрела&#10;&#10;Описание создано автоматически">
            <a:extLst>
              <a:ext uri="{FF2B5EF4-FFF2-40B4-BE49-F238E27FC236}">
                <a16:creationId xmlns:a16="http://schemas.microsoft.com/office/drawing/2014/main" xmlns="" id="{BDDA41B7-D82C-4FC4-8BCA-13292FC878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026" y="2670543"/>
            <a:ext cx="1767495" cy="103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99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709363E-299C-43BA-9402-154B690F5E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7787" y="1556909"/>
            <a:ext cx="3873910" cy="353961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9C6A911-FDC1-40B6-BF81-299F44C5BA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565" y="1816301"/>
            <a:ext cx="3217333" cy="3225397"/>
          </a:xfrm>
          <a:prstGeom prst="rect">
            <a:avLst/>
          </a:prstGeom>
        </p:spPr>
      </p:pic>
      <p:pic>
        <p:nvPicPr>
          <p:cNvPr id="8" name="Рисунок 7" descr="Изображение выглядит как пчелиные соты, игра&#10;&#10;Описание создано автоматически">
            <a:extLst>
              <a:ext uri="{FF2B5EF4-FFF2-40B4-BE49-F238E27FC236}">
                <a16:creationId xmlns:a16="http://schemas.microsoft.com/office/drawing/2014/main" xmlns="" id="{5E30E0AA-622A-4859-872F-38B245C11F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15" b="24302"/>
          <a:stretch/>
        </p:blipFill>
        <p:spPr>
          <a:xfrm>
            <a:off x="0" y="0"/>
            <a:ext cx="2287809" cy="7944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A434438-3618-477D-AA81-003A246B6E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13" b="27742"/>
          <a:stretch/>
        </p:blipFill>
        <p:spPr>
          <a:xfrm rot="10800000">
            <a:off x="8032955" y="5096522"/>
            <a:ext cx="4159045" cy="176147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B90851B-EC51-4125-8516-44EFEC767966}"/>
              </a:ext>
            </a:extLst>
          </p:cNvPr>
          <p:cNvSpPr/>
          <p:nvPr/>
        </p:nvSpPr>
        <p:spPr>
          <a:xfrm>
            <a:off x="1832676" y="151902"/>
            <a:ext cx="91046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ОБЛАСТНОЙ КРУГЛЫЙ СТОЛ «МОЯ БУДУЩАЯ ПРОФЕСИИЯ - УЧИТЕЛЬ»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24185D0-1818-49F2-B719-B3D8A3DFAF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515" y="642358"/>
            <a:ext cx="982969" cy="78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55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168C17C-1E5F-479D-8A30-C729DB34D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39" y="1584792"/>
            <a:ext cx="4188693" cy="418869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CF9AB7C-F139-40A9-BDB7-49AC2B612CA4}"/>
              </a:ext>
            </a:extLst>
          </p:cNvPr>
          <p:cNvSpPr/>
          <p:nvPr/>
        </p:nvSpPr>
        <p:spPr>
          <a:xfrm>
            <a:off x="5766231" y="2111753"/>
            <a:ext cx="5334930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МОЛОДОЙ УЧИТЕЛЬ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 +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НАСТАВНИК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=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 УСПЕХ</a:t>
            </a:r>
          </a:p>
        </p:txBody>
      </p:sp>
      <p:pic>
        <p:nvPicPr>
          <p:cNvPr id="9" name="Рисунок 8" descr="Изображение выглядит как пчелиные соты, игра&#10;&#10;Описание создано автоматически">
            <a:extLst>
              <a:ext uri="{FF2B5EF4-FFF2-40B4-BE49-F238E27FC236}">
                <a16:creationId xmlns:a16="http://schemas.microsoft.com/office/drawing/2014/main" xmlns="" id="{1314EAB0-0A7A-4438-8940-8D9D893F0A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15" b="24302"/>
          <a:stretch/>
        </p:blipFill>
        <p:spPr>
          <a:xfrm>
            <a:off x="0" y="0"/>
            <a:ext cx="2287809" cy="7944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C7ED10E-9422-4DBA-9DD4-30BB2D1680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13" b="27742"/>
          <a:stretch/>
        </p:blipFill>
        <p:spPr>
          <a:xfrm rot="10800000">
            <a:off x="8032955" y="5096522"/>
            <a:ext cx="4159045" cy="176147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BAAD480-6E61-41F1-9366-070B1F6A85F1}"/>
              </a:ext>
            </a:extLst>
          </p:cNvPr>
          <p:cNvSpPr/>
          <p:nvPr/>
        </p:nvSpPr>
        <p:spPr>
          <a:xfrm>
            <a:off x="1832676" y="151902"/>
            <a:ext cx="91046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ОБЛАСТНОЙ КРУГЛЫЙ СТОЛ «МОЯ БУДУЩАЯ ПРОФЕСИИЯ - УЧИТЕЛЬ»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0C98581-B439-445B-9BCD-553CF1F70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08" y="533968"/>
            <a:ext cx="982969" cy="78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43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73C5A93-8D49-4256-8CE2-255B02A3A90C}"/>
              </a:ext>
            </a:extLst>
          </p:cNvPr>
          <p:cNvSpPr txBox="1"/>
          <p:nvPr/>
        </p:nvSpPr>
        <p:spPr>
          <a:xfrm>
            <a:off x="3788229" y="1405150"/>
            <a:ext cx="7549087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ПРОФЕССИОНАЛЬНЫЙ РОСТ ОБЕСПЕЧИВАЮТ</a:t>
            </a:r>
            <a:r>
              <a:rPr lang="ru-RU" sz="41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rPr>
              <a:t>:</a:t>
            </a:r>
            <a:endParaRPr lang="en-US" sz="41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3E14B4B-818E-4729-B46D-ABDC563B05A8}"/>
              </a:ext>
            </a:extLst>
          </p:cNvPr>
          <p:cNvSpPr txBox="1"/>
          <p:nvPr/>
        </p:nvSpPr>
        <p:spPr>
          <a:xfrm>
            <a:off x="4269527" y="3090059"/>
            <a:ext cx="7459053" cy="2153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Bookman Old Style" panose="02050604050505020204" pitchFamily="18" charset="0"/>
              </a:rPr>
              <a:t>Работа</a:t>
            </a:r>
            <a:r>
              <a:rPr lang="en-US" sz="2000" dirty="0">
                <a:latin typeface="Bookman Old Style" panose="02050604050505020204" pitchFamily="18" charset="0"/>
              </a:rPr>
              <a:t> в </a:t>
            </a:r>
            <a:r>
              <a:rPr lang="en-US" sz="2000" dirty="0" err="1">
                <a:latin typeface="Bookman Old Style" panose="02050604050505020204" pitchFamily="18" charset="0"/>
              </a:rPr>
              <a:t>рамках</a:t>
            </a:r>
            <a:r>
              <a:rPr lang="en-US" sz="2000" dirty="0">
                <a:latin typeface="Bookman Old Style" panose="02050604050505020204" pitchFamily="18" charset="0"/>
              </a:rPr>
              <a:t> МО.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Bookman Old Style" panose="02050604050505020204" pitchFamily="18" charset="0"/>
              </a:rPr>
              <a:t>Взаимопосещение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уроков</a:t>
            </a:r>
            <a:r>
              <a:rPr lang="en-US" sz="2000" dirty="0">
                <a:latin typeface="Bookman Old Style" panose="02050604050505020204" pitchFamily="18" charset="0"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Bookman Old Style" panose="02050604050505020204" pitchFamily="18" charset="0"/>
              </a:rPr>
              <a:t>Участие</a:t>
            </a:r>
            <a:r>
              <a:rPr lang="en-US" sz="2000" dirty="0">
                <a:latin typeface="Bookman Old Style" panose="02050604050505020204" pitchFamily="18" charset="0"/>
              </a:rPr>
              <a:t> в </a:t>
            </a:r>
            <a:r>
              <a:rPr lang="en-US" sz="2000" dirty="0" err="1">
                <a:latin typeface="Bookman Old Style" panose="02050604050505020204" pitchFamily="18" charset="0"/>
              </a:rPr>
              <a:t>семинарах</a:t>
            </a:r>
            <a:r>
              <a:rPr lang="en-US" sz="2000" dirty="0">
                <a:latin typeface="Bookman Old Style" panose="02050604050505020204" pitchFamily="18" charset="0"/>
              </a:rPr>
              <a:t>, </a:t>
            </a:r>
            <a:r>
              <a:rPr lang="en-US" sz="2000" dirty="0" err="1">
                <a:latin typeface="Bookman Old Style" panose="02050604050505020204" pitchFamily="18" charset="0"/>
              </a:rPr>
              <a:t>конференциях</a:t>
            </a:r>
            <a:r>
              <a:rPr lang="en-US" sz="2000" dirty="0">
                <a:latin typeface="Bookman Old Style" panose="02050604050505020204" pitchFamily="18" charset="0"/>
              </a:rPr>
              <a:t>, </a:t>
            </a:r>
            <a:r>
              <a:rPr lang="en-US" sz="2000" dirty="0" err="1">
                <a:latin typeface="Bookman Old Style" panose="02050604050505020204" pitchFamily="18" charset="0"/>
              </a:rPr>
              <a:t>вебинарах</a:t>
            </a:r>
            <a:r>
              <a:rPr lang="en-US" sz="2000" dirty="0">
                <a:latin typeface="Bookman Old Style" panose="02050604050505020204" pitchFamily="18" charset="0"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Bookman Old Style" panose="02050604050505020204" pitchFamily="18" charset="0"/>
              </a:rPr>
              <a:t>Участие</a:t>
            </a:r>
            <a:r>
              <a:rPr lang="en-US" sz="2000" dirty="0">
                <a:latin typeface="Bookman Old Style" panose="02050604050505020204" pitchFamily="18" charset="0"/>
              </a:rPr>
              <a:t> в </a:t>
            </a:r>
            <a:r>
              <a:rPr lang="en-US" sz="2000" dirty="0" err="1">
                <a:latin typeface="Bookman Old Style" panose="02050604050505020204" pitchFamily="18" charset="0"/>
              </a:rPr>
              <a:t>конкурсах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разного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уровня</a:t>
            </a:r>
            <a:r>
              <a:rPr lang="en-US" sz="2000" dirty="0">
                <a:latin typeface="Bookman Old Style" panose="02050604050505020204" pitchFamily="18" charset="0"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Bookman Old Style" panose="02050604050505020204" pitchFamily="18" charset="0"/>
              </a:rPr>
              <a:t>Курсы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повышения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квалификации</a:t>
            </a:r>
            <a:r>
              <a:rPr lang="en-US" sz="2000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10" name="Рисунок 9" descr="Изображение выглядит как стрела&#10;&#10;Описание создано автоматически">
            <a:extLst>
              <a:ext uri="{FF2B5EF4-FFF2-40B4-BE49-F238E27FC236}">
                <a16:creationId xmlns:a16="http://schemas.microsoft.com/office/drawing/2014/main" xmlns="" id="{C54AFC17-B15B-4180-8B92-D3D3B24D54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727788"/>
            <a:ext cx="4143639" cy="6130212"/>
          </a:xfrm>
          <a:prstGeom prst="rect">
            <a:avLst/>
          </a:prstGeom>
          <a:effectLst/>
        </p:spPr>
      </p:pic>
      <p:pic>
        <p:nvPicPr>
          <p:cNvPr id="7" name="Рисунок 6" descr="Изображение выглядит как пчелиные соты, игра&#10;&#10;Описание создано автоматически">
            <a:extLst>
              <a:ext uri="{FF2B5EF4-FFF2-40B4-BE49-F238E27FC236}">
                <a16:creationId xmlns:a16="http://schemas.microsoft.com/office/drawing/2014/main" xmlns="" id="{4B5D109E-5667-4938-BFFC-467ADE8622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15" b="24302"/>
          <a:stretch/>
        </p:blipFill>
        <p:spPr>
          <a:xfrm>
            <a:off x="0" y="0"/>
            <a:ext cx="2287809" cy="7944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4A78747-C48A-4D2E-A424-036F5518BC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13" b="27742"/>
          <a:stretch/>
        </p:blipFill>
        <p:spPr>
          <a:xfrm rot="10800000">
            <a:off x="8032955" y="5096522"/>
            <a:ext cx="4159045" cy="176147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F358CEA-9707-4239-A5F1-898D7034196E}"/>
              </a:ext>
            </a:extLst>
          </p:cNvPr>
          <p:cNvSpPr/>
          <p:nvPr/>
        </p:nvSpPr>
        <p:spPr>
          <a:xfrm>
            <a:off x="1832676" y="151902"/>
            <a:ext cx="91046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ОБЛАСТНОЙ КРУГЛЫЙ СТОЛ «МОЯ БУДУЩАЯ ПРОФЕСИИЯ - УЧИТЕЛЬ»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DD4192B-A5D5-406F-A26A-FAC64D2968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08" y="533968"/>
            <a:ext cx="982969" cy="78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278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1248</TotalTime>
  <Words>341</Words>
  <Application>Microsoft Office PowerPoint</Application>
  <PresentationFormat>Произвольный</PresentationFormat>
  <Paragraphs>50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ЛЕНА</dc:creator>
  <cp:lastModifiedBy>Ученик</cp:lastModifiedBy>
  <cp:revision>123</cp:revision>
  <dcterms:created xsi:type="dcterms:W3CDTF">2020-12-14T02:51:52Z</dcterms:created>
  <dcterms:modified xsi:type="dcterms:W3CDTF">2021-01-29T04:03:04Z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13044020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S9.0.3</vt:lpwstr>
  </property>
</Properties>
</file>