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7.xml" ContentType="application/vnd.openxmlformats-officedocument.themeOverr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306" r:id="rId3"/>
    <p:sldId id="261" r:id="rId4"/>
    <p:sldId id="305" r:id="rId5"/>
    <p:sldId id="299" r:id="rId6"/>
    <p:sldId id="308" r:id="rId7"/>
    <p:sldId id="309" r:id="rId8"/>
    <p:sldId id="307" r:id="rId9"/>
    <p:sldId id="297" r:id="rId10"/>
    <p:sldId id="300" r:id="rId11"/>
    <p:sldId id="301" r:id="rId12"/>
    <p:sldId id="302" r:id="rId13"/>
    <p:sldId id="304" r:id="rId14"/>
    <p:sldId id="272" r:id="rId15"/>
    <p:sldId id="284" r:id="rId16"/>
    <p:sldId id="273" r:id="rId17"/>
    <p:sldId id="278" r:id="rId18"/>
    <p:sldId id="280" r:id="rId19"/>
    <p:sldId id="281" r:id="rId20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2115" userDrawn="1">
          <p15:clr>
            <a:srgbClr val="A4A3A4"/>
          </p15:clr>
        </p15:guide>
        <p15:guide id="4" orient="horz" pos="2341" userDrawn="1">
          <p15:clr>
            <a:srgbClr val="A4A3A4"/>
          </p15:clr>
        </p15:guide>
        <p15:guide id="5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EEC"/>
    <a:srgbClr val="DAA3E4"/>
    <a:srgbClr val="CEE9FE"/>
    <a:srgbClr val="D3ECFF"/>
    <a:srgbClr val="A4A3A4"/>
    <a:srgbClr val="CA5BCD"/>
    <a:srgbClr val="D2EAFC"/>
    <a:srgbClr val="E9F6FE"/>
    <a:srgbClr val="E8F6FE"/>
    <a:srgbClr val="E7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366" y="-90"/>
      </p:cViewPr>
      <p:guideLst>
        <p:guide orient="horz" pos="2115"/>
        <p:guide orient="horz" pos="2341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BC0411-6919-4EF7-BFA4-A83AFC9D0D96}" type="doc">
      <dgm:prSet loTypeId="urn:microsoft.com/office/officeart/2005/8/layout/vProcess5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39F4932F-1610-4CF1-9DD5-ACB0FB956126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kk-KZ" sz="2800" dirty="0" smtClean="0">
              <a:solidFill>
                <a:schemeClr val="tx1"/>
              </a:solidFill>
              <a:latin typeface="Palatino Linotype" pitchFamily="18" charset="0"/>
            </a:rPr>
            <a:t>Пробное онлайн тестирование</a:t>
          </a:r>
          <a:endParaRPr lang="ru-RU" sz="2800" dirty="0">
            <a:solidFill>
              <a:schemeClr val="tx1"/>
            </a:solidFill>
            <a:latin typeface="Palatino Linotype" pitchFamily="18" charset="0"/>
          </a:endParaRPr>
        </a:p>
      </dgm:t>
    </dgm:pt>
    <dgm:pt modelId="{F8657278-CBFA-4650-9150-E141D5CEC5C6}" type="parTrans" cxnId="{A439E7F4-B6D4-442A-9138-635D888563EE}">
      <dgm:prSet/>
      <dgm:spPr/>
      <dgm:t>
        <a:bodyPr/>
        <a:lstStyle/>
        <a:p>
          <a:endParaRPr lang="ru-RU"/>
        </a:p>
      </dgm:t>
    </dgm:pt>
    <dgm:pt modelId="{4981354B-C866-49FF-97D9-4FDD50A86019}" type="sibTrans" cxnId="{A439E7F4-B6D4-442A-9138-635D888563EE}">
      <dgm:prSet/>
      <dgm:spPr/>
      <dgm:t>
        <a:bodyPr/>
        <a:lstStyle/>
        <a:p>
          <a:endParaRPr lang="ru-RU"/>
        </a:p>
      </dgm:t>
    </dgm:pt>
    <dgm:pt modelId="{79C5A3C6-9E49-48A2-A2DA-34FA1607C2B6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k-KZ" dirty="0" smtClean="0">
              <a:solidFill>
                <a:schemeClr val="tx1"/>
              </a:solidFill>
              <a:latin typeface="Palatino Linotype" pitchFamily="18" charset="0"/>
            </a:rPr>
            <a:t>Способы оплаты: </a:t>
          </a:r>
        </a:p>
        <a:p>
          <a:r>
            <a:rPr lang="kk-KZ" dirty="0" smtClean="0">
              <a:solidFill>
                <a:schemeClr val="tx1"/>
              </a:solidFill>
              <a:latin typeface="Palatino Linotype" pitchFamily="18" charset="0"/>
            </a:rPr>
            <a:t>Терминалы Касса24</a:t>
          </a:r>
        </a:p>
        <a:p>
          <a:r>
            <a:rPr lang="kk-KZ" dirty="0" smtClean="0">
              <a:solidFill>
                <a:schemeClr val="tx1"/>
              </a:solidFill>
              <a:latin typeface="Palatino Linotype" pitchFamily="18" charset="0"/>
            </a:rPr>
            <a:t> </a:t>
          </a:r>
          <a:r>
            <a:rPr lang="ru-RU" b="0" i="0" dirty="0" smtClean="0">
              <a:solidFill>
                <a:schemeClr val="tx1"/>
              </a:solidFill>
            </a:rPr>
            <a:t>«Личный кабинет</a:t>
          </a:r>
          <a:r>
            <a:rPr lang="ru-RU" dirty="0" smtClean="0">
              <a:solidFill>
                <a:schemeClr val="tx1"/>
              </a:solidFill>
              <a:latin typeface="Palatino Linotype" pitchFamily="18" charset="0"/>
            </a:rPr>
            <a:t>» веб-приложение</a:t>
          </a:r>
          <a:endParaRPr lang="ru-RU" dirty="0">
            <a:solidFill>
              <a:schemeClr val="tx1"/>
            </a:solidFill>
            <a:latin typeface="Palatino Linotype" pitchFamily="18" charset="0"/>
          </a:endParaRPr>
        </a:p>
      </dgm:t>
    </dgm:pt>
    <dgm:pt modelId="{E76C5943-0EA7-4757-AF38-7CB497B80316}" type="parTrans" cxnId="{CD99C642-6A69-41A1-BF93-52220FAE89C9}">
      <dgm:prSet/>
      <dgm:spPr/>
      <dgm:t>
        <a:bodyPr/>
        <a:lstStyle/>
        <a:p>
          <a:endParaRPr lang="ru-RU"/>
        </a:p>
      </dgm:t>
    </dgm:pt>
    <dgm:pt modelId="{F6E067B1-B36B-4979-8BE3-5BFF5A97A647}" type="sibTrans" cxnId="{CD99C642-6A69-41A1-BF93-52220FAE89C9}">
      <dgm:prSet/>
      <dgm:spPr/>
      <dgm:t>
        <a:bodyPr/>
        <a:lstStyle/>
        <a:p>
          <a:endParaRPr lang="ru-RU"/>
        </a:p>
      </dgm:t>
    </dgm:pt>
    <dgm:pt modelId="{5E9C248D-6709-4D8B-897F-68289A0590C2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k-KZ" dirty="0" smtClean="0">
              <a:solidFill>
                <a:schemeClr val="tx1"/>
              </a:solidFill>
              <a:latin typeface="Palatino Linotype" pitchFamily="18" charset="0"/>
            </a:rPr>
            <a:t>Банки второго уровня</a:t>
          </a:r>
          <a:endParaRPr lang="ru-RU" dirty="0">
            <a:solidFill>
              <a:schemeClr val="tx1"/>
            </a:solidFill>
            <a:latin typeface="Palatino Linotype" pitchFamily="18" charset="0"/>
          </a:endParaRPr>
        </a:p>
      </dgm:t>
    </dgm:pt>
    <dgm:pt modelId="{7B046708-6EFE-475C-9FDE-B42EE64FB4F7}" type="parTrans" cxnId="{98F68D0F-7CE9-4688-8987-90257DE2FDC2}">
      <dgm:prSet/>
      <dgm:spPr/>
      <dgm:t>
        <a:bodyPr/>
        <a:lstStyle/>
        <a:p>
          <a:endParaRPr lang="ru-RU"/>
        </a:p>
      </dgm:t>
    </dgm:pt>
    <dgm:pt modelId="{D176F906-AB8F-4F87-B83D-7C8EE23BF007}" type="sibTrans" cxnId="{98F68D0F-7CE9-4688-8987-90257DE2FDC2}">
      <dgm:prSet/>
      <dgm:spPr/>
      <dgm:t>
        <a:bodyPr/>
        <a:lstStyle/>
        <a:p>
          <a:endParaRPr lang="ru-RU"/>
        </a:p>
      </dgm:t>
    </dgm:pt>
    <dgm:pt modelId="{BDDF2699-9142-490D-AA5D-4E0955E3FD4E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k-KZ" dirty="0" smtClean="0">
              <a:solidFill>
                <a:schemeClr val="tx1"/>
              </a:solidFill>
              <a:latin typeface="Palatino Linotype" pitchFamily="18" charset="0"/>
            </a:rPr>
            <a:t>Стоимость 1 тестирования – 260 тг.</a:t>
          </a:r>
          <a:endParaRPr lang="ru-RU" dirty="0">
            <a:solidFill>
              <a:schemeClr val="tx1"/>
            </a:solidFill>
            <a:latin typeface="Palatino Linotype" pitchFamily="18" charset="0"/>
          </a:endParaRPr>
        </a:p>
      </dgm:t>
    </dgm:pt>
    <dgm:pt modelId="{F271647D-A72A-44E9-9A4A-BE58747FF4A8}" type="parTrans" cxnId="{0DA6C364-38E0-4CB5-89EA-0B6DA4A319C2}">
      <dgm:prSet/>
      <dgm:spPr/>
      <dgm:t>
        <a:bodyPr/>
        <a:lstStyle/>
        <a:p>
          <a:endParaRPr lang="ru-RU"/>
        </a:p>
      </dgm:t>
    </dgm:pt>
    <dgm:pt modelId="{1F5C8D81-952A-43EB-94C9-28F2070BE0D2}" type="sibTrans" cxnId="{0DA6C364-38E0-4CB5-89EA-0B6DA4A319C2}">
      <dgm:prSet/>
      <dgm:spPr/>
      <dgm:t>
        <a:bodyPr/>
        <a:lstStyle/>
        <a:p>
          <a:endParaRPr lang="ru-RU"/>
        </a:p>
      </dgm:t>
    </dgm:pt>
    <dgm:pt modelId="{CF5B6E37-31D3-4CDB-BA4F-4070C29C41FC}" type="pres">
      <dgm:prSet presAssocID="{01BC0411-6919-4EF7-BFA4-A83AFC9D0D9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826BF8-162A-48AC-84A4-4A21B5375B07}" type="pres">
      <dgm:prSet presAssocID="{01BC0411-6919-4EF7-BFA4-A83AFC9D0D96}" presName="dummyMaxCanvas" presStyleCnt="0">
        <dgm:presLayoutVars/>
      </dgm:prSet>
      <dgm:spPr/>
    </dgm:pt>
    <dgm:pt modelId="{AAE74F14-5590-458F-8411-DC10311A5C64}" type="pres">
      <dgm:prSet presAssocID="{01BC0411-6919-4EF7-BFA4-A83AFC9D0D96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979F7-CC69-47AA-ACCD-788F9527EDCD}" type="pres">
      <dgm:prSet presAssocID="{01BC0411-6919-4EF7-BFA4-A83AFC9D0D96}" presName="FourNodes_2" presStyleLbl="node1" presStyleIdx="1" presStyleCnt="4" custLinFactNeighborX="513" custLinFactNeighborY="3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A4B9D-4FA6-4D9E-9928-9947DEBF3C4F}" type="pres">
      <dgm:prSet presAssocID="{01BC0411-6919-4EF7-BFA4-A83AFC9D0D96}" presName="FourNodes_3" presStyleLbl="node1" presStyleIdx="2" presStyleCnt="4" custScaleY="119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7D7FD6-6F8D-4FFF-8EC0-97FB8622CF87}" type="pres">
      <dgm:prSet presAssocID="{01BC0411-6919-4EF7-BFA4-A83AFC9D0D96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B86B3-EAC8-4B1B-842F-2594E841DA15}" type="pres">
      <dgm:prSet presAssocID="{01BC0411-6919-4EF7-BFA4-A83AFC9D0D96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A6453-91A6-4C44-A343-E63D513FC052}" type="pres">
      <dgm:prSet presAssocID="{01BC0411-6919-4EF7-BFA4-A83AFC9D0D96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5539D9-F23D-480D-8F6B-A1D0C384FC15}" type="pres">
      <dgm:prSet presAssocID="{01BC0411-6919-4EF7-BFA4-A83AFC9D0D96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20D18-D206-4BF2-9ADB-10AC0AB81328}" type="pres">
      <dgm:prSet presAssocID="{01BC0411-6919-4EF7-BFA4-A83AFC9D0D96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DD174-BC5F-48D9-BFE7-47117D3D1AD9}" type="pres">
      <dgm:prSet presAssocID="{01BC0411-6919-4EF7-BFA4-A83AFC9D0D96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79FA5-BEFB-4ED6-B1FC-ADF973D4C032}" type="pres">
      <dgm:prSet presAssocID="{01BC0411-6919-4EF7-BFA4-A83AFC9D0D96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6BAEEF-6CD6-4F3E-A667-53E9E67D5AD5}" type="pres">
      <dgm:prSet presAssocID="{01BC0411-6919-4EF7-BFA4-A83AFC9D0D96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DD75E2-A81B-4FE2-A609-BE63F9D5ED94}" type="presOf" srcId="{01BC0411-6919-4EF7-BFA4-A83AFC9D0D96}" destId="{CF5B6E37-31D3-4CDB-BA4F-4070C29C41FC}" srcOrd="0" destOrd="0" presId="urn:microsoft.com/office/officeart/2005/8/layout/vProcess5"/>
    <dgm:cxn modelId="{0DA6C364-38E0-4CB5-89EA-0B6DA4A319C2}" srcId="{01BC0411-6919-4EF7-BFA4-A83AFC9D0D96}" destId="{BDDF2699-9142-490D-AA5D-4E0955E3FD4E}" srcOrd="1" destOrd="0" parTransId="{F271647D-A72A-44E9-9A4A-BE58747FF4A8}" sibTransId="{1F5C8D81-952A-43EB-94C9-28F2070BE0D2}"/>
    <dgm:cxn modelId="{445A1E01-CFA6-47CB-8389-A2F650AF9958}" type="presOf" srcId="{39F4932F-1610-4CF1-9DD5-ACB0FB956126}" destId="{DAE20D18-D206-4BF2-9ADB-10AC0AB81328}" srcOrd="1" destOrd="0" presId="urn:microsoft.com/office/officeart/2005/8/layout/vProcess5"/>
    <dgm:cxn modelId="{98F68D0F-7CE9-4688-8987-90257DE2FDC2}" srcId="{01BC0411-6919-4EF7-BFA4-A83AFC9D0D96}" destId="{5E9C248D-6709-4D8B-897F-68289A0590C2}" srcOrd="3" destOrd="0" parTransId="{7B046708-6EFE-475C-9FDE-B42EE64FB4F7}" sibTransId="{D176F906-AB8F-4F87-B83D-7C8EE23BF007}"/>
    <dgm:cxn modelId="{F5508723-795E-4922-B7F8-B7A9D3096CF1}" type="presOf" srcId="{79C5A3C6-9E49-48A2-A2DA-34FA1607C2B6}" destId="{16EA4B9D-4FA6-4D9E-9928-9947DEBF3C4F}" srcOrd="0" destOrd="0" presId="urn:microsoft.com/office/officeart/2005/8/layout/vProcess5"/>
    <dgm:cxn modelId="{D2968A7E-E0A8-434C-B35E-5B31624E0A05}" type="presOf" srcId="{39F4932F-1610-4CF1-9DD5-ACB0FB956126}" destId="{AAE74F14-5590-458F-8411-DC10311A5C64}" srcOrd="0" destOrd="0" presId="urn:microsoft.com/office/officeart/2005/8/layout/vProcess5"/>
    <dgm:cxn modelId="{CD99C642-6A69-41A1-BF93-52220FAE89C9}" srcId="{01BC0411-6919-4EF7-BFA4-A83AFC9D0D96}" destId="{79C5A3C6-9E49-48A2-A2DA-34FA1607C2B6}" srcOrd="2" destOrd="0" parTransId="{E76C5943-0EA7-4757-AF38-7CB497B80316}" sibTransId="{F6E067B1-B36B-4979-8BE3-5BFF5A97A647}"/>
    <dgm:cxn modelId="{53135329-6825-4F69-B060-D0CEC500CC0B}" type="presOf" srcId="{5E9C248D-6709-4D8B-897F-68289A0590C2}" destId="{F36BAEEF-6CD6-4F3E-A667-53E9E67D5AD5}" srcOrd="1" destOrd="0" presId="urn:microsoft.com/office/officeart/2005/8/layout/vProcess5"/>
    <dgm:cxn modelId="{570DA70B-F1C8-4567-8CC7-D5D3E07932E9}" type="presOf" srcId="{4981354B-C866-49FF-97D9-4FDD50A86019}" destId="{78DB86B3-EAC8-4B1B-842F-2594E841DA15}" srcOrd="0" destOrd="0" presId="urn:microsoft.com/office/officeart/2005/8/layout/vProcess5"/>
    <dgm:cxn modelId="{2B6EE228-2E1E-4AB9-BF06-48293B002CA9}" type="presOf" srcId="{F6E067B1-B36B-4979-8BE3-5BFF5A97A647}" destId="{E55539D9-F23D-480D-8F6B-A1D0C384FC15}" srcOrd="0" destOrd="0" presId="urn:microsoft.com/office/officeart/2005/8/layout/vProcess5"/>
    <dgm:cxn modelId="{7F0C4D77-EE2C-4E91-98A4-22B4114A3EBF}" type="presOf" srcId="{5E9C248D-6709-4D8B-897F-68289A0590C2}" destId="{997D7FD6-6F8D-4FFF-8EC0-97FB8622CF87}" srcOrd="0" destOrd="0" presId="urn:microsoft.com/office/officeart/2005/8/layout/vProcess5"/>
    <dgm:cxn modelId="{D375AE33-6DA2-4B06-9F02-A1A52E1F03A0}" type="presOf" srcId="{BDDF2699-9142-490D-AA5D-4E0955E3FD4E}" destId="{FA1DD174-BC5F-48D9-BFE7-47117D3D1AD9}" srcOrd="1" destOrd="0" presId="urn:microsoft.com/office/officeart/2005/8/layout/vProcess5"/>
    <dgm:cxn modelId="{A439E7F4-B6D4-442A-9138-635D888563EE}" srcId="{01BC0411-6919-4EF7-BFA4-A83AFC9D0D96}" destId="{39F4932F-1610-4CF1-9DD5-ACB0FB956126}" srcOrd="0" destOrd="0" parTransId="{F8657278-CBFA-4650-9150-E141D5CEC5C6}" sibTransId="{4981354B-C866-49FF-97D9-4FDD50A86019}"/>
    <dgm:cxn modelId="{B771BD88-A7DD-4F89-83B2-F70712B90B1B}" type="presOf" srcId="{1F5C8D81-952A-43EB-94C9-28F2070BE0D2}" destId="{018A6453-91A6-4C44-A343-E63D513FC052}" srcOrd="0" destOrd="0" presId="urn:microsoft.com/office/officeart/2005/8/layout/vProcess5"/>
    <dgm:cxn modelId="{4D9DA995-F14F-4CE0-95B1-47B36E074885}" type="presOf" srcId="{BDDF2699-9142-490D-AA5D-4E0955E3FD4E}" destId="{1A8979F7-CC69-47AA-ACCD-788F9527EDCD}" srcOrd="0" destOrd="0" presId="urn:microsoft.com/office/officeart/2005/8/layout/vProcess5"/>
    <dgm:cxn modelId="{57A68D89-9DD2-423D-9FDB-9C3C65287BCC}" type="presOf" srcId="{79C5A3C6-9E49-48A2-A2DA-34FA1607C2B6}" destId="{92379FA5-BEFB-4ED6-B1FC-ADF973D4C032}" srcOrd="1" destOrd="0" presId="urn:microsoft.com/office/officeart/2005/8/layout/vProcess5"/>
    <dgm:cxn modelId="{E5195AFD-F915-4E53-8595-EBD7077593AB}" type="presParOf" srcId="{CF5B6E37-31D3-4CDB-BA4F-4070C29C41FC}" destId="{9B826BF8-162A-48AC-84A4-4A21B5375B07}" srcOrd="0" destOrd="0" presId="urn:microsoft.com/office/officeart/2005/8/layout/vProcess5"/>
    <dgm:cxn modelId="{69C4D242-F95C-42E4-A60C-578807DF38AD}" type="presParOf" srcId="{CF5B6E37-31D3-4CDB-BA4F-4070C29C41FC}" destId="{AAE74F14-5590-458F-8411-DC10311A5C64}" srcOrd="1" destOrd="0" presId="urn:microsoft.com/office/officeart/2005/8/layout/vProcess5"/>
    <dgm:cxn modelId="{1C00D802-B318-4156-9B49-95ACD7ED61D7}" type="presParOf" srcId="{CF5B6E37-31D3-4CDB-BA4F-4070C29C41FC}" destId="{1A8979F7-CC69-47AA-ACCD-788F9527EDCD}" srcOrd="2" destOrd="0" presId="urn:microsoft.com/office/officeart/2005/8/layout/vProcess5"/>
    <dgm:cxn modelId="{5E43C9A9-1DFC-4020-B636-A7248CA17F1E}" type="presParOf" srcId="{CF5B6E37-31D3-4CDB-BA4F-4070C29C41FC}" destId="{16EA4B9D-4FA6-4D9E-9928-9947DEBF3C4F}" srcOrd="3" destOrd="0" presId="urn:microsoft.com/office/officeart/2005/8/layout/vProcess5"/>
    <dgm:cxn modelId="{F3B7CE32-55C5-40C7-B2F8-47B6A6EC817F}" type="presParOf" srcId="{CF5B6E37-31D3-4CDB-BA4F-4070C29C41FC}" destId="{997D7FD6-6F8D-4FFF-8EC0-97FB8622CF87}" srcOrd="4" destOrd="0" presId="urn:microsoft.com/office/officeart/2005/8/layout/vProcess5"/>
    <dgm:cxn modelId="{19C301EE-6112-47A6-BA18-B3F8CD2B5710}" type="presParOf" srcId="{CF5B6E37-31D3-4CDB-BA4F-4070C29C41FC}" destId="{78DB86B3-EAC8-4B1B-842F-2594E841DA15}" srcOrd="5" destOrd="0" presId="urn:microsoft.com/office/officeart/2005/8/layout/vProcess5"/>
    <dgm:cxn modelId="{02301B40-DB61-494D-81A1-5378E9AA95AA}" type="presParOf" srcId="{CF5B6E37-31D3-4CDB-BA4F-4070C29C41FC}" destId="{018A6453-91A6-4C44-A343-E63D513FC052}" srcOrd="6" destOrd="0" presId="urn:microsoft.com/office/officeart/2005/8/layout/vProcess5"/>
    <dgm:cxn modelId="{4233341B-D957-4437-8573-8CB154A573D6}" type="presParOf" srcId="{CF5B6E37-31D3-4CDB-BA4F-4070C29C41FC}" destId="{E55539D9-F23D-480D-8F6B-A1D0C384FC15}" srcOrd="7" destOrd="0" presId="urn:microsoft.com/office/officeart/2005/8/layout/vProcess5"/>
    <dgm:cxn modelId="{3F27EEC9-70A5-4F79-9E85-0CD0C0116C2E}" type="presParOf" srcId="{CF5B6E37-31D3-4CDB-BA4F-4070C29C41FC}" destId="{DAE20D18-D206-4BF2-9ADB-10AC0AB81328}" srcOrd="8" destOrd="0" presId="urn:microsoft.com/office/officeart/2005/8/layout/vProcess5"/>
    <dgm:cxn modelId="{2226E574-861C-457D-84A8-36504F75DEA4}" type="presParOf" srcId="{CF5B6E37-31D3-4CDB-BA4F-4070C29C41FC}" destId="{FA1DD174-BC5F-48D9-BFE7-47117D3D1AD9}" srcOrd="9" destOrd="0" presId="urn:microsoft.com/office/officeart/2005/8/layout/vProcess5"/>
    <dgm:cxn modelId="{F39FD175-E474-4AEB-9605-D83A3E367E88}" type="presParOf" srcId="{CF5B6E37-31D3-4CDB-BA4F-4070C29C41FC}" destId="{92379FA5-BEFB-4ED6-B1FC-ADF973D4C032}" srcOrd="10" destOrd="0" presId="urn:microsoft.com/office/officeart/2005/8/layout/vProcess5"/>
    <dgm:cxn modelId="{D2225E23-E2E7-4B32-B5BD-3BEB5E642ABC}" type="presParOf" srcId="{CF5B6E37-31D3-4CDB-BA4F-4070C29C41FC}" destId="{F36BAEEF-6CD6-4F3E-A667-53E9E67D5AD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CC6302-3135-4CE6-9158-9B70F686B45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973A33-2421-4A94-A291-CDC634713A51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dirty="0" smtClean="0">
              <a:solidFill>
                <a:schemeClr val="bg1"/>
              </a:solidFill>
            </a:rPr>
            <a:t>Министерство образования и науки РК</a:t>
          </a:r>
        </a:p>
        <a:p>
          <a:r>
            <a:rPr lang="kk-KZ" dirty="0" smtClean="0">
              <a:solidFill>
                <a:schemeClr val="bg1"/>
              </a:solidFill>
            </a:rPr>
            <a:t> </a:t>
          </a:r>
          <a:r>
            <a:rPr lang="en-US" dirty="0" smtClean="0">
              <a:solidFill>
                <a:srgbClr val="FFFF00"/>
              </a:solidFill>
            </a:rPr>
            <a:t>www.edu.gov.kz</a:t>
          </a:r>
          <a:r>
            <a:rPr lang="ru-RU" dirty="0" smtClean="0">
              <a:solidFill>
                <a:srgbClr val="FFFF00"/>
              </a:solidFill>
            </a:rPr>
            <a:t> </a:t>
          </a:r>
          <a:endParaRPr lang="ru-RU" dirty="0">
            <a:solidFill>
              <a:srgbClr val="FFFF00"/>
            </a:solidFill>
          </a:endParaRPr>
        </a:p>
      </dgm:t>
    </dgm:pt>
    <dgm:pt modelId="{F95AE977-B8B2-4B62-B311-4705446D2472}" type="parTrans" cxnId="{01D80AF9-4AF9-4BB4-A49F-C7900B2C2B25}">
      <dgm:prSet/>
      <dgm:spPr/>
      <dgm:t>
        <a:bodyPr/>
        <a:lstStyle/>
        <a:p>
          <a:endParaRPr lang="ru-RU"/>
        </a:p>
      </dgm:t>
    </dgm:pt>
    <dgm:pt modelId="{2FB1DBCD-D498-4006-9A84-1014596CFBF6}" type="sibTrans" cxnId="{01D80AF9-4AF9-4BB4-A49F-C7900B2C2B25}">
      <dgm:prSet/>
      <dgm:spPr/>
      <dgm:t>
        <a:bodyPr/>
        <a:lstStyle/>
        <a:p>
          <a:endParaRPr lang="ru-RU"/>
        </a:p>
      </dgm:t>
    </dgm:pt>
    <dgm:pt modelId="{CD38F7CE-7062-4452-B361-0347B5BCD5AE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Национальный центр тестирования </a:t>
          </a:r>
          <a:r>
            <a:rPr lang="en-US" dirty="0" smtClean="0">
              <a:solidFill>
                <a:srgbClr val="FFFF00"/>
              </a:solidFill>
            </a:rPr>
            <a:t>http://www.testcenter.kz</a:t>
          </a:r>
          <a:endParaRPr lang="ru-RU" dirty="0">
            <a:solidFill>
              <a:srgbClr val="FFFF00"/>
            </a:solidFill>
          </a:endParaRPr>
        </a:p>
      </dgm:t>
    </dgm:pt>
    <dgm:pt modelId="{2BABE7C1-4C41-4C17-99F2-DD315DC64B4B}" type="parTrans" cxnId="{3E7EF008-0BCA-410C-8805-E4558A633095}">
      <dgm:prSet/>
      <dgm:spPr/>
      <dgm:t>
        <a:bodyPr/>
        <a:lstStyle/>
        <a:p>
          <a:endParaRPr lang="ru-RU"/>
        </a:p>
      </dgm:t>
    </dgm:pt>
    <dgm:pt modelId="{8EA337D6-9C2C-427F-B309-7E3FCEF75687}" type="sibTrans" cxnId="{3E7EF008-0BCA-410C-8805-E4558A633095}">
      <dgm:prSet/>
      <dgm:spPr/>
      <dgm:t>
        <a:bodyPr/>
        <a:lstStyle/>
        <a:p>
          <a:endParaRPr lang="ru-RU"/>
        </a:p>
      </dgm:t>
    </dgm:pt>
    <dgm:pt modelId="{73C00203-B480-4AAD-9E2A-F304B8ACAFA3}" type="pres">
      <dgm:prSet presAssocID="{8FCC6302-3135-4CE6-9158-9B70F686B45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EB97354-62CB-499D-9CC6-E607C6B27B80}" type="pres">
      <dgm:prSet presAssocID="{8FCC6302-3135-4CE6-9158-9B70F686B452}" presName="Name1" presStyleCnt="0"/>
      <dgm:spPr/>
    </dgm:pt>
    <dgm:pt modelId="{086FF48E-C28F-48CB-9D10-E0DFB21C36E8}" type="pres">
      <dgm:prSet presAssocID="{8FCC6302-3135-4CE6-9158-9B70F686B452}" presName="cycle" presStyleCnt="0"/>
      <dgm:spPr/>
    </dgm:pt>
    <dgm:pt modelId="{F58888AA-C3A0-44DC-B62D-E45A337B7D27}" type="pres">
      <dgm:prSet presAssocID="{8FCC6302-3135-4CE6-9158-9B70F686B452}" presName="srcNode" presStyleLbl="node1" presStyleIdx="0" presStyleCnt="2"/>
      <dgm:spPr/>
    </dgm:pt>
    <dgm:pt modelId="{F2295C32-E33F-4461-9DCB-EDF07F6D8DB3}" type="pres">
      <dgm:prSet presAssocID="{8FCC6302-3135-4CE6-9158-9B70F686B452}" presName="conn" presStyleLbl="parChTrans1D2" presStyleIdx="0" presStyleCnt="1"/>
      <dgm:spPr/>
      <dgm:t>
        <a:bodyPr/>
        <a:lstStyle/>
        <a:p>
          <a:endParaRPr lang="ru-RU"/>
        </a:p>
      </dgm:t>
    </dgm:pt>
    <dgm:pt modelId="{6F1C1432-889E-47F5-B6BC-52C6B64BB40E}" type="pres">
      <dgm:prSet presAssocID="{8FCC6302-3135-4CE6-9158-9B70F686B452}" presName="extraNode" presStyleLbl="node1" presStyleIdx="0" presStyleCnt="2"/>
      <dgm:spPr/>
    </dgm:pt>
    <dgm:pt modelId="{46AE0239-B959-40BF-9574-89C4CA3A04F0}" type="pres">
      <dgm:prSet presAssocID="{8FCC6302-3135-4CE6-9158-9B70F686B452}" presName="dstNode" presStyleLbl="node1" presStyleIdx="0" presStyleCnt="2"/>
      <dgm:spPr/>
    </dgm:pt>
    <dgm:pt modelId="{2B9DED5C-3032-4C13-AFF0-7DB25D4A1BDA}" type="pres">
      <dgm:prSet presAssocID="{E3973A33-2421-4A94-A291-CDC634713A51}" presName="text_1" presStyleLbl="node1" presStyleIdx="0" presStyleCnt="2" custLinFactNeighborX="-1334" custLinFactNeighborY="2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FF2362-EC5F-4AB5-A51E-E61875E1AE6B}" type="pres">
      <dgm:prSet presAssocID="{E3973A33-2421-4A94-A291-CDC634713A51}" presName="accent_1" presStyleCnt="0"/>
      <dgm:spPr/>
    </dgm:pt>
    <dgm:pt modelId="{CB92C861-BC29-46EE-B315-2F691F3D2D4B}" type="pres">
      <dgm:prSet presAssocID="{E3973A33-2421-4A94-A291-CDC634713A51}" presName="accentRepeatNode" presStyleLbl="solidFgAcc1" presStyleIdx="0" presStyleCnt="2" custScaleX="78628" custScaleY="8279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08B7DE4-1648-4820-B6B7-DA52C92F75AD}" type="pres">
      <dgm:prSet presAssocID="{CD38F7CE-7062-4452-B361-0347B5BCD5AE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F151F9-3A5E-4A1F-B9BB-6373A5097DA3}" type="pres">
      <dgm:prSet presAssocID="{CD38F7CE-7062-4452-B361-0347B5BCD5AE}" presName="accent_2" presStyleCnt="0"/>
      <dgm:spPr/>
    </dgm:pt>
    <dgm:pt modelId="{47616E8E-EA5F-485F-A2E1-BA7416403221}" type="pres">
      <dgm:prSet presAssocID="{CD38F7CE-7062-4452-B361-0347B5BCD5AE}" presName="accentRepeatNode" presStyleLbl="solidFgAcc1" presStyleIdx="1" presStyleCnt="2" custAng="0" custScaleX="81306" custScaleY="75530" custLinFactNeighborX="-9665" custLinFactNeighborY="5273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790B1CAB-F9C9-46B4-8326-207FC334D39C}" type="presOf" srcId="{E3973A33-2421-4A94-A291-CDC634713A51}" destId="{2B9DED5C-3032-4C13-AFF0-7DB25D4A1BDA}" srcOrd="0" destOrd="0" presId="urn:microsoft.com/office/officeart/2008/layout/VerticalCurvedList"/>
    <dgm:cxn modelId="{FB7FBB31-AF20-4373-A24B-84392238F206}" type="presOf" srcId="{CD38F7CE-7062-4452-B361-0347B5BCD5AE}" destId="{808B7DE4-1648-4820-B6B7-DA52C92F75AD}" srcOrd="0" destOrd="0" presId="urn:microsoft.com/office/officeart/2008/layout/VerticalCurvedList"/>
    <dgm:cxn modelId="{EEA42CB5-2CC5-426E-A7D6-F282AF56FBEC}" type="presOf" srcId="{2FB1DBCD-D498-4006-9A84-1014596CFBF6}" destId="{F2295C32-E33F-4461-9DCB-EDF07F6D8DB3}" srcOrd="0" destOrd="0" presId="urn:microsoft.com/office/officeart/2008/layout/VerticalCurvedList"/>
    <dgm:cxn modelId="{3E7EF008-0BCA-410C-8805-E4558A633095}" srcId="{8FCC6302-3135-4CE6-9158-9B70F686B452}" destId="{CD38F7CE-7062-4452-B361-0347B5BCD5AE}" srcOrd="1" destOrd="0" parTransId="{2BABE7C1-4C41-4C17-99F2-DD315DC64B4B}" sibTransId="{8EA337D6-9C2C-427F-B309-7E3FCEF75687}"/>
    <dgm:cxn modelId="{F18CAC2C-40FA-4323-8583-801372139F48}" type="presOf" srcId="{8FCC6302-3135-4CE6-9158-9B70F686B452}" destId="{73C00203-B480-4AAD-9E2A-F304B8ACAFA3}" srcOrd="0" destOrd="0" presId="urn:microsoft.com/office/officeart/2008/layout/VerticalCurvedList"/>
    <dgm:cxn modelId="{01D80AF9-4AF9-4BB4-A49F-C7900B2C2B25}" srcId="{8FCC6302-3135-4CE6-9158-9B70F686B452}" destId="{E3973A33-2421-4A94-A291-CDC634713A51}" srcOrd="0" destOrd="0" parTransId="{F95AE977-B8B2-4B62-B311-4705446D2472}" sibTransId="{2FB1DBCD-D498-4006-9A84-1014596CFBF6}"/>
    <dgm:cxn modelId="{20F60D09-B27D-4840-B0D7-977A9817AE9F}" type="presParOf" srcId="{73C00203-B480-4AAD-9E2A-F304B8ACAFA3}" destId="{4EB97354-62CB-499D-9CC6-E607C6B27B80}" srcOrd="0" destOrd="0" presId="urn:microsoft.com/office/officeart/2008/layout/VerticalCurvedList"/>
    <dgm:cxn modelId="{53D9DDC9-30C0-426D-A5A1-418FFBEB0705}" type="presParOf" srcId="{4EB97354-62CB-499D-9CC6-E607C6B27B80}" destId="{086FF48E-C28F-48CB-9D10-E0DFB21C36E8}" srcOrd="0" destOrd="0" presId="urn:microsoft.com/office/officeart/2008/layout/VerticalCurvedList"/>
    <dgm:cxn modelId="{C8AA7D6A-5131-4E15-9993-BEAF000B813F}" type="presParOf" srcId="{086FF48E-C28F-48CB-9D10-E0DFB21C36E8}" destId="{F58888AA-C3A0-44DC-B62D-E45A337B7D27}" srcOrd="0" destOrd="0" presId="urn:microsoft.com/office/officeart/2008/layout/VerticalCurvedList"/>
    <dgm:cxn modelId="{0A3B7CAF-A257-485E-893D-DC14C45484D8}" type="presParOf" srcId="{086FF48E-C28F-48CB-9D10-E0DFB21C36E8}" destId="{F2295C32-E33F-4461-9DCB-EDF07F6D8DB3}" srcOrd="1" destOrd="0" presId="urn:microsoft.com/office/officeart/2008/layout/VerticalCurvedList"/>
    <dgm:cxn modelId="{5F9C9DB7-4031-41AC-A4BC-B5657AB9DC7F}" type="presParOf" srcId="{086FF48E-C28F-48CB-9D10-E0DFB21C36E8}" destId="{6F1C1432-889E-47F5-B6BC-52C6B64BB40E}" srcOrd="2" destOrd="0" presId="urn:microsoft.com/office/officeart/2008/layout/VerticalCurvedList"/>
    <dgm:cxn modelId="{04E29F4B-9ED8-412F-9E98-6BEF9373E540}" type="presParOf" srcId="{086FF48E-C28F-48CB-9D10-E0DFB21C36E8}" destId="{46AE0239-B959-40BF-9574-89C4CA3A04F0}" srcOrd="3" destOrd="0" presId="urn:microsoft.com/office/officeart/2008/layout/VerticalCurvedList"/>
    <dgm:cxn modelId="{F28C0E70-4587-4E00-8403-631DDF07B2F5}" type="presParOf" srcId="{4EB97354-62CB-499D-9CC6-E607C6B27B80}" destId="{2B9DED5C-3032-4C13-AFF0-7DB25D4A1BDA}" srcOrd="1" destOrd="0" presId="urn:microsoft.com/office/officeart/2008/layout/VerticalCurvedList"/>
    <dgm:cxn modelId="{D3623AF7-7795-4CA1-9030-96669C91C660}" type="presParOf" srcId="{4EB97354-62CB-499D-9CC6-E607C6B27B80}" destId="{20FF2362-EC5F-4AB5-A51E-E61875E1AE6B}" srcOrd="2" destOrd="0" presId="urn:microsoft.com/office/officeart/2008/layout/VerticalCurvedList"/>
    <dgm:cxn modelId="{FB3DADE6-B317-4CD0-83F6-83A8A0520A35}" type="presParOf" srcId="{20FF2362-EC5F-4AB5-A51E-E61875E1AE6B}" destId="{CB92C861-BC29-46EE-B315-2F691F3D2D4B}" srcOrd="0" destOrd="0" presId="urn:microsoft.com/office/officeart/2008/layout/VerticalCurvedList"/>
    <dgm:cxn modelId="{462E6E62-A79A-4425-9CC6-818B4BA5EA4F}" type="presParOf" srcId="{4EB97354-62CB-499D-9CC6-E607C6B27B80}" destId="{808B7DE4-1648-4820-B6B7-DA52C92F75AD}" srcOrd="3" destOrd="0" presId="urn:microsoft.com/office/officeart/2008/layout/VerticalCurvedList"/>
    <dgm:cxn modelId="{6D13D03B-5F9C-4895-925E-88DB7A43A29B}" type="presParOf" srcId="{4EB97354-62CB-499D-9CC6-E607C6B27B80}" destId="{5AF151F9-3A5E-4A1F-B9BB-6373A5097DA3}" srcOrd="4" destOrd="0" presId="urn:microsoft.com/office/officeart/2008/layout/VerticalCurvedList"/>
    <dgm:cxn modelId="{3EFDC41D-A728-441A-8A8E-C0C364F058D8}" type="presParOf" srcId="{5AF151F9-3A5E-4A1F-B9BB-6373A5097DA3}" destId="{47616E8E-EA5F-485F-A2E1-BA741640322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527B34-10F3-47CF-8C90-1822FECDB3AA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61021D-D9D3-49B1-BBF6-3B82B830A086}">
      <dgm:prSet phldrT="[Текст]" custT="1"/>
      <dgm:spPr/>
      <dgm:t>
        <a:bodyPr/>
        <a:lstStyle/>
        <a:p>
          <a:r>
            <a:rPr lang="en-US" sz="1200" dirty="0" smtClean="0"/>
            <a:t>https://vk.com/testcenterkz</a:t>
          </a:r>
          <a:endParaRPr lang="ru-RU" sz="1200" dirty="0"/>
        </a:p>
      </dgm:t>
    </dgm:pt>
    <dgm:pt modelId="{E9E5590D-E65F-4E30-BE67-D98D0F34E746}" type="parTrans" cxnId="{6DCAF9E8-E8A1-41A3-8356-6B58EC58C6F4}">
      <dgm:prSet/>
      <dgm:spPr/>
      <dgm:t>
        <a:bodyPr/>
        <a:lstStyle/>
        <a:p>
          <a:endParaRPr lang="ru-RU"/>
        </a:p>
      </dgm:t>
    </dgm:pt>
    <dgm:pt modelId="{BBE0D702-E9F1-4A7B-8368-1B8E308546E6}" type="sibTrans" cxnId="{6DCAF9E8-E8A1-41A3-8356-6B58EC58C6F4}">
      <dgm:prSet/>
      <dgm:spPr/>
      <dgm:t>
        <a:bodyPr/>
        <a:lstStyle/>
        <a:p>
          <a:endParaRPr lang="ru-RU"/>
        </a:p>
      </dgm:t>
    </dgm:pt>
    <dgm:pt modelId="{CC0EADD5-DB5F-41B1-987A-A12F24066482}">
      <dgm:prSet phldrT="[Текст]" custT="1"/>
      <dgm:spPr/>
      <dgm:t>
        <a:bodyPr/>
        <a:lstStyle/>
        <a:p>
          <a:r>
            <a:rPr lang="en-US" sz="1200" dirty="0" smtClean="0"/>
            <a:t>https://www.youtube.com/channel/UCzmZObVJTezesGyIEKw6h-Q</a:t>
          </a:r>
          <a:endParaRPr lang="ru-RU" sz="1200" dirty="0"/>
        </a:p>
      </dgm:t>
    </dgm:pt>
    <dgm:pt modelId="{BF30DC0C-6899-4CE0-B1C4-EED7B22BBEBF}" type="parTrans" cxnId="{5EE6C493-73AB-457A-B713-81944731E141}">
      <dgm:prSet/>
      <dgm:spPr/>
      <dgm:t>
        <a:bodyPr/>
        <a:lstStyle/>
        <a:p>
          <a:endParaRPr lang="ru-RU"/>
        </a:p>
      </dgm:t>
    </dgm:pt>
    <dgm:pt modelId="{6F661F76-84DD-40BE-9466-860B061B4C1B}" type="sibTrans" cxnId="{5EE6C493-73AB-457A-B713-81944731E141}">
      <dgm:prSet/>
      <dgm:spPr/>
      <dgm:t>
        <a:bodyPr/>
        <a:lstStyle/>
        <a:p>
          <a:endParaRPr lang="ru-RU"/>
        </a:p>
      </dgm:t>
    </dgm:pt>
    <dgm:pt modelId="{EB943743-2582-4DE8-BC4F-37924C393DE2}">
      <dgm:prSet phldrT="[Текст]" custT="1"/>
      <dgm:spPr/>
      <dgm:t>
        <a:bodyPr/>
        <a:lstStyle/>
        <a:p>
          <a:r>
            <a:rPr lang="en-US" sz="1200" dirty="0" smtClean="0"/>
            <a:t>https://www.facebook.com/testcenterkz</a:t>
          </a:r>
          <a:endParaRPr lang="ru-RU" sz="1200" dirty="0"/>
        </a:p>
      </dgm:t>
    </dgm:pt>
    <dgm:pt modelId="{03C5BD19-BBB3-40EA-A965-BE4CF0DAE237}" type="parTrans" cxnId="{FB5A3883-F969-492A-96BC-A6EF078A6378}">
      <dgm:prSet/>
      <dgm:spPr/>
      <dgm:t>
        <a:bodyPr/>
        <a:lstStyle/>
        <a:p>
          <a:endParaRPr lang="ru-RU"/>
        </a:p>
      </dgm:t>
    </dgm:pt>
    <dgm:pt modelId="{BBCDB168-68D6-47E4-BD9C-A7EFA53B90ED}" type="sibTrans" cxnId="{FB5A3883-F969-492A-96BC-A6EF078A6378}">
      <dgm:prSet/>
      <dgm:spPr/>
      <dgm:t>
        <a:bodyPr/>
        <a:lstStyle/>
        <a:p>
          <a:endParaRPr lang="ru-RU"/>
        </a:p>
      </dgm:t>
    </dgm:pt>
    <dgm:pt modelId="{EBE445D8-E75A-4137-B532-98D2A0FC3AB0}">
      <dgm:prSet phldrT="[Текст]" custT="1"/>
      <dgm:spPr/>
      <dgm:t>
        <a:bodyPr/>
        <a:lstStyle/>
        <a:p>
          <a:r>
            <a:rPr lang="en-US" sz="1200" dirty="0" smtClean="0"/>
            <a:t>/https://instagram.com/testcenterkz</a:t>
          </a:r>
          <a:endParaRPr lang="ru-RU" sz="1200" dirty="0"/>
        </a:p>
      </dgm:t>
    </dgm:pt>
    <dgm:pt modelId="{BD3C4DEE-3CCC-4351-B5CD-20259082C7C2}" type="parTrans" cxnId="{CFBDB73D-2BF3-41EB-855D-7FEE1A057855}">
      <dgm:prSet/>
      <dgm:spPr/>
      <dgm:t>
        <a:bodyPr/>
        <a:lstStyle/>
        <a:p>
          <a:endParaRPr lang="ru-RU"/>
        </a:p>
      </dgm:t>
    </dgm:pt>
    <dgm:pt modelId="{A55C7981-9239-46AC-A261-5C2804C0BE05}" type="sibTrans" cxnId="{CFBDB73D-2BF3-41EB-855D-7FEE1A057855}">
      <dgm:prSet/>
      <dgm:spPr/>
      <dgm:t>
        <a:bodyPr/>
        <a:lstStyle/>
        <a:p>
          <a:endParaRPr lang="ru-RU"/>
        </a:p>
      </dgm:t>
    </dgm:pt>
    <dgm:pt modelId="{AB539A84-2E69-4970-BC42-4033BCA40F78}" type="pres">
      <dgm:prSet presAssocID="{3E527B34-10F3-47CF-8C90-1822FECDB3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B99A63-2237-4B8C-B7FB-61C2E3D75AD2}" type="pres">
      <dgm:prSet presAssocID="{E061021D-D9D3-49B1-BBF6-3B82B830A086}" presName="compNode" presStyleCnt="0"/>
      <dgm:spPr/>
    </dgm:pt>
    <dgm:pt modelId="{347A9FB5-B669-45E2-B0AC-995E290E7431}" type="pres">
      <dgm:prSet presAssocID="{E061021D-D9D3-49B1-BBF6-3B82B830A086}" presName="pictRect" presStyleLbl="node1" presStyleIdx="0" presStyleCnt="4" custScaleX="79792" custScaleY="110448" custLinFactNeighborX="1437" custLinFactNeighborY="-4423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DC3F1AA-288A-4076-9F6F-B8D0AFD3EAC8}" type="pres">
      <dgm:prSet presAssocID="{E061021D-D9D3-49B1-BBF6-3B82B830A086}" presName="textRect" presStyleLbl="revTx" presStyleIdx="0" presStyleCnt="4" custScaleX="202802" custLinFactNeighborX="11475" custLinFactNeighborY="-70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4F5FA-A214-4D69-BD2E-296A619D80D0}" type="pres">
      <dgm:prSet presAssocID="{BBE0D702-E9F1-4A7B-8368-1B8E308546E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2B246E2-B2A5-4B72-8684-BB1AFFEB3155}" type="pres">
      <dgm:prSet presAssocID="{CC0EADD5-DB5F-41B1-987A-A12F24066482}" presName="compNode" presStyleCnt="0"/>
      <dgm:spPr/>
    </dgm:pt>
    <dgm:pt modelId="{58EE4375-82F2-48E3-8A56-8EAFE9363A0E}" type="pres">
      <dgm:prSet presAssocID="{CC0EADD5-DB5F-41B1-987A-A12F24066482}" presName="pictRect" presStyleLbl="node1" presStyleIdx="1" presStyleCnt="4" custScaleX="82538" custScaleY="112262" custLinFactX="-100000" custLinFactY="72998" custLinFactNeighborX="-117351" custLinFactNeighborY="1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1E1D1FF-3168-4E52-9D38-5BC5C36BC553}" type="pres">
      <dgm:prSet presAssocID="{CC0EADD5-DB5F-41B1-987A-A12F24066482}" presName="textRect" presStyleLbl="revTx" presStyleIdx="1" presStyleCnt="4" custScaleX="207576" custScaleY="130687" custLinFactNeighborX="5464" custLinFactNeighborY="-63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D350E-6144-4023-9190-1C5535130A80}" type="pres">
      <dgm:prSet presAssocID="{6F661F76-84DD-40BE-9466-860B061B4C1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224AA3A-0736-49E3-A36C-78F44843844E}" type="pres">
      <dgm:prSet presAssocID="{EB943743-2582-4DE8-BC4F-37924C393DE2}" presName="compNode" presStyleCnt="0"/>
      <dgm:spPr/>
    </dgm:pt>
    <dgm:pt modelId="{31C44C52-2F94-41D0-A7D7-A59DE144B483}" type="pres">
      <dgm:prSet presAssocID="{EB943743-2582-4DE8-BC4F-37924C393DE2}" presName="pictRect" presStyleLbl="node1" presStyleIdx="2" presStyleCnt="4" custScaleX="77269" custScaleY="107950" custLinFactX="100000" custLinFactY="-100000" custLinFactNeighborX="102203" custLinFactNeighborY="-12464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1974E53-646F-4817-8917-37EF49BE2D55}" type="pres">
      <dgm:prSet presAssocID="{EB943743-2582-4DE8-BC4F-37924C393DE2}" presName="textRect" presStyleLbl="revTx" presStyleIdx="2" presStyleCnt="4" custScaleX="215472" custLinFactNeighborX="8816" custLinFactNeighborY="3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1D881-B529-4590-8762-5F995AA815B3}" type="pres">
      <dgm:prSet presAssocID="{BBCDB168-68D6-47E4-BD9C-A7EFA53B90E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2495DFB-68CA-4A27-BAF3-6064BEF303A4}" type="pres">
      <dgm:prSet presAssocID="{EBE445D8-E75A-4137-B532-98D2A0FC3AB0}" presName="compNode" presStyleCnt="0"/>
      <dgm:spPr/>
    </dgm:pt>
    <dgm:pt modelId="{4F46B714-825A-4A10-A2AE-DEBCB6F8E2FE}" type="pres">
      <dgm:prSet presAssocID="{EBE445D8-E75A-4137-B532-98D2A0FC3AB0}" presName="pictRect" presStyleLbl="node1" presStyleIdx="3" presStyleCnt="4" custScaleX="69494" custScaleY="108173" custLinFactNeighborX="1999" custLinFactNeighborY="-464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F075B156-A7CE-4506-9444-7045546E7822}" type="pres">
      <dgm:prSet presAssocID="{EBE445D8-E75A-4137-B532-98D2A0FC3AB0}" presName="textRect" presStyleLbl="revTx" presStyleIdx="3" presStyleCnt="4" custScaleX="172794" custLinFactNeighborX="-590" custLinFactNeighborY="5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05BEE3-319D-4364-8419-92C865B42040}" type="presOf" srcId="{BBE0D702-E9F1-4A7B-8368-1B8E308546E6}" destId="{F844F5FA-A214-4D69-BD2E-296A619D80D0}" srcOrd="0" destOrd="0" presId="urn:microsoft.com/office/officeart/2005/8/layout/pList1"/>
    <dgm:cxn modelId="{FB5A3883-F969-492A-96BC-A6EF078A6378}" srcId="{3E527B34-10F3-47CF-8C90-1822FECDB3AA}" destId="{EB943743-2582-4DE8-BC4F-37924C393DE2}" srcOrd="2" destOrd="0" parTransId="{03C5BD19-BBB3-40EA-A965-BE4CF0DAE237}" sibTransId="{BBCDB168-68D6-47E4-BD9C-A7EFA53B90ED}"/>
    <dgm:cxn modelId="{93284A09-D81C-44BD-BA4F-B09DF9DF6E20}" type="presOf" srcId="{E061021D-D9D3-49B1-BBF6-3B82B830A086}" destId="{0DC3F1AA-288A-4076-9F6F-B8D0AFD3EAC8}" srcOrd="0" destOrd="0" presId="urn:microsoft.com/office/officeart/2005/8/layout/pList1"/>
    <dgm:cxn modelId="{5E525452-8DF0-46F4-BB21-70F010844D34}" type="presOf" srcId="{CC0EADD5-DB5F-41B1-987A-A12F24066482}" destId="{31E1D1FF-3168-4E52-9D38-5BC5C36BC553}" srcOrd="0" destOrd="0" presId="urn:microsoft.com/office/officeart/2005/8/layout/pList1"/>
    <dgm:cxn modelId="{5EE6C493-73AB-457A-B713-81944731E141}" srcId="{3E527B34-10F3-47CF-8C90-1822FECDB3AA}" destId="{CC0EADD5-DB5F-41B1-987A-A12F24066482}" srcOrd="1" destOrd="0" parTransId="{BF30DC0C-6899-4CE0-B1C4-EED7B22BBEBF}" sibTransId="{6F661F76-84DD-40BE-9466-860B061B4C1B}"/>
    <dgm:cxn modelId="{6DCAF9E8-E8A1-41A3-8356-6B58EC58C6F4}" srcId="{3E527B34-10F3-47CF-8C90-1822FECDB3AA}" destId="{E061021D-D9D3-49B1-BBF6-3B82B830A086}" srcOrd="0" destOrd="0" parTransId="{E9E5590D-E65F-4E30-BE67-D98D0F34E746}" sibTransId="{BBE0D702-E9F1-4A7B-8368-1B8E308546E6}"/>
    <dgm:cxn modelId="{F8BE0893-C8A8-4C79-8637-B342BDA1374C}" type="presOf" srcId="{EB943743-2582-4DE8-BC4F-37924C393DE2}" destId="{11974E53-646F-4817-8917-37EF49BE2D55}" srcOrd="0" destOrd="0" presId="urn:microsoft.com/office/officeart/2005/8/layout/pList1"/>
    <dgm:cxn modelId="{D74B1E5B-7B51-4A10-889C-97DEAC53F291}" type="presOf" srcId="{6F661F76-84DD-40BE-9466-860B061B4C1B}" destId="{417D350E-6144-4023-9190-1C5535130A80}" srcOrd="0" destOrd="0" presId="urn:microsoft.com/office/officeart/2005/8/layout/pList1"/>
    <dgm:cxn modelId="{CFB2098C-1361-49C3-9165-36B5781264D4}" type="presOf" srcId="{3E527B34-10F3-47CF-8C90-1822FECDB3AA}" destId="{AB539A84-2E69-4970-BC42-4033BCA40F78}" srcOrd="0" destOrd="0" presId="urn:microsoft.com/office/officeart/2005/8/layout/pList1"/>
    <dgm:cxn modelId="{D994E8E5-0662-46E1-9439-751C90EC3AFF}" type="presOf" srcId="{BBCDB168-68D6-47E4-BD9C-A7EFA53B90ED}" destId="{1A81D881-B529-4590-8762-5F995AA815B3}" srcOrd="0" destOrd="0" presId="urn:microsoft.com/office/officeart/2005/8/layout/pList1"/>
    <dgm:cxn modelId="{A2726304-073E-43E5-B57F-C9148131A05B}" type="presOf" srcId="{EBE445D8-E75A-4137-B532-98D2A0FC3AB0}" destId="{F075B156-A7CE-4506-9444-7045546E7822}" srcOrd="0" destOrd="0" presId="urn:microsoft.com/office/officeart/2005/8/layout/pList1"/>
    <dgm:cxn modelId="{CFBDB73D-2BF3-41EB-855D-7FEE1A057855}" srcId="{3E527B34-10F3-47CF-8C90-1822FECDB3AA}" destId="{EBE445D8-E75A-4137-B532-98D2A0FC3AB0}" srcOrd="3" destOrd="0" parTransId="{BD3C4DEE-3CCC-4351-B5CD-20259082C7C2}" sibTransId="{A55C7981-9239-46AC-A261-5C2804C0BE05}"/>
    <dgm:cxn modelId="{3CF84950-7E6B-4874-A9A7-8AFC9567F34D}" type="presParOf" srcId="{AB539A84-2E69-4970-BC42-4033BCA40F78}" destId="{D8B99A63-2237-4B8C-B7FB-61C2E3D75AD2}" srcOrd="0" destOrd="0" presId="urn:microsoft.com/office/officeart/2005/8/layout/pList1"/>
    <dgm:cxn modelId="{B39360E5-138D-40E2-836E-A7F5278B58A0}" type="presParOf" srcId="{D8B99A63-2237-4B8C-B7FB-61C2E3D75AD2}" destId="{347A9FB5-B669-45E2-B0AC-995E290E7431}" srcOrd="0" destOrd="0" presId="urn:microsoft.com/office/officeart/2005/8/layout/pList1"/>
    <dgm:cxn modelId="{2DE4D102-C098-4E19-850D-95FD09FE44F5}" type="presParOf" srcId="{D8B99A63-2237-4B8C-B7FB-61C2E3D75AD2}" destId="{0DC3F1AA-288A-4076-9F6F-B8D0AFD3EAC8}" srcOrd="1" destOrd="0" presId="urn:microsoft.com/office/officeart/2005/8/layout/pList1"/>
    <dgm:cxn modelId="{CB96B75F-3C31-433F-8D65-A19E4A9368DB}" type="presParOf" srcId="{AB539A84-2E69-4970-BC42-4033BCA40F78}" destId="{F844F5FA-A214-4D69-BD2E-296A619D80D0}" srcOrd="1" destOrd="0" presId="urn:microsoft.com/office/officeart/2005/8/layout/pList1"/>
    <dgm:cxn modelId="{788DAAF1-CADF-435D-AF62-DDBD2CD854F0}" type="presParOf" srcId="{AB539A84-2E69-4970-BC42-4033BCA40F78}" destId="{A2B246E2-B2A5-4B72-8684-BB1AFFEB3155}" srcOrd="2" destOrd="0" presId="urn:microsoft.com/office/officeart/2005/8/layout/pList1"/>
    <dgm:cxn modelId="{46EA24A0-E823-47E1-BA24-26B3365A412F}" type="presParOf" srcId="{A2B246E2-B2A5-4B72-8684-BB1AFFEB3155}" destId="{58EE4375-82F2-48E3-8A56-8EAFE9363A0E}" srcOrd="0" destOrd="0" presId="urn:microsoft.com/office/officeart/2005/8/layout/pList1"/>
    <dgm:cxn modelId="{D9F52607-50A9-4820-A45C-3EB0F8C793FB}" type="presParOf" srcId="{A2B246E2-B2A5-4B72-8684-BB1AFFEB3155}" destId="{31E1D1FF-3168-4E52-9D38-5BC5C36BC553}" srcOrd="1" destOrd="0" presId="urn:microsoft.com/office/officeart/2005/8/layout/pList1"/>
    <dgm:cxn modelId="{1F2FEE3B-71B9-44DE-AD11-05ACEC17D9AD}" type="presParOf" srcId="{AB539A84-2E69-4970-BC42-4033BCA40F78}" destId="{417D350E-6144-4023-9190-1C5535130A80}" srcOrd="3" destOrd="0" presId="urn:microsoft.com/office/officeart/2005/8/layout/pList1"/>
    <dgm:cxn modelId="{4BF2DAE7-2FA9-4B52-83BB-6EDF6AE82978}" type="presParOf" srcId="{AB539A84-2E69-4970-BC42-4033BCA40F78}" destId="{3224AA3A-0736-49E3-A36C-78F44843844E}" srcOrd="4" destOrd="0" presId="urn:microsoft.com/office/officeart/2005/8/layout/pList1"/>
    <dgm:cxn modelId="{1C6A36BA-AD95-432C-B92D-3D3290DDF93E}" type="presParOf" srcId="{3224AA3A-0736-49E3-A36C-78F44843844E}" destId="{31C44C52-2F94-41D0-A7D7-A59DE144B483}" srcOrd="0" destOrd="0" presId="urn:microsoft.com/office/officeart/2005/8/layout/pList1"/>
    <dgm:cxn modelId="{F66C86F7-94A3-40A1-87D3-D3E5FC3D2FFE}" type="presParOf" srcId="{3224AA3A-0736-49E3-A36C-78F44843844E}" destId="{11974E53-646F-4817-8917-37EF49BE2D55}" srcOrd="1" destOrd="0" presId="urn:microsoft.com/office/officeart/2005/8/layout/pList1"/>
    <dgm:cxn modelId="{CB829D74-11D0-4102-A9BA-E6FEF5E69AB1}" type="presParOf" srcId="{AB539A84-2E69-4970-BC42-4033BCA40F78}" destId="{1A81D881-B529-4590-8762-5F995AA815B3}" srcOrd="5" destOrd="0" presId="urn:microsoft.com/office/officeart/2005/8/layout/pList1"/>
    <dgm:cxn modelId="{45B9DD49-1FD6-481D-971E-86D4F19F2F3B}" type="presParOf" srcId="{AB539A84-2E69-4970-BC42-4033BCA40F78}" destId="{F2495DFB-68CA-4A27-BAF3-6064BEF303A4}" srcOrd="6" destOrd="0" presId="urn:microsoft.com/office/officeart/2005/8/layout/pList1"/>
    <dgm:cxn modelId="{A4B6A92A-ABC9-4F5B-A7B6-973FCC0FFF15}" type="presParOf" srcId="{F2495DFB-68CA-4A27-BAF3-6064BEF303A4}" destId="{4F46B714-825A-4A10-A2AE-DEBCB6F8E2FE}" srcOrd="0" destOrd="0" presId="urn:microsoft.com/office/officeart/2005/8/layout/pList1"/>
    <dgm:cxn modelId="{27FCF124-0E98-4D86-B824-4F3D33A36ED9}" type="presParOf" srcId="{F2495DFB-68CA-4A27-BAF3-6064BEF303A4}" destId="{F075B156-A7CE-4506-9444-7045546E782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5C545-6AFE-445B-A08B-B8EC481CED3D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66C03-BB7C-4F6E-A087-29047C0D9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1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119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326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930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020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160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028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81656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606425" y="871538"/>
            <a:ext cx="7751763" cy="43608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49263" algn="just">
              <a:lnSpc>
                <a:spcPct val="115000"/>
              </a:lnSpc>
              <a:spcBef>
                <a:spcPts val="600"/>
              </a:spcBef>
            </a:pPr>
            <a:endParaRPr lang="ru-RU" smtClean="0"/>
          </a:p>
        </p:txBody>
      </p:sp>
      <p:sp>
        <p:nvSpPr>
          <p:cNvPr id="1054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05AC60-53AA-46EC-B872-58DCA0B5CC3B}" type="slidenum">
              <a:rPr 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18</a:t>
            </a:fld>
            <a:endParaRPr 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7346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972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942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288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149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82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656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806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428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189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148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859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498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943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79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33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371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117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950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789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60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5E50E17-FD04-4972-89B7-9E903B1C446E}" type="datetimeFigureOut">
              <a:rPr lang="ru-RU" smtClean="0"/>
              <a:t>25.01.2019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57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2.tmp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27148" y="234607"/>
            <a:ext cx="11153604" cy="1169189"/>
          </a:xfrm>
        </p:spPr>
        <p:txBody>
          <a:bodyPr>
            <a:noAutofit/>
          </a:bodyPr>
          <a:lstStyle/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Министерство образования и науки Республики Казахстан</a:t>
            </a:r>
          </a:p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Национальный центр тестирования 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38310" y="5770448"/>
            <a:ext cx="1439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Астана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920" y="2511862"/>
            <a:ext cx="113321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5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Об организации и проведении ЕНТ (март)</a:t>
            </a:r>
            <a:endParaRPr lang="ru-RU" sz="35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305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19198" y="94927"/>
            <a:ext cx="11153604" cy="1288964"/>
          </a:xfrm>
        </p:spPr>
        <p:txBody>
          <a:bodyPr>
            <a:noAutofit/>
          </a:bodyPr>
          <a:lstStyle/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При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е</a:t>
            </a:r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м заявления на ЕНТ (март) </a:t>
            </a:r>
          </a:p>
          <a:p>
            <a:pPr algn="ctr"/>
            <a:r>
              <a:rPr lang="kk-KZ" sz="2800" b="1" dirty="0" smtClean="0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с 1 по 15 февраля 2019 года</a:t>
            </a:r>
          </a:p>
          <a:p>
            <a:pPr algn="ctr"/>
            <a:endParaRPr lang="kk-KZ" sz="2800" b="1" dirty="0" smtClean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  <a:p>
            <a:pPr algn="ctr"/>
            <a:endParaRPr lang="kk-KZ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245327" y="2722032"/>
            <a:ext cx="3685159" cy="3388837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r>
              <a:rPr lang="ru-RU" i="1" dirty="0" smtClean="0">
                <a:solidFill>
                  <a:srgbClr val="002060"/>
                </a:solidFill>
              </a:rPr>
              <a:t>Обучающиеся 11(12</a:t>
            </a:r>
            <a:r>
              <a:rPr lang="ru-RU" i="1" dirty="0">
                <a:solidFill>
                  <a:srgbClr val="002060"/>
                </a:solidFill>
              </a:rPr>
              <a:t>) классов </a:t>
            </a:r>
            <a:r>
              <a:rPr lang="ru-RU" i="1" dirty="0" smtClean="0">
                <a:solidFill>
                  <a:srgbClr val="002060"/>
                </a:solidFill>
              </a:rPr>
              <a:t>для подачи заявления и прохождения тестирования могут выбрать близлежащий ППЕНТ внутри области.</a:t>
            </a:r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071" y="1299253"/>
            <a:ext cx="379141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Пункты приема заявления и проведения ЕНТ: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154</a:t>
            </a:r>
            <a:endParaRPr lang="ru-RU" sz="2600" b="1" i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l.erbosyn\Desktop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458" y="1758648"/>
            <a:ext cx="7533723" cy="4576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61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6157" y="1676386"/>
            <a:ext cx="1160145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1) Заявление </a:t>
            </a:r>
            <a:r>
              <a:rPr lang="ru-RU" sz="2200" dirty="0"/>
              <a:t>по форме </a:t>
            </a:r>
            <a:r>
              <a:rPr lang="kk-KZ" sz="2200" dirty="0"/>
              <a:t>(</a:t>
            </a:r>
            <a:r>
              <a:rPr lang="ru-RU" sz="2200" dirty="0"/>
              <a:t>выдается</a:t>
            </a:r>
            <a:r>
              <a:rPr lang="kk-KZ" sz="2200" dirty="0"/>
              <a:t> в ППЕНТ)</a:t>
            </a:r>
            <a:r>
              <a:rPr lang="ru-RU" sz="2200" dirty="0"/>
              <a:t>;</a:t>
            </a:r>
          </a:p>
          <a:p>
            <a:pPr algn="just"/>
            <a:r>
              <a:rPr lang="ru-RU" sz="2200" i="1" dirty="0" smtClean="0"/>
              <a:t>    При </a:t>
            </a:r>
            <a:r>
              <a:rPr lang="ru-RU" sz="2200" i="1" dirty="0"/>
              <a:t>этом можно подать предварительное заявление через онлайн регистрацию.</a:t>
            </a:r>
          </a:p>
          <a:p>
            <a:pPr algn="just"/>
            <a:endParaRPr lang="ru-RU" sz="2200" dirty="0"/>
          </a:p>
          <a:p>
            <a:pPr algn="just"/>
            <a:r>
              <a:rPr lang="ru-RU" sz="2200" dirty="0"/>
              <a:t>2) Две фотокарточки размером 3 x 4 сантиметра;</a:t>
            </a:r>
          </a:p>
          <a:p>
            <a:pPr algn="just"/>
            <a:endParaRPr lang="ru-RU" sz="2200" dirty="0"/>
          </a:p>
          <a:p>
            <a:pPr algn="just"/>
            <a:r>
              <a:rPr lang="ru-RU" sz="2200" dirty="0"/>
              <a:t>3) Копия документа, удостоверяющего личность;</a:t>
            </a:r>
          </a:p>
          <a:p>
            <a:pPr algn="just"/>
            <a:r>
              <a:rPr lang="ru-RU" sz="2200" dirty="0"/>
              <a:t>    </a:t>
            </a:r>
            <a:r>
              <a:rPr lang="ru-RU" sz="2200" i="1" dirty="0"/>
              <a:t>При этом не достигшие шестнадцати лет и не имеющие документ, удостоверяющий личность, представляет копию свидетельства о рождении.</a:t>
            </a:r>
          </a:p>
          <a:p>
            <a:pPr algn="just"/>
            <a:endParaRPr lang="ru-RU" sz="2200" dirty="0"/>
          </a:p>
          <a:p>
            <a:pPr algn="just"/>
            <a:r>
              <a:rPr lang="ru-RU" sz="2200" dirty="0"/>
              <a:t>4) </a:t>
            </a:r>
            <a:r>
              <a:rPr lang="ru-RU" sz="2200" dirty="0" smtClean="0"/>
              <a:t>Справка с </a:t>
            </a:r>
            <a:r>
              <a:rPr lang="ru-RU" sz="2200" dirty="0"/>
              <a:t>организации среднего образования, в которой он </a:t>
            </a:r>
            <a:r>
              <a:rPr lang="ru-RU" sz="2200" dirty="0" smtClean="0"/>
              <a:t>обучается (в </a:t>
            </a:r>
            <a:r>
              <a:rPr lang="ru-RU" sz="2200" dirty="0"/>
              <a:t>2-х экземплярах);</a:t>
            </a:r>
          </a:p>
          <a:p>
            <a:pPr algn="just"/>
            <a:r>
              <a:rPr lang="ru-RU" sz="2200" i="1" dirty="0" smtClean="0"/>
              <a:t>    При </a:t>
            </a:r>
            <a:r>
              <a:rPr lang="ru-RU" sz="2200" i="1" dirty="0"/>
              <a:t>этом один экземпляр остается у обучающегося.</a:t>
            </a:r>
          </a:p>
          <a:p>
            <a:pPr algn="just"/>
            <a:endParaRPr lang="ru-RU" sz="2200" dirty="0"/>
          </a:p>
          <a:p>
            <a:pPr algn="just"/>
            <a:r>
              <a:rPr lang="ru-RU" sz="2200" dirty="0"/>
              <a:t>5) Квитанция об оплате за участие в тестировании</a:t>
            </a:r>
            <a:r>
              <a:rPr lang="ru-RU" sz="2200" dirty="0" smtClean="0"/>
              <a:t>.</a:t>
            </a:r>
          </a:p>
          <a:p>
            <a:pPr algn="just"/>
            <a:r>
              <a:rPr lang="kk-KZ" sz="2200" i="1" dirty="0" smtClean="0"/>
              <a:t>   Данное </a:t>
            </a:r>
            <a:r>
              <a:rPr lang="kk-KZ" sz="2200" i="1" dirty="0"/>
              <a:t>тестирование проводится на платной </a:t>
            </a:r>
            <a:r>
              <a:rPr lang="kk-KZ" sz="2200" i="1" dirty="0" smtClean="0"/>
              <a:t>основе.</a:t>
            </a:r>
            <a:endParaRPr lang="ru-RU" sz="2200" dirty="0"/>
          </a:p>
        </p:txBody>
      </p:sp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184400" y="209462"/>
            <a:ext cx="7884966" cy="6568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Сдаваемые документы при приеме заявления (март)</a:t>
            </a:r>
            <a:endParaRPr lang="kk-KZ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39662" y="209462"/>
            <a:ext cx="2092957" cy="1606638"/>
            <a:chOff x="-294097" y="1450354"/>
            <a:chExt cx="2300312" cy="1832313"/>
          </a:xfrm>
        </p:grpSpPr>
        <p:sp>
          <p:nvSpPr>
            <p:cNvPr id="10" name="TextBox 9"/>
            <p:cNvSpPr txBox="1"/>
            <p:nvPr/>
          </p:nvSpPr>
          <p:spPr>
            <a:xfrm>
              <a:off x="-11629" y="1450354"/>
              <a:ext cx="2017844" cy="421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Обучающийся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2" descr="Гифка для презентации студенческой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4097" y="1672971"/>
              <a:ext cx="1810569" cy="1609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9955065" y="174961"/>
            <a:ext cx="1957536" cy="1602572"/>
            <a:chOff x="6156175" y="567020"/>
            <a:chExt cx="2613867" cy="2259104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5" y="976360"/>
              <a:ext cx="2613867" cy="1849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7088551" y="567020"/>
              <a:ext cx="1308251" cy="520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ППЕНТ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83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61384" y="174480"/>
            <a:ext cx="11153604" cy="56547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Ф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орма справки с организации образования</a:t>
            </a:r>
            <a:endParaRPr lang="kk-KZ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445" y="851923"/>
            <a:ext cx="5433481" cy="586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1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.khaidarova\Desktop\2311_imag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10" y="2216426"/>
            <a:ext cx="964930" cy="86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3"/>
          <p:cNvSpPr txBox="1">
            <a:spLocks/>
          </p:cNvSpPr>
          <p:nvPr/>
        </p:nvSpPr>
        <p:spPr>
          <a:xfrm>
            <a:off x="771118" y="212284"/>
            <a:ext cx="11153604" cy="565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Об оплате за тестирование</a:t>
            </a:r>
            <a:endParaRPr lang="kk-KZ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pic>
        <p:nvPicPr>
          <p:cNvPr id="11" name="Picture 7" descr="C:\Users\a.khaidarova\Desktop\business-color_money-coins_icon-icons.com_5344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96" y="935445"/>
            <a:ext cx="952244" cy="89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64347" y="1048612"/>
            <a:ext cx="55389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7030A0"/>
                </a:solidFill>
              </a:rPr>
              <a:t>Стоимость  проведения ЕНТ - </a:t>
            </a:r>
            <a:r>
              <a:rPr lang="ru-RU" sz="2200" dirty="0" smtClean="0">
                <a:solidFill>
                  <a:srgbClr val="FF0000"/>
                </a:solidFill>
              </a:rPr>
              <a:t>2242 тенге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4347" y="2108956"/>
            <a:ext cx="58104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7030A0"/>
                </a:solidFill>
              </a:rPr>
              <a:t>Оплату можно </a:t>
            </a:r>
            <a:r>
              <a:rPr lang="ru-RU" sz="2200" dirty="0">
                <a:solidFill>
                  <a:srgbClr val="7030A0"/>
                </a:solidFill>
              </a:rPr>
              <a:t>произвести во всех </a:t>
            </a:r>
            <a:r>
              <a:rPr lang="ru-RU" sz="2200" dirty="0" smtClean="0">
                <a:solidFill>
                  <a:srgbClr val="7030A0"/>
                </a:solidFill>
              </a:rPr>
              <a:t>кассах</a:t>
            </a:r>
          </a:p>
          <a:p>
            <a:r>
              <a:rPr lang="ru-RU" sz="2200" dirty="0" smtClean="0">
                <a:solidFill>
                  <a:srgbClr val="7030A0"/>
                </a:solidFill>
              </a:rPr>
              <a:t>банка второго уровня </a:t>
            </a:r>
            <a:r>
              <a:rPr lang="ru-RU" sz="2200" dirty="0">
                <a:solidFill>
                  <a:srgbClr val="7030A0"/>
                </a:solidFill>
              </a:rPr>
              <a:t>Республики </a:t>
            </a:r>
            <a:r>
              <a:rPr lang="ru-RU" sz="2200" dirty="0" smtClean="0">
                <a:solidFill>
                  <a:srgbClr val="7030A0"/>
                </a:solidFill>
              </a:rPr>
              <a:t>Казахстан</a:t>
            </a:r>
            <a:endParaRPr lang="ru-RU" sz="2200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93991" y="3754613"/>
            <a:ext cx="58996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200" dirty="0">
                <a:solidFill>
                  <a:srgbClr val="7030A0"/>
                </a:solidFill>
              </a:rPr>
              <a:t>Также допускается оплата </a:t>
            </a:r>
            <a:r>
              <a:rPr lang="ru-RU" sz="2200" dirty="0" smtClean="0">
                <a:solidFill>
                  <a:srgbClr val="7030A0"/>
                </a:solidFill>
              </a:rPr>
              <a:t>через </a:t>
            </a:r>
            <a:r>
              <a:rPr lang="ru-RU" sz="2200" dirty="0">
                <a:solidFill>
                  <a:srgbClr val="7030A0"/>
                </a:solidFill>
              </a:rPr>
              <a:t>терминалы АО «Народного Банка Казахстана</a:t>
            </a:r>
            <a:r>
              <a:rPr lang="ru-RU" sz="2200" dirty="0" smtClean="0">
                <a:solidFill>
                  <a:srgbClr val="7030A0"/>
                </a:solidFill>
              </a:rPr>
              <a:t>»</a:t>
            </a:r>
            <a:endParaRPr lang="ru-RU" sz="2200" dirty="0">
              <a:solidFill>
                <a:srgbClr val="7030A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88" y="3673580"/>
            <a:ext cx="938352" cy="85047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64347" y="5492066"/>
            <a:ext cx="5929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200" dirty="0" smtClean="0">
                <a:solidFill>
                  <a:srgbClr val="7030A0"/>
                </a:solidFill>
              </a:rPr>
              <a:t>Назначение платежа «За комплексное тестирование»</a:t>
            </a:r>
            <a:endParaRPr lang="ru-RU" sz="2200" dirty="0">
              <a:solidFill>
                <a:srgbClr val="7030A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284" y="5292800"/>
            <a:ext cx="882065" cy="9748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03068" y="1980750"/>
            <a:ext cx="4288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200" dirty="0">
                <a:solidFill>
                  <a:srgbClr val="C00000"/>
                </a:solidFill>
              </a:rPr>
              <a:t>Реквизиты Национального центра тестирования </a:t>
            </a:r>
          </a:p>
        </p:txBody>
      </p:sp>
      <p:sp>
        <p:nvSpPr>
          <p:cNvPr id="2" name="Двойная стрелка влево/вправо 1"/>
          <p:cNvSpPr/>
          <p:nvPr/>
        </p:nvSpPr>
        <p:spPr>
          <a:xfrm>
            <a:off x="7429149" y="1048612"/>
            <a:ext cx="171078" cy="5543697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7691873" y="2887032"/>
            <a:ext cx="45373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200" dirty="0"/>
              <a:t>РГКП» Национальный центр тестирования " МОН РК</a:t>
            </a:r>
          </a:p>
          <a:p>
            <a:pPr fontAlgn="base"/>
            <a:r>
              <a:rPr lang="ru-RU" sz="2200" dirty="0"/>
              <a:t>010011 г. Астана, Пр. Победы, 60</a:t>
            </a:r>
          </a:p>
          <a:p>
            <a:pPr fontAlgn="base"/>
            <a:r>
              <a:rPr lang="ru-RU" sz="2200" dirty="0" smtClean="0"/>
              <a:t>БИН </a:t>
            </a:r>
            <a:r>
              <a:rPr lang="ru-RU" sz="2200" dirty="0"/>
              <a:t>000140001853</a:t>
            </a:r>
          </a:p>
          <a:p>
            <a:pPr fontAlgn="base"/>
            <a:r>
              <a:rPr lang="ru-RU" sz="2200" dirty="0" smtClean="0"/>
              <a:t>ИИК </a:t>
            </a:r>
            <a:r>
              <a:rPr lang="ru-RU" sz="2200" dirty="0"/>
              <a:t>KZ536010111000001515</a:t>
            </a:r>
          </a:p>
          <a:p>
            <a:pPr fontAlgn="base"/>
            <a:r>
              <a:rPr lang="ru-RU" sz="2200" dirty="0" smtClean="0"/>
              <a:t>БИК </a:t>
            </a:r>
            <a:r>
              <a:rPr lang="ru-RU" sz="2200" dirty="0"/>
              <a:t>HSBKKZKX КБЕ 16</a:t>
            </a:r>
          </a:p>
        </p:txBody>
      </p:sp>
    </p:spTree>
    <p:extLst>
      <p:ext uri="{BB962C8B-B14F-4D97-AF65-F5344CB8AC3E}">
        <p14:creationId xmlns:p14="http://schemas.microsoft.com/office/powerpoint/2010/main" val="369550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1020051" y="1217039"/>
            <a:ext cx="43647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3 обязательных предмета: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211145" y="1724870"/>
            <a:ext cx="390695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kk-KZ" sz="2200" dirty="0">
                <a:solidFill>
                  <a:srgbClr val="7030A0"/>
                </a:solidFill>
              </a:rPr>
              <a:t>История Казахстан</a:t>
            </a:r>
            <a:endParaRPr lang="ru-RU" sz="2200" dirty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Математическая грамотность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kk-KZ" sz="2200" dirty="0">
                <a:solidFill>
                  <a:srgbClr val="7030A0"/>
                </a:solidFill>
              </a:rPr>
              <a:t>Грамотность чтения</a:t>
            </a:r>
            <a:endParaRPr lang="ru-RU" sz="2200" dirty="0">
              <a:solidFill>
                <a:srgbClr val="7030A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126149" y="2542169"/>
            <a:ext cx="61483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2 профильных предмета (по </a:t>
            </a:r>
            <a:r>
              <a:rPr lang="ru-RU" sz="2200" b="1" dirty="0" smtClean="0">
                <a:solidFill>
                  <a:srgbClr val="C00000"/>
                </a:solidFill>
              </a:rPr>
              <a:t>выбору):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455008" y="2973056"/>
            <a:ext cx="744643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Математика + Физика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Математика + География  </a:t>
            </a:r>
            <a:endParaRPr lang="en-US" sz="2200" dirty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Всемирная История + География  </a:t>
            </a:r>
            <a:endParaRPr lang="en-US" sz="2200" dirty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Биология + Химия </a:t>
            </a:r>
            <a:endParaRPr lang="ru-RU" sz="2200" dirty="0" smtClean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kk-KZ" sz="2200" dirty="0" smtClean="0">
                <a:solidFill>
                  <a:srgbClr val="7030A0"/>
                </a:solidFill>
              </a:rPr>
              <a:t>Химия+Физика</a:t>
            </a:r>
            <a:endParaRPr lang="en-US" sz="2200" dirty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Биология + География </a:t>
            </a:r>
            <a:endParaRPr lang="en-US" sz="2200" dirty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Иностранный язык + Всемирная История </a:t>
            </a:r>
            <a:endParaRPr lang="en-US" sz="2200" dirty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Казахский/Русский язык + Казахская/Русская литература </a:t>
            </a:r>
            <a:endParaRPr lang="en-US" sz="2200" dirty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География + Иностранный язык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7030A0"/>
                </a:solidFill>
              </a:rPr>
              <a:t>Всемирная </a:t>
            </a:r>
            <a:r>
              <a:rPr lang="ru-RU" sz="2200" dirty="0">
                <a:solidFill>
                  <a:srgbClr val="7030A0"/>
                </a:solidFill>
              </a:rPr>
              <a:t>История + Человек. Общество. Право</a:t>
            </a:r>
          </a:p>
        </p:txBody>
      </p:sp>
      <p:sp>
        <p:nvSpPr>
          <p:cNvPr id="26" name="Подзаголовок 3"/>
          <p:cNvSpPr txBox="1">
            <a:spLocks/>
          </p:cNvSpPr>
          <p:nvPr/>
        </p:nvSpPr>
        <p:spPr>
          <a:xfrm>
            <a:off x="747836" y="266342"/>
            <a:ext cx="11153604" cy="565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Предметы тестирования</a:t>
            </a:r>
            <a:endParaRPr lang="kk-KZ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430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4420" y="131723"/>
            <a:ext cx="5023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Язык сдачи тестирования: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0280" y="786232"/>
            <a:ext cx="2339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казахском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93426" y="786232"/>
            <a:ext cx="2338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kk-KZ" dirty="0"/>
              <a:t>На русском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9109302" y="750770"/>
            <a:ext cx="2338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kk-KZ" dirty="0"/>
              <a:t>На английском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1002" y="1264749"/>
            <a:ext cx="11214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Примечание: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поступающие, выбравшие сдачу тестирование на «английском» языке, «Историю Казахстана» сдают на казахском или русском языке по желанию!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47016" y="2131083"/>
            <a:ext cx="7673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выбравших творческие специальности: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1002" y="2730768"/>
            <a:ext cx="11550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Выбравшие творческие специальности на ЕНТ могут сдать:</a:t>
            </a:r>
          </a:p>
          <a:p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ва предмета (грамотность чтения, История Казахстана);</a:t>
            </a:r>
          </a:p>
          <a:p>
            <a:pPr>
              <a:buFontTx/>
              <a:buChar char="-"/>
            </a:pP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пять предметов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 (грамотность чтения, История Казахстана,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математическая грамотность и два предмета по выбору). 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651002" y="4153322"/>
            <a:ext cx="11525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Примечание: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выбравшие творческие специальности и сдающие ЕНТ по пяти предметам на листе ответов </a:t>
            </a:r>
            <a:r>
              <a:rPr lang="kk-KZ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закрашивают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6-сектор «Творческий экзамен»! 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94848" y="5203639"/>
            <a:ext cx="4136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Время тестирования</a:t>
            </a:r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: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52776" y="5265194"/>
            <a:ext cx="2177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часа 50 минут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341" y="4960323"/>
            <a:ext cx="1105940" cy="110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0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1082764" y="3386925"/>
            <a:ext cx="1794961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20 </a:t>
            </a:r>
          </a:p>
          <a:p>
            <a:pPr algn="ctr"/>
            <a:r>
              <a:rPr lang="kk-KZ" sz="2000" b="1" dirty="0" smtClean="0">
                <a:latin typeface="Arial" pitchFamily="34" charset="0"/>
                <a:cs typeface="Arial" pitchFamily="34" charset="0"/>
              </a:rPr>
              <a:t>заданий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289855" y="2771371"/>
            <a:ext cx="22173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выбором </a:t>
            </a:r>
          </a:p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1-го правильного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ответа из пяти предложенных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6393691" y="2173834"/>
            <a:ext cx="5530990" cy="3841954"/>
            <a:chOff x="1645595" y="1909333"/>
            <a:chExt cx="1743076" cy="1553488"/>
          </a:xfrm>
        </p:grpSpPr>
        <p:sp>
          <p:nvSpPr>
            <p:cNvPr id="59" name="Дуга 58"/>
            <p:cNvSpPr/>
            <p:nvPr/>
          </p:nvSpPr>
          <p:spPr>
            <a:xfrm rot="16200000">
              <a:off x="1859451" y="16954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Дуга 59"/>
            <p:cNvSpPr/>
            <p:nvPr/>
          </p:nvSpPr>
          <p:spPr>
            <a:xfrm rot="16200000">
              <a:off x="2688127" y="16954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Дуга 60"/>
            <p:cNvSpPr/>
            <p:nvPr/>
          </p:nvSpPr>
          <p:spPr>
            <a:xfrm rot="16200000">
              <a:off x="1859451" y="27622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Дуга 61"/>
            <p:cNvSpPr/>
            <p:nvPr/>
          </p:nvSpPr>
          <p:spPr>
            <a:xfrm rot="16200000">
              <a:off x="2688127" y="27622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3" name="Прямая соединительная линия 62"/>
            <p:cNvCxnSpPr>
              <a:stCxn id="59" idx="0"/>
              <a:endCxn id="61" idx="0"/>
            </p:cNvCxnSpPr>
            <p:nvPr/>
          </p:nvCxnSpPr>
          <p:spPr>
            <a:xfrm>
              <a:off x="1683625" y="2055509"/>
              <a:ext cx="0" cy="106680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>
              <a:stCxn id="59" idx="2"/>
              <a:endCxn id="62" idx="0"/>
            </p:cNvCxnSpPr>
            <p:nvPr/>
          </p:nvCxnSpPr>
          <p:spPr>
            <a:xfrm flipH="1">
              <a:off x="2512301" y="2046380"/>
              <a:ext cx="1768" cy="1075929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>
              <a:stCxn id="60" idx="2"/>
              <a:endCxn id="62" idx="2"/>
            </p:cNvCxnSpPr>
            <p:nvPr/>
          </p:nvCxnSpPr>
          <p:spPr>
            <a:xfrm>
              <a:off x="3342745" y="2046380"/>
              <a:ext cx="0" cy="106680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1645595" y="2152676"/>
              <a:ext cx="38030" cy="969633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>
              <a:endCxn id="62" idx="2"/>
            </p:cNvCxnSpPr>
            <p:nvPr/>
          </p:nvCxnSpPr>
          <p:spPr>
            <a:xfrm flipH="1">
              <a:off x="3342745" y="2152676"/>
              <a:ext cx="36401" cy="960504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>
              <a:endCxn id="59" idx="0"/>
            </p:cNvCxnSpPr>
            <p:nvPr/>
          </p:nvCxnSpPr>
          <p:spPr>
            <a:xfrm flipV="1">
              <a:off x="1645595" y="2055509"/>
              <a:ext cx="38030" cy="9716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>
              <a:endCxn id="60" idx="2"/>
            </p:cNvCxnSpPr>
            <p:nvPr/>
          </p:nvCxnSpPr>
          <p:spPr>
            <a:xfrm flipV="1">
              <a:off x="3342745" y="2046380"/>
              <a:ext cx="0" cy="106296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 flipH="1" flipV="1">
              <a:off x="3342745" y="2046381"/>
              <a:ext cx="36402" cy="106295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/>
          <p:cNvSpPr txBox="1"/>
          <p:nvPr/>
        </p:nvSpPr>
        <p:spPr>
          <a:xfrm>
            <a:off x="3843191" y="268416"/>
            <a:ext cx="4997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СТРУКТУРА ТЕСТОВ ЕНТ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25187" y="1044010"/>
            <a:ext cx="57708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</a:rPr>
              <a:t>По каждому предмету трех обязательных предметов:</a:t>
            </a:r>
          </a:p>
        </p:txBody>
      </p:sp>
      <p:grpSp>
        <p:nvGrpSpPr>
          <p:cNvPr id="75" name="Группа 74"/>
          <p:cNvGrpSpPr/>
          <p:nvPr/>
        </p:nvGrpSpPr>
        <p:grpSpPr>
          <a:xfrm>
            <a:off x="357101" y="2203004"/>
            <a:ext cx="5530990" cy="3841954"/>
            <a:chOff x="1645595" y="1909333"/>
            <a:chExt cx="1743076" cy="1553488"/>
          </a:xfrm>
        </p:grpSpPr>
        <p:sp>
          <p:nvSpPr>
            <p:cNvPr id="76" name="Дуга 75"/>
            <p:cNvSpPr/>
            <p:nvPr/>
          </p:nvSpPr>
          <p:spPr>
            <a:xfrm rot="16200000">
              <a:off x="1859451" y="16954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Дуга 76"/>
            <p:cNvSpPr/>
            <p:nvPr/>
          </p:nvSpPr>
          <p:spPr>
            <a:xfrm rot="16200000">
              <a:off x="2688127" y="16954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Дуга 77"/>
            <p:cNvSpPr/>
            <p:nvPr/>
          </p:nvSpPr>
          <p:spPr>
            <a:xfrm rot="16200000">
              <a:off x="1859451" y="27622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Дуга 78"/>
            <p:cNvSpPr/>
            <p:nvPr/>
          </p:nvSpPr>
          <p:spPr>
            <a:xfrm rot="16200000">
              <a:off x="2688127" y="27622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0" name="Прямая соединительная линия 79"/>
            <p:cNvCxnSpPr>
              <a:stCxn id="76" idx="0"/>
              <a:endCxn id="78" idx="0"/>
            </p:cNvCxnSpPr>
            <p:nvPr/>
          </p:nvCxnSpPr>
          <p:spPr>
            <a:xfrm>
              <a:off x="1683625" y="2055509"/>
              <a:ext cx="0" cy="106680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>
              <a:stCxn id="76" idx="2"/>
              <a:endCxn id="79" idx="0"/>
            </p:cNvCxnSpPr>
            <p:nvPr/>
          </p:nvCxnSpPr>
          <p:spPr>
            <a:xfrm flipH="1">
              <a:off x="2512301" y="2046380"/>
              <a:ext cx="1768" cy="1075929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>
              <a:stCxn id="77" idx="2"/>
              <a:endCxn id="79" idx="2"/>
            </p:cNvCxnSpPr>
            <p:nvPr/>
          </p:nvCxnSpPr>
          <p:spPr>
            <a:xfrm>
              <a:off x="3342745" y="2046380"/>
              <a:ext cx="0" cy="106680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>
              <a:off x="1645595" y="2152676"/>
              <a:ext cx="38030" cy="969633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>
              <a:endCxn id="79" idx="2"/>
            </p:cNvCxnSpPr>
            <p:nvPr/>
          </p:nvCxnSpPr>
          <p:spPr>
            <a:xfrm flipH="1">
              <a:off x="3342745" y="2152676"/>
              <a:ext cx="36401" cy="960504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>
              <a:endCxn id="76" idx="0"/>
            </p:cNvCxnSpPr>
            <p:nvPr/>
          </p:nvCxnSpPr>
          <p:spPr>
            <a:xfrm flipV="1">
              <a:off x="1645595" y="2055509"/>
              <a:ext cx="38030" cy="9716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>
              <a:endCxn id="77" idx="2"/>
            </p:cNvCxnSpPr>
            <p:nvPr/>
          </p:nvCxnSpPr>
          <p:spPr>
            <a:xfrm flipV="1">
              <a:off x="3342745" y="2046380"/>
              <a:ext cx="0" cy="106296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 flipH="1" flipV="1">
              <a:off x="3342745" y="2046381"/>
              <a:ext cx="36402" cy="106295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TextBox 87"/>
          <p:cNvSpPr txBox="1"/>
          <p:nvPr/>
        </p:nvSpPr>
        <p:spPr>
          <a:xfrm>
            <a:off x="6599713" y="1044010"/>
            <a:ext cx="5288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</a:rPr>
              <a:t>По каждому предмету двух </a:t>
            </a:r>
            <a:r>
              <a:rPr lang="ru-RU" sz="2200" b="1" dirty="0" smtClean="0">
                <a:solidFill>
                  <a:srgbClr val="C00000"/>
                </a:solidFill>
              </a:rPr>
              <a:t>профильных предметов :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599713" y="2533045"/>
            <a:ext cx="2113606" cy="224676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20 </a:t>
            </a:r>
            <a:r>
              <a:rPr lang="ru-RU" dirty="0" smtClean="0">
                <a:solidFill>
                  <a:schemeClr val="tx1"/>
                </a:solidFill>
              </a:rPr>
              <a:t>заданий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 с выбором </a:t>
            </a:r>
          </a:p>
          <a:p>
            <a:r>
              <a:rPr lang="ru-RU" dirty="0">
                <a:solidFill>
                  <a:schemeClr val="tx1"/>
                </a:solidFill>
              </a:rPr>
              <a:t>1-го правильного ответа из пяти предложенных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9064848" y="2463595"/>
            <a:ext cx="2599264" cy="25545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10 </a:t>
            </a:r>
            <a:r>
              <a:rPr lang="ru-RU" dirty="0" smtClean="0">
                <a:solidFill>
                  <a:schemeClr val="tx1"/>
                </a:solidFill>
              </a:rPr>
              <a:t>заданий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 с выбором одного или нескольких правильных ответов </a:t>
            </a:r>
            <a:r>
              <a:rPr lang="ru-RU" dirty="0" smtClean="0">
                <a:solidFill>
                  <a:schemeClr val="tx1"/>
                </a:solidFill>
              </a:rPr>
              <a:t>из множества предложенных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461757" y="5656063"/>
            <a:ext cx="3935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Максимальный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балл: 140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63512" y="6088263"/>
            <a:ext cx="2545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Проходной балл: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50 </a:t>
            </a:r>
          </a:p>
        </p:txBody>
      </p:sp>
    </p:spTree>
    <p:extLst>
      <p:ext uri="{BB962C8B-B14F-4D97-AF65-F5344CB8AC3E}">
        <p14:creationId xmlns:p14="http://schemas.microsoft.com/office/powerpoint/2010/main" val="165377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496243580"/>
              </p:ext>
            </p:extLst>
          </p:nvPr>
        </p:nvGraphicFramePr>
        <p:xfrm>
          <a:off x="843648" y="772288"/>
          <a:ext cx="10863670" cy="5793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8" name="Picture 4" descr="C:\Users\a.khaidarova\Desktop\kassa-2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349" y="3726922"/>
            <a:ext cx="1152128" cy="84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.khaidarova\Desktop\business-color_money-coins_icon-icons.com_5344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026" y="2602967"/>
            <a:ext cx="781117" cy="70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.khaidarova\Desktop\2311_image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967" y="5535289"/>
            <a:ext cx="864096" cy="77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785" y="4128042"/>
            <a:ext cx="901700" cy="7366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26860" y="89997"/>
            <a:ext cx="3738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Подготовка к ЕНТ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3288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629425950"/>
              </p:ext>
            </p:extLst>
          </p:nvPr>
        </p:nvGraphicFramePr>
        <p:xfrm>
          <a:off x="480285" y="1374583"/>
          <a:ext cx="5078736" cy="5152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105651" y="115888"/>
            <a:ext cx="8067675" cy="95410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indent="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2800" b="0" i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Информации </a:t>
            </a:r>
            <a:r>
              <a:rPr lang="ru-RU" dirty="0"/>
              <a:t>и</a:t>
            </a:r>
            <a:r>
              <a:rPr lang="ru-RU" dirty="0" smtClean="0"/>
              <a:t> </a:t>
            </a:r>
            <a:r>
              <a:rPr lang="ru-RU" dirty="0" err="1" smtClean="0"/>
              <a:t>интернет-ресурсы</a:t>
            </a:r>
            <a:r>
              <a:rPr lang="ru-RU" dirty="0" smtClean="0"/>
              <a:t> для участников ЕНТ</a:t>
            </a:r>
            <a:endParaRPr lang="ru-RU" dirty="0"/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1773063794"/>
              </p:ext>
            </p:extLst>
          </p:nvPr>
        </p:nvGraphicFramePr>
        <p:xfrm>
          <a:off x="6039352" y="1952422"/>
          <a:ext cx="5949447" cy="4702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6564492" y="1354809"/>
            <a:ext cx="4408307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kk-KZ" sz="2000" dirty="0" smtClean="0">
                <a:ln w="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НЦТ в социальных сетях</a:t>
            </a:r>
            <a:endParaRPr lang="ru-RU" sz="2000" dirty="0">
              <a:ln w="0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36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2458783" y="2868976"/>
            <a:ext cx="8543925" cy="1323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40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773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5"/>
          <p:cNvSpPr>
            <a:spLocks noChangeArrowheads="1"/>
          </p:cNvSpPr>
          <p:nvPr/>
        </p:nvSpPr>
        <p:spPr bwMode="auto">
          <a:xfrm>
            <a:off x="727789" y="2736502"/>
            <a:ext cx="11288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400" dirty="0" smtClean="0"/>
              <a:t>«ЕНТ – </a:t>
            </a:r>
            <a:r>
              <a:rPr lang="ru-RU" sz="2400" dirty="0"/>
              <a:t>одна из форм отборочных экзаменов для поступления в организаций высшего и (или) послевузовского образования</a:t>
            </a:r>
            <a:r>
              <a:rPr lang="kk-KZ" sz="240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»</a:t>
            </a:r>
            <a:r>
              <a:rPr lang="kk-KZ" sz="160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</a:t>
            </a:r>
          </a:p>
          <a:p>
            <a:pPr algn="r"/>
            <a:r>
              <a:rPr lang="kk-KZ" i="1" dirty="0" smtClean="0"/>
              <a:t>Закон </a:t>
            </a:r>
            <a:r>
              <a:rPr lang="kk-KZ" i="1" dirty="0"/>
              <a:t>РК «Об образовании»</a:t>
            </a:r>
            <a:endParaRPr lang="ru-RU" i="1" dirty="0"/>
          </a:p>
          <a:p>
            <a:r>
              <a:rPr lang="ru-RU" dirty="0"/>
              <a:t> </a:t>
            </a:r>
          </a:p>
        </p:txBody>
      </p:sp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8150" y="1646548"/>
            <a:ext cx="838825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5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Единое национальное тестирование</a:t>
            </a:r>
            <a:endParaRPr lang="ru-RU" sz="35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60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544189" y="2361217"/>
            <a:ext cx="11103621" cy="4276576"/>
            <a:chOff x="338411" y="2189748"/>
            <a:chExt cx="11476491" cy="4668252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39748" y="2886992"/>
              <a:ext cx="2775154" cy="2351126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46654" y="4583027"/>
              <a:ext cx="2898691" cy="2274973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8411" y="2886992"/>
              <a:ext cx="2914650" cy="2409825"/>
            </a:xfrm>
            <a:prstGeom prst="rect">
              <a:avLst/>
            </a:prstGeom>
          </p:spPr>
        </p:pic>
        <p:sp>
          <p:nvSpPr>
            <p:cNvPr id="20" name="Стрелка углом 19"/>
            <p:cNvSpPr/>
            <p:nvPr/>
          </p:nvSpPr>
          <p:spPr>
            <a:xfrm>
              <a:off x="2587739" y="2189748"/>
              <a:ext cx="1604445" cy="697244"/>
            </a:xfrm>
            <a:prstGeom prst="ben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Стрелка углом 24"/>
            <p:cNvSpPr/>
            <p:nvPr/>
          </p:nvSpPr>
          <p:spPr>
            <a:xfrm flipH="1">
              <a:off x="8105091" y="2216415"/>
              <a:ext cx="1551461" cy="643910"/>
            </a:xfrm>
            <a:prstGeom prst="ben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1" name="Стрелка вверх 20"/>
            <p:cNvSpPr/>
            <p:nvPr/>
          </p:nvSpPr>
          <p:spPr>
            <a:xfrm>
              <a:off x="5961647" y="3709617"/>
              <a:ext cx="268705" cy="901614"/>
            </a:xfrm>
            <a:prstGeom prst="up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158916" y="126383"/>
            <a:ext cx="38741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0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Зачисление в </a:t>
            </a:r>
            <a:r>
              <a:rPr lang="kk-KZ" sz="30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ВУЗ</a:t>
            </a:r>
            <a:endParaRPr lang="ru-RU" sz="30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258675" y="742861"/>
            <a:ext cx="79720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200" b="1" i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с представлением сертификата </a:t>
            </a:r>
            <a:r>
              <a:rPr lang="kk-KZ" sz="2200" b="1" i="1" dirty="0" smtClean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ЕНТ с пороговым баллом </a:t>
            </a:r>
            <a:endParaRPr lang="ru-RU" sz="2200" i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k.zhumahanova\Desktop\univ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859" y="1408670"/>
            <a:ext cx="3368126" cy="222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624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Заголовок 9"/>
          <p:cNvSpPr txBox="1">
            <a:spLocks/>
          </p:cNvSpPr>
          <p:nvPr/>
        </p:nvSpPr>
        <p:spPr bwMode="auto">
          <a:xfrm>
            <a:off x="1513062" y="8578"/>
            <a:ext cx="8988479" cy="86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>
                <a:tab pos="219273" algn="l"/>
              </a:tabLs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  <a:sym typeface="Impact"/>
              </a:rPr>
              <a:t>НОРМАТИВНО-ПРАВОВЫЕ АКТЫ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735" y="871417"/>
            <a:ext cx="11465181" cy="846395"/>
          </a:xfrm>
          <a:prstGeom prst="roundRect">
            <a:avLst/>
          </a:prstGeom>
          <a:solidFill>
            <a:srgbClr val="E7F5FF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Закон Республики Казахстан «Об образовании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4733" y="3029744"/>
            <a:ext cx="11465181" cy="1320230"/>
          </a:xfrm>
          <a:prstGeom prst="roundRect">
            <a:avLst/>
          </a:prstGeom>
          <a:solidFill>
            <a:srgbClr val="E7F5FF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Типовые правила приема на обучение в организации образования, реализующие профессиональные учебные программы высшего образования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0649" y="4541457"/>
            <a:ext cx="11421239" cy="1006728"/>
          </a:xfrm>
          <a:prstGeom prst="roundRect">
            <a:avLst/>
          </a:prstGeom>
          <a:solidFill>
            <a:srgbClr val="E7F5FF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Правила проведения единого национального тестирования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4734" y="1870818"/>
            <a:ext cx="11465181" cy="963441"/>
          </a:xfrm>
          <a:prstGeom prst="roundRect">
            <a:avLst/>
          </a:prstGeom>
          <a:solidFill>
            <a:srgbClr val="E7F5FF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Классификатор направлений подготовки кадров с высшим и послевузовским образованием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3409" y="5739668"/>
            <a:ext cx="11465181" cy="857075"/>
          </a:xfrm>
          <a:prstGeom prst="roundRect">
            <a:avLst/>
          </a:prstGeom>
          <a:solidFill>
            <a:srgbClr val="E7F5FF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Перечень родственных специальностей</a:t>
            </a:r>
          </a:p>
        </p:txBody>
      </p:sp>
    </p:spTree>
    <p:extLst>
      <p:ext uri="{BB962C8B-B14F-4D97-AF65-F5344CB8AC3E}">
        <p14:creationId xmlns:p14="http://schemas.microsoft.com/office/powerpoint/2010/main" val="288746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2032" y="645724"/>
            <a:ext cx="12192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Palatino Linotype" pitchFamily="18" charset="0"/>
                <a:ea typeface="Times New Roman"/>
                <a:cs typeface="Times New Roman"/>
              </a:rPr>
              <a:t>Принимают </a:t>
            </a:r>
            <a:r>
              <a:rPr lang="ru-RU" sz="2400" b="1" dirty="0">
                <a:latin typeface="Palatino Linotype" pitchFamily="18" charset="0"/>
                <a:ea typeface="Times New Roman"/>
                <a:cs typeface="Times New Roman"/>
              </a:rPr>
              <a:t>участие </a:t>
            </a:r>
            <a:r>
              <a:rPr lang="ru-RU" sz="2400" b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обучающиеся 11(12) классов </a:t>
            </a:r>
            <a:r>
              <a:rPr lang="ru-RU" sz="2400" b="1" dirty="0">
                <a:latin typeface="Palatino Linotype" pitchFamily="18" charset="0"/>
                <a:ea typeface="Times New Roman"/>
                <a:cs typeface="Times New Roman"/>
              </a:rPr>
              <a:t>средних </a:t>
            </a:r>
            <a:r>
              <a:rPr lang="ru-RU" sz="2400" b="1" dirty="0" smtClean="0">
                <a:latin typeface="Palatino Linotype" pitchFamily="18" charset="0"/>
                <a:ea typeface="Times New Roman"/>
                <a:cs typeface="Times New Roman"/>
              </a:rPr>
              <a:t>школ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1400" b="1" dirty="0" smtClean="0">
              <a:solidFill>
                <a:srgbClr val="C00000"/>
              </a:solidFill>
              <a:latin typeface="Palatino Linotype" pitchFamily="18" charset="0"/>
              <a:ea typeface="Times New Roman"/>
              <a:cs typeface="Times New Roman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Самостоятельная </a:t>
            </a:r>
            <a:r>
              <a:rPr lang="ru-RU" sz="2400" b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регистрация</a:t>
            </a:r>
            <a:r>
              <a:rPr lang="ru-RU" sz="2400" b="1" dirty="0">
                <a:latin typeface="Palatino Linotype" pitchFamily="18" charset="0"/>
                <a:ea typeface="Times New Roman"/>
                <a:cs typeface="Times New Roman"/>
              </a:rPr>
              <a:t> обучающихся 11 (12) классов в пунктах проведения ЕНТ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400" b="1" dirty="0">
              <a:latin typeface="Palatino Linotype" pitchFamily="18" charset="0"/>
              <a:ea typeface="Times New Roman"/>
              <a:cs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b="1" dirty="0">
                <a:latin typeface="Palatino Linotype" pitchFamily="18" charset="0"/>
                <a:ea typeface="Times New Roman"/>
                <a:cs typeface="Times New Roman"/>
              </a:rPr>
              <a:t>Проводиться </a:t>
            </a:r>
            <a:r>
              <a:rPr lang="ru-RU" sz="2400" b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4 раза в год </a:t>
            </a:r>
            <a:r>
              <a:rPr lang="ru-RU" sz="2400" b="1" dirty="0">
                <a:latin typeface="Palatino Linotype" pitchFamily="18" charset="0"/>
                <a:ea typeface="Times New Roman"/>
                <a:cs typeface="Times New Roman"/>
              </a:rPr>
              <a:t>для поступления в ВУЗ на платной основе: январь; март; июнь-июль; август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400" b="1" dirty="0">
              <a:latin typeface="Palatino Linotype" pitchFamily="18" charset="0"/>
              <a:ea typeface="Times New Roman"/>
              <a:cs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b="1" dirty="0">
                <a:latin typeface="Palatino Linotype" pitchFamily="18" charset="0"/>
                <a:ea typeface="Times New Roman"/>
                <a:cs typeface="Times New Roman"/>
              </a:rPr>
              <a:t>Для лиц, имеющих международные сертификаты, подтверждающие владение английским языком вводится </a:t>
            </a:r>
            <a:r>
              <a:rPr lang="ru-RU" sz="2400" b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норма по освобождению от ЕНТ </a:t>
            </a:r>
            <a:r>
              <a:rPr lang="ru-RU" sz="2400" b="1" dirty="0">
                <a:latin typeface="Palatino Linotype" pitchFamily="18" charset="0"/>
                <a:ea typeface="Times New Roman"/>
                <a:cs typeface="Times New Roman"/>
              </a:rPr>
              <a:t>по предмету «Иностранный язык»  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1400" b="1" dirty="0" smtClean="0">
              <a:latin typeface="Palatino Linotype" pitchFamily="18" charset="0"/>
              <a:ea typeface="Times New Roman"/>
              <a:cs typeface="Times New Roman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Palatino Linotype" pitchFamily="18" charset="0"/>
                <a:ea typeface="Times New Roman"/>
                <a:cs typeface="Times New Roman"/>
              </a:rPr>
              <a:t>Для </a:t>
            </a:r>
            <a:r>
              <a:rPr lang="ru-RU" sz="2400" b="1" dirty="0">
                <a:latin typeface="Palatino Linotype" pitchFamily="18" charset="0"/>
                <a:ea typeface="Times New Roman"/>
                <a:cs typeface="Times New Roman"/>
              </a:rPr>
              <a:t>участия </a:t>
            </a:r>
            <a:r>
              <a:rPr lang="ru-RU" sz="2400" b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в Конкурсе </a:t>
            </a:r>
            <a:r>
              <a:rPr lang="ru-RU" sz="2400" b="1" dirty="0">
                <a:latin typeface="Palatino Linotype" pitchFamily="18" charset="0"/>
                <a:ea typeface="Times New Roman"/>
                <a:cs typeface="Times New Roman"/>
              </a:rPr>
              <a:t>на присуждение гранта по прежнему требуется сдача </a:t>
            </a:r>
            <a:r>
              <a:rPr lang="ru-RU" sz="2400" b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ЕНТ в июне-июле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400" b="1" dirty="0">
              <a:latin typeface="Palatino Linotype" pitchFamily="18" charset="0"/>
              <a:ea typeface="Times New Roman"/>
              <a:cs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b="1" dirty="0">
                <a:latin typeface="Palatino Linotype" pitchFamily="18" charset="0"/>
                <a:ea typeface="Times New Roman"/>
                <a:cs typeface="Times New Roman"/>
              </a:rPr>
              <a:t>Образовательные гранты будут присуждаться </a:t>
            </a:r>
            <a:r>
              <a:rPr lang="ru-RU" sz="2400" b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по группам образовательных </a:t>
            </a:r>
            <a:r>
              <a:rPr lang="ru-RU" sz="2400" b="1" dirty="0" smtClean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программ </a:t>
            </a:r>
            <a:r>
              <a:rPr lang="ru-RU" sz="2400" dirty="0" smtClean="0">
                <a:latin typeface="Palatino Linotype" pitchFamily="18" charset="0"/>
                <a:ea typeface="Times New Roman"/>
                <a:cs typeface="Times New Roman"/>
              </a:rPr>
              <a:t>(перечень определяется Правилами проведения ЕНТ)</a:t>
            </a:r>
            <a:endParaRPr lang="ru-RU" sz="2400" dirty="0">
              <a:latin typeface="Palatino Linotype" pitchFamily="18" charset="0"/>
              <a:ea typeface="Times New Roman"/>
              <a:cs typeface="Times New Roman"/>
            </a:endParaRPr>
          </a:p>
        </p:txBody>
      </p:sp>
      <p:sp>
        <p:nvSpPr>
          <p:cNvPr id="6" name="Заголовок 9"/>
          <p:cNvSpPr txBox="1">
            <a:spLocks/>
          </p:cNvSpPr>
          <p:nvPr/>
        </p:nvSpPr>
        <p:spPr bwMode="auto">
          <a:xfrm>
            <a:off x="1332588" y="-40076"/>
            <a:ext cx="8988479" cy="86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>
                <a:tab pos="219273" algn="l"/>
              </a:tabLst>
              <a:defRPr/>
            </a:pP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Нововведения текущего года</a:t>
            </a:r>
            <a:endParaRPr lang="ru-RU" sz="30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50532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Заголовок 9"/>
          <p:cNvSpPr txBox="1">
            <a:spLocks/>
          </p:cNvSpPr>
          <p:nvPr/>
        </p:nvSpPr>
        <p:spPr bwMode="auto">
          <a:xfrm>
            <a:off x="927463" y="0"/>
            <a:ext cx="11051176" cy="82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>
                <a:tab pos="219273" algn="l"/>
              </a:tabLst>
              <a:defRPr/>
            </a:pP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  <a:sym typeface="Impact"/>
              </a:rPr>
              <a:t>Порядок присуждения образовательного гранта: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89474" y="906940"/>
            <a:ext cx="4331368" cy="5791618"/>
            <a:chOff x="150224" y="708346"/>
            <a:chExt cx="4770692" cy="5502614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71906" y="3501098"/>
              <a:ext cx="2138157" cy="1290056"/>
            </a:xfrm>
            <a:prstGeom prst="roundRect">
              <a:avLst/>
            </a:prstGeom>
            <a:solidFill>
              <a:srgbClr val="E1F2FF"/>
            </a:solidFill>
            <a:ln w="28575">
              <a:noFill/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b="1" dirty="0" smtClean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Группа </a:t>
              </a:r>
              <a:r>
                <a:rPr lang="ru-RU" sz="1600" b="1" dirty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образовательных программ</a:t>
              </a: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171906" y="4950960"/>
              <a:ext cx="2138157" cy="1260000"/>
            </a:xfrm>
            <a:prstGeom prst="roundRect">
              <a:avLst/>
            </a:prstGeom>
            <a:solidFill>
              <a:srgbClr val="E1F2CE"/>
            </a:solidFill>
            <a:ln w="28575">
              <a:noFill/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b="1" dirty="0" smtClean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ru-RU" sz="1600" b="1" dirty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Образовательных программ</a:t>
              </a:r>
            </a:p>
          </p:txBody>
        </p:sp>
        <p:sp>
          <p:nvSpPr>
            <p:cNvPr id="23" name="Выгнутая вверх стрелка 22"/>
            <p:cNvSpPr/>
            <p:nvPr/>
          </p:nvSpPr>
          <p:spPr>
            <a:xfrm rot="5400000">
              <a:off x="1925631" y="1717251"/>
              <a:ext cx="1193816" cy="424951"/>
            </a:xfrm>
            <a:prstGeom prst="curvedDown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171906" y="708346"/>
              <a:ext cx="2138157" cy="12600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b="1" dirty="0" smtClean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Область образования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50224" y="2081292"/>
              <a:ext cx="2159839" cy="1260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noFill/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b="1" dirty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ru-RU" sz="1600" b="1" dirty="0" smtClean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Направление образования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Выгнутая вверх стрелка 14"/>
            <p:cNvSpPr/>
            <p:nvPr/>
          </p:nvSpPr>
          <p:spPr>
            <a:xfrm rot="5400000">
              <a:off x="1929478" y="3396077"/>
              <a:ext cx="1193816" cy="424951"/>
            </a:xfrm>
            <a:prstGeom prst="curvedDown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Выгнутая вверх стрелка 17"/>
            <p:cNvSpPr/>
            <p:nvPr/>
          </p:nvSpPr>
          <p:spPr>
            <a:xfrm rot="5400000">
              <a:off x="1964129" y="5074903"/>
              <a:ext cx="1193816" cy="424951"/>
            </a:xfrm>
            <a:prstGeom prst="curvedDown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" name="Выноска 1 (граница и черта) 4"/>
            <p:cNvSpPr/>
            <p:nvPr/>
          </p:nvSpPr>
          <p:spPr>
            <a:xfrm>
              <a:off x="3214836" y="3650590"/>
              <a:ext cx="1706080" cy="1109741"/>
            </a:xfrm>
            <a:prstGeom prst="accentBorderCallout1">
              <a:avLst>
                <a:gd name="adj1" fmla="val 18750"/>
                <a:gd name="adj2" fmla="val -8333"/>
                <a:gd name="adj3" fmla="val 65880"/>
                <a:gd name="adj4" fmla="val -51732"/>
              </a:avLst>
            </a:prstGeom>
            <a:solidFill>
              <a:srgbClr val="E5BEEC"/>
            </a:solidFill>
            <a:ln w="28575">
              <a:solidFill>
                <a:srgbClr val="7030A0"/>
              </a:solidFill>
              <a:prstDash val="lgDash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Грант выделяется </a:t>
              </a:r>
              <a:r>
                <a:rPr lang="ru-RU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конкретную образовательную программу </a:t>
              </a: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4907065" y="934696"/>
            <a:ext cx="6963289" cy="5779656"/>
            <a:chOff x="4907065" y="934696"/>
            <a:chExt cx="6963289" cy="5779656"/>
          </a:xfrm>
        </p:grpSpPr>
        <p:sp>
          <p:nvSpPr>
            <p:cNvPr id="38" name="TextBox 37"/>
            <p:cNvSpPr txBox="1"/>
            <p:nvPr/>
          </p:nvSpPr>
          <p:spPr>
            <a:xfrm>
              <a:off x="8560393" y="934696"/>
              <a:ext cx="11174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20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ГРАНТ:</a:t>
              </a:r>
              <a:endPara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1" name="Группа 60"/>
            <p:cNvGrpSpPr/>
            <p:nvPr/>
          </p:nvGrpSpPr>
          <p:grpSpPr>
            <a:xfrm>
              <a:off x="4907065" y="1123450"/>
              <a:ext cx="6963289" cy="5590902"/>
              <a:chOff x="4942975" y="1049920"/>
              <a:chExt cx="6963289" cy="5590902"/>
            </a:xfrm>
          </p:grpSpPr>
          <p:grpSp>
            <p:nvGrpSpPr>
              <p:cNvPr id="37" name="Группа 36"/>
              <p:cNvGrpSpPr/>
              <p:nvPr/>
            </p:nvGrpSpPr>
            <p:grpSpPr>
              <a:xfrm>
                <a:off x="4942975" y="1049920"/>
                <a:ext cx="5990709" cy="5590902"/>
                <a:chOff x="5800238" y="1018789"/>
                <a:chExt cx="5990709" cy="5590902"/>
              </a:xfrm>
            </p:grpSpPr>
            <p:sp>
              <p:nvSpPr>
                <p:cNvPr id="10" name="Полилиния 9"/>
                <p:cNvSpPr/>
                <p:nvPr/>
              </p:nvSpPr>
              <p:spPr>
                <a:xfrm>
                  <a:off x="7519101" y="3735977"/>
                  <a:ext cx="711974" cy="663919"/>
                </a:xfrm>
                <a:custGeom>
                  <a:avLst/>
                  <a:gdLst>
                    <a:gd name="connsiteX0" fmla="*/ 0 w 696850"/>
                    <a:gd name="connsiteY0" fmla="*/ 0 h 663919"/>
                    <a:gd name="connsiteX1" fmla="*/ 348425 w 696850"/>
                    <a:gd name="connsiteY1" fmla="*/ 0 h 663919"/>
                    <a:gd name="connsiteX2" fmla="*/ 348425 w 696850"/>
                    <a:gd name="connsiteY2" fmla="*/ 663919 h 663919"/>
                    <a:gd name="connsiteX3" fmla="*/ 696850 w 696850"/>
                    <a:gd name="connsiteY3" fmla="*/ 663919 h 663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6850" h="663919">
                      <a:moveTo>
                        <a:pt x="0" y="0"/>
                      </a:moveTo>
                      <a:lnTo>
                        <a:pt x="348425" y="0"/>
                      </a:lnTo>
                      <a:lnTo>
                        <a:pt x="348425" y="663919"/>
                      </a:lnTo>
                      <a:lnTo>
                        <a:pt x="696850" y="663919"/>
                      </a:lnTo>
                    </a:path>
                  </a:pathLst>
                </a:custGeom>
                <a:noFill/>
                <a:ln>
                  <a:solidFill>
                    <a:srgbClr val="0065B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37063" tIns="307898" rIns="337063" bIns="307897" numCol="1" spcCol="1270" anchor="ctr" anchorCtr="0">
                  <a:noAutofit/>
                </a:bodyPr>
                <a:lstStyle/>
                <a:p>
                  <a:pPr lvl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1800" kern="1200"/>
                </a:p>
              </p:txBody>
            </p:sp>
            <p:sp>
              <p:nvSpPr>
                <p:cNvPr id="19" name="Полилиния 18"/>
                <p:cNvSpPr/>
                <p:nvPr/>
              </p:nvSpPr>
              <p:spPr>
                <a:xfrm>
                  <a:off x="7519101" y="3072057"/>
                  <a:ext cx="711974" cy="663919"/>
                </a:xfrm>
                <a:custGeom>
                  <a:avLst/>
                  <a:gdLst>
                    <a:gd name="connsiteX0" fmla="*/ 0 w 696850"/>
                    <a:gd name="connsiteY0" fmla="*/ 663919 h 663919"/>
                    <a:gd name="connsiteX1" fmla="*/ 348425 w 696850"/>
                    <a:gd name="connsiteY1" fmla="*/ 663919 h 663919"/>
                    <a:gd name="connsiteX2" fmla="*/ 348425 w 696850"/>
                    <a:gd name="connsiteY2" fmla="*/ 0 h 663919"/>
                    <a:gd name="connsiteX3" fmla="*/ 696850 w 696850"/>
                    <a:gd name="connsiteY3" fmla="*/ 0 h 663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6850" h="663919">
                      <a:moveTo>
                        <a:pt x="0" y="663919"/>
                      </a:moveTo>
                      <a:lnTo>
                        <a:pt x="348425" y="663919"/>
                      </a:lnTo>
                      <a:lnTo>
                        <a:pt x="348425" y="0"/>
                      </a:lnTo>
                      <a:lnTo>
                        <a:pt x="696850" y="0"/>
                      </a:lnTo>
                    </a:path>
                  </a:pathLst>
                </a:custGeom>
                <a:noFill/>
                <a:ln>
                  <a:solidFill>
                    <a:srgbClr val="0065B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37063" tIns="307898" rIns="337063" bIns="307897" numCol="1" spcCol="1270" anchor="ctr" anchorCtr="0">
                  <a:noAutofit/>
                </a:bodyPr>
                <a:lstStyle/>
                <a:p>
                  <a:pPr lvl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1800" kern="1200"/>
                </a:p>
              </p:txBody>
            </p:sp>
            <p:grpSp>
              <p:nvGrpSpPr>
                <p:cNvPr id="36" name="Группа 35"/>
                <p:cNvGrpSpPr/>
                <p:nvPr/>
              </p:nvGrpSpPr>
              <p:grpSpPr>
                <a:xfrm>
                  <a:off x="5800238" y="1018789"/>
                  <a:ext cx="5990709" cy="5590902"/>
                  <a:chOff x="5800238" y="1018789"/>
                  <a:chExt cx="5990709" cy="5590902"/>
                </a:xfrm>
              </p:grpSpPr>
              <p:sp>
                <p:nvSpPr>
                  <p:cNvPr id="9" name="Полилиния 8"/>
                  <p:cNvSpPr/>
                  <p:nvPr/>
                </p:nvSpPr>
                <p:spPr>
                  <a:xfrm>
                    <a:off x="7519101" y="3735977"/>
                    <a:ext cx="711974" cy="1991759"/>
                  </a:xfrm>
                  <a:custGeom>
                    <a:avLst/>
                    <a:gdLst>
                      <a:gd name="connsiteX0" fmla="*/ 0 w 696850"/>
                      <a:gd name="connsiteY0" fmla="*/ 0 h 1991759"/>
                      <a:gd name="connsiteX1" fmla="*/ 348425 w 696850"/>
                      <a:gd name="connsiteY1" fmla="*/ 0 h 1991759"/>
                      <a:gd name="connsiteX2" fmla="*/ 348425 w 696850"/>
                      <a:gd name="connsiteY2" fmla="*/ 1991759 h 1991759"/>
                      <a:gd name="connsiteX3" fmla="*/ 696850 w 696850"/>
                      <a:gd name="connsiteY3" fmla="*/ 1991759 h 199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6850" h="1991759">
                        <a:moveTo>
                          <a:pt x="0" y="0"/>
                        </a:moveTo>
                        <a:lnTo>
                          <a:pt x="348425" y="0"/>
                        </a:lnTo>
                        <a:lnTo>
                          <a:pt x="348425" y="1991759"/>
                        </a:lnTo>
                        <a:lnTo>
                          <a:pt x="696850" y="1991759"/>
                        </a:lnTo>
                      </a:path>
                    </a:pathLst>
                  </a:custGeom>
                  <a:noFill/>
                </p:spPr>
                <p:style>
                  <a:lnRef idx="2">
                    <a:schemeClr val="accent5">
                      <a:shade val="60000"/>
                      <a:hueOff val="0"/>
                      <a:satOff val="0"/>
                      <a:lumOff val="0"/>
                      <a:alphaOff val="0"/>
                    </a:schemeClr>
                  </a:lnRef>
                  <a:fillRef idx="0">
                    <a:scrgbClr r="0" g="0" b="0"/>
                  </a:fillRef>
                  <a:effectRef idx="0">
                    <a:schemeClr val="accent5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308372" tIns="943126" rIns="308371" bIns="943126" numCol="1" spcCol="1270" anchor="ctr" anchorCtr="0">
                    <a:noAutofit/>
                  </a:bodyPr>
                  <a:lstStyle/>
                  <a:p>
                    <a:pPr lvl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ru-RU" sz="1800" kern="1200"/>
                  </a:p>
                </p:txBody>
              </p:sp>
              <p:sp>
                <p:nvSpPr>
                  <p:cNvPr id="22" name="Полилиния 21"/>
                  <p:cNvSpPr/>
                  <p:nvPr/>
                </p:nvSpPr>
                <p:spPr>
                  <a:xfrm>
                    <a:off x="7519101" y="1744218"/>
                    <a:ext cx="711974" cy="1991759"/>
                  </a:xfrm>
                  <a:custGeom>
                    <a:avLst/>
                    <a:gdLst>
                      <a:gd name="connsiteX0" fmla="*/ 0 w 696850"/>
                      <a:gd name="connsiteY0" fmla="*/ 1991759 h 1991759"/>
                      <a:gd name="connsiteX1" fmla="*/ 348425 w 696850"/>
                      <a:gd name="connsiteY1" fmla="*/ 1991759 h 1991759"/>
                      <a:gd name="connsiteX2" fmla="*/ 348425 w 696850"/>
                      <a:gd name="connsiteY2" fmla="*/ 0 h 1991759"/>
                      <a:gd name="connsiteX3" fmla="*/ 696850 w 696850"/>
                      <a:gd name="connsiteY3" fmla="*/ 0 h 199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6850" h="1991759">
                        <a:moveTo>
                          <a:pt x="0" y="1991759"/>
                        </a:moveTo>
                        <a:lnTo>
                          <a:pt x="348425" y="1991759"/>
                        </a:lnTo>
                        <a:lnTo>
                          <a:pt x="348425" y="0"/>
                        </a:lnTo>
                        <a:lnTo>
                          <a:pt x="696850" y="0"/>
                        </a:lnTo>
                      </a:path>
                    </a:pathLst>
                  </a:custGeom>
                  <a:noFill/>
                  <a:ln>
                    <a:solidFill>
                      <a:srgbClr val="0065B0"/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308372" tIns="943126" rIns="308371" bIns="943126" numCol="1" spcCol="1270" anchor="ctr" anchorCtr="0">
                    <a:noAutofit/>
                  </a:bodyPr>
                  <a:lstStyle/>
                  <a:p>
                    <a:pPr lvl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ru-RU" sz="1800" kern="1200"/>
                  </a:p>
                </p:txBody>
              </p:sp>
              <p:sp>
                <p:nvSpPr>
                  <p:cNvPr id="26" name="Полилиния 25"/>
                  <p:cNvSpPr/>
                  <p:nvPr/>
                </p:nvSpPr>
                <p:spPr>
                  <a:xfrm rot="16200000">
                    <a:off x="4424396" y="3518478"/>
                    <a:ext cx="5590902" cy="591524"/>
                  </a:xfrm>
                  <a:custGeom>
                    <a:avLst/>
                    <a:gdLst>
                      <a:gd name="connsiteX0" fmla="*/ 0 w 5590902"/>
                      <a:gd name="connsiteY0" fmla="*/ 0 h 1062271"/>
                      <a:gd name="connsiteX1" fmla="*/ 5590902 w 5590902"/>
                      <a:gd name="connsiteY1" fmla="*/ 0 h 1062271"/>
                      <a:gd name="connsiteX2" fmla="*/ 5590902 w 5590902"/>
                      <a:gd name="connsiteY2" fmla="*/ 1062271 h 1062271"/>
                      <a:gd name="connsiteX3" fmla="*/ 0 w 5590902"/>
                      <a:gd name="connsiteY3" fmla="*/ 1062271 h 1062271"/>
                      <a:gd name="connsiteX4" fmla="*/ 0 w 5590902"/>
                      <a:gd name="connsiteY4" fmla="*/ 0 h 1062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90902" h="1062271">
                        <a:moveTo>
                          <a:pt x="0" y="0"/>
                        </a:moveTo>
                        <a:lnTo>
                          <a:pt x="5590902" y="0"/>
                        </a:lnTo>
                        <a:lnTo>
                          <a:pt x="5590902" y="1062271"/>
                        </a:lnTo>
                        <a:lnTo>
                          <a:pt x="0" y="10622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3">
                    <a:schemeClr val="accent5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3969" tIns="13969" rIns="13970" bIns="13970" numCol="1" spcCol="1270" anchor="ctr" anchorCtr="0">
                    <a:noAutofit/>
                  </a:bodyPr>
                  <a:lstStyle/>
                  <a:p>
                    <a:pPr lvl="0" algn="ctr" defTabSz="9779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ru-RU" b="0" i="0" kern="1200" dirty="0" smtClean="0"/>
                      <a:t>Подготовка учителей по естественнонаучным предметам</a:t>
                    </a:r>
                    <a:endParaRPr lang="ru-RU" kern="1200" dirty="0"/>
                  </a:p>
                </p:txBody>
              </p:sp>
              <p:sp>
                <p:nvSpPr>
                  <p:cNvPr id="27" name="Полилиния 26"/>
                  <p:cNvSpPr/>
                  <p:nvPr/>
                </p:nvSpPr>
                <p:spPr>
                  <a:xfrm>
                    <a:off x="8231076" y="1213082"/>
                    <a:ext cx="3559871" cy="1062271"/>
                  </a:xfrm>
                  <a:custGeom>
                    <a:avLst/>
                    <a:gdLst>
                      <a:gd name="connsiteX0" fmla="*/ 0 w 3484250"/>
                      <a:gd name="connsiteY0" fmla="*/ 0 h 1062271"/>
                      <a:gd name="connsiteX1" fmla="*/ 3484250 w 3484250"/>
                      <a:gd name="connsiteY1" fmla="*/ 0 h 1062271"/>
                      <a:gd name="connsiteX2" fmla="*/ 3484250 w 3484250"/>
                      <a:gd name="connsiteY2" fmla="*/ 1062271 h 1062271"/>
                      <a:gd name="connsiteX3" fmla="*/ 0 w 3484250"/>
                      <a:gd name="connsiteY3" fmla="*/ 1062271 h 1062271"/>
                      <a:gd name="connsiteX4" fmla="*/ 0 w 3484250"/>
                      <a:gd name="connsiteY4" fmla="*/ 0 h 1062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84250" h="1062271">
                        <a:moveTo>
                          <a:pt x="0" y="0"/>
                        </a:moveTo>
                        <a:lnTo>
                          <a:pt x="3484250" y="0"/>
                        </a:lnTo>
                        <a:lnTo>
                          <a:pt x="3484250" y="1062271"/>
                        </a:lnTo>
                        <a:lnTo>
                          <a:pt x="0" y="10622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EE9FE"/>
                  </a:solidFill>
                </p:spPr>
                <p:style>
                  <a:lnRef idx="3">
                    <a:schemeClr val="accent5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1430" tIns="11430" rIns="11430" bIns="11430" numCol="1" spcCol="1270" anchor="ctr" anchorCtr="0">
                    <a:noAutofit/>
                  </a:bodyPr>
                  <a:lstStyle/>
                  <a:p>
                    <a:pPr lvl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ru-RU" sz="1800" b="0" i="0" kern="1200" dirty="0" smtClean="0">
                        <a:solidFill>
                          <a:srgbClr val="C00000"/>
                        </a:solidFill>
                      </a:rPr>
                      <a:t>Подготовка учителей математики</a:t>
                    </a:r>
                    <a:endParaRPr lang="ru-RU" sz="1800" kern="1200" dirty="0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28" name="Полилиния 27"/>
                  <p:cNvSpPr/>
                  <p:nvPr/>
                </p:nvSpPr>
                <p:spPr>
                  <a:xfrm>
                    <a:off x="8231076" y="2540921"/>
                    <a:ext cx="3559871" cy="1062271"/>
                  </a:xfrm>
                  <a:custGeom>
                    <a:avLst/>
                    <a:gdLst>
                      <a:gd name="connsiteX0" fmla="*/ 0 w 3484250"/>
                      <a:gd name="connsiteY0" fmla="*/ 0 h 1062271"/>
                      <a:gd name="connsiteX1" fmla="*/ 3484250 w 3484250"/>
                      <a:gd name="connsiteY1" fmla="*/ 0 h 1062271"/>
                      <a:gd name="connsiteX2" fmla="*/ 3484250 w 3484250"/>
                      <a:gd name="connsiteY2" fmla="*/ 1062271 h 1062271"/>
                      <a:gd name="connsiteX3" fmla="*/ 0 w 3484250"/>
                      <a:gd name="connsiteY3" fmla="*/ 1062271 h 1062271"/>
                      <a:gd name="connsiteX4" fmla="*/ 0 w 3484250"/>
                      <a:gd name="connsiteY4" fmla="*/ 0 h 1062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84250" h="1062271">
                        <a:moveTo>
                          <a:pt x="0" y="0"/>
                        </a:moveTo>
                        <a:lnTo>
                          <a:pt x="3484250" y="0"/>
                        </a:lnTo>
                        <a:lnTo>
                          <a:pt x="3484250" y="1062271"/>
                        </a:lnTo>
                        <a:lnTo>
                          <a:pt x="0" y="10622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EE9FE"/>
                  </a:solidFill>
                </p:spPr>
                <p:style>
                  <a:lnRef idx="3">
                    <a:schemeClr val="accent5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1430" tIns="11430" rIns="11430" bIns="11430" numCol="1" spcCol="1270" anchor="ctr" anchorCtr="0">
                    <a:noAutofit/>
                  </a:bodyPr>
                  <a:lstStyle/>
                  <a:p>
                    <a:pPr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ru-RU" dirty="0">
                        <a:solidFill>
                          <a:srgbClr val="C00000"/>
                        </a:solidFill>
                      </a:rPr>
                      <a:t>Подготовка учителей физики</a:t>
                    </a:r>
                  </a:p>
                </p:txBody>
              </p:sp>
              <p:sp>
                <p:nvSpPr>
                  <p:cNvPr id="29" name="Полилиния 28"/>
                  <p:cNvSpPr/>
                  <p:nvPr/>
                </p:nvSpPr>
                <p:spPr>
                  <a:xfrm>
                    <a:off x="8231076" y="3868761"/>
                    <a:ext cx="3559871" cy="1062271"/>
                  </a:xfrm>
                  <a:custGeom>
                    <a:avLst/>
                    <a:gdLst>
                      <a:gd name="connsiteX0" fmla="*/ 0 w 3484250"/>
                      <a:gd name="connsiteY0" fmla="*/ 0 h 1062271"/>
                      <a:gd name="connsiteX1" fmla="*/ 3484250 w 3484250"/>
                      <a:gd name="connsiteY1" fmla="*/ 0 h 1062271"/>
                      <a:gd name="connsiteX2" fmla="*/ 3484250 w 3484250"/>
                      <a:gd name="connsiteY2" fmla="*/ 1062271 h 1062271"/>
                      <a:gd name="connsiteX3" fmla="*/ 0 w 3484250"/>
                      <a:gd name="connsiteY3" fmla="*/ 1062271 h 1062271"/>
                      <a:gd name="connsiteX4" fmla="*/ 0 w 3484250"/>
                      <a:gd name="connsiteY4" fmla="*/ 0 h 1062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84250" h="1062271">
                        <a:moveTo>
                          <a:pt x="0" y="0"/>
                        </a:moveTo>
                        <a:lnTo>
                          <a:pt x="3484250" y="0"/>
                        </a:lnTo>
                        <a:lnTo>
                          <a:pt x="3484250" y="1062271"/>
                        </a:lnTo>
                        <a:lnTo>
                          <a:pt x="0" y="10622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EE9FE"/>
                  </a:solidFill>
                </p:spPr>
                <p:style>
                  <a:lnRef idx="3">
                    <a:schemeClr val="accent5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1430" tIns="11430" rIns="11430" bIns="11430" numCol="1" spcCol="1270" anchor="ctr" anchorCtr="0">
                    <a:noAutofit/>
                  </a:bodyPr>
                  <a:lstStyle/>
                  <a:p>
                    <a:pPr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ru-RU" dirty="0">
                        <a:solidFill>
                          <a:srgbClr val="C00000"/>
                        </a:solidFill>
                      </a:rPr>
                      <a:t>Подготовка учителей химии</a:t>
                    </a:r>
                  </a:p>
                </p:txBody>
              </p:sp>
              <p:sp>
                <p:nvSpPr>
                  <p:cNvPr id="30" name="Полилиния 29"/>
                  <p:cNvSpPr/>
                  <p:nvPr/>
                </p:nvSpPr>
                <p:spPr>
                  <a:xfrm>
                    <a:off x="8231076" y="5196600"/>
                    <a:ext cx="3559871" cy="1062271"/>
                  </a:xfrm>
                  <a:custGeom>
                    <a:avLst/>
                    <a:gdLst>
                      <a:gd name="connsiteX0" fmla="*/ 0 w 3484250"/>
                      <a:gd name="connsiteY0" fmla="*/ 0 h 1062271"/>
                      <a:gd name="connsiteX1" fmla="*/ 3484250 w 3484250"/>
                      <a:gd name="connsiteY1" fmla="*/ 0 h 1062271"/>
                      <a:gd name="connsiteX2" fmla="*/ 3484250 w 3484250"/>
                      <a:gd name="connsiteY2" fmla="*/ 1062271 h 1062271"/>
                      <a:gd name="connsiteX3" fmla="*/ 0 w 3484250"/>
                      <a:gd name="connsiteY3" fmla="*/ 1062271 h 1062271"/>
                      <a:gd name="connsiteX4" fmla="*/ 0 w 3484250"/>
                      <a:gd name="connsiteY4" fmla="*/ 0 h 1062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84250" h="1062271">
                        <a:moveTo>
                          <a:pt x="0" y="0"/>
                        </a:moveTo>
                        <a:lnTo>
                          <a:pt x="3484250" y="0"/>
                        </a:lnTo>
                        <a:lnTo>
                          <a:pt x="3484250" y="1062271"/>
                        </a:lnTo>
                        <a:lnTo>
                          <a:pt x="0" y="10622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EE9FE"/>
                  </a:solidFill>
                </p:spPr>
                <p:style>
                  <a:lnRef idx="3">
                    <a:schemeClr val="accent5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1430" tIns="11430" rIns="11430" bIns="11430" numCol="1" spcCol="1270" anchor="ctr" anchorCtr="0">
                    <a:noAutofit/>
                  </a:bodyPr>
                  <a:lstStyle/>
                  <a:p>
                    <a:pPr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kk-KZ" dirty="0">
                        <a:solidFill>
                          <a:srgbClr val="C00000"/>
                        </a:solidFill>
                      </a:rPr>
                      <a:t>...</a:t>
                    </a:r>
                    <a:endParaRPr lang="ru-RU" dirty="0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32" name="Полилиния 31"/>
                  <p:cNvSpPr/>
                  <p:nvPr/>
                </p:nvSpPr>
                <p:spPr>
                  <a:xfrm rot="16200000">
                    <a:off x="3300549" y="3518478"/>
                    <a:ext cx="5590902" cy="591524"/>
                  </a:xfrm>
                  <a:custGeom>
                    <a:avLst/>
                    <a:gdLst>
                      <a:gd name="connsiteX0" fmla="*/ 0 w 5590902"/>
                      <a:gd name="connsiteY0" fmla="*/ 0 h 1062271"/>
                      <a:gd name="connsiteX1" fmla="*/ 5590902 w 5590902"/>
                      <a:gd name="connsiteY1" fmla="*/ 0 h 1062271"/>
                      <a:gd name="connsiteX2" fmla="*/ 5590902 w 5590902"/>
                      <a:gd name="connsiteY2" fmla="*/ 1062271 h 1062271"/>
                      <a:gd name="connsiteX3" fmla="*/ 0 w 5590902"/>
                      <a:gd name="connsiteY3" fmla="*/ 1062271 h 1062271"/>
                      <a:gd name="connsiteX4" fmla="*/ 0 w 5590902"/>
                      <a:gd name="connsiteY4" fmla="*/ 0 h 1062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90902" h="1062271">
                        <a:moveTo>
                          <a:pt x="0" y="0"/>
                        </a:moveTo>
                        <a:lnTo>
                          <a:pt x="5590902" y="0"/>
                        </a:lnTo>
                        <a:lnTo>
                          <a:pt x="5590902" y="1062271"/>
                        </a:lnTo>
                        <a:lnTo>
                          <a:pt x="0" y="10622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3">
                    <a:schemeClr val="accent5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3969" tIns="13969" rIns="13970" bIns="13970" numCol="1" spcCol="1270" anchor="ctr" anchorCtr="0">
                    <a:noAutofit/>
                  </a:bodyPr>
                  <a:lstStyle/>
                  <a:p>
                    <a:pPr lvl="0" algn="ctr" defTabSz="9779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ru-RU" b="0" i="0" kern="1200" dirty="0" smtClean="0"/>
                      <a:t>Педагогические науки</a:t>
                    </a:r>
                    <a:endParaRPr lang="ru-RU" kern="1200" dirty="0"/>
                  </a:p>
                </p:txBody>
              </p:sp>
              <p:cxnSp>
                <p:nvCxnSpPr>
                  <p:cNvPr id="35" name="Прямая со стрелкой 34"/>
                  <p:cNvCxnSpPr/>
                  <p:nvPr/>
                </p:nvCxnSpPr>
                <p:spPr>
                  <a:xfrm>
                    <a:off x="6453051" y="3769995"/>
                    <a:ext cx="436082" cy="0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5" name="Группа 54"/>
              <p:cNvGrpSpPr/>
              <p:nvPr/>
            </p:nvGrpSpPr>
            <p:grpSpPr>
              <a:xfrm>
                <a:off x="10933684" y="1485027"/>
                <a:ext cx="956538" cy="581231"/>
                <a:chOff x="10933684" y="1485027"/>
                <a:chExt cx="956538" cy="581231"/>
              </a:xfrm>
            </p:grpSpPr>
            <p:cxnSp>
              <p:nvCxnSpPr>
                <p:cNvPr id="40" name="Прямая соединительная линия 39"/>
                <p:cNvCxnSpPr/>
                <p:nvPr/>
              </p:nvCxnSpPr>
              <p:spPr>
                <a:xfrm>
                  <a:off x="10933684" y="1775348"/>
                  <a:ext cx="472253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единительная линия 41"/>
                <p:cNvCxnSpPr/>
                <p:nvPr/>
              </p:nvCxnSpPr>
              <p:spPr>
                <a:xfrm flipH="1">
                  <a:off x="11405937" y="1485027"/>
                  <a:ext cx="12032" cy="58123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Прямая соединительная линия 44"/>
                <p:cNvCxnSpPr/>
                <p:nvPr/>
              </p:nvCxnSpPr>
              <p:spPr>
                <a:xfrm>
                  <a:off x="11417969" y="1485027"/>
                  <a:ext cx="472253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Прямая соединительная линия 45"/>
                <p:cNvCxnSpPr/>
                <p:nvPr/>
              </p:nvCxnSpPr>
              <p:spPr>
                <a:xfrm>
                  <a:off x="11405937" y="2066258"/>
                  <a:ext cx="472253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0" name="Группа 59"/>
              <p:cNvGrpSpPr/>
              <p:nvPr/>
            </p:nvGrpSpPr>
            <p:grpSpPr>
              <a:xfrm>
                <a:off x="10949726" y="2880241"/>
                <a:ext cx="956538" cy="581231"/>
                <a:chOff x="10949726" y="2880241"/>
                <a:chExt cx="956538" cy="581231"/>
              </a:xfrm>
            </p:grpSpPr>
            <p:cxnSp>
              <p:nvCxnSpPr>
                <p:cNvPr id="47" name="Прямая соединительная линия 46"/>
                <p:cNvCxnSpPr/>
                <p:nvPr/>
              </p:nvCxnSpPr>
              <p:spPr>
                <a:xfrm>
                  <a:off x="10949726" y="3170562"/>
                  <a:ext cx="472253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Прямая соединительная линия 47"/>
                <p:cNvCxnSpPr/>
                <p:nvPr/>
              </p:nvCxnSpPr>
              <p:spPr>
                <a:xfrm flipH="1">
                  <a:off x="11421979" y="2880241"/>
                  <a:ext cx="12032" cy="58123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Прямая соединительная линия 48"/>
                <p:cNvCxnSpPr/>
                <p:nvPr/>
              </p:nvCxnSpPr>
              <p:spPr>
                <a:xfrm>
                  <a:off x="11434011" y="2880241"/>
                  <a:ext cx="472253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>
                  <a:off x="11421979" y="3461472"/>
                  <a:ext cx="472253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>
                <a:xfrm>
                  <a:off x="11434011" y="3170562"/>
                  <a:ext cx="472253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1" name="Скругленный прямоугольник 40"/>
          <p:cNvSpPr/>
          <p:nvPr/>
        </p:nvSpPr>
        <p:spPr>
          <a:xfrm>
            <a:off x="4977942" y="593927"/>
            <a:ext cx="1917128" cy="340769"/>
          </a:xfrm>
          <a:prstGeom prst="roundRect">
            <a:avLst/>
          </a:prstGeom>
          <a:solidFill>
            <a:srgbClr val="E1F2FF"/>
          </a:solidFill>
          <a:ln w="28575">
            <a:noFill/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i="1" dirty="0" smtClean="0">
                <a:solidFill>
                  <a:srgbClr val="116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 р и м е р:</a:t>
            </a:r>
            <a:endParaRPr lang="ru-RU" sz="1600" b="1" i="1" dirty="0">
              <a:solidFill>
                <a:srgbClr val="1169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28519" y="955588"/>
            <a:ext cx="7250120" cy="58529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22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03419" y="84221"/>
            <a:ext cx="11153604" cy="576228"/>
          </a:xfrm>
        </p:spPr>
        <p:txBody>
          <a:bodyPr>
            <a:noAutofit/>
          </a:bodyPr>
          <a:lstStyle/>
          <a:p>
            <a:pPr algn="ctr" fontAlgn="base">
              <a:tabLst>
                <a:tab pos="219273" algn="l"/>
              </a:tabLst>
              <a:defRPr/>
            </a:pPr>
            <a:r>
              <a:rPr lang="kk-KZ" sz="30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Сроки ЕНТ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537034"/>
              </p:ext>
            </p:extLst>
          </p:nvPr>
        </p:nvGraphicFramePr>
        <p:xfrm>
          <a:off x="98258" y="660449"/>
          <a:ext cx="11995484" cy="619051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710743"/>
                <a:gridCol w="2252653"/>
                <a:gridCol w="2032088"/>
              </a:tblGrid>
              <a:tr h="7862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5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ЕНТ</a:t>
                      </a:r>
                      <a:endParaRPr lang="ru-RU" sz="3500" b="1" i="0" u="none" strike="noStrike" dirty="0">
                        <a:ln w="285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приема заявлений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проведения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</a:tr>
              <a:tr h="15676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</a:t>
                      </a:r>
                      <a:r>
                        <a:rPr lang="ru-RU" sz="18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обучающихся 11 (12) классов, </a:t>
                      </a:r>
                      <a:r>
                        <a:rPr lang="ru-RU" sz="1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поступающих на платное 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отделение;</a:t>
                      </a:r>
                    </a:p>
                    <a:p>
                      <a:pPr marL="285750" indent="-285750" algn="l" fontAlgn="ctr">
                        <a:buFontTx/>
                        <a:buChar char="-"/>
                      </a:pPr>
                      <a:r>
                        <a:rPr lang="ru-RU" sz="1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лиц, зачисленных в ВУЗ до завершения 1 академического периода;</a:t>
                      </a:r>
                    </a:p>
                    <a:p>
                      <a:pPr marL="285750" indent="-285750" algn="l" fontAlgn="ctr">
                        <a:buFontTx/>
                        <a:buChar char="-"/>
                      </a:pPr>
                      <a:r>
                        <a:rPr lang="ru-RU" sz="1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</a:t>
                      </a:r>
                      <a:r>
                        <a:rPr lang="kk-KZ" sz="1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студентов переводящихся с творческих специальностей на другие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1-15 декабря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15-20 января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</a:tr>
              <a:tr h="1090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обучающихся 11 (12) классов, </a:t>
                      </a:r>
                      <a:r>
                        <a:rPr lang="ru-RU" sz="1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поступающих на платное 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отделение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1-15 февраля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24-29 </a:t>
                      </a: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марта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</a:tr>
              <a:tr h="1090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8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</a:t>
                      </a:r>
                      <a:r>
                        <a:rPr lang="ru-RU" sz="1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выпускников школ и 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колледжей текущего года и прошлых лет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марта - 10 мая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июня - 5 июля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</a:tr>
              <a:tr h="786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8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</a:t>
                      </a:r>
                      <a:r>
                        <a:rPr lang="ru-RU" sz="1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лиц, окончивших 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организации </a:t>
                      </a:r>
                      <a:r>
                        <a:rPr lang="ru-RU" sz="1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образования за 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рубежом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мая - 5 июня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6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8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всех поступающих </a:t>
                      </a:r>
                      <a:r>
                        <a:rPr lang="ru-RU" sz="1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платное 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отд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еление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июля - 3 августа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17-20 августа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7452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12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" y="313854"/>
            <a:ext cx="12192001" cy="13352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0930" y="0"/>
            <a:ext cx="69101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>
                <a:tab pos="219273" algn="l"/>
              </a:tabLst>
              <a:defRPr/>
            </a:pP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Сдача 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ЕНТ </a:t>
            </a:r>
            <a:r>
              <a:rPr lang="ru-RU" sz="3000" b="1" i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в январе и марте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-11084" y="1536795"/>
            <a:ext cx="12141144" cy="5224952"/>
            <a:chOff x="50418" y="1633048"/>
            <a:chExt cx="12141144" cy="5224952"/>
          </a:xfrm>
        </p:grpSpPr>
        <p:sp>
          <p:nvSpPr>
            <p:cNvPr id="4" name="Блок-схема: перфолента 3"/>
            <p:cNvSpPr/>
            <p:nvPr/>
          </p:nvSpPr>
          <p:spPr>
            <a:xfrm>
              <a:off x="50418" y="1649086"/>
              <a:ext cx="2148187" cy="5208914"/>
            </a:xfrm>
            <a:prstGeom prst="flowChartPunchedTap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endParaRPr lang="ru-RU" dirty="0" smtClean="0">
                <a:solidFill>
                  <a:srgbClr val="002060"/>
                </a:solidFill>
              </a:endParaRPr>
            </a:p>
            <a:p>
              <a:pPr algn="just"/>
              <a:endParaRPr lang="ru-RU" dirty="0">
                <a:solidFill>
                  <a:srgbClr val="002060"/>
                </a:solidFill>
              </a:endParaRPr>
            </a:p>
            <a:p>
              <a:pPr algn="just"/>
              <a:r>
                <a:rPr lang="ru-RU" sz="2000" i="1" dirty="0">
                  <a:solidFill>
                    <a:srgbClr val="002060"/>
                  </a:solidFill>
                </a:rPr>
                <a:t>Н</a:t>
              </a:r>
              <a:r>
                <a:rPr lang="ru-RU" sz="2000" i="1" dirty="0" smtClean="0">
                  <a:solidFill>
                    <a:srgbClr val="002060"/>
                  </a:solidFill>
                </a:rPr>
                <a:t>е лишает </a:t>
              </a:r>
              <a:r>
                <a:rPr lang="ru-RU" sz="2000" i="1" dirty="0">
                  <a:solidFill>
                    <a:srgbClr val="002060"/>
                  </a:solidFill>
                </a:rPr>
                <a:t>возможности сдать основное ЕНТ в </a:t>
              </a:r>
              <a:r>
                <a:rPr lang="ru-RU" sz="2000" i="1" dirty="0">
                  <a:solidFill>
                    <a:srgbClr val="FF0000"/>
                  </a:solidFill>
                </a:rPr>
                <a:t>июне</a:t>
              </a:r>
              <a:r>
                <a:rPr lang="ru-RU" sz="2000" i="1" dirty="0">
                  <a:solidFill>
                    <a:srgbClr val="002060"/>
                  </a:solidFill>
                </a:rPr>
                <a:t> и участвовать в </a:t>
              </a:r>
              <a:r>
                <a:rPr lang="ru-RU" sz="2000" i="1" dirty="0">
                  <a:solidFill>
                    <a:srgbClr val="FF0000"/>
                  </a:solidFill>
                </a:rPr>
                <a:t>конкурсе</a:t>
              </a:r>
              <a:r>
                <a:rPr lang="ru-RU" sz="2000" i="1" dirty="0">
                  <a:solidFill>
                    <a:srgbClr val="002060"/>
                  </a:solidFill>
                </a:rPr>
                <a:t> </a:t>
              </a:r>
              <a:r>
                <a:rPr lang="ru-RU" sz="2000" i="1" dirty="0" smtClean="0">
                  <a:solidFill>
                    <a:srgbClr val="002060"/>
                  </a:solidFill>
                </a:rPr>
                <a:t>на присуждение образовательных </a:t>
              </a:r>
              <a:r>
                <a:rPr lang="ru-RU" sz="2000" i="1" dirty="0">
                  <a:solidFill>
                    <a:srgbClr val="002060"/>
                  </a:solidFill>
                </a:rPr>
                <a:t>грантов</a:t>
              </a:r>
            </a:p>
          </p:txBody>
        </p:sp>
        <p:sp>
          <p:nvSpPr>
            <p:cNvPr id="5" name="Овал 4"/>
            <p:cNvSpPr/>
            <p:nvPr/>
          </p:nvSpPr>
          <p:spPr>
            <a:xfrm>
              <a:off x="255746" y="1863393"/>
              <a:ext cx="757991" cy="75799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35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</a:t>
              </a:r>
              <a:endParaRPr lang="ru-RU" sz="35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Блок-схема: перфолента 9"/>
            <p:cNvSpPr/>
            <p:nvPr/>
          </p:nvSpPr>
          <p:spPr>
            <a:xfrm>
              <a:off x="2297985" y="1649086"/>
              <a:ext cx="2358195" cy="5208914"/>
            </a:xfrm>
            <a:prstGeom prst="flowChartPunchedTap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endParaRPr lang="ru-RU" dirty="0" smtClean="0">
                <a:solidFill>
                  <a:srgbClr val="002060"/>
                </a:solidFill>
              </a:endParaRPr>
            </a:p>
            <a:p>
              <a:pPr algn="just"/>
              <a:endParaRPr lang="ru-RU" dirty="0">
                <a:solidFill>
                  <a:srgbClr val="002060"/>
                </a:solidFill>
              </a:endParaRPr>
            </a:p>
            <a:p>
              <a:pPr algn="just"/>
              <a:r>
                <a:rPr lang="kk-KZ" sz="2000" i="1" dirty="0" smtClean="0">
                  <a:solidFill>
                    <a:srgbClr val="002060"/>
                  </a:solidFill>
                </a:rPr>
                <a:t>Дает возможность менять комбинацию профильных предметов</a:t>
              </a:r>
            </a:p>
            <a:p>
              <a:pPr algn="just"/>
              <a:r>
                <a:rPr lang="kk-KZ" sz="1700" i="1" dirty="0" smtClean="0">
                  <a:solidFill>
                    <a:srgbClr val="C00000"/>
                  </a:solidFill>
                </a:rPr>
                <a:t>Например: </a:t>
              </a:r>
            </a:p>
            <a:p>
              <a:pPr algn="just"/>
              <a:r>
                <a:rPr lang="kk-KZ" sz="1700" i="1" dirty="0" smtClean="0">
                  <a:solidFill>
                    <a:srgbClr val="C00000"/>
                  </a:solidFill>
                </a:rPr>
                <a:t>в январе: </a:t>
              </a:r>
              <a:r>
                <a:rPr lang="kk-KZ" sz="1700" i="1" dirty="0" smtClean="0">
                  <a:solidFill>
                    <a:srgbClr val="002060"/>
                  </a:solidFill>
                </a:rPr>
                <a:t>всемирная история-география;</a:t>
              </a:r>
            </a:p>
            <a:p>
              <a:pPr algn="just"/>
              <a:r>
                <a:rPr lang="kk-KZ" sz="1700" i="1" dirty="0" smtClean="0">
                  <a:solidFill>
                    <a:srgbClr val="C00000"/>
                  </a:solidFill>
                </a:rPr>
                <a:t>в марте:</a:t>
              </a:r>
            </a:p>
            <a:p>
              <a:pPr algn="just"/>
              <a:r>
                <a:rPr lang="kk-KZ" sz="1700" i="1" dirty="0">
                  <a:solidFill>
                    <a:srgbClr val="002060"/>
                  </a:solidFill>
                </a:rPr>
                <a:t>м</a:t>
              </a:r>
              <a:r>
                <a:rPr lang="kk-KZ" sz="1700" i="1" dirty="0" smtClean="0">
                  <a:solidFill>
                    <a:srgbClr val="002060"/>
                  </a:solidFill>
                </a:rPr>
                <a:t>атематика -физика</a:t>
              </a:r>
              <a:endParaRPr lang="ru-RU" sz="1700" i="1" dirty="0">
                <a:solidFill>
                  <a:srgbClr val="002060"/>
                </a:solidFill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2546072" y="1889230"/>
              <a:ext cx="757991" cy="75799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35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  <a:endParaRPr lang="ru-RU" sz="35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5" name="Блок-схема: перфолента 14"/>
            <p:cNvSpPr/>
            <p:nvPr/>
          </p:nvSpPr>
          <p:spPr>
            <a:xfrm>
              <a:off x="4803688" y="1649086"/>
              <a:ext cx="2358195" cy="5208914"/>
            </a:xfrm>
            <a:prstGeom prst="flowChartPunchedTap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kk-KZ" sz="2000" i="1" dirty="0" smtClean="0">
                  <a:solidFill>
                    <a:srgbClr val="002060"/>
                  </a:solidFill>
                </a:rPr>
                <a:t>Как </a:t>
              </a:r>
              <a:r>
                <a:rPr lang="kk-KZ" sz="2000" i="1" dirty="0">
                  <a:solidFill>
                    <a:srgbClr val="002060"/>
                  </a:solidFill>
                </a:rPr>
                <a:t>в п</a:t>
              </a:r>
              <a:r>
                <a:rPr lang="ru-RU" sz="2000" i="1" dirty="0" err="1">
                  <a:solidFill>
                    <a:srgbClr val="002060"/>
                  </a:solidFill>
                </a:rPr>
                <a:t>ословице</a:t>
              </a:r>
              <a:r>
                <a:rPr lang="ru-RU" sz="2000" i="1" dirty="0">
                  <a:solidFill>
                    <a:srgbClr val="002060"/>
                  </a:solidFill>
                </a:rPr>
                <a:t> «Семь раз отмерь, один раз отрежь»… до </a:t>
              </a:r>
              <a:r>
                <a:rPr lang="ru-RU" sz="2000" i="1" dirty="0" smtClean="0">
                  <a:solidFill>
                    <a:srgbClr val="C00000"/>
                  </a:solidFill>
                </a:rPr>
                <a:t>основного </a:t>
              </a:r>
              <a:r>
                <a:rPr lang="ru-RU" sz="2000" i="1" dirty="0">
                  <a:solidFill>
                    <a:srgbClr val="C00000"/>
                  </a:solidFill>
                </a:rPr>
                <a:t>(</a:t>
              </a:r>
              <a:r>
                <a:rPr lang="ru-RU" sz="2000" i="1" dirty="0" smtClean="0">
                  <a:solidFill>
                    <a:srgbClr val="C00000"/>
                  </a:solidFill>
                </a:rPr>
                <a:t>июньского) </a:t>
              </a:r>
              <a:r>
                <a:rPr lang="ru-RU" sz="2000" i="1" dirty="0">
                  <a:solidFill>
                    <a:srgbClr val="C00000"/>
                  </a:solidFill>
                </a:rPr>
                <a:t>ЕНТ </a:t>
              </a:r>
              <a:r>
                <a:rPr lang="ru-RU" sz="2000" i="1" dirty="0">
                  <a:solidFill>
                    <a:srgbClr val="002060"/>
                  </a:solidFill>
                </a:rPr>
                <a:t>перепроверить свои знания!</a:t>
              </a:r>
            </a:p>
          </p:txBody>
        </p:sp>
        <p:sp>
          <p:nvSpPr>
            <p:cNvPr id="16" name="Овал 15"/>
            <p:cNvSpPr/>
            <p:nvPr/>
          </p:nvSpPr>
          <p:spPr>
            <a:xfrm>
              <a:off x="5050995" y="1863393"/>
              <a:ext cx="757991" cy="75799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35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</a:t>
              </a:r>
              <a:endParaRPr lang="ru-RU" sz="35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8" name="Блок-схема: перфолента 17"/>
            <p:cNvSpPr/>
            <p:nvPr/>
          </p:nvSpPr>
          <p:spPr>
            <a:xfrm>
              <a:off x="7297359" y="1649086"/>
              <a:ext cx="2358195" cy="5208914"/>
            </a:xfrm>
            <a:prstGeom prst="flowChartPunchedTap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kk-KZ" sz="2000" i="1" dirty="0" smtClean="0">
                  <a:solidFill>
                    <a:srgbClr val="002060"/>
                  </a:solidFill>
                </a:rPr>
                <a:t>Обеспечение адаптации к условиям и установленным правилам проведения тестирования</a:t>
              </a:r>
              <a:endParaRPr lang="ru-RU" sz="2000" i="1" dirty="0">
                <a:solidFill>
                  <a:srgbClr val="002060"/>
                </a:solidFill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7565845" y="1863393"/>
              <a:ext cx="757991" cy="75799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35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4</a:t>
              </a:r>
              <a:endParaRPr lang="ru-RU" sz="35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0" name="Блок-схема: перфолента 19"/>
            <p:cNvSpPr/>
            <p:nvPr/>
          </p:nvSpPr>
          <p:spPr>
            <a:xfrm>
              <a:off x="9833367" y="1633048"/>
              <a:ext cx="2358195" cy="5208914"/>
            </a:xfrm>
            <a:prstGeom prst="flowChartPunchedTap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kk-KZ" sz="2000" i="1" dirty="0" smtClean="0">
                  <a:solidFill>
                    <a:srgbClr val="002060"/>
                  </a:solidFill>
                </a:rPr>
                <a:t>С предпочтительным сертификатом зачислиться в ВУЗ на платное обучение</a:t>
              </a:r>
              <a:endParaRPr lang="ru-RU" sz="2000" i="1" dirty="0">
                <a:solidFill>
                  <a:srgbClr val="002060"/>
                </a:solidFill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10101853" y="1847355"/>
              <a:ext cx="757991" cy="75799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35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</a:t>
              </a:r>
              <a:endParaRPr lang="ru-RU" sz="35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7796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433069"/>
              </p:ext>
            </p:extLst>
          </p:nvPr>
        </p:nvGraphicFramePr>
        <p:xfrm>
          <a:off x="1333501" y="996722"/>
          <a:ext cx="10375814" cy="39308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1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951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669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849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669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01094">
                <a:tc rowSpan="2">
                  <a:txBody>
                    <a:bodyPr/>
                    <a:lstStyle/>
                    <a:p>
                      <a:endParaRPr lang="kk-KZ" sz="20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kk-KZ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Способы зачисления в ВУЗ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kk-KZ" sz="11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kk-KZ" sz="24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При сдачи ЕНТ в </a:t>
                      </a:r>
                      <a:endParaRPr lang="ru-RU" sz="24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5522">
                <a:tc vMerge="1">
                  <a:txBody>
                    <a:bodyPr/>
                    <a:lstStyle/>
                    <a:p>
                      <a:endParaRPr lang="ru-RU" sz="1600" b="1" i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Январе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Марте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Июне-июле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Августе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94262">
                <a:tc>
                  <a:txBody>
                    <a:bodyPr/>
                    <a:lstStyle/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ru-RU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000" b="1" kern="120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52597" y="209636"/>
            <a:ext cx="11153604" cy="576228"/>
          </a:xfrm>
        </p:spPr>
        <p:txBody>
          <a:bodyPr>
            <a:noAutofit/>
          </a:bodyPr>
          <a:lstStyle/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Зачисление в ВУЗ</a:t>
            </a:r>
            <a:endParaRPr lang="kk-KZ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3882115" y="2802176"/>
            <a:ext cx="1569832" cy="1469563"/>
            <a:chOff x="3683940" y="2455897"/>
            <a:chExt cx="1569832" cy="1469563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3683940" y="2455897"/>
              <a:ext cx="1041400" cy="1028700"/>
              <a:chOff x="4248889" y="5078082"/>
              <a:chExt cx="1138920" cy="1059624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52405">
                <a:off x="4248889" y="5293007"/>
                <a:ext cx="1138920" cy="844699"/>
              </a:xfrm>
              <a:prstGeom prst="rect">
                <a:avLst/>
              </a:prstGeom>
            </p:spPr>
          </p:pic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19450">
                <a:off x="4777643" y="5078082"/>
                <a:ext cx="570401" cy="570401"/>
              </a:xfrm>
              <a:prstGeom prst="rect">
                <a:avLst/>
              </a:prstGeom>
            </p:spPr>
          </p:pic>
        </p:grpSp>
        <p:sp>
          <p:nvSpPr>
            <p:cNvPr id="12" name="TextBox 11"/>
            <p:cNvSpPr txBox="1"/>
            <p:nvPr/>
          </p:nvSpPr>
          <p:spPr>
            <a:xfrm rot="19550426">
              <a:off x="3846042" y="3340685"/>
              <a:ext cx="14077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1600" i="1" dirty="0"/>
                <a:t>н</a:t>
              </a:r>
              <a:r>
                <a:rPr lang="kk-KZ" sz="1600" i="1" dirty="0" smtClean="0"/>
                <a:t>а платной основе</a:t>
              </a:r>
              <a:endParaRPr lang="ru-RU" sz="1600" i="1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608699" y="2781282"/>
            <a:ext cx="1569832" cy="1469563"/>
            <a:chOff x="3683940" y="2455897"/>
            <a:chExt cx="1569832" cy="1469563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3683940" y="2455897"/>
              <a:ext cx="1041400" cy="1028700"/>
              <a:chOff x="4248889" y="5078082"/>
              <a:chExt cx="1138920" cy="1059624"/>
            </a:xfrm>
          </p:grpSpPr>
          <p:pic>
            <p:nvPicPr>
              <p:cNvPr id="45" name="Рисунок 4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52405">
                <a:off x="4248889" y="5293007"/>
                <a:ext cx="1138920" cy="844699"/>
              </a:xfrm>
              <a:prstGeom prst="rect">
                <a:avLst/>
              </a:prstGeom>
            </p:spPr>
          </p:pic>
          <p:pic>
            <p:nvPicPr>
              <p:cNvPr id="46" name="Рисунок 4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19450">
                <a:off x="4777643" y="5078082"/>
                <a:ext cx="570401" cy="570401"/>
              </a:xfrm>
              <a:prstGeom prst="rect">
                <a:avLst/>
              </a:prstGeom>
            </p:spPr>
          </p:pic>
        </p:grpSp>
        <p:sp>
          <p:nvSpPr>
            <p:cNvPr id="44" name="TextBox 43"/>
            <p:cNvSpPr txBox="1"/>
            <p:nvPr/>
          </p:nvSpPr>
          <p:spPr>
            <a:xfrm rot="19550426">
              <a:off x="3846042" y="3340685"/>
              <a:ext cx="14077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1600" i="1" dirty="0"/>
                <a:t>н</a:t>
              </a:r>
              <a:r>
                <a:rPr lang="kk-KZ" sz="1600" i="1" dirty="0" smtClean="0"/>
                <a:t>а платной основе</a:t>
              </a:r>
              <a:endParaRPr lang="ru-RU" sz="1600" i="1" dirty="0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9998289" y="2841459"/>
            <a:ext cx="1569832" cy="1469563"/>
            <a:chOff x="3683940" y="2455897"/>
            <a:chExt cx="1569832" cy="1469563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3683940" y="2455897"/>
              <a:ext cx="1041400" cy="1028700"/>
              <a:chOff x="4248889" y="5078082"/>
              <a:chExt cx="1138920" cy="1059624"/>
            </a:xfrm>
          </p:grpSpPr>
          <p:pic>
            <p:nvPicPr>
              <p:cNvPr id="50" name="Рисунок 4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52405">
                <a:off x="4248889" y="5293007"/>
                <a:ext cx="1138920" cy="844699"/>
              </a:xfrm>
              <a:prstGeom prst="rect">
                <a:avLst/>
              </a:prstGeom>
            </p:spPr>
          </p:pic>
          <p:pic>
            <p:nvPicPr>
              <p:cNvPr id="51" name="Рисунок 5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19450">
                <a:off x="4777643" y="5078082"/>
                <a:ext cx="570401" cy="570401"/>
              </a:xfrm>
              <a:prstGeom prst="rect">
                <a:avLst/>
              </a:prstGeom>
            </p:spPr>
          </p:pic>
        </p:grpSp>
        <p:sp>
          <p:nvSpPr>
            <p:cNvPr id="49" name="TextBox 48"/>
            <p:cNvSpPr txBox="1"/>
            <p:nvPr/>
          </p:nvSpPr>
          <p:spPr>
            <a:xfrm rot="19550426">
              <a:off x="3846042" y="3340685"/>
              <a:ext cx="14077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1600" i="1" dirty="0"/>
                <a:t>н</a:t>
              </a:r>
              <a:r>
                <a:rPr lang="kk-KZ" sz="1600" i="1" dirty="0" smtClean="0"/>
                <a:t>а платной основе</a:t>
              </a:r>
              <a:endParaRPr lang="ru-RU" sz="1600" i="1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69606" y="5308412"/>
            <a:ext cx="11417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Примечание: </a:t>
            </a:r>
          </a:p>
          <a:p>
            <a:pPr algn="just"/>
            <a:r>
              <a:rPr lang="ru-RU" sz="2400" dirty="0" smtClean="0"/>
              <a:t>Поступающие для зачисления в ВУЗ по результатам ЕНТ должны набрать установленные пороговые баллы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7268747" y="2522483"/>
            <a:ext cx="2960820" cy="2358990"/>
            <a:chOff x="7268747" y="2522483"/>
            <a:chExt cx="2960820" cy="2358990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1874" y="3017107"/>
              <a:ext cx="1461391" cy="146139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 rot="1309218">
              <a:off x="7855493" y="2950332"/>
              <a:ext cx="14007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2000" b="1" dirty="0" smtClean="0">
                  <a:solidFill>
                    <a:srgbClr val="C00000"/>
                  </a:solidFill>
                </a:rPr>
                <a:t>Г Р А Н Т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8541999" y="3872951"/>
              <a:ext cx="1687568" cy="1008522"/>
              <a:chOff x="8495657" y="3823173"/>
              <a:chExt cx="1687568" cy="1008522"/>
            </a:xfrm>
          </p:grpSpPr>
          <p:grpSp>
            <p:nvGrpSpPr>
              <p:cNvPr id="15" name="Группа 14"/>
              <p:cNvGrpSpPr/>
              <p:nvPr/>
            </p:nvGrpSpPr>
            <p:grpSpPr>
              <a:xfrm>
                <a:off x="8624953" y="3823173"/>
                <a:ext cx="776526" cy="721667"/>
                <a:chOff x="8484506" y="4056683"/>
                <a:chExt cx="776526" cy="721667"/>
              </a:xfrm>
            </p:grpSpPr>
            <p:pic>
              <p:nvPicPr>
                <p:cNvPr id="56" name="Рисунок 55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152405">
                  <a:off x="8484506" y="4165779"/>
                  <a:ext cx="776526" cy="612571"/>
                </a:xfrm>
                <a:prstGeom prst="rect">
                  <a:avLst/>
                </a:prstGeom>
              </p:spPr>
            </p:pic>
            <p:pic>
              <p:nvPicPr>
                <p:cNvPr id="57" name="Рисунок 56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719450">
                  <a:off x="8842799" y="4056683"/>
                  <a:ext cx="388905" cy="413652"/>
                </a:xfrm>
                <a:prstGeom prst="rect">
                  <a:avLst/>
                </a:prstGeom>
              </p:spPr>
            </p:pic>
          </p:grpSp>
          <p:sp>
            <p:nvSpPr>
              <p:cNvPr id="55" name="TextBox 54"/>
              <p:cNvSpPr txBox="1"/>
              <p:nvPr/>
            </p:nvSpPr>
            <p:spPr>
              <a:xfrm rot="19161838">
                <a:off x="8495657" y="4370030"/>
                <a:ext cx="16875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k-KZ" sz="1200" i="1" dirty="0"/>
                  <a:t>н</a:t>
                </a:r>
                <a:r>
                  <a:rPr lang="kk-KZ" sz="1200" i="1" dirty="0" smtClean="0"/>
                  <a:t>а платной</a:t>
                </a:r>
              </a:p>
              <a:p>
                <a:pPr algn="ctr"/>
                <a:r>
                  <a:rPr lang="kk-KZ" sz="1200" i="1" dirty="0" smtClean="0"/>
                  <a:t> основе</a:t>
                </a:r>
                <a:endParaRPr lang="ru-RU" sz="1200" i="1" dirty="0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7268747" y="2522483"/>
              <a:ext cx="25320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002060"/>
                  </a:solidFill>
                </a:rPr>
                <a:t>Участие в Конкурсе</a:t>
              </a:r>
              <a:endParaRPr lang="ru-RU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026" name="Picture 2" descr="C:\Users\k.zhumahanova\Desktop\unive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477" y="2962123"/>
            <a:ext cx="1904956" cy="126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11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4004</TotalTime>
  <Words>1031</Words>
  <Application>Microsoft Office PowerPoint</Application>
  <PresentationFormat>Произвольный</PresentationFormat>
  <Paragraphs>240</Paragraphs>
  <Slides>19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 Амзеева</dc:creator>
  <cp:lastModifiedBy>Ляззат Ербосын</cp:lastModifiedBy>
  <cp:revision>283</cp:revision>
  <cp:lastPrinted>2018-04-03T05:11:46Z</cp:lastPrinted>
  <dcterms:created xsi:type="dcterms:W3CDTF">2018-03-05T11:56:49Z</dcterms:created>
  <dcterms:modified xsi:type="dcterms:W3CDTF">2019-01-25T10:32:05Z</dcterms:modified>
</cp:coreProperties>
</file>