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57" r:id="rId4"/>
    <p:sldId id="265" r:id="rId5"/>
    <p:sldId id="266" r:id="rId6"/>
    <p:sldId id="264" r:id="rId7"/>
    <p:sldId id="267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85926"/>
            <a:ext cx="7772400" cy="928694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Не так важно научить детей читать, намного важнее научить детей обдумывать то, что они читают!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4214818"/>
            <a:ext cx="8458200" cy="2286016"/>
          </a:xfrm>
        </p:spPr>
        <p:txBody>
          <a:bodyPr>
            <a:normAutofit fontScale="47500" lnSpcReduction="20000"/>
          </a:bodyPr>
          <a:lstStyle/>
          <a:p>
            <a:pPr lvl="0" indent="457200"/>
            <a:endParaRPr lang="ru-RU" sz="5100" b="1" dirty="0" smtClean="0">
              <a:solidFill>
                <a:srgbClr val="002060"/>
              </a:solidFill>
            </a:endParaRPr>
          </a:p>
          <a:p>
            <a:pPr indent="457200"/>
            <a:r>
              <a:rPr lang="ru-RU" sz="8800" b="1" i="1" dirty="0" smtClean="0">
                <a:solidFill>
                  <a:srgbClr val="C00000"/>
                </a:solidFill>
              </a:rPr>
              <a:t>                          Джордж </a:t>
            </a:r>
            <a:r>
              <a:rPr lang="ru-RU" sz="8800" b="1" i="1" dirty="0" err="1" smtClean="0">
                <a:solidFill>
                  <a:srgbClr val="C00000"/>
                </a:solidFill>
              </a:rPr>
              <a:t>Карлин</a:t>
            </a:r>
            <a:endParaRPr lang="ru-RU" sz="9600" dirty="0" smtClean="0">
              <a:solidFill>
                <a:srgbClr val="C00000"/>
              </a:solidFill>
            </a:endParaRPr>
          </a:p>
          <a:p>
            <a:r>
              <a:rPr lang="ru-RU" sz="9600" dirty="0" smtClean="0">
                <a:solidFill>
                  <a:srgbClr val="002060"/>
                </a:solidFill>
              </a:rPr>
              <a:t> </a:t>
            </a:r>
          </a:p>
          <a:p>
            <a:r>
              <a:rPr lang="ru-RU" sz="4000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Пособия в помощь учителю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Методическое пособие </a:t>
            </a:r>
            <a:r>
              <a:rPr lang="en-US" dirty="0" smtClean="0">
                <a:solidFill>
                  <a:srgbClr val="002060"/>
                </a:solidFill>
              </a:rPr>
              <a:t>PIRLS</a:t>
            </a:r>
            <a:r>
              <a:rPr lang="ru-RU" dirty="0" smtClean="0">
                <a:solidFill>
                  <a:srgbClr val="002060"/>
                </a:solidFill>
              </a:rPr>
              <a:t>-2006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Методическое пособие </a:t>
            </a:r>
            <a:r>
              <a:rPr lang="en-US" dirty="0" smtClean="0">
                <a:solidFill>
                  <a:srgbClr val="002060"/>
                </a:solidFill>
              </a:rPr>
              <a:t>PIRLS</a:t>
            </a:r>
            <a:r>
              <a:rPr lang="ru-RU" dirty="0" smtClean="0">
                <a:solidFill>
                  <a:srgbClr val="002060"/>
                </a:solidFill>
              </a:rPr>
              <a:t>-2013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Методическое пособие </a:t>
            </a:r>
            <a:r>
              <a:rPr lang="en-US" dirty="0" smtClean="0">
                <a:solidFill>
                  <a:srgbClr val="002060"/>
                </a:solidFill>
              </a:rPr>
              <a:t>PIRLS</a:t>
            </a:r>
            <a:r>
              <a:rPr lang="ru-RU" dirty="0" smtClean="0">
                <a:solidFill>
                  <a:srgbClr val="002060"/>
                </a:solidFill>
              </a:rPr>
              <a:t>-2016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Пособие «Подготовка к </a:t>
            </a:r>
            <a:r>
              <a:rPr lang="en-US" dirty="0" smtClean="0">
                <a:solidFill>
                  <a:srgbClr val="002060"/>
                </a:solidFill>
              </a:rPr>
              <a:t>PIRLS</a:t>
            </a:r>
            <a:r>
              <a:rPr lang="ru-RU" dirty="0" smtClean="0">
                <a:solidFill>
                  <a:srgbClr val="002060"/>
                </a:solidFill>
              </a:rPr>
              <a:t>»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Пособие «Читательская грамотность»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Рабочая тетрадь с тестовыми заданиями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Тетрадь-тренажёр по </a:t>
            </a:r>
            <a:r>
              <a:rPr lang="ru-RU" smtClean="0">
                <a:solidFill>
                  <a:srgbClr val="002060"/>
                </a:solidFill>
              </a:rPr>
              <a:t>чтению,4 класс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Списки литературы для дополнительного чтения и др.</a:t>
            </a:r>
          </a:p>
          <a:p>
            <a:pPr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235745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</a:rPr>
              <a:t>PIRLS – это независимая международная оценка читательской грамотности учащихся 4-х классов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2928934"/>
            <a:ext cx="8458200" cy="3571900"/>
          </a:xfrm>
        </p:spPr>
        <p:txBody>
          <a:bodyPr>
            <a:normAutofit fontScale="25000" lnSpcReduction="20000"/>
          </a:bodyPr>
          <a:lstStyle/>
          <a:p>
            <a:pPr lvl="0" indent="457200"/>
            <a:endParaRPr lang="ru-RU" sz="5100" b="1" dirty="0" smtClean="0">
              <a:solidFill>
                <a:srgbClr val="002060"/>
              </a:solidFill>
            </a:endParaRPr>
          </a:p>
          <a:p>
            <a:pPr lvl="0" indent="457200" algn="l"/>
            <a:r>
              <a:rPr lang="ru-RU" sz="9600" b="1" dirty="0" smtClean="0">
                <a:solidFill>
                  <a:srgbClr val="002060"/>
                </a:solidFill>
              </a:rPr>
              <a:t>В PIRLS-2016 приняли участие </a:t>
            </a:r>
            <a:r>
              <a:rPr lang="ru-RU" sz="9600" b="1" dirty="0" smtClean="0">
                <a:solidFill>
                  <a:srgbClr val="FF0000"/>
                </a:solidFill>
              </a:rPr>
              <a:t>50</a:t>
            </a:r>
            <a:r>
              <a:rPr lang="ru-RU" sz="9600" b="1" dirty="0" smtClean="0">
                <a:solidFill>
                  <a:srgbClr val="002060"/>
                </a:solidFill>
              </a:rPr>
              <a:t> стран мира.</a:t>
            </a:r>
          </a:p>
          <a:p>
            <a:pPr indent="457200" algn="l"/>
            <a:r>
              <a:rPr lang="ru-RU" sz="9600" b="1" dirty="0" smtClean="0">
                <a:solidFill>
                  <a:srgbClr val="002060"/>
                </a:solidFill>
              </a:rPr>
              <a:t>В 2016 году Казахстан </a:t>
            </a:r>
            <a:r>
              <a:rPr lang="ru-RU" sz="9600" b="1" dirty="0" smtClean="0">
                <a:solidFill>
                  <a:srgbClr val="FF0000"/>
                </a:solidFill>
              </a:rPr>
              <a:t>впервые</a:t>
            </a:r>
            <a:r>
              <a:rPr lang="ru-RU" sz="9600" b="1" dirty="0" smtClean="0">
                <a:solidFill>
                  <a:srgbClr val="002060"/>
                </a:solidFill>
              </a:rPr>
              <a:t> принял участие в данном широкомасштабном исследовании. </a:t>
            </a:r>
          </a:p>
          <a:p>
            <a:pPr indent="457200" algn="l"/>
            <a:r>
              <a:rPr lang="ru-RU" sz="9600" b="1" dirty="0" smtClean="0">
                <a:solidFill>
                  <a:srgbClr val="002060"/>
                </a:solidFill>
              </a:rPr>
              <a:t>Республику Казахстан представили </a:t>
            </a:r>
            <a:r>
              <a:rPr lang="ru-RU" sz="9600" b="1" dirty="0" smtClean="0">
                <a:solidFill>
                  <a:srgbClr val="FF0000"/>
                </a:solidFill>
              </a:rPr>
              <a:t>4 925 </a:t>
            </a:r>
            <a:r>
              <a:rPr lang="ru-RU" sz="9600" b="1" dirty="0" smtClean="0">
                <a:solidFill>
                  <a:srgbClr val="002060"/>
                </a:solidFill>
              </a:rPr>
              <a:t>четвероклассников из 172 школ, а также 234 учителя начальных классов, 4 925 родителей и 172 директора школ.</a:t>
            </a:r>
          </a:p>
          <a:p>
            <a:pPr indent="457200"/>
            <a:endParaRPr lang="ru-RU" sz="9600" dirty="0" smtClean="0">
              <a:solidFill>
                <a:srgbClr val="002060"/>
              </a:solidFill>
            </a:endParaRPr>
          </a:p>
          <a:p>
            <a:r>
              <a:rPr lang="ru-RU" sz="9600" dirty="0" smtClean="0">
                <a:solidFill>
                  <a:srgbClr val="002060"/>
                </a:solidFill>
              </a:rPr>
              <a:t> </a:t>
            </a:r>
          </a:p>
          <a:p>
            <a:r>
              <a:rPr lang="ru-RU" sz="4000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b="1" i="1" dirty="0" smtClean="0">
                <a:solidFill>
                  <a:srgbClr val="C00000"/>
                </a:solidFill>
              </a:rPr>
              <a:t>Итоги участия Казахстана в</a:t>
            </a:r>
            <a:r>
              <a:rPr lang="ru-RU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smtClean="0">
                <a:solidFill>
                  <a:srgbClr val="C00000"/>
                </a:solidFill>
              </a:rPr>
              <a:t>PIRLS</a:t>
            </a:r>
            <a:r>
              <a:rPr lang="kk-KZ" b="1" i="1" dirty="0" smtClean="0">
                <a:solidFill>
                  <a:srgbClr val="C00000"/>
                </a:solidFill>
              </a:rPr>
              <a:t>-2016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0034" y="1714488"/>
            <a:ext cx="8286809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kk-KZ" sz="2800" b="1" dirty="0" smtClean="0">
                <a:solidFill>
                  <a:srgbClr val="002060"/>
                </a:solidFill>
              </a:rPr>
              <a:t>Казахстан занял </a:t>
            </a:r>
            <a:r>
              <a:rPr lang="kk-KZ" sz="2800" b="1" dirty="0" smtClean="0">
                <a:solidFill>
                  <a:srgbClr val="FF0000"/>
                </a:solidFill>
              </a:rPr>
              <a:t>27 </a:t>
            </a:r>
            <a:r>
              <a:rPr lang="kk-KZ" sz="2800" b="1" dirty="0" smtClean="0">
                <a:solidFill>
                  <a:srgbClr val="002060"/>
                </a:solidFill>
              </a:rPr>
              <a:t>место из </a:t>
            </a:r>
            <a:r>
              <a:rPr lang="kk-KZ" sz="2800" b="1" dirty="0" smtClean="0">
                <a:solidFill>
                  <a:srgbClr val="FF0000"/>
                </a:solidFill>
              </a:rPr>
              <a:t>50 </a:t>
            </a:r>
            <a:r>
              <a:rPr lang="kk-KZ" sz="2800" b="1" dirty="0" smtClean="0">
                <a:solidFill>
                  <a:srgbClr val="002060"/>
                </a:solidFill>
              </a:rPr>
              <a:t>стран</a:t>
            </a:r>
          </a:p>
          <a:p>
            <a:pPr indent="457200"/>
            <a:r>
              <a:rPr lang="kk-KZ" sz="2800" b="1" dirty="0" smtClean="0">
                <a:solidFill>
                  <a:srgbClr val="002060"/>
                </a:solidFill>
              </a:rPr>
              <a:t>Средний  международный показатель Казахстана составил  </a:t>
            </a:r>
            <a:r>
              <a:rPr lang="kk-KZ" sz="2800" b="1" dirty="0" smtClean="0">
                <a:solidFill>
                  <a:srgbClr val="FF0000"/>
                </a:solidFill>
              </a:rPr>
              <a:t>536</a:t>
            </a:r>
            <a:r>
              <a:rPr lang="kk-KZ" sz="2800" b="1" dirty="0" smtClean="0">
                <a:solidFill>
                  <a:srgbClr val="002060"/>
                </a:solidFill>
              </a:rPr>
              <a:t> баллов из </a:t>
            </a:r>
            <a:r>
              <a:rPr lang="kk-KZ" sz="2800" b="1" dirty="0" smtClean="0">
                <a:solidFill>
                  <a:srgbClr val="FF0000"/>
                </a:solidFill>
              </a:rPr>
              <a:t>1000 </a:t>
            </a:r>
            <a:r>
              <a:rPr lang="kk-KZ" sz="2800" b="1" dirty="0" smtClean="0">
                <a:solidFill>
                  <a:srgbClr val="002060"/>
                </a:solidFill>
              </a:rPr>
              <a:t>возможных</a:t>
            </a:r>
          </a:p>
          <a:p>
            <a:pPr indent="457200"/>
            <a:r>
              <a:rPr lang="kk-KZ" sz="2800" b="1" dirty="0" smtClean="0">
                <a:solidFill>
                  <a:srgbClr val="002060"/>
                </a:solidFill>
              </a:rPr>
              <a:t>Верхняя строчка – 581 (Россия)</a:t>
            </a:r>
          </a:p>
          <a:p>
            <a:pPr indent="457200"/>
            <a:r>
              <a:rPr lang="ru-RU" sz="2800" b="1" dirty="0" smtClean="0">
                <a:solidFill>
                  <a:srgbClr val="002060"/>
                </a:solidFill>
              </a:rPr>
              <a:t>Павлодарская область- </a:t>
            </a:r>
            <a:r>
              <a:rPr lang="ru-RU" sz="2800" b="1" dirty="0" smtClean="0">
                <a:solidFill>
                  <a:srgbClr val="FF0000"/>
                </a:solidFill>
              </a:rPr>
              <a:t>541</a:t>
            </a:r>
            <a:r>
              <a:rPr lang="ru-RU" sz="2800" b="1" dirty="0" smtClean="0">
                <a:solidFill>
                  <a:srgbClr val="002060"/>
                </a:solidFill>
              </a:rPr>
              <a:t> баллов</a:t>
            </a:r>
          </a:p>
          <a:p>
            <a:pPr indent="457200"/>
            <a:r>
              <a:rPr lang="ru-RU" sz="2800" b="1" dirty="0" smtClean="0">
                <a:solidFill>
                  <a:srgbClr val="002060"/>
                </a:solidFill>
              </a:rPr>
              <a:t>Литературный текст – </a:t>
            </a:r>
            <a:r>
              <a:rPr lang="ru-RU" sz="2800" b="1" dirty="0" smtClean="0">
                <a:solidFill>
                  <a:srgbClr val="FF0000"/>
                </a:solidFill>
              </a:rPr>
              <a:t>527</a:t>
            </a:r>
            <a:r>
              <a:rPr lang="ru-RU" sz="2800" b="1" dirty="0" smtClean="0">
                <a:solidFill>
                  <a:srgbClr val="002060"/>
                </a:solidFill>
              </a:rPr>
              <a:t> баллов</a:t>
            </a:r>
          </a:p>
          <a:p>
            <a:pPr indent="457200"/>
            <a:r>
              <a:rPr lang="ru-RU" sz="2800" b="1" dirty="0" smtClean="0">
                <a:solidFill>
                  <a:srgbClr val="002060"/>
                </a:solidFill>
              </a:rPr>
              <a:t>Информационный текст – </a:t>
            </a:r>
            <a:r>
              <a:rPr lang="ru-RU" sz="2800" b="1" dirty="0" smtClean="0">
                <a:solidFill>
                  <a:srgbClr val="FF0000"/>
                </a:solidFill>
              </a:rPr>
              <a:t>544</a:t>
            </a:r>
            <a:r>
              <a:rPr lang="ru-RU" sz="2800" b="1" dirty="0" smtClean="0">
                <a:solidFill>
                  <a:srgbClr val="002060"/>
                </a:solidFill>
              </a:rPr>
              <a:t> баллов</a:t>
            </a:r>
          </a:p>
          <a:p>
            <a:pPr indent="457200"/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143504" y="2714620"/>
            <a:ext cx="18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</a:rPr>
              <a:t>2 вида чтения</a:t>
            </a:r>
            <a:endParaRPr lang="ru-RU" sz="4000" b="1" i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74320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Чтение с целью приобретения читательского литературного опыта</a:t>
                      </a:r>
                    </a:p>
                    <a:p>
                      <a:pPr algn="ctr"/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Чтение с целью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 освоения и использования информации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00"/>
                          </a:solidFill>
                        </a:rPr>
                        <a:t>Литературный</a:t>
                      </a:r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 текст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00"/>
                          </a:solidFill>
                        </a:rPr>
                        <a:t>Информационный</a:t>
                      </a:r>
                      <a:r>
                        <a:rPr lang="ru-RU" sz="2800" b="1" dirty="0" smtClean="0">
                          <a:solidFill>
                            <a:srgbClr val="002060"/>
                          </a:solidFill>
                        </a:rPr>
                        <a:t> текст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</a:rPr>
              <a:t>4 группы читательских умений</a:t>
            </a:r>
            <a:endParaRPr lang="ru-RU" sz="4000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Нахождение информации, заданной в явном виде – </a:t>
            </a:r>
            <a:r>
              <a:rPr lang="ru-RU" b="1" dirty="0" smtClean="0">
                <a:solidFill>
                  <a:srgbClr val="FF0000"/>
                </a:solidFill>
              </a:rPr>
              <a:t>20% </a:t>
            </a:r>
            <a:r>
              <a:rPr lang="ru-RU" sz="2800" b="1" dirty="0" smtClean="0">
                <a:solidFill>
                  <a:srgbClr val="002060"/>
                </a:solidFill>
              </a:rPr>
              <a:t>заданий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Формулирование выводов – </a:t>
            </a:r>
            <a:r>
              <a:rPr lang="ru-RU" b="1" dirty="0" smtClean="0">
                <a:solidFill>
                  <a:srgbClr val="FF0000"/>
                </a:solidFill>
              </a:rPr>
              <a:t>30%</a:t>
            </a:r>
            <a:r>
              <a:rPr lang="ru-RU" sz="2800" b="1" dirty="0" smtClean="0">
                <a:solidFill>
                  <a:srgbClr val="002060"/>
                </a:solidFill>
              </a:rPr>
              <a:t> заданий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 Интерпретация и обобщение информации – </a:t>
            </a:r>
            <a:r>
              <a:rPr lang="ru-RU" b="1" dirty="0" smtClean="0">
                <a:solidFill>
                  <a:srgbClr val="FF0000"/>
                </a:solidFill>
              </a:rPr>
              <a:t>30%</a:t>
            </a:r>
            <a:r>
              <a:rPr lang="ru-RU" sz="2800" b="1" dirty="0" smtClean="0">
                <a:solidFill>
                  <a:srgbClr val="002060"/>
                </a:solidFill>
              </a:rPr>
              <a:t> заданий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 Анализ и оценка содержания, языковых особенностей и структуры текста – </a:t>
            </a:r>
            <a:r>
              <a:rPr lang="ru-RU" sz="2800" b="1" dirty="0" smtClean="0">
                <a:solidFill>
                  <a:srgbClr val="FF0000"/>
                </a:solidFill>
              </a:rPr>
              <a:t>20%</a:t>
            </a:r>
            <a:r>
              <a:rPr lang="ru-RU" sz="2800" b="1" dirty="0" smtClean="0">
                <a:solidFill>
                  <a:srgbClr val="002060"/>
                </a:solidFill>
              </a:rPr>
              <a:t> заданий.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Нахождение информации, заданной в явном виде</a:t>
            </a:r>
            <a:endParaRPr lang="ru-RU" b="1" i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24256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Литературный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 текст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«Заяц предупреждает о землетрясении»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Информационный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 текст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«Тайна гигантского зуба»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Цель: </a:t>
                      </a:r>
                      <a:r>
                        <a:rPr lang="ru-RU" sz="20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Приобретение литературного опыта </a:t>
                      </a:r>
                    </a:p>
                    <a:p>
                      <a:pPr algn="l"/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Вопрос: </a:t>
                      </a:r>
                      <a:r>
                        <a:rPr lang="ru-RU" sz="20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Чего заяц боялся больше всего?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sz="20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А) льва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sz="20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Б) грохота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В) землетрясения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Г) п</a:t>
                      </a:r>
                      <a:r>
                        <a:rPr lang="ru-RU" sz="20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адающего</a:t>
                      </a:r>
                      <a:r>
                        <a:rPr lang="ru-RU" sz="20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яблока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Отрывок из текста</a:t>
                      </a:r>
                      <a:r>
                        <a:rPr lang="ru-RU" sz="20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algn="l"/>
                      <a:r>
                        <a:rPr lang="ru-RU" sz="20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Больше всего он боялся, что произойдёт землетрясение.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Цель</a:t>
                      </a:r>
                      <a:r>
                        <a:rPr lang="ru-RU" sz="20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: Освоение и использование информации</a:t>
                      </a:r>
                    </a:p>
                    <a:p>
                      <a:pPr algn="l"/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Вопрос</a:t>
                      </a:r>
                      <a:r>
                        <a:rPr lang="ru-RU" sz="20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: Что такое ископаемое?</a:t>
                      </a:r>
                    </a:p>
                    <a:p>
                      <a:pPr algn="l"/>
                      <a:r>
                        <a:rPr lang="ru-RU" sz="20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А) поверхность скал и утесов</a:t>
                      </a:r>
                    </a:p>
                    <a:p>
                      <a:pPr algn="l"/>
                      <a:r>
                        <a:rPr lang="ru-RU" sz="20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Б)  кости великана</a:t>
                      </a:r>
                    </a:p>
                    <a:p>
                      <a:pPr algn="l"/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В)  останки древних  живых существ</a:t>
                      </a:r>
                    </a:p>
                    <a:p>
                      <a:pPr algn="l"/>
                      <a:r>
                        <a:rPr lang="ru-RU" sz="20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Г)</a:t>
                      </a:r>
                      <a:r>
                        <a:rPr lang="ru-RU" sz="20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зубы слонов</a:t>
                      </a:r>
                    </a:p>
                    <a:p>
                      <a:pPr algn="l"/>
                      <a:r>
                        <a:rPr lang="ru-RU" sz="20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Отрывок из текста:</a:t>
                      </a:r>
                    </a:p>
                    <a:p>
                      <a:pPr algn="l"/>
                      <a:r>
                        <a:rPr lang="ru-RU" sz="2000" b="1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Ископаемые - это останки какого-либо животного или растения, которые жили на Земле много-много лет назад.</a:t>
                      </a:r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</a:rPr>
              <a:t>Формулирование выводов</a:t>
            </a:r>
            <a:endParaRPr lang="ru-RU" sz="4000" b="1" i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6720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Литературный текст</a:t>
                      </a:r>
                    </a:p>
                    <a:p>
                      <a:pPr algn="ctr"/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</a:rPr>
                        <a:t>Информационный текст</a:t>
                      </a:r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Вопрос: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Зачем лев уронил яблоко на землю?</a:t>
                      </a:r>
                    </a:p>
                    <a:p>
                      <a:endParaRPr lang="ru-RU" sz="2000" b="1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А) чтобы заяц убежал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Б) чтобы помочь зайцу достать яблоко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В) чтобы показать зайцу, что случилось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Г) чтобы рассмешить зайца</a:t>
                      </a:r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Вопрос: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Почему Бернарда </a:t>
                      </a: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</a:rPr>
                        <a:t>Палисси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 посадили в тюрьму?</a:t>
                      </a:r>
                    </a:p>
                    <a:p>
                      <a:endParaRPr lang="ru-RU" sz="2000" b="1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А) Люди были не готовы к новым идеям.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Б) Он перенял идею от </a:t>
                      </a: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</a:rPr>
                        <a:t>Джидеона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</a:rPr>
                        <a:t>Мантела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.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В) Он оставил крохотные останки в глине.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Г) Изучение ископаемых было запрещено</a:t>
                      </a:r>
                      <a:r>
                        <a:rPr lang="ru-RU" sz="2000" b="1" baseline="0" dirty="0" smtClean="0">
                          <a:solidFill>
                            <a:srgbClr val="002060"/>
                          </a:solidFill>
                        </a:rPr>
                        <a:t> во Франции.</a:t>
                      </a:r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Интерпретация и обобщение информации </a:t>
            </a:r>
            <a:endParaRPr lang="ru-RU" i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682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Литературный текст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</a:rPr>
                        <a:t>Информационный текст</a:t>
                      </a:r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Вопрос:</a:t>
                      </a:r>
                      <a:r>
                        <a:rPr lang="ru-RU" sz="2000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r>
                        <a:rPr lang="ru-RU" sz="2000" b="1" baseline="0" dirty="0" smtClean="0">
                          <a:solidFill>
                            <a:srgbClr val="002060"/>
                          </a:solidFill>
                        </a:rPr>
                        <a:t>Как менялись чувства зайца на протяжении сказки?</a:t>
                      </a:r>
                    </a:p>
                    <a:p>
                      <a:r>
                        <a:rPr lang="ru-RU" sz="2000" b="1" baseline="0" dirty="0" smtClean="0">
                          <a:solidFill>
                            <a:srgbClr val="002060"/>
                          </a:solidFill>
                        </a:rPr>
                        <a:t>В начале сказки заяц чувствовал….,потому что……</a:t>
                      </a:r>
                    </a:p>
                    <a:p>
                      <a:r>
                        <a:rPr lang="ru-RU" sz="2000" b="1" baseline="0" dirty="0" smtClean="0">
                          <a:solidFill>
                            <a:srgbClr val="002060"/>
                          </a:solidFill>
                        </a:rPr>
                        <a:t>В конце сказки заяц чувствовал…..,потому что…..</a:t>
                      </a:r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Вопрос:</a:t>
                      </a:r>
                      <a:r>
                        <a:rPr lang="ru-RU" sz="2000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r>
                        <a:rPr lang="ru-RU" sz="2000" b="1" baseline="0" dirty="0" smtClean="0">
                          <a:solidFill>
                            <a:srgbClr val="002060"/>
                          </a:solidFill>
                        </a:rPr>
                        <a:t>Позже открытия доказали, что </a:t>
                      </a:r>
                      <a:r>
                        <a:rPr lang="ru-RU" sz="2000" b="1" baseline="0" dirty="0" err="1" smtClean="0">
                          <a:solidFill>
                            <a:srgbClr val="002060"/>
                          </a:solidFill>
                        </a:rPr>
                        <a:t>Джидеон</a:t>
                      </a:r>
                      <a:r>
                        <a:rPr lang="ru-RU" sz="2000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2000" b="1" baseline="0" dirty="0" err="1" smtClean="0">
                          <a:solidFill>
                            <a:srgbClr val="002060"/>
                          </a:solidFill>
                        </a:rPr>
                        <a:t>Мантел</a:t>
                      </a:r>
                      <a:r>
                        <a:rPr lang="ru-RU" sz="2000" b="1" baseline="0" dirty="0" smtClean="0">
                          <a:solidFill>
                            <a:srgbClr val="002060"/>
                          </a:solidFill>
                        </a:rPr>
                        <a:t> был неправ относительно того, как выглядел Игуанодон. Заполните таблицу.</a:t>
                      </a:r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357322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</a:rPr>
              <a:t>Анализ и оценка содержания, языковых особенностей и структуры текста</a:t>
            </a:r>
            <a:endParaRPr lang="ru-RU" sz="3600" i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2000240"/>
          <a:ext cx="8229600" cy="299418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114800"/>
                <a:gridCol w="4114800"/>
              </a:tblGrid>
              <a:tr h="4643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Литературный текст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</a:rPr>
                        <a:t>Информационный текст</a:t>
                      </a:r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Вопрос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 (открытого типа):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Ты узнал </a:t>
                      </a:r>
                      <a:r>
                        <a:rPr lang="ru-RU" sz="2000" b="1" baseline="0" dirty="0" smtClean="0">
                          <a:solidFill>
                            <a:srgbClr val="002060"/>
                          </a:solidFill>
                        </a:rPr>
                        <a:t> о льве и зайце по их поступкам, описанным в сказке. Опиши. чем поведение льва отличалось от поведения зайца. Приведи примеры поступков каждого из них, подтверждающее это.</a:t>
                      </a:r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Вопрос</a:t>
                      </a: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000" b="1" baseline="0" dirty="0" smtClean="0">
                          <a:solidFill>
                            <a:srgbClr val="002060"/>
                          </a:solidFill>
                        </a:rPr>
                        <a:t>(открытого типа):</a:t>
                      </a:r>
                      <a:endParaRPr lang="ru-RU" sz="2000" b="1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Посмотрите на 2 изображения Игуанодона. Что они помогают вам понять?</a:t>
                      </a:r>
                    </a:p>
                    <a:p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</TotalTime>
  <Words>561</Words>
  <PresentationFormat>Экран (4:3)</PresentationFormat>
  <Paragraphs>93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Не так важно научить детей читать, намного важнее научить детей обдумывать то, что они читают!</vt:lpstr>
      <vt:lpstr>PIRLS – это независимая международная оценка читательской грамотности учащихся 4-х классов</vt:lpstr>
      <vt:lpstr>Итоги участия Казахстана в PIRLS-2016</vt:lpstr>
      <vt:lpstr>2 вида чтения</vt:lpstr>
      <vt:lpstr>4 группы читательских умений</vt:lpstr>
      <vt:lpstr>Нахождение информации, заданной в явном виде</vt:lpstr>
      <vt:lpstr>Формулирование выводов</vt:lpstr>
      <vt:lpstr> Интерпретация и обобщение информации </vt:lpstr>
      <vt:lpstr>Анализ и оценка содержания, языковых особенностей и структуры текста</vt:lpstr>
      <vt:lpstr>Пособия в помощь учителю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PIRLS – это независимая международная оценка читательской грамотности учащихся 4-х классов</dc:title>
  <dc:creator>ПК</dc:creator>
  <cp:lastModifiedBy>Альбина</cp:lastModifiedBy>
  <cp:revision>47</cp:revision>
  <dcterms:created xsi:type="dcterms:W3CDTF">2020-12-23T10:28:22Z</dcterms:created>
  <dcterms:modified xsi:type="dcterms:W3CDTF">2021-02-11T14:40:03Z</dcterms:modified>
</cp:coreProperties>
</file>