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7B0C-1D55-4324-B9D7-2FACF826DBA5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F7B5100-8425-45FF-954E-5B5A83EF92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7B0C-1D55-4324-B9D7-2FACF826DBA5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B5100-8425-45FF-954E-5B5A83EF92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7B0C-1D55-4324-B9D7-2FACF826DBA5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B5100-8425-45FF-954E-5B5A83EF92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7B0C-1D55-4324-B9D7-2FACF826DBA5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B5100-8425-45FF-954E-5B5A83EF92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7B0C-1D55-4324-B9D7-2FACF826DBA5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B5100-8425-45FF-954E-5B5A83EF92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7B0C-1D55-4324-B9D7-2FACF826DBA5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B5100-8425-45FF-954E-5B5A83EF92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7B0C-1D55-4324-B9D7-2FACF826DBA5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B5100-8425-45FF-954E-5B5A83EF92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7B0C-1D55-4324-B9D7-2FACF826DBA5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B5100-8425-45FF-954E-5B5A83EF92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7B0C-1D55-4324-B9D7-2FACF826DBA5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B5100-8425-45FF-954E-5B5A83EF92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7B0C-1D55-4324-B9D7-2FACF826DBA5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B5100-8425-45FF-954E-5B5A83EF92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7B0C-1D55-4324-B9D7-2FACF826DBA5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B5100-8425-45FF-954E-5B5A83EF92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4247B0C-1D55-4324-B9D7-2FACF826DBA5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F7B5100-8425-45FF-954E-5B5A83EF92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400" dirty="0" smtClean="0"/>
              <a:t>Система подготовки к международным исследованиям </a:t>
            </a:r>
            <a:r>
              <a:rPr lang="en-US" sz="4400" dirty="0" smtClean="0"/>
              <a:t>PIRLS, TIMSS, PISA </a:t>
            </a:r>
            <a:r>
              <a:rPr lang="kk-KZ" sz="4400" dirty="0" smtClean="0"/>
              <a:t>и внешней оценке учебных достижений учащихся на уроках и внеурочное время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КГУ СОШ №11</a:t>
            </a:r>
          </a:p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Имангазина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Бану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Калиевна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6390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4869160"/>
            <a:ext cx="8229600" cy="16890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 </a:t>
            </a: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принимается полностью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Код 1: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B. 20%. </a:t>
            </a:r>
          </a:p>
        </p:txBody>
      </p:sp>
      <p:pic>
        <p:nvPicPr>
          <p:cNvPr id="7170" name="Picture 2" descr="https://i.gyazo.com/988edb8e71d81d83a033ed2bd856aaa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88640"/>
            <a:ext cx="5592234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18809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Цель проведения </a:t>
            </a:r>
            <a:r>
              <a:rPr lang="en-US" sz="3600" dirty="0" smtClean="0"/>
              <a:t>PISA </a:t>
            </a:r>
            <a:r>
              <a:rPr lang="ru-RU" sz="3600" dirty="0" smtClean="0"/>
              <a:t>идентична цели математической грамотности: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Способность формулировать, применять и интерпретировать математику в 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разнообразных контекстах.</a:t>
            </a:r>
          </a:p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Математические рассуждения, использование математических понятий, процедур, фактов и инструментов 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для описания, объяснения и предсказания явлений.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4190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&quot;задания по математике писа картинки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736" y="764704"/>
            <a:ext cx="3528392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Картинки по запросу &quot;задания по математике писа картинки&quot;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5235"/>
          <a:stretch/>
        </p:blipFill>
        <p:spPr bwMode="auto">
          <a:xfrm>
            <a:off x="0" y="2780929"/>
            <a:ext cx="2857500" cy="195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Картинки по запросу &quot;задания по математике писа картинки&quot;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3728"/>
          <a:stretch/>
        </p:blipFill>
        <p:spPr bwMode="auto">
          <a:xfrm>
            <a:off x="5724128" y="217438"/>
            <a:ext cx="3162704" cy="3882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Картинки по запросу &quot;задания по математике писа начальная шкооа&quot;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4131"/>
          <a:stretch/>
        </p:blipFill>
        <p:spPr bwMode="auto">
          <a:xfrm>
            <a:off x="3162145" y="3251845"/>
            <a:ext cx="2561983" cy="325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59416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800100"/>
            <a:ext cx="8229600" cy="1600200"/>
          </a:xfrm>
        </p:spPr>
        <p:txBody>
          <a:bodyPr/>
          <a:lstStyle/>
          <a:p>
            <a:r>
              <a:rPr lang="ru-RU" sz="4000" dirty="0" smtClean="0"/>
              <a:t>Примеры заданий</a:t>
            </a:r>
            <a:endParaRPr lang="ru-RU" sz="4000" dirty="0"/>
          </a:p>
        </p:txBody>
      </p:sp>
      <p:pic>
        <p:nvPicPr>
          <p:cNvPr id="2050" name="Picture 2" descr="https://i.gyazo.com/ab822de7872606c417dc3a3ef8dd448f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5575" y="1052736"/>
            <a:ext cx="4924425" cy="561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5004048" y="1268760"/>
            <a:ext cx="3888432" cy="540372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ФЕРМА: ОЦЕНКА ОТВЕТА НА ВОПРОС 1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ЦЕЛЬ ВОПРОСА: </a:t>
            </a:r>
          </a:p>
          <a:p>
            <a:pPr marL="0" indent="0">
              <a:buNone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Область математического содержания: Изменение и зависимости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Контекст: Научный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Познавательная деятельность: Воспроизведение, определения, вычисления </a:t>
            </a:r>
          </a:p>
          <a:p>
            <a:pPr marL="0" indent="0">
              <a:buNone/>
            </a:pP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 принимается полностью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144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(единица измерения уже указана). 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Вопрос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2: ФЕРМА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Вычислите длину EF, одного из горизонтальных ребер блока.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Длина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EF = ________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м.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ФЕРМА: ОЦЕНКА ОТВЕТА НА ВОПРОС 2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ЦЕЛЬ ВОПРОСА: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Область математического содержания: Пространство и форма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Контекст: Профессиональный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Познавательная деятельность: Установление связей и интеграция информации для решения задачи </a:t>
            </a:r>
          </a:p>
          <a:p>
            <a:pPr marL="0" indent="0">
              <a:buNone/>
            </a:pP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 принимается полностью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6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(единица измерения уже указана). </a:t>
            </a:r>
          </a:p>
        </p:txBody>
      </p:sp>
    </p:spTree>
    <p:extLst>
      <p:ext uri="{BB962C8B-B14F-4D97-AF65-F5344CB8AC3E}">
        <p14:creationId xmlns:p14="http://schemas.microsoft.com/office/powerpoint/2010/main" xmlns="" val="2131209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4077072"/>
            <a:ext cx="8075240" cy="266429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15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- 20 - 26 - 34 - 45. Допускается, что ответ будет представлен в виде чертежа монет нужного диаметра. 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 </a:t>
            </a: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принимается частично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Представлен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набор монет, который подходит по трем критериям, но не набор, в котором представлено максимально возможное количество монет, напр., 15 - 21 - 29 - 39, или 15 - 30 - 45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ИЛИ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Первые три диаметра верны, последние два нет (напр., 15 - 20 - 26 - )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ИЛИ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Первые четыре диаметра указаны верно, а последний – нет (напр., 15 - 20 - 26 – 34 - ) </a:t>
            </a:r>
          </a:p>
        </p:txBody>
      </p:sp>
      <p:pic>
        <p:nvPicPr>
          <p:cNvPr id="3074" name="Picture 2" descr="https://i.gyazo.com/06cf79845182b41bae1281df7d5722c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88640"/>
            <a:ext cx="5668178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43317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593258"/>
            <a:ext cx="5770984" cy="28600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 принимается полностью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Верхний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ряд (1 5 4) Нижний ряд (2 6 5). Аналогичный ответ, показанный в виде поверхности игральной кости, также засчитывается. </a:t>
            </a:r>
          </a:p>
        </p:txBody>
      </p:sp>
      <p:pic>
        <p:nvPicPr>
          <p:cNvPr id="4098" name="Picture 2" descr="https://i.gyazo.com/7910334e39105acfa52946846f9935d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16632"/>
            <a:ext cx="5210175" cy="3476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s://i.gyazo.com/fa7e98ed7eb5d8cdbed89cfeffac06d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593258"/>
            <a:ext cx="138112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02871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32040" y="332656"/>
            <a:ext cx="4211960" cy="6525344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РОСТ: ОЦЕНКА ОТВЕТА НА ВОПРОС 1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 принимается полностью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168.3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см (единица измерения уже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указан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РОСТ: ОЦЕНКА ОТВЕТА НА ВОПРОС 2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 принимается полностью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 в данном случае должен содержать в себе «изменение» градиента кривой для девушек. Это может быть выражено прямо или косвенно. Код 11 и Код 12 присваиваются ответам, в которых уровень наклона кривой графика выражен прямо, а код 13 – косвенным ответам с указанием роста до и после 12 лет.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Ссылается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 уменьшение наклона кривой, начиная с 12 лет. Для выражения мысли используется повседневный язык, а не математический.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Кривая больше не идет вверх, она постепенно выпрямляется.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Кривая выравнивается.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Кривая более ровная после 12 лет.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Линия девушек начинает выравниваться, а линия мужчин стремится вверх.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Кривая выпрямляется, а линия мужчин продолжает расти. </a:t>
            </a:r>
          </a:p>
          <a:p>
            <a:pPr marL="0" indent="0">
              <a:buNone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Ссылается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 уменьшение наклона кривой, начиная с 12 лет. Для выражения мысли используется математический язык.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Вы можете видеть, что угол наклона становится меньше.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Уровень изменения кривой уменьшается после 12 лет.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[Учащийся рассчитал угол наклона в отношении к оси X до и после 12 лет.] </a:t>
            </a:r>
          </a:p>
          <a:p>
            <a:pPr marL="0" indent="0">
              <a:buNone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 целом, если такие слова, как «наклон», «уклон» или «уровень изменения» употреблены, то можно считать, что математический язык был использован.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Код 13: Непосредственное сравнение роста (сравнение может быть выражено косвенно).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В период с 10 до 12 лет рост увеличивается на 15 см, но с 12 до 20 лет рост увеличивается лишь на 17 см.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Средний уровень роста в период с 10 до 12 лет составляет около 7.5 см в год, но около 2 см в год в период с 12 до 20 лет.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122" name="Picture 2" descr="https://i.gyazo.com/070cbde210f9424418d237b8cfffc5ca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763"/>
          <a:stretch/>
        </p:blipFill>
        <p:spPr bwMode="auto">
          <a:xfrm>
            <a:off x="323528" y="332656"/>
            <a:ext cx="4711610" cy="413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s://i.gyazo.com/8cf70283cdf63a09c11f2d596890726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620" y="4466506"/>
            <a:ext cx="4410075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i.gyazo.com/261c4a24ce5bb7d1e8a5a0c89e13337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8156" y="5158514"/>
            <a:ext cx="4467225" cy="514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95594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332656"/>
            <a:ext cx="3816424" cy="547260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 не принимается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Указано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что рост девушек уступает росту мужчин, но НЕ упоминается угол наклона кривой роста девушек или сравнение роста девушек до и после 12 лет.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Кривая роста девушек уступает кривой роста мужчин. </a:t>
            </a:r>
          </a:p>
          <a:p>
            <a:pPr marL="0" indent="0">
              <a:buNone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Если ученик отмечает, что кривая роста девушек становится более прямой, и, ВДОБАВОК, что рост девушек уступает росту мужчин, тогда ответ принимается полностью (Код 11, 12 или 13). Цель не заключается в сравнении кривых роста мужчин и девушек, поэтому стоит не обращать внимания на такие сравнения, а судить по всему ответу.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Другие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ответы.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Например, ответ не содержит в себе описание графика, несмотря на то, что в самом вопросе четко прописано, что объяснение должно основываться на ГРАФИКЕ.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Девушки взрослеют рано.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Потому что девушки преодолевают процесс взросления раньше мужчин, поэтому скачок их роста происходит раньше.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Рост девушек замедляется после 12 лет. [Дает утверждение, но без ссылки на график] </a:t>
            </a:r>
          </a:p>
          <a:p>
            <a:pPr marL="0" indent="0">
              <a:buNone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803145" y="404664"/>
            <a:ext cx="3816424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788024" y="495098"/>
            <a:ext cx="4104456" cy="5958237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РОСТ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ОЦЕНКА ОТВЕТА НА ВОПРОС 3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 принимается полностью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Указан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правильный интервал, с 11 до 13 лет.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Между 11 и 13 годами.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В период с 11 до 13 лет девушки в среднем выше мужчин.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11-13. </a:t>
            </a:r>
          </a:p>
          <a:p>
            <a:pPr marL="0" indent="0">
              <a:buNone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Указано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что девушки выше мужчин, когда им по 11 и 12 лет. (Этот ответ правильный, так как, говоря повседневным языком, подразумевается интервал между 11-13 лет).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Девушки выше мужчин, когда им по 11 и 12 лет.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В возрасте 11 и 12 лет. </a:t>
            </a:r>
          </a:p>
          <a:p>
            <a:pPr marL="0" indent="0">
              <a:buNone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 принимается частично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Иные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чередования (11,12,13), не включенные в пункт «Ответ принимается полностью».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С 12 до 13.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12.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13.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11.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С 11.2 до 12.8. </a:t>
            </a:r>
          </a:p>
          <a:p>
            <a:pPr marL="0" indent="0">
              <a:buNone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 не принимается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Другие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ответы.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1998.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Девушки выше мужчин в возрасте после 13 лет.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Девушки выше мужчин в период с 10 до 11 лет. </a:t>
            </a:r>
          </a:p>
          <a:p>
            <a:pPr marL="0" indent="0">
              <a:buNone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9195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 принимается полностью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Приведен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аргумент, что площадь поверхности пиццы увеличивается быстрее в сравнении с ее стоимостью, поэтому покупать большую пиццу выгоднее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Диаметр пиццы соответствует ее стоимости, но количество пиццы зависит от ее площади, поэтому вы получаете больше пиццы за один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зед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покупая большую пиццу. </a:t>
            </a:r>
          </a:p>
          <a:p>
            <a:pPr marL="0" indent="0">
              <a:buNone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Вычислена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площадь и количество пиццы за один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зед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для каждого размера, чтобы прийти к выводу, что большая пицца выгоднее.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 Площадь меньшей пиццы составляет 0.25 x π x 30 x 30 = 225π; размер пиццы за один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зед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- 23.6 см2; площадь большей пиццы составляет 0.25 x π x 40 x 40 = 400π; размер пиццы за один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зед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- 31.4 см2, следовательно, большая пицца выгоднее. </a:t>
            </a:r>
          </a:p>
          <a:p>
            <a:pPr marL="0" indent="0">
              <a:buNone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 не принимается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Их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стоимость одинакова. (Данный неправильный ответ вынесен отдельно, так как мы бы хотели отследить, сколько студентов отвечает подобным образом).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Другие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ответы ИЛИ верный ответ без верного объяснения.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Ответ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отсутствует. </a:t>
            </a:r>
          </a:p>
        </p:txBody>
      </p:sp>
      <p:pic>
        <p:nvPicPr>
          <p:cNvPr id="6146" name="Picture 2" descr="https://i.gyazo.com/4befdc44b3031dc793afc571778850f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60823" y="480292"/>
            <a:ext cx="2943225" cy="1504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s://i.gyazo.com/bc1ed79db451638153e78a1ac10a725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33024"/>
            <a:ext cx="1809976" cy="1652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1317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92</TotalTime>
  <Words>1127</Words>
  <Application>Microsoft Office PowerPoint</Application>
  <PresentationFormat>Экран (4:3)</PresentationFormat>
  <Paragraphs>104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Исполнительная</vt:lpstr>
      <vt:lpstr>Система подготовки к международным исследованиям PIRLS, TIMSS, PISA и внешней оценке учебных достижений учащихся на уроках и внеурочное время</vt:lpstr>
      <vt:lpstr>Цель проведения PISA идентична цели математической грамотности:</vt:lpstr>
      <vt:lpstr>Слайд 3</vt:lpstr>
      <vt:lpstr>Примеры заданий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Nalyotenko-Pc</dc:creator>
  <cp:lastModifiedBy>Альбина</cp:lastModifiedBy>
  <cp:revision>10</cp:revision>
  <dcterms:created xsi:type="dcterms:W3CDTF">2021-02-11T06:04:20Z</dcterms:created>
  <dcterms:modified xsi:type="dcterms:W3CDTF">2021-02-11T14:42:53Z</dcterms:modified>
</cp:coreProperties>
</file>