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60" r:id="rId11"/>
    <p:sldId id="261" r:id="rId12"/>
    <p:sldId id="262" r:id="rId13"/>
    <p:sldId id="263" r:id="rId14"/>
    <p:sldId id="264" r:id="rId15"/>
    <p:sldId id="265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1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87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74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8529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443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7640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469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003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771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5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05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59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97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14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2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92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42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48DBB-5DEB-467E-869E-944255DA3B60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5D9C3D-F813-4268-8404-3799BF862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4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0230" y="1576251"/>
            <a:ext cx="9065622" cy="2474585"/>
          </a:xfrm>
        </p:spPr>
        <p:txBody>
          <a:bodyPr/>
          <a:lstStyle/>
          <a:p>
            <a:r>
              <a:rPr lang="ru-RU" b="1" dirty="0" smtClean="0"/>
              <a:t>Итоговая аттестация 2021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0230" y="3971109"/>
            <a:ext cx="8533773" cy="117662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Управление образования акимата Костанайской области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7588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88275"/>
            <a:ext cx="9381066" cy="4955176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2000" dirty="0"/>
              <a:t>Обучающиеся 9 и 11 классов </a:t>
            </a:r>
            <a:r>
              <a:rPr lang="ru-RU" sz="2000" b="1" dirty="0"/>
              <a:t>освобождаются от итоговой аттестации</a:t>
            </a:r>
            <a:r>
              <a:rPr lang="ru-RU" sz="2000" dirty="0"/>
              <a:t> </a:t>
            </a:r>
            <a:r>
              <a:rPr lang="ru-RU" sz="2000" b="1" dirty="0"/>
              <a:t>приказами руководителей управлений образования</a:t>
            </a:r>
            <a:r>
              <a:rPr lang="ru-RU" sz="2000" dirty="0"/>
              <a:t> в следующих случаях:</a:t>
            </a:r>
          </a:p>
          <a:p>
            <a:pPr fontAlgn="base"/>
            <a:r>
              <a:rPr lang="ru-RU" sz="2000" dirty="0"/>
              <a:t>      1) по состоянию здоровья;</a:t>
            </a:r>
          </a:p>
          <a:p>
            <a:pPr fontAlgn="base"/>
            <a:r>
              <a:rPr lang="ru-RU" sz="2000" dirty="0"/>
              <a:t>      2) инвалиды І-II группы, инвалиды детства, дети-инвалиды;</a:t>
            </a:r>
          </a:p>
          <a:p>
            <a:pPr fontAlgn="base"/>
            <a:r>
              <a:rPr lang="ru-RU" sz="2000" dirty="0"/>
              <a:t>      3) участники летних учебно-тренировочных сборов, кандидаты в сборную команду Республики Казахстан для участия в международных олимпиадах (соревнованиях);</a:t>
            </a:r>
          </a:p>
          <a:p>
            <a:pPr fontAlgn="base"/>
            <a:r>
              <a:rPr lang="ru-RU" sz="2000" dirty="0"/>
              <a:t>      4) смерти близких родственников;</a:t>
            </a:r>
          </a:p>
          <a:p>
            <a:pPr fontAlgn="base"/>
            <a:r>
              <a:rPr lang="ru-RU" sz="2000" dirty="0"/>
              <a:t>      5) чрезвычайных ситуаций социального, природного и техногенного характера.</a:t>
            </a:r>
          </a:p>
          <a:p>
            <a:pPr fontAlgn="base"/>
            <a:r>
              <a:rPr lang="ru-RU" sz="2000" dirty="0"/>
              <a:t> </a:t>
            </a:r>
          </a:p>
          <a:p>
            <a:pPr fontAlgn="base"/>
            <a:r>
              <a:rPr lang="ru-RU" sz="2000" b="1" dirty="0"/>
              <a:t>      В случаях карантина, чрезвычайных ситуаций социального, природного и техногенного характера итоговая аттестация проводится на основании годовой оценки текущего учебного года.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0775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434" y="731521"/>
            <a:ext cx="8629568" cy="5309842"/>
          </a:xfrm>
        </p:spPr>
        <p:txBody>
          <a:bodyPr/>
          <a:lstStyle/>
          <a:p>
            <a:pPr marL="0" indent="0" fontAlgn="base">
              <a:buNone/>
            </a:pPr>
            <a:r>
              <a:rPr lang="ru-RU" b="1" dirty="0" smtClean="0"/>
              <a:t>Приказы </a:t>
            </a:r>
            <a:r>
              <a:rPr lang="ru-RU" b="1" dirty="0"/>
              <a:t>об освобождении обучающихся от итоговой аттестации </a:t>
            </a:r>
            <a:r>
              <a:rPr lang="ru-RU" dirty="0"/>
              <a:t>издаются на основании следующих документов:</a:t>
            </a:r>
          </a:p>
          <a:p>
            <a:pPr fontAlgn="base"/>
            <a:r>
              <a:rPr lang="ru-RU" dirty="0"/>
              <a:t>      1) заключения врачебно-консультационной комиссии согласно форме №035-1/у </a:t>
            </a:r>
            <a:r>
              <a:rPr lang="ru-RU" b="1" i="1" dirty="0"/>
              <a:t>(для обучающихся освобождаемых по состоянию здоровья, инвалидов І-II группы, инвалидов детства, детей-инвалидов)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      2) выписки из решения педсовета и ходатайства школы;</a:t>
            </a:r>
          </a:p>
          <a:p>
            <a:pPr fontAlgn="base"/>
            <a:r>
              <a:rPr lang="ru-RU" dirty="0"/>
              <a:t>      3) подлинников и копий табелей успеваемости </a:t>
            </a:r>
            <a:r>
              <a:rPr lang="ru-RU" dirty="0" smtClean="0"/>
              <a:t>обучающихся.</a:t>
            </a:r>
          </a:p>
          <a:p>
            <a:pPr fontAlgn="base"/>
            <a:endParaRPr lang="ru-RU" b="1" i="1" dirty="0"/>
          </a:p>
          <a:p>
            <a:pPr marL="0" indent="0" fontAlgn="base">
              <a:buNone/>
            </a:pPr>
            <a:r>
              <a:rPr lang="ru-RU" b="1" i="1" dirty="0" smtClean="0"/>
              <a:t>Подлинники </a:t>
            </a:r>
            <a:r>
              <a:rPr lang="ru-RU" b="1" i="1" dirty="0"/>
              <a:t>табелей после сверки с его копиями возвращаются администрации школы. </a:t>
            </a:r>
            <a:endParaRPr lang="ru-RU" dirty="0"/>
          </a:p>
          <a:p>
            <a:pPr marL="0" indent="0" fontAlgn="base">
              <a:buNone/>
            </a:pPr>
            <a:r>
              <a:rPr lang="ru-RU" b="1" i="1" dirty="0"/>
              <a:t>Выписки из решения педсовета, ходатайства школы, копии табелей заверяются подписью руководителя и печатью школы.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6887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5062" y="1027611"/>
            <a:ext cx="8498939" cy="50137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Для проведения итоговой </a:t>
            </a:r>
            <a:r>
              <a:rPr lang="ru-RU" sz="2000" dirty="0" err="1"/>
              <a:t>атестации</a:t>
            </a:r>
            <a:r>
              <a:rPr lang="ru-RU" sz="2000" dirty="0"/>
              <a:t> </a:t>
            </a:r>
            <a:r>
              <a:rPr lang="ru-RU" sz="2000" b="1" dirty="0"/>
              <a:t>в срок до 1 февраля текущего года создается Комиссия</a:t>
            </a:r>
            <a:r>
              <a:rPr lang="ru-RU" sz="2000" dirty="0"/>
              <a:t>: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школах - приказом директора школы,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районном, городском отделе образования - приказом его руководителя,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управлении образования - приказом его руководителя,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Министерстве (для республиканских школ) - приказом Министра.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30082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036321"/>
            <a:ext cx="8664402" cy="5005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В состав Комиссии при школе включаются учителя-предметники и заместители директора школы (при наличии), представители общественных организаций (при наличии) и родительских комитетов.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Комиссию </a:t>
            </a:r>
            <a:r>
              <a:rPr lang="ru-RU" sz="2400" dirty="0"/>
              <a:t>возглавляет директор школы или лицо, заменяющее его.</a:t>
            </a:r>
          </a:p>
          <a:p>
            <a:pPr marL="0" indent="0">
              <a:buNone/>
            </a:pPr>
            <a:r>
              <a:rPr lang="ru-RU" sz="2400" dirty="0" smtClean="0"/>
              <a:t>Количество </a:t>
            </a:r>
            <a:r>
              <a:rPr lang="ru-RU" sz="2400" dirty="0"/>
              <a:t>членов Комиссии при школе составляет </a:t>
            </a:r>
            <a:r>
              <a:rPr lang="ru-RU" sz="2400" b="1" dirty="0"/>
              <a:t>не менее пяти человек при одном выпускном класс-комплекте</a:t>
            </a:r>
            <a:r>
              <a:rPr lang="ru-RU" sz="2400" dirty="0"/>
              <a:t> основной и средней школы, и </a:t>
            </a:r>
            <a:r>
              <a:rPr lang="ru-RU" sz="2400" b="1" dirty="0"/>
              <a:t>не менее семи человек при двух и более выпускных класс-комплектах </a:t>
            </a:r>
            <a:r>
              <a:rPr lang="ru-RU" sz="2400" dirty="0"/>
              <a:t>основной и средней школы.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32758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727" y="400594"/>
            <a:ext cx="10267404" cy="56407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/>
              <a:t>Комиссией, формируемой при школе, осуществляются следующие мероприятия</a:t>
            </a:r>
            <a:r>
              <a:rPr lang="ru-RU" sz="1600" dirty="0"/>
              <a:t>:</a:t>
            </a:r>
          </a:p>
          <a:p>
            <a:r>
              <a:rPr lang="ru-RU" sz="1600" dirty="0"/>
              <a:t>      1) проведение разъяснительных работ для обучающихся, педагогов и родителей по вопросам проведения итоговой аттестации;</a:t>
            </a:r>
          </a:p>
          <a:p>
            <a:r>
              <a:rPr lang="ru-RU" sz="1600" dirty="0"/>
              <a:t>      2) </a:t>
            </a:r>
            <a:r>
              <a:rPr lang="ru-RU" sz="1600" b="1" i="1" dirty="0"/>
              <a:t>формирование и направление в филиал НЦТ списков обучающихся 11 класса, сдающих итоговую аттестацию с указанием перечня предметов, выбранных обучающимися 11 класса</a:t>
            </a:r>
            <a:r>
              <a:rPr lang="ru-RU" sz="1600" i="1" dirty="0"/>
              <a:t>, </a:t>
            </a:r>
            <a:r>
              <a:rPr lang="ru-RU" sz="1600" b="1" i="1" u="sng" dirty="0"/>
              <a:t>в срок до 1 марта текущего года</a:t>
            </a:r>
            <a:r>
              <a:rPr lang="ru-RU" sz="1600" i="1" dirty="0"/>
              <a:t>;</a:t>
            </a:r>
          </a:p>
          <a:p>
            <a:r>
              <a:rPr lang="ru-RU" sz="1600" dirty="0"/>
              <a:t>      3) организация работы по проведению итоговой аттестации, а также подготовке обучающихся к итоговой аттестации;</a:t>
            </a:r>
          </a:p>
          <a:p>
            <a:r>
              <a:rPr lang="ru-RU" sz="1600" dirty="0"/>
              <a:t>      4) рассмотрение письменных экзаменационных работ обучающихся 9 и 11 классов, </a:t>
            </a:r>
            <a:r>
              <a:rPr lang="ru-RU" sz="1600" b="1" i="1" dirty="0"/>
              <a:t>кроме работ претендентов на получение аттестатов об общем среднем образовании "Алтын </a:t>
            </a:r>
            <a:r>
              <a:rPr lang="ru-RU" sz="1600" b="1" i="1" dirty="0" err="1"/>
              <a:t>белгі</a:t>
            </a:r>
            <a:r>
              <a:rPr lang="ru-RU" sz="1600" dirty="0"/>
              <a:t>";</a:t>
            </a:r>
          </a:p>
          <a:p>
            <a:r>
              <a:rPr lang="ru-RU" sz="1600" dirty="0"/>
              <a:t>      5) после завершения письменных экзаменационных работ направляет электронный вариант Протокола в отделы или управления образования;</a:t>
            </a:r>
          </a:p>
          <a:p>
            <a:r>
              <a:rPr lang="ru-RU" sz="1600" dirty="0"/>
              <a:t>      6) выдача и использование результатов тестирования;</a:t>
            </a:r>
          </a:p>
          <a:p>
            <a:r>
              <a:rPr lang="ru-RU" sz="1600" dirty="0"/>
              <a:t>      7) направление письменных экзаменационных работ претендентов на получение аттестатов об общем среднем образовании "Алтын </a:t>
            </a:r>
            <a:r>
              <a:rPr lang="ru-RU" sz="1600" dirty="0" err="1"/>
              <a:t>белгі</a:t>
            </a:r>
            <a:r>
              <a:rPr lang="ru-RU" sz="1600" dirty="0"/>
              <a:t>" на рассмотрение Комиссии, формируемыми при управлении образования через отделы образования;</a:t>
            </a:r>
          </a:p>
          <a:p>
            <a:r>
              <a:rPr lang="ru-RU" sz="1600" dirty="0"/>
              <a:t>      8) перевод баллов результатов тестирования в оценки в соответствии со Шкалой перевода баллов тестирования в оценки аттестата о среднем общем образовании;</a:t>
            </a:r>
          </a:p>
          <a:p>
            <a:r>
              <a:rPr lang="ru-RU" sz="1600" dirty="0"/>
              <a:t>      9) рассмотрение обоснованности предложений, поступивших на апелляцию и принятие решения.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603650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3806" y="539931"/>
            <a:ext cx="8760195" cy="55014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/>
              <a:t>В состав Комиссии при районном, городском отделе образования включаются учителя-предметники, специалисты отделов образования, представители общественных организаций и родительских комитетов, а также секретарь, назначаемый из числа сотрудника отдела образования. Комиссию возглавляет руководитель отдела образования или лицо, заменяющее его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/>
              <a:t>Комиссиями, формируемыми при районном, городском отделе образования, осуществляются следующие мероприятия:</a:t>
            </a:r>
          </a:p>
          <a:p>
            <a:r>
              <a:rPr lang="ru-RU" sz="2000" dirty="0"/>
              <a:t>      1) проведение информационно-разъяснительной работы среди обучающихся, педагогов и родителей по вопросам проведения итоговой аттестации;</a:t>
            </a:r>
          </a:p>
          <a:p>
            <a:r>
              <a:rPr lang="ru-RU" sz="2000" dirty="0"/>
              <a:t>      2) организация работы по проведению итоговой аттестации;</a:t>
            </a:r>
          </a:p>
          <a:p>
            <a:r>
              <a:rPr lang="ru-RU" sz="2000" dirty="0"/>
              <a:t>      3) </a:t>
            </a:r>
            <a:r>
              <a:rPr lang="ru-RU" sz="2000" b="1" i="1" dirty="0"/>
              <a:t>направление письменных экзаменационных работ претендентов на получение аттестатов об общем среднем образовании "Алтын </a:t>
            </a:r>
            <a:r>
              <a:rPr lang="ru-RU" sz="2000" b="1" i="1" dirty="0" err="1"/>
              <a:t>белгі</a:t>
            </a:r>
            <a:r>
              <a:rPr lang="ru-RU" sz="2000" b="1" i="1" dirty="0"/>
              <a:t>" на рассмотрение Комиссии, формируемыми при управлении образования</a:t>
            </a:r>
            <a:r>
              <a:rPr lang="ru-RU" sz="2000" dirty="0"/>
              <a:t>;</a:t>
            </a:r>
          </a:p>
          <a:p>
            <a:r>
              <a:rPr lang="ru-RU" sz="2000" dirty="0"/>
              <a:t>      4) рассмотрение обоснованности предложений, поступивших на апелляцию и принятие окончательного решения.</a:t>
            </a:r>
          </a:p>
          <a:p>
            <a:pPr marL="0" indent="0">
              <a:buNone/>
            </a:pP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74438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63" y="104503"/>
            <a:ext cx="10179811" cy="6582255"/>
          </a:xfrm>
        </p:spPr>
      </p:pic>
    </p:spTree>
    <p:extLst>
      <p:ext uri="{BB962C8B-B14F-4D97-AF65-F5344CB8AC3E}">
        <p14:creationId xmlns:p14="http://schemas.microsoft.com/office/powerpoint/2010/main" val="137921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31817"/>
            <a:ext cx="8518917" cy="5109545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Освоение общеобразовательных учебных программ основного среднего, общего среднего образования завершается обязательной итоговой аттестацией обучающихся и проводится в форме:</a:t>
            </a:r>
          </a:p>
          <a:p>
            <a:pPr fontAlgn="base"/>
            <a:r>
              <a:rPr lang="ru-RU" sz="2400" dirty="0"/>
              <a:t>      1) итоговых выпускных экзаменов для обучающихся 9 класса;</a:t>
            </a:r>
          </a:p>
          <a:p>
            <a:pPr fontAlgn="base"/>
            <a:r>
              <a:rPr lang="ru-RU" sz="2400" dirty="0"/>
              <a:t>      2) государственных выпускных экзаменов для обучающихся 11 класса.</a:t>
            </a:r>
          </a:p>
          <a:p>
            <a:pPr marL="0" indent="0" fontAlgn="base">
              <a:buNone/>
            </a:pPr>
            <a:r>
              <a:rPr lang="ru-RU" sz="2400" b="1" i="1" dirty="0"/>
              <a:t>Итоговая аттестация обучающихся 1-8, 10 классов не предусмотрена.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3088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183" y="731521"/>
            <a:ext cx="9135291" cy="5251268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2000" dirty="0"/>
              <a:t>Обучающиеся </a:t>
            </a:r>
            <a:r>
              <a:rPr lang="ru-RU" sz="2000" b="1" dirty="0"/>
              <a:t>9 класса</a:t>
            </a:r>
            <a:r>
              <a:rPr lang="ru-RU" sz="2000" dirty="0"/>
              <a:t> сдают </a:t>
            </a:r>
            <a:r>
              <a:rPr lang="ru-RU" sz="2000" b="1" dirty="0"/>
              <a:t>четыре экзамена</a:t>
            </a:r>
            <a:r>
              <a:rPr lang="ru-RU" sz="2000" dirty="0"/>
              <a:t>, один из них по выбору:</a:t>
            </a:r>
          </a:p>
          <a:p>
            <a:pPr fontAlgn="base"/>
            <a:r>
              <a:rPr lang="ru-RU" sz="2000" dirty="0"/>
              <a:t>      1) письменного экзамена по казахскому языку /русскому языку в форме </a:t>
            </a:r>
            <a:r>
              <a:rPr lang="ru-RU" sz="2000" b="1" dirty="0"/>
              <a:t>эссе</a:t>
            </a:r>
            <a:r>
              <a:rPr lang="ru-RU" sz="2000" dirty="0"/>
              <a:t>, для обучающихся школ с углубленным изучением предметов гуманитарного цикла – </a:t>
            </a:r>
            <a:r>
              <a:rPr lang="ru-RU" sz="2000" b="1" dirty="0"/>
              <a:t>письменной работы </a:t>
            </a:r>
            <a:r>
              <a:rPr lang="ru-RU" sz="2000" i="1" dirty="0"/>
              <a:t>(статья, рассказ, эссе)</a:t>
            </a:r>
            <a:r>
              <a:rPr lang="ru-RU" sz="2000" dirty="0"/>
              <a:t>;</a:t>
            </a:r>
          </a:p>
          <a:p>
            <a:pPr fontAlgn="base"/>
            <a:r>
              <a:rPr lang="ru-RU" sz="2000" dirty="0"/>
              <a:t>      2) письменного экзамена по математике (алгебре);</a:t>
            </a:r>
          </a:p>
          <a:p>
            <a:pPr fontAlgn="base"/>
            <a:r>
              <a:rPr lang="ru-RU" sz="2000" dirty="0"/>
              <a:t>      3) письменного экзамена по казахскому языку и литературе в классах с русским языком обучения и письменного экзамена по русскому языку и литературе в классах с казахским языком обучения;</a:t>
            </a:r>
          </a:p>
          <a:p>
            <a:pPr fontAlgn="base"/>
            <a:r>
              <a:rPr lang="ru-RU" sz="2000" dirty="0"/>
              <a:t>      4) письменного экзамена по предмету по выбору </a:t>
            </a:r>
            <a:r>
              <a:rPr lang="ru-RU" sz="2000" i="1" dirty="0"/>
              <a:t>(Физика, Химия, Биология, География, Геометрия, История Казахстана, Всемирная история, Литература (по языку обучения), Иностранный язык (английский/ французский/немецкий), Информатика)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4312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96983"/>
            <a:ext cx="8596668" cy="514437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000" dirty="0"/>
              <a:t>Обучающиеся </a:t>
            </a:r>
            <a:r>
              <a:rPr lang="ru-RU" sz="2000" b="1" dirty="0"/>
              <a:t>11 класса</a:t>
            </a:r>
            <a:r>
              <a:rPr lang="ru-RU" sz="2000" dirty="0"/>
              <a:t> сдают итоговую аттестацию в виде </a:t>
            </a:r>
            <a:r>
              <a:rPr lang="ru-RU" sz="2000" b="1" dirty="0"/>
              <a:t>пяти экзаменов</a:t>
            </a:r>
            <a:r>
              <a:rPr lang="ru-RU" sz="2000" dirty="0"/>
              <a:t>, один из них по выбору:</a:t>
            </a:r>
          </a:p>
          <a:p>
            <a:pPr fontAlgn="base"/>
            <a:r>
              <a:rPr lang="ru-RU" sz="2000" dirty="0"/>
              <a:t>      1) письменного экзамена по казахскому языку /русскому языку в форме эссе;</a:t>
            </a:r>
          </a:p>
          <a:p>
            <a:pPr fontAlgn="base"/>
            <a:r>
              <a:rPr lang="ru-RU" sz="2000" dirty="0"/>
              <a:t>      2) письменного экзамена по алгебре и началам анализа;</a:t>
            </a:r>
          </a:p>
          <a:p>
            <a:pPr fontAlgn="base"/>
            <a:r>
              <a:rPr lang="ru-RU" sz="2000" dirty="0"/>
              <a:t>      3) тестирования по истории Казахстана;</a:t>
            </a:r>
          </a:p>
          <a:p>
            <a:pPr fontAlgn="base"/>
            <a:r>
              <a:rPr lang="ru-RU" sz="2000" dirty="0"/>
              <a:t>      4) тестирования по казахскому языку в школах с русским и тестирования по русскому языку в школах с казахским языком обучения;</a:t>
            </a:r>
          </a:p>
          <a:p>
            <a:pPr fontAlgn="base"/>
            <a:r>
              <a:rPr lang="ru-RU" sz="2000" dirty="0"/>
              <a:t>      5) тестирования по предмету по выбору </a:t>
            </a:r>
            <a:r>
              <a:rPr lang="ru-RU" sz="2000" i="1" dirty="0"/>
              <a:t>(Физика, Химия, Биология, География, Геометрия, Всемирная история, Основы права, Литература, Иностранный язык (английский/французский/немецкий), Информатика)</a:t>
            </a:r>
            <a:r>
              <a:rPr lang="ru-RU" sz="2000" dirty="0"/>
              <a:t>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7615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3474" y="775063"/>
            <a:ext cx="8690528" cy="526629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Материалы экзаменационных работ (задания и схемы выставления баллов) для обучающихся 9 класса готовятся управлениями </a:t>
            </a:r>
            <a:r>
              <a:rPr lang="ru-RU" sz="2400" dirty="0" smtClean="0"/>
              <a:t>образования. </a:t>
            </a:r>
            <a:r>
              <a:rPr lang="ru-RU" sz="2400" i="1" dirty="0" smtClean="0"/>
              <a:t>Содержание </a:t>
            </a:r>
            <a:r>
              <a:rPr lang="ru-RU" sz="2400" i="1" dirty="0"/>
              <a:t>итоговой аттестации и ожидаемые результаты регламентируются спецификацией в разрезе каждого предмета и языка </a:t>
            </a:r>
            <a:r>
              <a:rPr lang="ru-RU" sz="2400" i="1" dirty="0" smtClean="0"/>
              <a:t>обучения.</a:t>
            </a:r>
          </a:p>
          <a:p>
            <a:pPr marL="0" indent="0" fontAlgn="base">
              <a:buNone/>
            </a:pPr>
            <a:endParaRPr lang="ru-RU" sz="2400" dirty="0" smtClean="0"/>
          </a:p>
          <a:p>
            <a:pPr marL="0" indent="0" fontAlgn="base">
              <a:buNone/>
            </a:pPr>
            <a:r>
              <a:rPr lang="ru-RU" sz="2400" b="1" dirty="0" smtClean="0"/>
              <a:t>Обучающиеся </a:t>
            </a:r>
            <a:r>
              <a:rPr lang="ru-RU" sz="2400" b="1" dirty="0"/>
              <a:t>9 класса, имеющие годовые неудовлетворительные оценки по одному и двум предметам, до проведения итоговой аттестации проходят дополнительное </a:t>
            </a:r>
            <a:r>
              <a:rPr lang="ru-RU" sz="2400" b="1" dirty="0" err="1"/>
              <a:t>суммативное</a:t>
            </a:r>
            <a:r>
              <a:rPr lang="ru-RU" sz="2400" b="1" dirty="0"/>
              <a:t> оценивание за учебный год по данным предметам.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7647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9268" y="557349"/>
            <a:ext cx="9100458" cy="593053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000" dirty="0"/>
              <a:t>Выпускникам 9 класса, имеющим оценки "5" по изученным предметам, подлежащим включению в приложение к аттестату об основном среднем образовании, выдается </a:t>
            </a:r>
            <a:r>
              <a:rPr lang="ru-RU" sz="2000" b="1" dirty="0"/>
              <a:t>аттестат с отличием об основном среднем образовании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r>
              <a:rPr lang="ru-RU" sz="2000" dirty="0"/>
              <a:t>Выпускникам 11 классов, имеющим за время обучения в 10 и 11 классах годовые, итоговые оценки и оценки итоговых аттестаций "5" по изученным предметам, выдается </a:t>
            </a:r>
            <a:r>
              <a:rPr lang="ru-RU" sz="2000" b="1" dirty="0"/>
              <a:t>аттестат об общем среднем образовании с отличием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r>
              <a:rPr lang="ru-RU" sz="2000" dirty="0"/>
              <a:t>Выпускникам 11 класса, показавшим примерное поведение и имеющим годовые и итоговые оценки "5" по всем предметам в период учебы с 5 по 11 классы и прошедшим итоговую аттестацию по завершении общего среднего образования на оценку "5", выдается </a:t>
            </a:r>
            <a:r>
              <a:rPr lang="ru-RU" sz="2000" b="1" dirty="0"/>
              <a:t>аттестат об общем среднем образовании "Алтын </a:t>
            </a:r>
            <a:r>
              <a:rPr lang="ru-RU" sz="2000" b="1" dirty="0" err="1"/>
              <a:t>белгі</a:t>
            </a:r>
            <a:r>
              <a:rPr lang="ru-RU" sz="2000" b="1" dirty="0"/>
              <a:t>" и знак "Алтын </a:t>
            </a:r>
            <a:r>
              <a:rPr lang="ru-RU" sz="2000" b="1" dirty="0" err="1"/>
              <a:t>белгі</a:t>
            </a:r>
            <a:r>
              <a:rPr lang="ru-RU" sz="2000" b="1" dirty="0"/>
              <a:t>"</a:t>
            </a:r>
            <a:r>
              <a:rPr lang="ru-RU" sz="2000" dirty="0"/>
              <a:t>.</a:t>
            </a:r>
          </a:p>
          <a:p>
            <a:pPr marL="0" indent="0" fontAlgn="base">
              <a:buNone/>
            </a:pP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89100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228" y="505097"/>
            <a:ext cx="9962606" cy="5582194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dirty="0" smtClean="0"/>
              <a:t>По </a:t>
            </a:r>
            <a:r>
              <a:rPr lang="ru-RU" dirty="0"/>
              <a:t>результатам итоговой аттестации:</a:t>
            </a:r>
          </a:p>
          <a:p>
            <a:pPr fontAlgn="base"/>
            <a:r>
              <a:rPr lang="ru-RU" dirty="0"/>
              <a:t>      1) обучающиеся 9  и 11 классов </a:t>
            </a:r>
            <a:r>
              <a:rPr lang="ru-RU" b="1" dirty="0"/>
              <a:t>при получении неудовлетворительных оценок по одному или двум предметам допускаются к прохождению в школе повторной итоговой аттестации </a:t>
            </a:r>
            <a:r>
              <a:rPr lang="ru-RU" dirty="0"/>
              <a:t>по данным учебным предметам в форме экзамена;</a:t>
            </a:r>
          </a:p>
          <a:p>
            <a:pPr fontAlgn="base"/>
            <a:r>
              <a:rPr lang="ru-RU" dirty="0"/>
              <a:t>      2) обучающиеся 9 класса </a:t>
            </a:r>
            <a:r>
              <a:rPr lang="ru-RU" b="1" dirty="0"/>
              <a:t>при получении неудовлетворительных оценок по трем и более предметам остаются на повторный год обучения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       3) обучающимся 11 класса </a:t>
            </a:r>
            <a:r>
              <a:rPr lang="ru-RU" b="1" dirty="0"/>
              <a:t>при получении неудовлетворительных оценок по трем и более предметам выдается справка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smtClean="0"/>
              <a:t>По </a:t>
            </a:r>
            <a:r>
              <a:rPr lang="ru-RU" dirty="0"/>
              <a:t>окончании следующего учебного года обучающиеся, получившие справку, проходят в школе повторную итоговую аттестацию по соответствующим учебным предметам в форме экзамена.</a:t>
            </a:r>
          </a:p>
          <a:p>
            <a:pPr marL="0" indent="0" fontAlgn="base">
              <a:buNone/>
            </a:pPr>
            <a:r>
              <a:rPr lang="ru-RU" b="1" dirty="0" smtClean="0"/>
              <a:t>Сроки </a:t>
            </a:r>
            <a:r>
              <a:rPr lang="ru-RU" b="1" dirty="0"/>
              <a:t>повторных итоговых аттестации устанавливают управления образования, а также районные и городские отделы образования по согласованию с управлениями </a:t>
            </a:r>
            <a:r>
              <a:rPr lang="ru-RU" b="1" dirty="0" smtClean="0"/>
              <a:t>образования.</a:t>
            </a:r>
            <a:endParaRPr lang="ru-RU" b="1" dirty="0"/>
          </a:p>
          <a:p>
            <a:pPr marL="0" indent="0" fontAlgn="base">
              <a:buNone/>
            </a:pPr>
            <a:r>
              <a:rPr lang="ru-RU" b="1" dirty="0"/>
              <a:t>Экзаменационные материалы повторной итоговой аттестации разрабатываются школами самостоятельно.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63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227" y="566057"/>
            <a:ext cx="9283337" cy="5643154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sz="2400" dirty="0"/>
              <a:t>Обучающийся 9 и 11 классов, заболевший в период итоговой аттестации, сдает пропущенные экзамены </a:t>
            </a:r>
            <a:r>
              <a:rPr lang="ru-RU" sz="2400" b="1" dirty="0"/>
              <a:t>после </a:t>
            </a:r>
            <a:r>
              <a:rPr lang="ru-RU" sz="2400" b="1" dirty="0" smtClean="0"/>
              <a:t>выздоровления</a:t>
            </a:r>
            <a:r>
              <a:rPr lang="ru-RU" sz="2400" dirty="0" smtClean="0"/>
              <a:t>.</a:t>
            </a:r>
          </a:p>
          <a:p>
            <a:pPr marL="0" indent="0" fontAlgn="base">
              <a:buNone/>
            </a:pPr>
            <a:r>
              <a:rPr lang="ru-RU" sz="2400" b="1" dirty="0" smtClean="0"/>
              <a:t>Досрочная </a:t>
            </a:r>
            <a:r>
              <a:rPr lang="ru-RU" sz="2400" b="1" dirty="0"/>
              <a:t>итоговая аттестация </a:t>
            </a:r>
            <a:r>
              <a:rPr lang="ru-RU" sz="2400" dirty="0"/>
              <a:t>выпускников 9 и 11 классов, </a:t>
            </a:r>
            <a:r>
              <a:rPr lang="ru-RU" sz="2400" b="1" dirty="0"/>
              <a:t>допускается в случае выезда обучающихся за границу для поступления на учебу или на постоянное место жительства </a:t>
            </a:r>
            <a:r>
              <a:rPr lang="ru-RU" sz="2400" dirty="0"/>
              <a:t>при предъявлении подтверждающих документов и проводится в форме итоговых выпускных экзаменов или государственных выпускных экзаменов </a:t>
            </a:r>
            <a:r>
              <a:rPr lang="ru-RU" sz="2400" b="1" dirty="0"/>
              <a:t>не ранее, чем за 2 месяца до окончания учебного года.</a:t>
            </a:r>
          </a:p>
          <a:p>
            <a:pPr marL="0" indent="0" fontAlgn="base">
              <a:buNone/>
            </a:pPr>
            <a:r>
              <a:rPr lang="ru-RU" sz="2400" b="1" dirty="0"/>
              <a:t>Подготовку экзаменационных материалов </a:t>
            </a:r>
            <a:r>
              <a:rPr lang="ru-RU" sz="2400" dirty="0"/>
              <a:t>для выпускников 9 и 11 класса, выезжающих за границу для поступления на учебу или на постоянное место жительства и для выпускников 11 класса, выезжающих на учебу за рубеж по линии международного обмена обучающимися </a:t>
            </a:r>
            <a:r>
              <a:rPr lang="ru-RU" sz="2400" b="1" dirty="0"/>
              <a:t>осуществляет школа</a:t>
            </a:r>
            <a:r>
              <a:rPr lang="ru-RU" sz="2400" dirty="0"/>
              <a:t>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86879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6686" y="1001487"/>
            <a:ext cx="8577316" cy="503987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Вопрос о необходимости проведения итоговой аттестации обучающихся с особыми образовательными потребностями и обучающихся по индивидуальным учебным программам </a:t>
            </a:r>
            <a:r>
              <a:rPr lang="ru-RU" sz="2400" b="1" dirty="0"/>
              <a:t>решается педагогическим советом в соответствии с индивидуальными особенностями обучающихся</a:t>
            </a:r>
            <a:r>
              <a:rPr lang="ru-RU" sz="2400" dirty="0"/>
              <a:t>.</a:t>
            </a:r>
          </a:p>
          <a:p>
            <a:pPr marL="0" indent="0" fontAlgn="base">
              <a:buNone/>
            </a:pPr>
            <a:r>
              <a:rPr lang="ru-RU" sz="2400" b="1" dirty="0" smtClean="0"/>
              <a:t>Экзаменационные </a:t>
            </a:r>
            <a:r>
              <a:rPr lang="ru-RU" sz="2400" b="1" dirty="0"/>
              <a:t>материалы </a:t>
            </a:r>
            <a:r>
              <a:rPr lang="ru-RU" sz="2400" dirty="0"/>
              <a:t>итоговой аттестации детей с особыми образовательными потребностями обучающихся в специальных организациях образования и специальных классах в общеобразовательных школах </a:t>
            </a:r>
            <a:r>
              <a:rPr lang="ru-RU" sz="2400" b="1" dirty="0"/>
              <a:t>разрабатываются районными, городскими отделами образования или управлением образования.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37074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138</TotalTime>
  <Words>1169</Words>
  <Application>Microsoft Office PowerPoint</Application>
  <PresentationFormat>Широкоэкранный</PresentationFormat>
  <Paragraphs>74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Грань</vt:lpstr>
      <vt:lpstr>Итоговая аттестация 2021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29</cp:revision>
  <dcterms:created xsi:type="dcterms:W3CDTF">2021-02-04T09:04:26Z</dcterms:created>
  <dcterms:modified xsi:type="dcterms:W3CDTF">2021-02-04T11:24:18Z</dcterms:modified>
</cp:coreProperties>
</file>