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docProps/custom.xml" ContentType="application/vnd.openxmlformats-officedocument.custom-properties+xml"/>
  <Default Extension="wdp" ContentType="image/vnd.ms-photo"/>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9"/>
  </p:notesMasterIdLst>
  <p:handoutMasterIdLst>
    <p:handoutMasterId r:id="rId20"/>
  </p:handoutMasterIdLst>
  <p:sldIdLst>
    <p:sldId id="256" r:id="rId2"/>
    <p:sldId id="879" r:id="rId3"/>
    <p:sldId id="905" r:id="rId4"/>
    <p:sldId id="798" r:id="rId5"/>
    <p:sldId id="821" r:id="rId6"/>
    <p:sldId id="906" r:id="rId7"/>
    <p:sldId id="783" r:id="rId8"/>
    <p:sldId id="908" r:id="rId9"/>
    <p:sldId id="885" r:id="rId10"/>
    <p:sldId id="886" r:id="rId11"/>
    <p:sldId id="830" r:id="rId12"/>
    <p:sldId id="859" r:id="rId13"/>
    <p:sldId id="860" r:id="rId14"/>
    <p:sldId id="861" r:id="rId15"/>
    <p:sldId id="862" r:id="rId16"/>
    <p:sldId id="833" r:id="rId17"/>
    <p:sldId id="881" r:id="rId18"/>
  </p:sldIdLst>
  <p:sldSz cx="12192000" cy="6858000"/>
  <p:notesSz cx="6735763" cy="9866313"/>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a:tblStyle styleId="{125E5076-3810-47DD-B79F-674D7AD40C01}" styleName="深色样式 1 - 强调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ABFCF23-3B69-468F-B69F-88F6DE6A72F2}" styleName="中度样式 1 - 强调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7356" autoAdjust="0"/>
    <p:restoredTop sz="93910" autoAdjust="0"/>
  </p:normalViewPr>
  <p:slideViewPr>
    <p:cSldViewPr snapToGrid="0">
      <p:cViewPr>
        <p:scale>
          <a:sx n="66" d="100"/>
          <a:sy n="66" d="100"/>
        </p:scale>
        <p:origin x="-1212" y="-156"/>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18831" cy="493316"/>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sz="quarter" idx="1"/>
          </p:nvPr>
        </p:nvSpPr>
        <p:spPr>
          <a:xfrm>
            <a:off x="3815373" y="0"/>
            <a:ext cx="2918831" cy="493316"/>
          </a:xfrm>
          <a:prstGeom prst="rect">
            <a:avLst/>
          </a:prstGeom>
        </p:spPr>
        <p:txBody>
          <a:bodyPr vert="horz" lIns="91440" tIns="45720" rIns="91440" bIns="45720" rtlCol="0"/>
          <a:lstStyle>
            <a:lvl1pPr algn="r">
              <a:defRPr sz="1200"/>
            </a:lvl1pPr>
          </a:lstStyle>
          <a:p>
            <a:fld id="{67D6159F-0F56-49C8-8947-B15493208128}" type="datetimeFigureOut">
              <a:rPr lang="ru-RU" smtClean="0"/>
              <a:pPr/>
              <a:t>05.02.2021</a:t>
            </a:fld>
            <a:endParaRPr lang="ru-RU"/>
          </a:p>
        </p:txBody>
      </p:sp>
      <p:sp>
        <p:nvSpPr>
          <p:cNvPr id="4" name="Нижний колонтитул 3"/>
          <p:cNvSpPr>
            <a:spLocks noGrp="1"/>
          </p:cNvSpPr>
          <p:nvPr>
            <p:ph type="ftr" sz="quarter" idx="2"/>
          </p:nvPr>
        </p:nvSpPr>
        <p:spPr>
          <a:xfrm>
            <a:off x="0" y="9371285"/>
            <a:ext cx="2918831" cy="493316"/>
          </a:xfrm>
          <a:prstGeom prst="rect">
            <a:avLst/>
          </a:prstGeom>
        </p:spPr>
        <p:txBody>
          <a:bodyPr vert="horz" lIns="91440" tIns="45720" rIns="91440" bIns="45720" rtlCol="0" anchor="b"/>
          <a:lstStyle>
            <a:lvl1pPr algn="l">
              <a:defRPr sz="1200"/>
            </a:lvl1pPr>
          </a:lstStyle>
          <a:p>
            <a:endParaRPr lang="ru-RU"/>
          </a:p>
        </p:txBody>
      </p:sp>
      <p:sp>
        <p:nvSpPr>
          <p:cNvPr id="5" name="Номер слайда 4"/>
          <p:cNvSpPr>
            <a:spLocks noGrp="1"/>
          </p:cNvSpPr>
          <p:nvPr>
            <p:ph type="sldNum" sz="quarter" idx="3"/>
          </p:nvPr>
        </p:nvSpPr>
        <p:spPr>
          <a:xfrm>
            <a:off x="3815373" y="9371285"/>
            <a:ext cx="2918831" cy="493316"/>
          </a:xfrm>
          <a:prstGeom prst="rect">
            <a:avLst/>
          </a:prstGeom>
        </p:spPr>
        <p:txBody>
          <a:bodyPr vert="horz" lIns="91440" tIns="45720" rIns="91440" bIns="45720" rtlCol="0" anchor="b"/>
          <a:lstStyle>
            <a:lvl1pPr algn="r">
              <a:defRPr sz="1200"/>
            </a:lvl1pPr>
          </a:lstStyle>
          <a:p>
            <a:fld id="{DFF93183-F243-40F7-A8FD-2C58BC45257E}" type="slidenum">
              <a:rPr lang="ru-RU" smtClean="0"/>
              <a:pPr/>
              <a:t>‹#›</a:t>
            </a:fld>
            <a:endParaRPr lang="ru-RU"/>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18831" cy="495029"/>
          </a:xfrm>
          <a:prstGeom prst="rect">
            <a:avLst/>
          </a:prstGeom>
        </p:spPr>
        <p:txBody>
          <a:bodyPr vert="horz" lIns="91440" tIns="45720" rIns="91440" bIns="45720" rtlCol="0"/>
          <a:lstStyle>
            <a:lvl1pPr algn="l">
              <a:defRPr sz="1200"/>
            </a:lvl1pPr>
          </a:lstStyle>
          <a:p>
            <a:endParaRPr lang="ru-RU" dirty="0"/>
          </a:p>
        </p:txBody>
      </p:sp>
      <p:sp>
        <p:nvSpPr>
          <p:cNvPr id="3" name="Дата 2"/>
          <p:cNvSpPr>
            <a:spLocks noGrp="1"/>
          </p:cNvSpPr>
          <p:nvPr>
            <p:ph type="dt" idx="1"/>
          </p:nvPr>
        </p:nvSpPr>
        <p:spPr>
          <a:xfrm>
            <a:off x="3815373" y="0"/>
            <a:ext cx="2918831" cy="495029"/>
          </a:xfrm>
          <a:prstGeom prst="rect">
            <a:avLst/>
          </a:prstGeom>
        </p:spPr>
        <p:txBody>
          <a:bodyPr vert="horz" lIns="91440" tIns="45720" rIns="91440" bIns="45720" rtlCol="0"/>
          <a:lstStyle>
            <a:lvl1pPr algn="r">
              <a:defRPr sz="1200"/>
            </a:lvl1pPr>
          </a:lstStyle>
          <a:p>
            <a:fld id="{A9DCF449-AF71-4CAA-A703-1875FA9BB137}" type="datetimeFigureOut">
              <a:rPr lang="ru-RU" smtClean="0"/>
              <a:pPr/>
              <a:t>05.02.2021</a:t>
            </a:fld>
            <a:endParaRPr lang="ru-RU" dirty="0"/>
          </a:p>
        </p:txBody>
      </p:sp>
      <p:sp>
        <p:nvSpPr>
          <p:cNvPr id="4" name="Образ слайда 3"/>
          <p:cNvSpPr>
            <a:spLocks noGrp="1" noRot="1" noChangeAspect="1"/>
          </p:cNvSpPr>
          <p:nvPr>
            <p:ph type="sldImg" idx="2"/>
          </p:nvPr>
        </p:nvSpPr>
        <p:spPr>
          <a:xfrm>
            <a:off x="409575" y="1233488"/>
            <a:ext cx="5916613" cy="3328987"/>
          </a:xfrm>
          <a:prstGeom prst="rect">
            <a:avLst/>
          </a:prstGeom>
          <a:noFill/>
          <a:ln w="12700">
            <a:solidFill>
              <a:prstClr val="black"/>
            </a:solidFill>
          </a:ln>
        </p:spPr>
        <p:txBody>
          <a:bodyPr vert="horz" lIns="91440" tIns="45720" rIns="91440" bIns="45720" rtlCol="0" anchor="ctr"/>
          <a:lstStyle/>
          <a:p>
            <a:endParaRPr lang="ru-RU" dirty="0"/>
          </a:p>
        </p:txBody>
      </p:sp>
      <p:sp>
        <p:nvSpPr>
          <p:cNvPr id="5" name="Заметки 4"/>
          <p:cNvSpPr>
            <a:spLocks noGrp="1"/>
          </p:cNvSpPr>
          <p:nvPr>
            <p:ph type="body" sz="quarter" idx="3"/>
          </p:nvPr>
        </p:nvSpPr>
        <p:spPr>
          <a:xfrm>
            <a:off x="673577" y="4748163"/>
            <a:ext cx="5388610" cy="3884861"/>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9371286"/>
            <a:ext cx="2918831" cy="495028"/>
          </a:xfrm>
          <a:prstGeom prst="rect">
            <a:avLst/>
          </a:prstGeom>
        </p:spPr>
        <p:txBody>
          <a:bodyPr vert="horz" lIns="91440" tIns="45720" rIns="91440" bIns="45720" rtlCol="0" anchor="b"/>
          <a:lstStyle>
            <a:lvl1pPr algn="l">
              <a:defRPr sz="1200"/>
            </a:lvl1pPr>
          </a:lstStyle>
          <a:p>
            <a:endParaRPr lang="ru-RU" dirty="0"/>
          </a:p>
        </p:txBody>
      </p:sp>
      <p:sp>
        <p:nvSpPr>
          <p:cNvPr id="7" name="Номер слайда 6"/>
          <p:cNvSpPr>
            <a:spLocks noGrp="1"/>
          </p:cNvSpPr>
          <p:nvPr>
            <p:ph type="sldNum" sz="quarter" idx="5"/>
          </p:nvPr>
        </p:nvSpPr>
        <p:spPr>
          <a:xfrm>
            <a:off x="3815373" y="9371286"/>
            <a:ext cx="2918831" cy="495028"/>
          </a:xfrm>
          <a:prstGeom prst="rect">
            <a:avLst/>
          </a:prstGeom>
        </p:spPr>
        <p:txBody>
          <a:bodyPr vert="horz" lIns="91440" tIns="45720" rIns="91440" bIns="45720" rtlCol="0" anchor="b"/>
          <a:lstStyle>
            <a:lvl1pPr algn="r">
              <a:defRPr sz="1200"/>
            </a:lvl1pPr>
          </a:lstStyle>
          <a:p>
            <a:fld id="{C38ED047-D194-411B-B097-1BE4E50C0D6D}" type="slidenum">
              <a:rPr lang="ru-RU" smtClean="0"/>
              <a:pPr/>
              <a:t>‹#›</a:t>
            </a:fld>
            <a:endParaRPr lang="ru-RU"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C38ED047-D194-411B-B097-1BE4E50C0D6D}" type="slidenum">
              <a:rPr lang="ru-RU" smtClean="0"/>
              <a:pPr/>
              <a:t>1</a:t>
            </a:fld>
            <a:endParaRPr lang="ru-RU"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C38ED047-D194-411B-B097-1BE4E50C0D6D}" type="slidenum">
              <a:rPr lang="ru-RU" smtClean="0"/>
              <a:pPr/>
              <a:t>5</a:t>
            </a:fld>
            <a:endParaRPr lang="ru-RU"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Образ слайда 1"/>
          <p:cNvSpPr>
            <a:spLocks noGrp="1" noRot="1" noChangeAspect="1" noTextEdit="1"/>
          </p:cNvSpPr>
          <p:nvPr>
            <p:ph type="sldImg"/>
          </p:nvPr>
        </p:nvSpPr>
        <p:spPr/>
      </p:sp>
      <p:sp>
        <p:nvSpPr>
          <p:cNvPr id="35843" name="Заметки 2"/>
          <p:cNvSpPr>
            <a:spLocks noGrp="1"/>
          </p:cNvSpPr>
          <p:nvPr>
            <p:ph type="body" idx="1"/>
          </p:nvPr>
        </p:nvSpPr>
        <p:spPr>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r>
              <a:rPr lang="ru-RU" altLang="ru-RU">
                <a:latin typeface="Times New Roman" panose="02020603050405020304" pitchFamily="18" charset="0"/>
                <a:cs typeface="Times New Roman" panose="02020603050405020304" pitchFamily="18" charset="0"/>
              </a:rPr>
              <a:t>15 минут</a:t>
            </a:r>
          </a:p>
        </p:txBody>
      </p:sp>
      <p:sp>
        <p:nvSpPr>
          <p:cNvPr id="35844" name="Номер слайда 3"/>
          <p:cNvSpPr>
            <a:spLocks noGrp="1"/>
          </p:cNvSpPr>
          <p:nvPr>
            <p:ph type="sldNum" sz="quarter" idx="5"/>
          </p:nvPr>
        </p:nvSpPr>
        <p:spPr>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593BDAD9-9168-41E1-BFB1-477E398CD064}" type="slidenum">
              <a:rPr lang="en-US" altLang="en-US" smtClean="0">
                <a:solidFill>
                  <a:srgbClr val="000000"/>
                </a:solidFill>
              </a:rPr>
              <a:pPr/>
              <a:t>17</a:t>
            </a:fld>
            <a:endParaRPr lang="en-US" altLang="en-US">
              <a:solidFill>
                <a:srgbClr val="000000"/>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p:cNvSpPr>
            <a:spLocks noGrp="1"/>
          </p:cNvSpPr>
          <p:nvPr>
            <p:ph type="dt" sz="half" idx="10"/>
          </p:nvPr>
        </p:nvSpPr>
        <p:spPr/>
        <p:txBody>
          <a:bodyPr/>
          <a:lstStyle/>
          <a:p>
            <a:fld id="{8C6F9A19-0C1E-4CBD-BED7-93E23F80DF98}" type="datetimeFigureOut">
              <a:rPr lang="ru-RU" smtClean="0"/>
              <a:pPr/>
              <a:t>05.02.2021</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11F992E2-23B4-45DE-BCA0-D59DA45C3F74}" type="slidenum">
              <a:rPr lang="ru-RU" smtClean="0"/>
              <a:pPr/>
              <a:t>‹#›</a:t>
            </a:fld>
            <a:endParaRPr lang="ru-RU"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8C6F9A19-0C1E-4CBD-BED7-93E23F80DF98}" type="datetimeFigureOut">
              <a:rPr lang="ru-RU" smtClean="0"/>
              <a:pPr/>
              <a:t>05.02.2021</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11F992E2-23B4-45DE-BCA0-D59DA45C3F74}" type="slidenum">
              <a:rPr lang="ru-RU" smtClean="0"/>
              <a:pPr/>
              <a:t>‹#›</a:t>
            </a:fld>
            <a:endParaRPr lang="ru-RU"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8C6F9A19-0C1E-4CBD-BED7-93E23F80DF98}" type="datetimeFigureOut">
              <a:rPr lang="ru-RU" smtClean="0"/>
              <a:pPr/>
              <a:t>05.02.2021</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11F992E2-23B4-45DE-BCA0-D59DA45C3F74}" type="slidenum">
              <a:rPr lang="ru-RU" smtClean="0"/>
              <a:pPr/>
              <a:t>‹#›</a:t>
            </a:fld>
            <a:endParaRPr lang="ru-RU"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8C6F9A19-0C1E-4CBD-BED7-93E23F80DF98}" type="datetimeFigureOut">
              <a:rPr lang="ru-RU" smtClean="0"/>
              <a:pPr/>
              <a:t>05.02.2021</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11F992E2-23B4-45DE-BCA0-D59DA45C3F74}" type="slidenum">
              <a:rPr lang="ru-RU" smtClean="0"/>
              <a:pPr/>
              <a:t>‹#›</a:t>
            </a:fld>
            <a:endParaRPr lang="ru-RU"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8C6F9A19-0C1E-4CBD-BED7-93E23F80DF98}" type="datetimeFigureOut">
              <a:rPr lang="ru-RU" smtClean="0"/>
              <a:pPr/>
              <a:t>05.02.2021</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11F992E2-23B4-45DE-BCA0-D59DA45C3F74}" type="slidenum">
              <a:rPr lang="ru-RU" smtClean="0"/>
              <a:pPr/>
              <a:t>‹#›</a:t>
            </a:fld>
            <a:endParaRPr lang="ru-RU"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8C6F9A19-0C1E-4CBD-BED7-93E23F80DF98}" type="datetimeFigureOut">
              <a:rPr lang="ru-RU" smtClean="0"/>
              <a:pPr/>
              <a:t>05.02.2021</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11F992E2-23B4-45DE-BCA0-D59DA45C3F74}" type="slidenum">
              <a:rPr lang="ru-RU" smtClean="0"/>
              <a:pPr/>
              <a:t>‹#›</a:t>
            </a:fld>
            <a:endParaRPr lang="ru-RU"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8C6F9A19-0C1E-4CBD-BED7-93E23F80DF98}" type="datetimeFigureOut">
              <a:rPr lang="ru-RU" smtClean="0"/>
              <a:pPr/>
              <a:t>05.02.2021</a:t>
            </a:fld>
            <a:endParaRPr lang="ru-RU" dirty="0"/>
          </a:p>
        </p:txBody>
      </p:sp>
      <p:sp>
        <p:nvSpPr>
          <p:cNvPr id="8" name="Нижний колонтитул 7"/>
          <p:cNvSpPr>
            <a:spLocks noGrp="1"/>
          </p:cNvSpPr>
          <p:nvPr>
            <p:ph type="ftr" sz="quarter" idx="11"/>
          </p:nvPr>
        </p:nvSpPr>
        <p:spPr/>
        <p:txBody>
          <a:bodyPr/>
          <a:lstStyle/>
          <a:p>
            <a:endParaRPr lang="ru-RU" dirty="0"/>
          </a:p>
        </p:txBody>
      </p:sp>
      <p:sp>
        <p:nvSpPr>
          <p:cNvPr id="9" name="Номер слайда 8"/>
          <p:cNvSpPr>
            <a:spLocks noGrp="1"/>
          </p:cNvSpPr>
          <p:nvPr>
            <p:ph type="sldNum" sz="quarter" idx="12"/>
          </p:nvPr>
        </p:nvSpPr>
        <p:spPr/>
        <p:txBody>
          <a:bodyPr/>
          <a:lstStyle/>
          <a:p>
            <a:fld id="{11F992E2-23B4-45DE-BCA0-D59DA45C3F74}" type="slidenum">
              <a:rPr lang="ru-RU" smtClean="0"/>
              <a:pPr/>
              <a:t>‹#›</a:t>
            </a:fld>
            <a:endParaRPr lang="ru-RU"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8C6F9A19-0C1E-4CBD-BED7-93E23F80DF98}" type="datetimeFigureOut">
              <a:rPr lang="ru-RU" smtClean="0"/>
              <a:pPr/>
              <a:t>05.02.2021</a:t>
            </a:fld>
            <a:endParaRPr lang="ru-RU" dirty="0"/>
          </a:p>
        </p:txBody>
      </p:sp>
      <p:sp>
        <p:nvSpPr>
          <p:cNvPr id="4" name="Нижний колонтитул 3"/>
          <p:cNvSpPr>
            <a:spLocks noGrp="1"/>
          </p:cNvSpPr>
          <p:nvPr>
            <p:ph type="ftr" sz="quarter" idx="11"/>
          </p:nvPr>
        </p:nvSpPr>
        <p:spPr/>
        <p:txBody>
          <a:bodyPr/>
          <a:lstStyle/>
          <a:p>
            <a:endParaRPr lang="ru-RU" dirty="0"/>
          </a:p>
        </p:txBody>
      </p:sp>
      <p:sp>
        <p:nvSpPr>
          <p:cNvPr id="5" name="Номер слайда 4"/>
          <p:cNvSpPr>
            <a:spLocks noGrp="1"/>
          </p:cNvSpPr>
          <p:nvPr>
            <p:ph type="sldNum" sz="quarter" idx="12"/>
          </p:nvPr>
        </p:nvSpPr>
        <p:spPr/>
        <p:txBody>
          <a:bodyPr/>
          <a:lstStyle/>
          <a:p>
            <a:fld id="{11F992E2-23B4-45DE-BCA0-D59DA45C3F74}" type="slidenum">
              <a:rPr lang="ru-RU" smtClean="0"/>
              <a:pPr/>
              <a:t>‹#›</a:t>
            </a:fld>
            <a:endParaRPr lang="ru-RU"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8C6F9A19-0C1E-4CBD-BED7-93E23F80DF98}" type="datetimeFigureOut">
              <a:rPr lang="ru-RU" smtClean="0"/>
              <a:pPr/>
              <a:t>05.02.2021</a:t>
            </a:fld>
            <a:endParaRPr lang="ru-RU" dirty="0"/>
          </a:p>
        </p:txBody>
      </p:sp>
      <p:sp>
        <p:nvSpPr>
          <p:cNvPr id="3" name="Нижний колонтитул 2"/>
          <p:cNvSpPr>
            <a:spLocks noGrp="1"/>
          </p:cNvSpPr>
          <p:nvPr>
            <p:ph type="ftr" sz="quarter" idx="11"/>
          </p:nvPr>
        </p:nvSpPr>
        <p:spPr/>
        <p:txBody>
          <a:bodyPr/>
          <a:lstStyle/>
          <a:p>
            <a:endParaRPr lang="ru-RU" dirty="0"/>
          </a:p>
        </p:txBody>
      </p:sp>
      <p:sp>
        <p:nvSpPr>
          <p:cNvPr id="4" name="Номер слайда 3"/>
          <p:cNvSpPr>
            <a:spLocks noGrp="1"/>
          </p:cNvSpPr>
          <p:nvPr>
            <p:ph type="sldNum" sz="quarter" idx="12"/>
          </p:nvPr>
        </p:nvSpPr>
        <p:spPr/>
        <p:txBody>
          <a:bodyPr/>
          <a:lstStyle/>
          <a:p>
            <a:fld id="{11F992E2-23B4-45DE-BCA0-D59DA45C3F74}" type="slidenum">
              <a:rPr lang="ru-RU" smtClean="0"/>
              <a:pPr/>
              <a:t>‹#›</a:t>
            </a:fld>
            <a:endParaRPr lang="ru-RU"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fld id="{8C6F9A19-0C1E-4CBD-BED7-93E23F80DF98}" type="datetimeFigureOut">
              <a:rPr lang="ru-RU" smtClean="0"/>
              <a:pPr/>
              <a:t>05.02.2021</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11F992E2-23B4-45DE-BCA0-D59DA45C3F74}" type="slidenum">
              <a:rPr lang="ru-RU" smtClean="0"/>
              <a:pPr/>
              <a:t>‹#›</a:t>
            </a:fld>
            <a:endParaRPr lang="ru-RU"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dirty="0"/>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fld id="{8C6F9A19-0C1E-4CBD-BED7-93E23F80DF98}" type="datetimeFigureOut">
              <a:rPr lang="ru-RU" smtClean="0"/>
              <a:pPr/>
              <a:t>05.02.2021</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11F992E2-23B4-45DE-BCA0-D59DA45C3F74}" type="slidenum">
              <a:rPr lang="ru-RU" smtClean="0"/>
              <a:pPr/>
              <a:t>‹#›</a:t>
            </a:fld>
            <a:endParaRPr lang="ru-RU"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C6F9A19-0C1E-4CBD-BED7-93E23F80DF98}" type="datetimeFigureOut">
              <a:rPr lang="ru-RU" smtClean="0"/>
              <a:pPr/>
              <a:t>05.02.2021</a:t>
            </a:fld>
            <a:endParaRPr lang="ru-RU" dirty="0"/>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dirty="0"/>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1F992E2-23B4-45DE-BCA0-D59DA45C3F74}" type="slidenum">
              <a:rPr lang="ru-RU" smtClean="0"/>
              <a:pPr/>
              <a:t>‹#›</a:t>
            </a:fld>
            <a:endParaRPr lang="ru-RU"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xml"/><Relationship Id="rId1" Type="http://schemas.openxmlformats.org/officeDocument/2006/relationships/slideLayout" Target="../slideLayouts/slideLayout6.xml"/><Relationship Id="rId4" Type="http://schemas.openxmlformats.org/officeDocument/2006/relationships/image" Target="../media/image21.png"/></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0.jpeg"/><Relationship Id="rId2" Type="http://schemas.openxmlformats.org/officeDocument/2006/relationships/notesSlide" Target="../notesSlides/notesSlide2.xml"/><Relationship Id="rId1" Type="http://schemas.openxmlformats.org/officeDocument/2006/relationships/slideLayout" Target="../slideLayouts/slideLayout6.xml"/><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microsoft.com/office/2007/relationships/hdphoto" Target="../media/image12.wdp"/><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1315596" y="2081397"/>
            <a:ext cx="9706271" cy="1285000"/>
          </a:xfrm>
        </p:spPr>
        <p:txBody>
          <a:bodyPr>
            <a:normAutofit fontScale="87500" lnSpcReduction="20000"/>
          </a:bodyPr>
          <a:lstStyle/>
          <a:p>
            <a:r>
              <a:rPr lang="ru-RU" sz="3000" b="1" dirty="0">
                <a:solidFill>
                  <a:srgbClr val="0070C0"/>
                </a:solidFill>
                <a:latin typeface="Arial" panose="020B0604020202020204" pitchFamily="34" charset="0"/>
                <a:cs typeface="Arial" panose="020B0604020202020204" pitchFamily="34" charset="0"/>
              </a:rPr>
              <a:t>«</a:t>
            </a:r>
            <a:r>
              <a:rPr lang="ru-RU" sz="3000" b="1" dirty="0" err="1">
                <a:solidFill>
                  <a:srgbClr val="0070C0"/>
                </a:solidFill>
                <a:latin typeface="Arial" panose="020B0604020202020204" pitchFamily="34" charset="0"/>
                <a:cs typeface="Arial" panose="020B0604020202020204" pitchFamily="34" charset="0"/>
              </a:rPr>
              <a:t>Қазақ</a:t>
            </a:r>
            <a:r>
              <a:rPr lang="ru-RU" sz="3000" b="1" dirty="0">
                <a:solidFill>
                  <a:srgbClr val="0070C0"/>
                </a:solidFill>
                <a:latin typeface="Arial" panose="020B0604020202020204" pitchFamily="34" charset="0"/>
                <a:cs typeface="Arial" panose="020B0604020202020204" pitchFamily="34" charset="0"/>
              </a:rPr>
              <a:t> </a:t>
            </a:r>
            <a:r>
              <a:rPr lang="ru-RU" sz="3000" b="1" dirty="0" err="1">
                <a:solidFill>
                  <a:srgbClr val="0070C0"/>
                </a:solidFill>
                <a:latin typeface="Arial" panose="020B0604020202020204" pitchFamily="34" charset="0"/>
                <a:cs typeface="Arial" panose="020B0604020202020204" pitchFamily="34" charset="0"/>
              </a:rPr>
              <a:t>тілі</a:t>
            </a:r>
            <a:r>
              <a:rPr lang="ru-RU" sz="3000" b="1" dirty="0">
                <a:solidFill>
                  <a:srgbClr val="0070C0"/>
                </a:solidFill>
                <a:latin typeface="Arial" panose="020B0604020202020204" pitchFamily="34" charset="0"/>
                <a:cs typeface="Arial" panose="020B0604020202020204" pitchFamily="34" charset="0"/>
              </a:rPr>
              <a:t>», «</a:t>
            </a:r>
            <a:r>
              <a:rPr lang="ru-RU" sz="3000" b="1" dirty="0" err="1">
                <a:solidFill>
                  <a:srgbClr val="0070C0"/>
                </a:solidFill>
                <a:latin typeface="Arial" panose="020B0604020202020204" pitchFamily="34" charset="0"/>
                <a:cs typeface="Arial" panose="020B0604020202020204" pitchFamily="34" charset="0"/>
              </a:rPr>
              <a:t>Қазақ</a:t>
            </a:r>
            <a:r>
              <a:rPr lang="ru-RU" sz="3000" b="1" dirty="0">
                <a:solidFill>
                  <a:srgbClr val="0070C0"/>
                </a:solidFill>
                <a:latin typeface="Arial" panose="020B0604020202020204" pitchFamily="34" charset="0"/>
                <a:cs typeface="Arial" panose="020B0604020202020204" pitchFamily="34" charset="0"/>
              </a:rPr>
              <a:t> </a:t>
            </a:r>
            <a:r>
              <a:rPr lang="ru-RU" sz="3000" b="1" dirty="0" err="1">
                <a:solidFill>
                  <a:srgbClr val="0070C0"/>
                </a:solidFill>
                <a:latin typeface="Arial" panose="020B0604020202020204" pitchFamily="34" charset="0"/>
                <a:cs typeface="Arial" panose="020B0604020202020204" pitchFamily="34" charset="0"/>
              </a:rPr>
              <a:t>әдебиеті</a:t>
            </a:r>
            <a:r>
              <a:rPr lang="ru-RU" sz="3000" b="1" dirty="0">
                <a:solidFill>
                  <a:srgbClr val="0070C0"/>
                </a:solidFill>
                <a:latin typeface="Arial" panose="020B0604020202020204" pitchFamily="34" charset="0"/>
                <a:cs typeface="Arial" panose="020B0604020202020204" pitchFamily="34" charset="0"/>
              </a:rPr>
              <a:t>»</a:t>
            </a:r>
          </a:p>
          <a:p>
            <a:r>
              <a:rPr lang="ru-RU" sz="3000" b="1" dirty="0">
                <a:solidFill>
                  <a:srgbClr val="0070C0"/>
                </a:solidFill>
                <a:latin typeface="Arial" panose="020B0604020202020204" pitchFamily="34" charset="0"/>
                <a:cs typeface="Arial" panose="020B0604020202020204" pitchFamily="34" charset="0"/>
              </a:rPr>
              <a:t> </a:t>
            </a:r>
            <a:r>
              <a:rPr lang="ru-RU" sz="3000" b="1" dirty="0" err="1">
                <a:solidFill>
                  <a:srgbClr val="0070C0"/>
                </a:solidFill>
                <a:latin typeface="Arial" panose="020B0604020202020204" pitchFamily="34" charset="0"/>
                <a:cs typeface="Arial" panose="020B0604020202020204" pitchFamily="34" charset="0"/>
              </a:rPr>
              <a:t>пәндері</a:t>
            </a:r>
            <a:r>
              <a:rPr lang="ru-RU" sz="3000" b="1" dirty="0">
                <a:solidFill>
                  <a:srgbClr val="0070C0"/>
                </a:solidFill>
                <a:latin typeface="Arial" panose="020B0604020202020204" pitchFamily="34" charset="0"/>
                <a:cs typeface="Arial" panose="020B0604020202020204" pitchFamily="34" charset="0"/>
              </a:rPr>
              <a:t> </a:t>
            </a:r>
            <a:r>
              <a:rPr lang="ru-RU" sz="3000" b="1" dirty="0" err="1">
                <a:solidFill>
                  <a:srgbClr val="0070C0"/>
                </a:solidFill>
                <a:latin typeface="Arial" panose="020B0604020202020204" pitchFamily="34" charset="0"/>
                <a:cs typeface="Arial" panose="020B0604020202020204" pitchFamily="34" charset="0"/>
              </a:rPr>
              <a:t>бойынша</a:t>
            </a:r>
            <a:r>
              <a:rPr lang="ru-RU" sz="3000" b="1" dirty="0">
                <a:solidFill>
                  <a:srgbClr val="0070C0"/>
                </a:solidFill>
                <a:latin typeface="Arial" panose="020B0604020202020204" pitchFamily="34" charset="0"/>
                <a:cs typeface="Arial" panose="020B0604020202020204" pitchFamily="34" charset="0"/>
              </a:rPr>
              <a:t>  </a:t>
            </a:r>
          </a:p>
          <a:p>
            <a:r>
              <a:rPr lang="ru-RU" sz="3000" b="1" dirty="0">
                <a:solidFill>
                  <a:srgbClr val="0070C0"/>
                </a:solidFill>
                <a:latin typeface="Arial" panose="020B0604020202020204" pitchFamily="34" charset="0"/>
                <a:cs typeface="Arial" panose="020B0604020202020204" pitchFamily="34" charset="0"/>
              </a:rPr>
              <a:t>9-сыныптарды </a:t>
            </a:r>
            <a:r>
              <a:rPr lang="ru-RU" sz="3000" b="1" dirty="0" err="1">
                <a:solidFill>
                  <a:srgbClr val="0070C0"/>
                </a:solidFill>
                <a:latin typeface="Arial" panose="020B0604020202020204" pitchFamily="34" charset="0"/>
                <a:cs typeface="Arial" panose="020B0604020202020204" pitchFamily="34" charset="0"/>
              </a:rPr>
              <a:t>қорытынды</a:t>
            </a:r>
            <a:r>
              <a:rPr lang="ru-RU" sz="3000" b="1" dirty="0">
                <a:solidFill>
                  <a:srgbClr val="0070C0"/>
                </a:solidFill>
                <a:latin typeface="Arial" panose="020B0604020202020204" pitchFamily="34" charset="0"/>
                <a:cs typeface="Arial" panose="020B0604020202020204" pitchFamily="34" charset="0"/>
              </a:rPr>
              <a:t> </a:t>
            </a:r>
            <a:r>
              <a:rPr lang="ru-RU" sz="3000" b="1" dirty="0" err="1">
                <a:solidFill>
                  <a:srgbClr val="0070C0"/>
                </a:solidFill>
                <a:latin typeface="Arial" panose="020B0604020202020204" pitchFamily="34" charset="0"/>
                <a:cs typeface="Arial" panose="020B0604020202020204" pitchFamily="34" charset="0"/>
              </a:rPr>
              <a:t>аттестаттау</a:t>
            </a:r>
            <a:r>
              <a:rPr lang="ru-RU" sz="3000" b="1" dirty="0">
                <a:solidFill>
                  <a:srgbClr val="0070C0"/>
                </a:solidFill>
                <a:latin typeface="Arial" panose="020B0604020202020204" pitchFamily="34" charset="0"/>
                <a:cs typeface="Arial" panose="020B0604020202020204" pitchFamily="34" charset="0"/>
              </a:rPr>
              <a:t> </a:t>
            </a:r>
          </a:p>
        </p:txBody>
      </p:sp>
      <p:pic>
        <p:nvPicPr>
          <p:cNvPr id="4" name="Рисунок 3"/>
          <p:cNvPicPr>
            <a:picLocks noChangeAspect="1"/>
          </p:cNvPicPr>
          <p:nvPr/>
        </p:nvPicPr>
        <p:blipFill>
          <a:blip r:embed="rId3"/>
          <a:stretch>
            <a:fillRect/>
          </a:stretch>
        </p:blipFill>
        <p:spPr>
          <a:xfrm>
            <a:off x="5038428" y="3664383"/>
            <a:ext cx="2245932" cy="1888416"/>
          </a:xfrm>
          <a:prstGeom prst="rect">
            <a:avLst/>
          </a:prstGeom>
        </p:spPr>
      </p:pic>
      <p:sp>
        <p:nvSpPr>
          <p:cNvPr id="5" name="Подзаголовок 2"/>
          <p:cNvSpPr txBox="1"/>
          <p:nvPr/>
        </p:nvSpPr>
        <p:spPr>
          <a:xfrm>
            <a:off x="1315596" y="350412"/>
            <a:ext cx="9144000" cy="723331"/>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1600" dirty="0">
                <a:solidFill>
                  <a:srgbClr val="0070C0"/>
                </a:solidFill>
                <a:latin typeface="+mj-lt"/>
              </a:rPr>
              <a:t>«НАЗАРБАЕВ ЗИЯТКЕРЛІК МЕКТЕПТЕРІ» ДББҰ </a:t>
            </a:r>
          </a:p>
          <a:p>
            <a:r>
              <a:rPr lang="en-US" sz="1600" dirty="0">
                <a:solidFill>
                  <a:srgbClr val="0070C0"/>
                </a:solidFill>
                <a:latin typeface="+mj-lt"/>
              </a:rPr>
              <a:t>«ПЕДАГОГИКАЛЫҚ ӨЛШЕУЛЕР ОРТАЛЫҒЫ» ФИЛИАЛЫ</a:t>
            </a:r>
          </a:p>
          <a:p>
            <a:endParaRPr lang="ru-RU" sz="1600" dirty="0">
              <a:solidFill>
                <a:srgbClr val="FF0000"/>
              </a:solidFill>
              <a:latin typeface="+mj-lt"/>
            </a:endParaRPr>
          </a:p>
          <a:p>
            <a:endParaRPr lang="ru-RU" sz="1600" dirty="0"/>
          </a:p>
        </p:txBody>
      </p:sp>
      <p:sp>
        <p:nvSpPr>
          <p:cNvPr id="7" name="Подзаголовок 2"/>
          <p:cNvSpPr txBox="1"/>
          <p:nvPr/>
        </p:nvSpPr>
        <p:spPr>
          <a:xfrm>
            <a:off x="5014678" y="6112044"/>
            <a:ext cx="2425451" cy="302403"/>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1600" dirty="0">
                <a:solidFill>
                  <a:srgbClr val="0070C0"/>
                </a:solidFill>
                <a:latin typeface="+mj-lt"/>
              </a:rPr>
              <a:t>НҰР-СҰЛТАН, 2020 </a:t>
            </a:r>
            <a:endParaRPr lang="ru-RU" sz="1600" dirty="0">
              <a:solidFill>
                <a:srgbClr val="FF0000"/>
              </a:solidFill>
              <a:latin typeface="+mj-lt"/>
            </a:endParaRPr>
          </a:p>
          <a:p>
            <a:endParaRPr lang="ru-RU" sz="1600" dirty="0"/>
          </a:p>
        </p:txBody>
      </p:sp>
    </p:spTree>
  </p:cSld>
  <p:clrMapOvr>
    <a:masterClrMapping/>
  </p:clrMapOvr>
  <mc:AlternateContent xmlns:mc="http://schemas.openxmlformats.org/markup-compatibility/2006">
    <mc:Choice xmlns:p14="http://schemas.microsoft.com/office/powerpoint/2010/main" xmlns="" Requires="p14">
      <p:transition spd="slow" p14:dur="2000" advTm="869"/>
    </mc:Choice>
    <mc:Fallback>
      <p:transition spd="slow" advTm="869"/>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a:spLocks noChangeArrowheads="1"/>
          </p:cNvSpPr>
          <p:nvPr/>
        </p:nvSpPr>
        <p:spPr bwMode="auto">
          <a:xfrm>
            <a:off x="483235" y="793115"/>
            <a:ext cx="11489055" cy="52197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lr>
                <a:srgbClr val="FF3300"/>
              </a:buClr>
              <a:buChar char="•"/>
              <a:defRPr sz="3200">
                <a:solidFill>
                  <a:schemeClr val="tx1"/>
                </a:solidFill>
                <a:latin typeface="Arial" panose="020B0604020202020204" pitchFamily="34" charset="0"/>
              </a:defRPr>
            </a:lvl1pPr>
            <a:lvl2pPr marL="742950" indent="-285750">
              <a:spcBef>
                <a:spcPct val="20000"/>
              </a:spcBef>
              <a:buClr>
                <a:srgbClr val="FF3300"/>
              </a:buClr>
              <a:buChar char="–"/>
              <a:defRPr sz="2800">
                <a:solidFill>
                  <a:schemeClr val="tx1"/>
                </a:solidFill>
                <a:latin typeface="Arial" panose="020B0604020202020204" pitchFamily="34" charset="0"/>
              </a:defRPr>
            </a:lvl2pPr>
            <a:lvl3pPr marL="1143000" indent="-228600">
              <a:spcBef>
                <a:spcPct val="20000"/>
              </a:spcBef>
              <a:buClr>
                <a:srgbClr val="FF3300"/>
              </a:buClr>
              <a:buChar char="•"/>
              <a:defRPr sz="2400">
                <a:solidFill>
                  <a:schemeClr val="tx1"/>
                </a:solidFill>
                <a:latin typeface="Arial" panose="020B0604020202020204" pitchFamily="34" charset="0"/>
              </a:defRPr>
            </a:lvl3pPr>
            <a:lvl4pPr marL="1600200" indent="-228600">
              <a:spcBef>
                <a:spcPct val="20000"/>
              </a:spcBef>
              <a:buClr>
                <a:srgbClr val="FF3300"/>
              </a:buClr>
              <a:buChar char="–"/>
              <a:defRPr sz="2000">
                <a:solidFill>
                  <a:schemeClr val="tx1"/>
                </a:solidFill>
                <a:latin typeface="Arial" panose="020B0604020202020204" pitchFamily="34" charset="0"/>
              </a:defRPr>
            </a:lvl4pPr>
            <a:lvl5pPr marL="2057400" indent="-228600">
              <a:spcBef>
                <a:spcPct val="20000"/>
              </a:spcBef>
              <a:buClr>
                <a:srgbClr val="FF3300"/>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FF3300"/>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FF3300"/>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FF3300"/>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FF3300"/>
              </a:buClr>
              <a:buChar char="»"/>
              <a:defRPr sz="2000">
                <a:solidFill>
                  <a:schemeClr val="tx1"/>
                </a:solidFill>
                <a:latin typeface="Arial" panose="020B0604020202020204" pitchFamily="34" charset="0"/>
              </a:defRPr>
            </a:lvl9pPr>
          </a:lstStyle>
          <a:p>
            <a:pPr algn="ctr"/>
            <a:r>
              <a:rPr lang="en-US" sz="2800" dirty="0">
                <a:solidFill>
                  <a:srgbClr val="FF0000"/>
                </a:solidFill>
                <a:latin typeface="Times New Roman" panose="02020603050405020304" pitchFamily="18" charset="0"/>
                <a:cs typeface="Times New Roman" panose="02020603050405020304" pitchFamily="18" charset="0"/>
              </a:rPr>
              <a:t>Төменде берілген екі мәтінді оқып, тапсырманы орындаңыз.</a:t>
            </a:r>
            <a:endParaRPr lang="ru-RU" sz="2800" dirty="0">
              <a:solidFill>
                <a:srgbClr val="FF0000"/>
              </a:solidFill>
              <a:latin typeface="Times New Roman" panose="02020603050405020304" pitchFamily="18" charset="0"/>
              <a:cs typeface="Times New Roman" panose="02020603050405020304" pitchFamily="18" charset="0"/>
            </a:endParaRPr>
          </a:p>
        </p:txBody>
      </p:sp>
      <p:sp>
        <p:nvSpPr>
          <p:cNvPr id="4" name="TextBox 3"/>
          <p:cNvSpPr txBox="1">
            <a:spLocks noChangeArrowheads="1"/>
          </p:cNvSpPr>
          <p:nvPr/>
        </p:nvSpPr>
        <p:spPr bwMode="auto">
          <a:xfrm>
            <a:off x="483235" y="1471295"/>
            <a:ext cx="11410315" cy="533209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101420" tIns="50710" rIns="101420" bIns="50710">
            <a:spAutoFit/>
          </a:bodyPr>
          <a:lstStyle>
            <a:lvl1pPr>
              <a:spcBef>
                <a:spcPct val="20000"/>
              </a:spcBef>
              <a:buClr>
                <a:srgbClr val="FF3300"/>
              </a:buClr>
              <a:buChar char="•"/>
              <a:defRPr sz="3200">
                <a:solidFill>
                  <a:schemeClr val="tx1"/>
                </a:solidFill>
                <a:latin typeface="Arial" panose="020B0604020202020204" pitchFamily="34" charset="0"/>
              </a:defRPr>
            </a:lvl1pPr>
            <a:lvl2pPr marL="742950" indent="-285750">
              <a:spcBef>
                <a:spcPct val="20000"/>
              </a:spcBef>
              <a:buClr>
                <a:srgbClr val="FF3300"/>
              </a:buClr>
              <a:buChar char="–"/>
              <a:defRPr sz="2800">
                <a:solidFill>
                  <a:schemeClr val="tx1"/>
                </a:solidFill>
                <a:latin typeface="Arial" panose="020B0604020202020204" pitchFamily="34" charset="0"/>
              </a:defRPr>
            </a:lvl2pPr>
            <a:lvl3pPr marL="1143000" indent="-228600">
              <a:spcBef>
                <a:spcPct val="20000"/>
              </a:spcBef>
              <a:buClr>
                <a:srgbClr val="FF3300"/>
              </a:buClr>
              <a:buChar char="•"/>
              <a:defRPr sz="2400">
                <a:solidFill>
                  <a:schemeClr val="tx1"/>
                </a:solidFill>
                <a:latin typeface="Arial" panose="020B0604020202020204" pitchFamily="34" charset="0"/>
              </a:defRPr>
            </a:lvl3pPr>
            <a:lvl4pPr marL="1600200" indent="-228600">
              <a:spcBef>
                <a:spcPct val="20000"/>
              </a:spcBef>
              <a:buClr>
                <a:srgbClr val="FF3300"/>
              </a:buClr>
              <a:buChar char="–"/>
              <a:defRPr sz="2000">
                <a:solidFill>
                  <a:schemeClr val="tx1"/>
                </a:solidFill>
                <a:latin typeface="Arial" panose="020B0604020202020204" pitchFamily="34" charset="0"/>
              </a:defRPr>
            </a:lvl4pPr>
            <a:lvl5pPr marL="2057400" indent="-228600">
              <a:spcBef>
                <a:spcPct val="20000"/>
              </a:spcBef>
              <a:buClr>
                <a:srgbClr val="FF3300"/>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FF3300"/>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FF3300"/>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FF3300"/>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FF3300"/>
              </a:buClr>
              <a:buChar char="»"/>
              <a:defRPr sz="2000">
                <a:solidFill>
                  <a:schemeClr val="tx1"/>
                </a:solidFill>
                <a:latin typeface="Arial" panose="020B0604020202020204" pitchFamily="34" charset="0"/>
              </a:defRPr>
            </a:lvl9pPr>
          </a:lstStyle>
          <a:p>
            <a:r>
              <a:rPr lang="en-US" sz="2000" b="1" dirty="0">
                <a:latin typeface="Times New Roman" panose="02020603050405020304" pitchFamily="18" charset="0"/>
                <a:cs typeface="Times New Roman" panose="02020603050405020304" pitchFamily="18" charset="0"/>
              </a:rPr>
              <a:t>Тапсырма</a:t>
            </a:r>
            <a:endParaRPr lang="ru-RU" sz="2000" dirty="0">
              <a:latin typeface="Times New Roman" panose="02020603050405020304" pitchFamily="18" charset="0"/>
              <a:cs typeface="Times New Roman" panose="02020603050405020304" pitchFamily="18" charset="0"/>
            </a:endParaRPr>
          </a:p>
          <a:p>
            <a:r>
              <a:rPr lang="en-US" sz="2000" b="1" dirty="0">
                <a:latin typeface="Times New Roman" panose="02020603050405020304" pitchFamily="18" charset="0"/>
                <a:cs typeface="Times New Roman" panose="02020603050405020304" pitchFamily="18" charset="0"/>
              </a:rPr>
              <a:t> </a:t>
            </a:r>
            <a:r>
              <a:rPr lang="en-US" sz="2000" dirty="0">
                <a:solidFill>
                  <a:srgbClr val="0070C0"/>
                </a:solidFill>
                <a:latin typeface="Times New Roman" panose="02020603050405020304" pitchFamily="18" charset="0"/>
                <a:cs typeface="Times New Roman" panose="02020603050405020304" pitchFamily="18" charset="0"/>
              </a:rPr>
              <a:t>Эссе үшін тапсырма үлгісі</a:t>
            </a:r>
            <a:endParaRPr lang="ru-RU" sz="2000" dirty="0">
              <a:solidFill>
                <a:srgbClr val="0070C0"/>
              </a:solidFill>
              <a:latin typeface="Times New Roman" panose="02020603050405020304" pitchFamily="18" charset="0"/>
              <a:cs typeface="Times New Roman" panose="02020603050405020304" pitchFamily="18" charset="0"/>
            </a:endParaRPr>
          </a:p>
          <a:p>
            <a:r>
              <a:rPr lang="en-US" sz="2000" b="1" dirty="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Екі мәтіндегі ақпарат пен өз пікіріңізді пайдаланып «Қазіргі қазақ театрлары көрермендердің сұранысына сай ма?» деген тақырыпта эссе жазыңыз. Эсседегі сөз көлемі 200-250 сөз болуы қажет.</a:t>
            </a:r>
            <a:endParaRPr lang="ru-RU" sz="2000" dirty="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[20]</a:t>
            </a:r>
            <a:endParaRPr lang="ru-RU" sz="2000" dirty="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 </a:t>
            </a:r>
            <a:r>
              <a:rPr lang="en-US" sz="2000" dirty="0">
                <a:solidFill>
                  <a:srgbClr val="0070C0"/>
                </a:solidFill>
                <a:latin typeface="Times New Roman" panose="02020603050405020304" pitchFamily="18" charset="0"/>
                <a:cs typeface="Times New Roman" panose="02020603050405020304" pitchFamily="18" charset="0"/>
              </a:rPr>
              <a:t>Мақала үшін тапсырма үлгісі</a:t>
            </a:r>
            <a:endParaRPr lang="ru-RU" sz="2000" dirty="0">
              <a:solidFill>
                <a:srgbClr val="0070C0"/>
              </a:solidFill>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 27 наурыз – бүкіләлемдік театр күні. Сізге сол айтулы күнге орай мектепішілік газетке «Қазіргі қазақ театры: бүгіні және болашағы» деген тақырыпта мақала жазу тапсырылды. Екі мәтіндегі ақпарат пен өз пікіріңізді пайдаланып мақала мәтінін жазыңыз. Сөз көлемі 200-250 сөз болуы қажет.</a:t>
            </a:r>
            <a:endParaRPr lang="ru-RU" sz="2000" dirty="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[20]</a:t>
            </a:r>
            <a:endParaRPr lang="ru-RU" sz="2000" dirty="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 </a:t>
            </a:r>
            <a:r>
              <a:rPr lang="en-US" sz="2000" dirty="0">
                <a:solidFill>
                  <a:srgbClr val="0070C0"/>
                </a:solidFill>
                <a:latin typeface="Times New Roman" panose="02020603050405020304" pitchFamily="18" charset="0"/>
                <a:cs typeface="Times New Roman" panose="02020603050405020304" pitchFamily="18" charset="0"/>
              </a:rPr>
              <a:t>Әңгіме үшін тапсырма үлгісі</a:t>
            </a:r>
            <a:endParaRPr lang="ru-RU" sz="2000" dirty="0">
              <a:solidFill>
                <a:srgbClr val="0070C0"/>
              </a:solidFill>
              <a:latin typeface="Times New Roman" panose="02020603050405020304" pitchFamily="18" charset="0"/>
              <a:cs typeface="Times New Roman" panose="02020603050405020304" pitchFamily="18" charset="0"/>
            </a:endParaRPr>
          </a:p>
          <a:p>
            <a:r>
              <a:rPr lang="en-US" sz="2000">
                <a:latin typeface="Times New Roman" panose="02020603050405020304" pitchFamily="18" charset="0"/>
                <a:cs typeface="Times New Roman" panose="02020603050405020304" pitchFamily="18" charset="0"/>
              </a:rPr>
              <a:t> Театрда </a:t>
            </a:r>
            <a:r>
              <a:rPr lang="en-US" sz="2000" dirty="0">
                <a:latin typeface="Times New Roman" panose="02020603050405020304" pitchFamily="18" charset="0"/>
                <a:cs typeface="Times New Roman" panose="02020603050405020304" pitchFamily="18" charset="0"/>
              </a:rPr>
              <a:t>көреремендердің кешігіп келуі, киім кию мәдениеті, ұялы телефонмен сөйлесу және сол сияқты қарапайым мәдениет нормаларын сақтамау жиі кездесіп тұрады. Аталған мәселені негізге алып, театрда болған оқиға туралы әңгіме жазыңыз. Сөз көлемі 200-250 сөз болуы қажет.</a:t>
            </a:r>
            <a:endParaRPr lang="ru-RU" sz="2000" dirty="0">
              <a:latin typeface="Times New Roman" panose="02020603050405020304" pitchFamily="18" charset="0"/>
              <a:cs typeface="Times New Roman" panose="02020603050405020304" pitchFamily="18" charset="0"/>
            </a:endParaRPr>
          </a:p>
          <a:p>
            <a:pPr algn="just">
              <a:spcBef>
                <a:spcPct val="0"/>
              </a:spcBef>
              <a:buClrTx/>
              <a:buFontTx/>
              <a:buNone/>
            </a:pPr>
            <a:endParaRPr lang="ru-RU" altLang="ru-RU" sz="2800" dirty="0" err="1">
              <a:latin typeface="Times New Roman" panose="02020603050405020304" pitchFamily="18" charset="0"/>
              <a:cs typeface="Times New Roman" panose="02020603050405020304" pitchFamily="18" charset="0"/>
            </a:endParaRPr>
          </a:p>
        </p:txBody>
      </p:sp>
      <p:sp>
        <p:nvSpPr>
          <p:cNvPr id="3" name="Text Box 2"/>
          <p:cNvSpPr txBox="1"/>
          <p:nvPr/>
        </p:nvSpPr>
        <p:spPr>
          <a:xfrm>
            <a:off x="605155" y="147955"/>
            <a:ext cx="11136630" cy="706755"/>
          </a:xfrm>
          <a:prstGeom prst="rect">
            <a:avLst/>
          </a:prstGeom>
          <a:noFill/>
        </p:spPr>
        <p:txBody>
          <a:bodyPr wrap="square" rtlCol="0" anchor="t">
            <a:spAutoFit/>
          </a:bodyPr>
          <a:lstStyle/>
          <a:p>
            <a:pPr algn="ctr"/>
            <a:r>
              <a:rPr lang="en-US" sz="2000" b="1">
                <a:solidFill>
                  <a:srgbClr val="002060"/>
                </a:solidFill>
                <a:latin typeface="Times New Roman" panose="02020603050405020304" pitchFamily="18" charset="0"/>
                <a:cs typeface="Times New Roman" panose="02020603050405020304" pitchFamily="18" charset="0"/>
                <a:sym typeface="+mn-ea"/>
              </a:rPr>
              <a:t>Гуманитарлық циклдағы пәндерді тереңдетіп оқытатын мектептің білім алушылары үшін емтихан жұмысы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95350" y="185510"/>
            <a:ext cx="10515600" cy="1325563"/>
          </a:xfrm>
        </p:spPr>
        <p:txBody>
          <a:bodyPr/>
          <a:lstStyle/>
          <a:p>
            <a:pPr algn="ctr"/>
            <a:r>
              <a:rPr lang="en-US" b="1" dirty="0">
                <a:latin typeface="Times New Roman" panose="02020603050405020304" pitchFamily="18" charset="0"/>
                <a:cs typeface="Times New Roman" panose="02020603050405020304" pitchFamily="18" charset="0"/>
              </a:rPr>
              <a:t>Бағалау міндеттері (БМ)</a:t>
            </a:r>
            <a:endParaRPr lang="ru-RU" b="1" dirty="0">
              <a:latin typeface="Times New Roman" panose="02020603050405020304" pitchFamily="18" charset="0"/>
              <a:cs typeface="Times New Roman" panose="02020603050405020304" pitchFamily="18" charset="0"/>
            </a:endParaRPr>
          </a:p>
        </p:txBody>
      </p:sp>
      <p:pic>
        <p:nvPicPr>
          <p:cNvPr id="2050" name="Picture 2"/>
          <p:cNvPicPr>
            <a:picLocks noChangeAspect="1" noChangeArrowheads="1"/>
          </p:cNvPicPr>
          <p:nvPr/>
        </p:nvPicPr>
        <p:blipFill rotWithShape="1">
          <a:blip r:embed="rId2">
            <a:extLst>
              <a:ext uri="{28A0092B-C50C-407E-A947-70E740481C1C}">
                <a14:useLocalDpi xmlns:a14="http://schemas.microsoft.com/office/drawing/2010/main" xmlns="" val="0"/>
              </a:ext>
            </a:extLst>
          </a:blip>
          <a:srcRect t="8840"/>
          <a:stretch>
            <a:fillRect/>
          </a:stretch>
        </p:blipFill>
        <p:spPr bwMode="auto">
          <a:xfrm>
            <a:off x="655094" y="1379764"/>
            <a:ext cx="10904560" cy="5179606"/>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109630"/>
            <a:ext cx="10515600" cy="1325563"/>
          </a:xfrm>
        </p:spPr>
        <p:txBody>
          <a:bodyPr>
            <a:normAutofit/>
          </a:bodyPr>
          <a:lstStyle/>
          <a:p>
            <a:pPr algn="ctr"/>
            <a:r>
              <a:rPr lang="en-US" sz="3200" b="1" dirty="0">
                <a:latin typeface="Times New Roman" panose="02020603050405020304" pitchFamily="18" charset="0"/>
                <a:cs typeface="Times New Roman" panose="02020603050405020304" pitchFamily="18" charset="0"/>
              </a:rPr>
              <a:t>Бағалау міндеттері бойынша балдарды бөлу</a:t>
            </a:r>
            <a:endParaRPr lang="ru-RU" sz="3200" b="1" dirty="0">
              <a:latin typeface="Times New Roman" panose="02020603050405020304" pitchFamily="18" charset="0"/>
              <a:cs typeface="Times New Roman" panose="02020603050405020304" pitchFamily="18" charset="0"/>
            </a:endParaRPr>
          </a:p>
        </p:txBody>
      </p:sp>
      <p:sp>
        <p:nvSpPr>
          <p:cNvPr id="4" name="TextBox 3"/>
          <p:cNvSpPr txBox="1"/>
          <p:nvPr/>
        </p:nvSpPr>
        <p:spPr>
          <a:xfrm>
            <a:off x="638547" y="3030158"/>
            <a:ext cx="11219353" cy="584775"/>
          </a:xfrm>
          <a:prstGeom prst="rect">
            <a:avLst/>
          </a:prstGeom>
          <a:noFill/>
        </p:spPr>
        <p:txBody>
          <a:bodyPr wrap="none" rtlCol="0">
            <a:spAutoFit/>
          </a:bodyPr>
          <a:lstStyle/>
          <a:p>
            <a:r>
              <a:rPr lang="en-US" sz="3200" b="1" dirty="0">
                <a:latin typeface="Times New Roman" panose="02020603050405020304" pitchFamily="18" charset="0"/>
                <a:cs typeface="Times New Roman" panose="02020603050405020304" pitchFamily="18" charset="0"/>
              </a:rPr>
              <a:t>Емтихан жұмысы үшін балдар мен бағаларды қою үдерісі</a:t>
            </a:r>
            <a:endParaRPr lang="ru-RU" b="1" dirty="0">
              <a:latin typeface="Times New Roman" panose="02020603050405020304" pitchFamily="18" charset="0"/>
              <a:cs typeface="Times New Roman" panose="02020603050405020304" pitchFamily="18" charset="0"/>
            </a:endParaRP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2324156" y="1052421"/>
            <a:ext cx="7439437" cy="2007644"/>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3075" name="Picture 3"/>
          <p:cNvPicPr>
            <a:picLocks noChangeAspect="1" noChangeArrowheads="1"/>
          </p:cNvPicPr>
          <p:nvPr/>
        </p:nvPicPr>
        <p:blipFill rotWithShape="1">
          <a:blip r:embed="rId3">
            <a:extLst>
              <a:ext uri="{28A0092B-C50C-407E-A947-70E740481C1C}">
                <a14:useLocalDpi xmlns:a14="http://schemas.microsoft.com/office/drawing/2010/main" xmlns="" val="0"/>
              </a:ext>
            </a:extLst>
          </a:blip>
          <a:srcRect t="5431"/>
          <a:stretch>
            <a:fillRect/>
          </a:stretch>
        </p:blipFill>
        <p:spPr bwMode="auto">
          <a:xfrm>
            <a:off x="2099191" y="3771900"/>
            <a:ext cx="7889365" cy="2434614"/>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endParaRPr lang="en-US"/>
          </a:p>
        </p:txBody>
      </p:sp>
      <p:sp>
        <p:nvSpPr>
          <p:cNvPr id="6" name="Прямоугольник 5"/>
          <p:cNvSpPr/>
          <p:nvPr/>
        </p:nvSpPr>
        <p:spPr>
          <a:xfrm>
            <a:off x="1091821" y="376283"/>
            <a:ext cx="10249469" cy="954107"/>
          </a:xfrm>
          <a:prstGeom prst="rect">
            <a:avLst/>
          </a:prstGeom>
        </p:spPr>
        <p:txBody>
          <a:bodyPr wrap="square">
            <a:spAutoFit/>
          </a:bodyPr>
          <a:lstStyle/>
          <a:p>
            <a:pPr algn="ctr"/>
            <a:r>
              <a:rPr lang="en-US" sz="2800" b="1" dirty="0">
                <a:solidFill>
                  <a:schemeClr val="accent1"/>
                </a:solidFill>
              </a:rPr>
              <a:t>«Қазақ әдебиеті» пәнінен қорытынды аттестаттау спецификациясына шолу</a:t>
            </a:r>
          </a:p>
        </p:txBody>
      </p:sp>
      <p:pic>
        <p:nvPicPr>
          <p:cNvPr id="2" name="Рисунок 1"/>
          <p:cNvPicPr>
            <a:picLocks noChangeAspect="1"/>
          </p:cNvPicPr>
          <p:nvPr/>
        </p:nvPicPr>
        <p:blipFill>
          <a:blip r:embed="rId2"/>
          <a:stretch>
            <a:fillRect/>
          </a:stretch>
        </p:blipFill>
        <p:spPr>
          <a:xfrm>
            <a:off x="177705" y="1447300"/>
            <a:ext cx="4800600" cy="4676775"/>
          </a:xfrm>
          <a:prstGeom prst="rect">
            <a:avLst/>
          </a:prstGeom>
        </p:spPr>
      </p:pic>
      <p:sp>
        <p:nvSpPr>
          <p:cNvPr id="8" name="Рисунок 3"/>
          <p:cNvSpPr/>
          <p:nvPr/>
        </p:nvSpPr>
        <p:spPr>
          <a:xfrm>
            <a:off x="3124835" y="2359025"/>
            <a:ext cx="6930390" cy="2139950"/>
          </a:xfrm>
        </p:spPr>
      </p:sp>
      <p:sp>
        <p:nvSpPr>
          <p:cNvPr id="9" name="Рисунок 3"/>
          <p:cNvSpPr/>
          <p:nvPr/>
        </p:nvSpPr>
        <p:spPr>
          <a:xfrm>
            <a:off x="3124950" y="2358957"/>
            <a:ext cx="5942101" cy="2140086"/>
          </a:xfrm>
        </p:spPr>
      </p:sp>
      <p:sp>
        <p:nvSpPr>
          <p:cNvPr id="10" name="Рисунок 3"/>
          <p:cNvSpPr/>
          <p:nvPr/>
        </p:nvSpPr>
        <p:spPr>
          <a:xfrm>
            <a:off x="4783455" y="2498090"/>
            <a:ext cx="4410710" cy="2139950"/>
          </a:xfrm>
        </p:spPr>
      </p:sp>
      <p:sp>
        <p:nvSpPr>
          <p:cNvPr id="11" name="Рисунок 3"/>
          <p:cNvSpPr/>
          <p:nvPr/>
        </p:nvSpPr>
        <p:spPr>
          <a:xfrm>
            <a:off x="5663565" y="1955800"/>
            <a:ext cx="5435600" cy="2670175"/>
          </a:xfrm>
        </p:spPr>
      </p:sp>
      <p:sp>
        <p:nvSpPr>
          <p:cNvPr id="12" name="Text Box 11"/>
          <p:cNvSpPr txBox="1"/>
          <p:nvPr/>
        </p:nvSpPr>
        <p:spPr>
          <a:xfrm>
            <a:off x="4978400" y="1583055"/>
            <a:ext cx="6805295" cy="4246245"/>
          </a:xfrm>
          <a:prstGeom prst="rect">
            <a:avLst/>
          </a:prstGeom>
          <a:noFill/>
        </p:spPr>
        <p:txBody>
          <a:bodyPr wrap="square" rtlCol="0" anchor="t">
            <a:spAutoFit/>
          </a:bodyPr>
          <a:lstStyle/>
          <a:p>
            <a:pPr algn="ctr"/>
            <a:r>
              <a:rPr lang="en-US" b="1" u="sng">
                <a:solidFill>
                  <a:srgbClr val="C00000"/>
                </a:solidFill>
                <a:latin typeface="Times New Roman" panose="02020603050405020304" pitchFamily="18" charset="0"/>
                <a:cs typeface="Times New Roman" panose="02020603050405020304" pitchFamily="18" charset="0"/>
              </a:rPr>
              <a:t>Емтихан жұмысы                     2 сағат </a:t>
            </a:r>
          </a:p>
          <a:p>
            <a:r>
              <a:rPr lang="en-US">
                <a:solidFill>
                  <a:srgbClr val="002060"/>
                </a:solidFill>
                <a:latin typeface="Times New Roman" panose="02020603050405020304" pitchFamily="18" charset="0"/>
                <a:cs typeface="Times New Roman" panose="02020603050405020304" pitchFamily="18" charset="0"/>
              </a:rPr>
              <a:t>Емтихан жұмысы барлығы 30 балмен бағаланатын екі бөлімнен тұрады:</a:t>
            </a:r>
          </a:p>
          <a:p>
            <a:r>
              <a:rPr lang="en-US">
                <a:solidFill>
                  <a:srgbClr val="002060"/>
                </a:solidFill>
                <a:latin typeface="Times New Roman" panose="02020603050405020304" pitchFamily="18" charset="0"/>
                <a:cs typeface="Times New Roman" panose="02020603050405020304" pitchFamily="18" charset="0"/>
              </a:rPr>
              <a:t> А бөлімі бірнеше таңдауы бар, ал В бөлімі толық жауапты қажет ететін сұрақтарды қамтиды. </a:t>
            </a:r>
          </a:p>
          <a:p>
            <a:r>
              <a:rPr lang="en-US" b="1">
                <a:solidFill>
                  <a:srgbClr val="002060"/>
                </a:solidFill>
                <a:latin typeface="Times New Roman" panose="02020603050405020304" pitchFamily="18" charset="0"/>
                <a:cs typeface="Times New Roman" panose="02020603050405020304" pitchFamily="18" charset="0"/>
              </a:rPr>
              <a:t>А бөлімі </a:t>
            </a:r>
          </a:p>
          <a:p>
            <a:r>
              <a:rPr lang="en-US">
                <a:solidFill>
                  <a:srgbClr val="002060"/>
                </a:solidFill>
                <a:latin typeface="Times New Roman" panose="02020603050405020304" pitchFamily="18" charset="0"/>
                <a:cs typeface="Times New Roman" panose="02020603050405020304" pitchFamily="18" charset="0"/>
              </a:rPr>
              <a:t>Білім алушылар 4 бір және бірнеше таңдауы бар, сондай-ақ сәйкестендіру тапсырмаларын  орындайды. Тапсырмалар 1 балмен бағаланады.</a:t>
            </a:r>
          </a:p>
          <a:p>
            <a:r>
              <a:rPr lang="en-US" b="1">
                <a:solidFill>
                  <a:srgbClr val="002060"/>
                </a:solidFill>
                <a:latin typeface="Times New Roman" panose="02020603050405020304" pitchFamily="18" charset="0"/>
                <a:cs typeface="Times New Roman" panose="02020603050405020304" pitchFamily="18" charset="0"/>
              </a:rPr>
              <a:t>В бөлімі </a:t>
            </a:r>
            <a:endParaRPr lang="en-US">
              <a:solidFill>
                <a:srgbClr val="002060"/>
              </a:solidFill>
              <a:latin typeface="Times New Roman" panose="02020603050405020304" pitchFamily="18" charset="0"/>
              <a:cs typeface="Times New Roman" panose="02020603050405020304" pitchFamily="18" charset="0"/>
            </a:endParaRPr>
          </a:p>
          <a:p>
            <a:r>
              <a:rPr lang="en-US">
                <a:solidFill>
                  <a:srgbClr val="002060"/>
                </a:solidFill>
                <a:latin typeface="Times New Roman" panose="02020603050405020304" pitchFamily="18" charset="0"/>
                <a:cs typeface="Times New Roman" panose="02020603050405020304" pitchFamily="18" charset="0"/>
              </a:rPr>
              <a:t>Білім алушылар толық жауапты қажет ететін 4 тапсырма орындайды.</a:t>
            </a:r>
          </a:p>
          <a:p>
            <a:r>
              <a:rPr lang="en-US">
                <a:solidFill>
                  <a:srgbClr val="002060"/>
                </a:solidFill>
                <a:latin typeface="Times New Roman" panose="02020603050405020304" pitchFamily="18" charset="0"/>
                <a:cs typeface="Times New Roman" panose="02020603050405020304" pitchFamily="18" charset="0"/>
              </a:rPr>
              <a:t> 5,6,7- ші тапсырмаларды орындау үшін білім алушыға көлемі 200-250 сөзден тұратын көркем шығарма үзіндісі беріледі. Тапсырмалар 3-9 балмен бағаланады.</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95350" y="185510"/>
            <a:ext cx="10515600" cy="1325563"/>
          </a:xfrm>
        </p:spPr>
        <p:txBody>
          <a:bodyPr/>
          <a:lstStyle/>
          <a:p>
            <a:pPr algn="ctr"/>
            <a:r>
              <a:rPr lang="en-US" b="1" dirty="0">
                <a:latin typeface="Times New Roman" panose="02020603050405020304" pitchFamily="18" charset="0"/>
                <a:cs typeface="Times New Roman" panose="02020603050405020304" pitchFamily="18" charset="0"/>
              </a:rPr>
              <a:t>Бағалау міндеттері (БМ)</a:t>
            </a:r>
            <a:endParaRPr lang="ru-RU" b="1" dirty="0">
              <a:latin typeface="Times New Roman" panose="02020603050405020304" pitchFamily="18" charset="0"/>
              <a:cs typeface="Times New Roman" panose="02020603050405020304" pitchFamily="18" charset="0"/>
            </a:endParaRPr>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777922" y="1120468"/>
            <a:ext cx="10809027" cy="5553287"/>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46365" y="-208777"/>
            <a:ext cx="10515600" cy="1325563"/>
          </a:xfrm>
        </p:spPr>
        <p:txBody>
          <a:bodyPr>
            <a:normAutofit/>
          </a:bodyPr>
          <a:lstStyle/>
          <a:p>
            <a:pPr algn="ctr"/>
            <a:r>
              <a:rPr lang="en-US" sz="3200" b="1" dirty="0">
                <a:latin typeface="Times New Roman" panose="02020603050405020304" pitchFamily="18" charset="0"/>
                <a:cs typeface="Times New Roman" panose="02020603050405020304" pitchFamily="18" charset="0"/>
              </a:rPr>
              <a:t>Бағалау міндеттері бойынша балдарды бөлу</a:t>
            </a:r>
            <a:endParaRPr lang="ru-RU" sz="3200" b="1" dirty="0">
              <a:latin typeface="Times New Roman" panose="02020603050405020304" pitchFamily="18" charset="0"/>
              <a:cs typeface="Times New Roman" panose="02020603050405020304" pitchFamily="18" charset="0"/>
            </a:endParaRPr>
          </a:p>
        </p:txBody>
      </p:sp>
      <p:sp>
        <p:nvSpPr>
          <p:cNvPr id="4" name="TextBox 3"/>
          <p:cNvSpPr txBox="1"/>
          <p:nvPr/>
        </p:nvSpPr>
        <p:spPr>
          <a:xfrm>
            <a:off x="736518" y="3373740"/>
            <a:ext cx="11219353" cy="584775"/>
          </a:xfrm>
          <a:prstGeom prst="rect">
            <a:avLst/>
          </a:prstGeom>
          <a:noFill/>
        </p:spPr>
        <p:txBody>
          <a:bodyPr wrap="none" rtlCol="0">
            <a:spAutoFit/>
          </a:bodyPr>
          <a:lstStyle/>
          <a:p>
            <a:r>
              <a:rPr lang="en-US" sz="3200" b="1" dirty="0">
                <a:latin typeface="Times New Roman" panose="02020603050405020304" pitchFamily="18" charset="0"/>
                <a:cs typeface="Times New Roman" panose="02020603050405020304" pitchFamily="18" charset="0"/>
              </a:rPr>
              <a:t>Емтихан жұмысы үшін балдар мен бағаларды қою үдерісі</a:t>
            </a:r>
            <a:endParaRPr lang="ru-RU" b="1" dirty="0">
              <a:latin typeface="Times New Roman" panose="02020603050405020304" pitchFamily="18" charset="0"/>
              <a:cs typeface="Times New Roman" panose="02020603050405020304" pitchFamily="18" charset="0"/>
            </a:endParaRPr>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802159" y="902834"/>
            <a:ext cx="8892127" cy="2379209"/>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6147" name="Picture 3"/>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2238376" y="3942187"/>
            <a:ext cx="8019691" cy="2637745"/>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654547" y="872834"/>
            <a:ext cx="10284655" cy="5473578"/>
          </a:xfrm>
        </p:spPr>
        <p:txBody>
          <a:bodyPr>
            <a:normAutofit/>
          </a:bodyPr>
          <a:lstStyle/>
          <a:p>
            <a:pPr>
              <a:lnSpc>
                <a:spcPct val="110000"/>
              </a:lnSpc>
            </a:pPr>
            <a:r>
              <a:rPr lang="ru-RU" sz="2600" dirty="0" err="1">
                <a:latin typeface="Times New Roman" panose="02020603050405020304" pitchFamily="18" charset="0"/>
                <a:cs typeface="Times New Roman" panose="02020603050405020304" pitchFamily="18" charset="0"/>
              </a:rPr>
              <a:t>Саяси</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немесе</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діни</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сипаттағы</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мәселелер</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дүлей</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апаттар</a:t>
            </a:r>
            <a:r>
              <a:rPr lang="ru-RU" sz="2600" dirty="0">
                <a:latin typeface="Times New Roman" panose="02020603050405020304" pitchFamily="18" charset="0"/>
                <a:cs typeface="Times New Roman" panose="02020603050405020304" pitchFamily="18" charset="0"/>
              </a:rPr>
              <a:t> мен </a:t>
            </a:r>
            <a:r>
              <a:rPr lang="ru-RU" sz="2600" dirty="0" err="1">
                <a:latin typeface="Times New Roman" panose="02020603050405020304" pitchFamily="18" charset="0"/>
                <a:cs typeface="Times New Roman" panose="02020603050405020304" pitchFamily="18" charset="0"/>
              </a:rPr>
              <a:t>зілзала</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өлім</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немесе</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отбасылық</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қайғылы</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оқиғаларға</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тоқталмау</a:t>
            </a:r>
            <a:r>
              <a:rPr lang="ru-RU" sz="2600" dirty="0">
                <a:latin typeface="Times New Roman" panose="02020603050405020304" pitchFamily="18" charset="0"/>
                <a:cs typeface="Times New Roman" panose="02020603050405020304" pitchFamily="18" charset="0"/>
              </a:rPr>
              <a:t>. </a:t>
            </a:r>
          </a:p>
          <a:p>
            <a:pPr>
              <a:lnSpc>
                <a:spcPct val="110000"/>
              </a:lnSpc>
            </a:pPr>
            <a:r>
              <a:rPr lang="ru-RU" sz="2600" dirty="0" err="1">
                <a:latin typeface="Times New Roman" panose="02020603050405020304" pitchFamily="18" charset="0"/>
                <a:cs typeface="Times New Roman" panose="02020603050405020304" pitchFamily="18" charset="0"/>
              </a:rPr>
              <a:t>Қауіпті</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тіршілік</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иелерімен</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байланысты</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мысалы</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жылан</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өрмекші</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және</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с.с</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қолайсыз</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немесе</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жағымсыз</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сезімдер</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тудыратын</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тақырыптардан</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аулақ</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болған</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жөн</a:t>
            </a:r>
            <a:r>
              <a:rPr lang="ru-RU" sz="2600" dirty="0">
                <a:latin typeface="Times New Roman" panose="02020603050405020304" pitchFamily="18" charset="0"/>
                <a:cs typeface="Times New Roman" panose="02020603050405020304" pitchFamily="18" charset="0"/>
              </a:rPr>
              <a:t>. </a:t>
            </a:r>
          </a:p>
          <a:p>
            <a:pPr>
              <a:lnSpc>
                <a:spcPct val="110000"/>
              </a:lnSpc>
            </a:pPr>
            <a:r>
              <a:rPr lang="ru-RU" sz="2600" dirty="0" err="1">
                <a:latin typeface="Times New Roman" panose="02020603050405020304" pitchFamily="18" charset="0"/>
                <a:cs typeface="Times New Roman" panose="02020603050405020304" pitchFamily="18" charset="0"/>
              </a:rPr>
              <a:t>Оқу</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жылында</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қарастырылған</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сұрақтар</a:t>
            </a:r>
            <a:r>
              <a:rPr lang="ru-RU" sz="2600" dirty="0">
                <a:latin typeface="Times New Roman" panose="02020603050405020304" pitchFamily="18" charset="0"/>
                <a:cs typeface="Times New Roman" panose="02020603050405020304" pitchFamily="18" charset="0"/>
              </a:rPr>
              <a:t> мен </a:t>
            </a:r>
            <a:r>
              <a:rPr lang="ru-RU" sz="2600" dirty="0" err="1">
                <a:latin typeface="Times New Roman" panose="02020603050405020304" pitchFamily="18" charset="0"/>
                <a:cs typeface="Times New Roman" panose="02020603050405020304" pitchFamily="18" charset="0"/>
              </a:rPr>
              <a:t>тапсырмалар</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емтихан</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материалдары</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ретінде</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қолданылмауы</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керек</a:t>
            </a:r>
            <a:r>
              <a:rPr lang="ru-RU" sz="2600" dirty="0">
                <a:latin typeface="Times New Roman" panose="02020603050405020304" pitchFamily="18" charset="0"/>
                <a:cs typeface="Times New Roman" panose="02020603050405020304" pitchFamily="18" charset="0"/>
              </a:rPr>
              <a:t>. </a:t>
            </a:r>
          </a:p>
          <a:p>
            <a:pPr>
              <a:lnSpc>
                <a:spcPct val="110000"/>
              </a:lnSpc>
            </a:pPr>
            <a:r>
              <a:rPr lang="ru-RU" sz="2600" dirty="0" err="1">
                <a:latin typeface="Times New Roman" panose="02020603050405020304" pitchFamily="18" charset="0"/>
                <a:cs typeface="Times New Roman" panose="02020603050405020304" pitchFamily="18" charset="0"/>
              </a:rPr>
              <a:t>Емтихан</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материалдарында</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алкогольдік</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маскүнемдік</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нашақорлық</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құмар</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ойындар</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тақырыбы</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көтерілмеуі</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керек</a:t>
            </a:r>
            <a:r>
              <a:rPr lang="ru-RU" sz="2600" dirty="0">
                <a:latin typeface="Times New Roman" panose="02020603050405020304" pitchFamily="18" charset="0"/>
                <a:cs typeface="Times New Roman" panose="02020603050405020304" pitchFamily="18" charset="0"/>
              </a:rPr>
              <a:t>. </a:t>
            </a:r>
          </a:p>
          <a:p>
            <a:pPr>
              <a:lnSpc>
                <a:spcPct val="110000"/>
              </a:lnSpc>
            </a:pPr>
            <a:r>
              <a:rPr lang="ru-RU" sz="2600" dirty="0" err="1">
                <a:latin typeface="Times New Roman" panose="02020603050405020304" pitchFamily="18" charset="0"/>
                <a:cs typeface="Times New Roman" panose="02020603050405020304" pitchFamily="18" charset="0"/>
              </a:rPr>
              <a:t>Мектеп</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зертханасында</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жоқ</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қымбат</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құрал-жабдықтарды</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талап</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ететін</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тапсырмалар</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құрастырмаған</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жөн</a:t>
            </a:r>
            <a:r>
              <a:rPr lang="ru-RU" sz="2600" dirty="0">
                <a:latin typeface="Times New Roman" panose="02020603050405020304" pitchFamily="18" charset="0"/>
                <a:cs typeface="Times New Roman" panose="02020603050405020304" pitchFamily="18" charset="0"/>
              </a:rPr>
              <a:t>. </a:t>
            </a:r>
            <a:endParaRPr lang="ru-RU" dirty="0"/>
          </a:p>
        </p:txBody>
      </p:sp>
      <p:pic>
        <p:nvPicPr>
          <p:cNvPr id="5" name="Рисунок 4"/>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10996485" y="5788900"/>
            <a:ext cx="1031421" cy="856828"/>
          </a:xfrm>
          <a:prstGeom prst="rect">
            <a:avLst/>
          </a:prstGeom>
        </p:spPr>
      </p:pic>
      <p:sp>
        <p:nvSpPr>
          <p:cNvPr id="6" name="Пятиугольник 5"/>
          <p:cNvSpPr/>
          <p:nvPr/>
        </p:nvSpPr>
        <p:spPr>
          <a:xfrm>
            <a:off x="168812" y="365760"/>
            <a:ext cx="1767564" cy="647114"/>
          </a:xfrm>
          <a:prstGeom prst="homePlate">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lumMod val="95000"/>
                    <a:lumOff val="5000"/>
                  </a:schemeClr>
                </a:solidFill>
                <a:latin typeface="Arial" panose="020B0604020202020204" pitchFamily="34" charset="0"/>
                <a:cs typeface="Arial" panose="020B0604020202020204" pitchFamily="34" charset="0"/>
              </a:rPr>
              <a:t>Құрастыру</a:t>
            </a:r>
            <a:endParaRPr lang="en-US" dirty="0"/>
          </a:p>
        </p:txBody>
      </p:sp>
      <p:sp>
        <p:nvSpPr>
          <p:cNvPr id="2" name="TextBox 1"/>
          <p:cNvSpPr txBox="1"/>
          <p:nvPr/>
        </p:nvSpPr>
        <p:spPr>
          <a:xfrm>
            <a:off x="1936376" y="72615"/>
            <a:ext cx="9060109" cy="830997"/>
          </a:xfrm>
          <a:prstGeom prst="rect">
            <a:avLst/>
          </a:prstGeom>
          <a:noFill/>
        </p:spPr>
        <p:txBody>
          <a:bodyPr wrap="none" rtlCol="0">
            <a:spAutoFit/>
          </a:bodyPr>
          <a:lstStyle/>
          <a:p>
            <a:r>
              <a:rPr lang="ru-RU" sz="2400" b="1" dirty="0" err="1">
                <a:latin typeface="Times New Roman" panose="02020603050405020304" pitchFamily="18" charset="0"/>
                <a:cs typeface="Times New Roman" panose="02020603050405020304" pitchFamily="18" charset="0"/>
              </a:rPr>
              <a:t>Емтихан</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материалдарының</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мазмұнына</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қойылатын</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талаптар</a:t>
            </a:r>
            <a:r>
              <a:rPr lang="en-US" sz="2400" b="1" dirty="0">
                <a:latin typeface="Times New Roman" panose="02020603050405020304" pitchFamily="18" charset="0"/>
                <a:cs typeface="Times New Roman" panose="02020603050405020304" pitchFamily="18" charset="0"/>
              </a:rPr>
              <a:t>:</a:t>
            </a:r>
            <a:r>
              <a:rPr lang="en-US" sz="2400" b="1" dirty="0">
                <a:solidFill>
                  <a:srgbClr val="C00000"/>
                </a:solidFill>
                <a:latin typeface="Times New Roman" panose="02020603050405020304" pitchFamily="18" charset="0"/>
                <a:cs typeface="Times New Roman" panose="02020603050405020304" pitchFamily="18" charset="0"/>
              </a:rPr>
              <a:t> </a:t>
            </a:r>
            <a:endParaRPr lang="ru-RU" sz="2400" b="1" dirty="0">
              <a:solidFill>
                <a:srgbClr val="C00000"/>
              </a:solidFill>
              <a:latin typeface="Times New Roman" panose="02020603050405020304" pitchFamily="18" charset="0"/>
              <a:cs typeface="Times New Roman" panose="02020603050405020304" pitchFamily="18" charset="0"/>
            </a:endParaRPr>
          </a:p>
          <a:p>
            <a:endParaRPr lang="ru-RU" sz="24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a:xfrm>
            <a:off x="326573" y="312738"/>
            <a:ext cx="5265964" cy="406880"/>
          </a:xfrm>
        </p:spPr>
        <p:txBody>
          <a:bodyPr>
            <a:normAutofit/>
          </a:bodyPr>
          <a:lstStyle/>
          <a:p>
            <a:r>
              <a:rPr lang="ru-RU" altLang="ru-RU" sz="2000" b="1" dirty="0" err="1">
                <a:solidFill>
                  <a:srgbClr val="0070C0"/>
                </a:solidFill>
                <a:latin typeface="Times New Roman" panose="02020603050405020304" pitchFamily="18" charset="0"/>
                <a:cs typeface="Times New Roman" panose="02020603050405020304" pitchFamily="18" charset="0"/>
              </a:rPr>
              <a:t>Нақты</a:t>
            </a:r>
            <a:r>
              <a:rPr lang="ru-RU" altLang="ru-RU" sz="2000" b="1" dirty="0">
                <a:solidFill>
                  <a:srgbClr val="0070C0"/>
                </a:solidFill>
                <a:latin typeface="Times New Roman" panose="02020603050405020304" pitchFamily="18" charset="0"/>
                <a:cs typeface="Times New Roman" panose="02020603050405020304" pitchFamily="18" charset="0"/>
              </a:rPr>
              <a:t> </a:t>
            </a:r>
            <a:r>
              <a:rPr lang="ru-RU" altLang="ru-RU" sz="2000" b="1" dirty="0" err="1">
                <a:solidFill>
                  <a:srgbClr val="0070C0"/>
                </a:solidFill>
                <a:latin typeface="Times New Roman" panose="02020603050405020304" pitchFamily="18" charset="0"/>
                <a:cs typeface="Times New Roman" panose="02020603050405020304" pitchFamily="18" charset="0"/>
              </a:rPr>
              <a:t>және</a:t>
            </a:r>
            <a:r>
              <a:rPr lang="ru-RU" altLang="ru-RU" sz="2000" b="1" dirty="0">
                <a:solidFill>
                  <a:srgbClr val="0070C0"/>
                </a:solidFill>
                <a:latin typeface="Times New Roman" panose="02020603050405020304" pitchFamily="18" charset="0"/>
                <a:cs typeface="Times New Roman" panose="02020603050405020304" pitchFamily="18" charset="0"/>
              </a:rPr>
              <a:t> </a:t>
            </a:r>
            <a:r>
              <a:rPr lang="ru-RU" altLang="ru-RU" sz="2000" b="1" dirty="0" err="1">
                <a:solidFill>
                  <a:srgbClr val="0070C0"/>
                </a:solidFill>
                <a:latin typeface="Times New Roman" panose="02020603050405020304" pitchFamily="18" charset="0"/>
                <a:cs typeface="Times New Roman" panose="02020603050405020304" pitchFamily="18" charset="0"/>
              </a:rPr>
              <a:t>жалпы</a:t>
            </a:r>
            <a:r>
              <a:rPr lang="ru-RU" altLang="ru-RU" sz="2000" b="1" dirty="0">
                <a:solidFill>
                  <a:srgbClr val="0070C0"/>
                </a:solidFill>
                <a:latin typeface="Times New Roman" panose="02020603050405020304" pitchFamily="18" charset="0"/>
                <a:cs typeface="Times New Roman" panose="02020603050405020304" pitchFamily="18" charset="0"/>
              </a:rPr>
              <a:t> балл </a:t>
            </a:r>
            <a:r>
              <a:rPr lang="ru-RU" altLang="ru-RU" sz="2000" b="1" dirty="0" err="1">
                <a:solidFill>
                  <a:srgbClr val="0070C0"/>
                </a:solidFill>
                <a:latin typeface="Times New Roman" panose="02020603050405020304" pitchFamily="18" charset="0"/>
                <a:cs typeface="Times New Roman" panose="02020603050405020304" pitchFamily="18" charset="0"/>
              </a:rPr>
              <a:t>қою</a:t>
            </a:r>
            <a:r>
              <a:rPr lang="ru-RU" altLang="ru-RU" sz="2000" b="1" dirty="0">
                <a:solidFill>
                  <a:srgbClr val="0070C0"/>
                </a:solidFill>
                <a:latin typeface="Times New Roman" panose="02020603050405020304" pitchFamily="18" charset="0"/>
                <a:cs typeface="Times New Roman" panose="02020603050405020304" pitchFamily="18" charset="0"/>
              </a:rPr>
              <a:t> </a:t>
            </a:r>
            <a:r>
              <a:rPr lang="ru-RU" altLang="ru-RU" sz="2000" b="1" dirty="0" err="1">
                <a:solidFill>
                  <a:srgbClr val="0070C0"/>
                </a:solidFill>
                <a:latin typeface="Times New Roman" panose="02020603050405020304" pitchFamily="18" charset="0"/>
                <a:cs typeface="Times New Roman" panose="02020603050405020304" pitchFamily="18" charset="0"/>
              </a:rPr>
              <a:t>кестесі</a:t>
            </a:r>
            <a:endParaRPr lang="en-US" altLang="ru-RU" sz="2000" b="1" dirty="0">
              <a:solidFill>
                <a:srgbClr val="0070C0"/>
              </a:solidFill>
              <a:latin typeface="Times New Roman" panose="02020603050405020304" pitchFamily="18" charset="0"/>
              <a:cs typeface="Times New Roman" panose="02020603050405020304" pitchFamily="18" charset="0"/>
            </a:endParaRPr>
          </a:p>
        </p:txBody>
      </p:sp>
      <p:sp>
        <p:nvSpPr>
          <p:cNvPr id="34823" name="Номер слайда 1"/>
          <p:cNvSpPr>
            <a:spLocks noGrp="1"/>
          </p:cNvSpPr>
          <p:nvPr>
            <p:ph type="sldNum" sz="quarter" idx="12"/>
          </p:nvPr>
        </p:nvSpPr>
        <p:spPr>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spcBef>
                <a:spcPct val="20000"/>
              </a:spcBef>
              <a:buClr>
                <a:srgbClr val="FF3300"/>
              </a:buClr>
              <a:buChar char="•"/>
              <a:defRPr sz="3200">
                <a:solidFill>
                  <a:schemeClr val="tx1"/>
                </a:solidFill>
                <a:latin typeface="Arial" panose="020B0604020202020204" pitchFamily="34" charset="0"/>
              </a:defRPr>
            </a:lvl1pPr>
            <a:lvl2pPr marL="742950" indent="-285750">
              <a:spcBef>
                <a:spcPct val="20000"/>
              </a:spcBef>
              <a:buClr>
                <a:srgbClr val="FF3300"/>
              </a:buClr>
              <a:buChar char="–"/>
              <a:defRPr sz="2800">
                <a:solidFill>
                  <a:schemeClr val="tx1"/>
                </a:solidFill>
                <a:latin typeface="Arial" panose="020B0604020202020204" pitchFamily="34" charset="0"/>
              </a:defRPr>
            </a:lvl2pPr>
            <a:lvl3pPr marL="1143000" indent="-228600">
              <a:spcBef>
                <a:spcPct val="20000"/>
              </a:spcBef>
              <a:buClr>
                <a:srgbClr val="FF3300"/>
              </a:buClr>
              <a:buChar char="•"/>
              <a:defRPr sz="2400">
                <a:solidFill>
                  <a:schemeClr val="tx1"/>
                </a:solidFill>
                <a:latin typeface="Arial" panose="020B0604020202020204" pitchFamily="34" charset="0"/>
              </a:defRPr>
            </a:lvl3pPr>
            <a:lvl4pPr marL="1600200" indent="-228600">
              <a:spcBef>
                <a:spcPct val="20000"/>
              </a:spcBef>
              <a:buClr>
                <a:srgbClr val="FF3300"/>
              </a:buClr>
              <a:buChar char="–"/>
              <a:defRPr sz="2000">
                <a:solidFill>
                  <a:schemeClr val="tx1"/>
                </a:solidFill>
                <a:latin typeface="Arial" panose="020B0604020202020204" pitchFamily="34" charset="0"/>
              </a:defRPr>
            </a:lvl4pPr>
            <a:lvl5pPr marL="2057400" indent="-228600">
              <a:spcBef>
                <a:spcPct val="20000"/>
              </a:spcBef>
              <a:buClr>
                <a:srgbClr val="FF3300"/>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FF3300"/>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FF3300"/>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FF3300"/>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FF3300"/>
              </a:buClr>
              <a:buChar char="»"/>
              <a:defRPr sz="2000">
                <a:solidFill>
                  <a:schemeClr val="tx1"/>
                </a:solidFill>
                <a:latin typeface="Arial" panose="020B0604020202020204" pitchFamily="34" charset="0"/>
              </a:defRPr>
            </a:lvl9pPr>
          </a:lstStyle>
          <a:p>
            <a:pPr>
              <a:spcBef>
                <a:spcPct val="0"/>
              </a:spcBef>
              <a:buClrTx/>
              <a:buFontTx/>
              <a:buNone/>
            </a:pPr>
            <a:fld id="{A7C3A810-DD7D-4F67-82F9-68D0597EFE69}" type="slidenum">
              <a:rPr lang="en-US" altLang="en-US" sz="1000">
                <a:solidFill>
                  <a:srgbClr val="FF3300"/>
                </a:solidFill>
                <a:latin typeface="Verdana" panose="020B0604030504040204" pitchFamily="34" charset="0"/>
              </a:rPr>
              <a:pPr>
                <a:spcBef>
                  <a:spcPct val="0"/>
                </a:spcBef>
                <a:buClrTx/>
                <a:buFontTx/>
                <a:buNone/>
              </a:pPr>
              <a:t>17</a:t>
            </a:fld>
            <a:endParaRPr lang="en-US" altLang="en-US" sz="1000">
              <a:solidFill>
                <a:srgbClr val="FF3300"/>
              </a:solidFill>
              <a:latin typeface="Verdana" panose="020B0604030504040204" pitchFamily="34" charset="0"/>
            </a:endParaRPr>
          </a:p>
        </p:txBody>
      </p:sp>
      <p:sp>
        <p:nvSpPr>
          <p:cNvPr id="34819" name="AutoShape 2" descr="Картинки по запросу home work"/>
          <p:cNvSpPr>
            <a:spLocks noChangeAspect="1" noChangeArrowheads="1"/>
          </p:cNvSpPr>
          <p:nvPr/>
        </p:nvSpPr>
        <p:spPr bwMode="auto">
          <a:xfrm>
            <a:off x="1679575" y="-144463"/>
            <a:ext cx="304800" cy="30480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spcBef>
                <a:spcPct val="20000"/>
              </a:spcBef>
              <a:buClr>
                <a:srgbClr val="FF3300"/>
              </a:buClr>
              <a:buChar char="•"/>
              <a:defRPr sz="3200">
                <a:solidFill>
                  <a:schemeClr val="tx1"/>
                </a:solidFill>
                <a:latin typeface="Arial" panose="020B0604020202020204" pitchFamily="34" charset="0"/>
              </a:defRPr>
            </a:lvl1pPr>
            <a:lvl2pPr marL="742950" indent="-285750">
              <a:spcBef>
                <a:spcPct val="20000"/>
              </a:spcBef>
              <a:buClr>
                <a:srgbClr val="FF3300"/>
              </a:buClr>
              <a:buChar char="–"/>
              <a:defRPr sz="2800">
                <a:solidFill>
                  <a:schemeClr val="tx1"/>
                </a:solidFill>
                <a:latin typeface="Arial" panose="020B0604020202020204" pitchFamily="34" charset="0"/>
              </a:defRPr>
            </a:lvl2pPr>
            <a:lvl3pPr marL="1143000" indent="-228600">
              <a:spcBef>
                <a:spcPct val="20000"/>
              </a:spcBef>
              <a:buClr>
                <a:srgbClr val="FF3300"/>
              </a:buClr>
              <a:buChar char="•"/>
              <a:defRPr sz="2400">
                <a:solidFill>
                  <a:schemeClr val="tx1"/>
                </a:solidFill>
                <a:latin typeface="Arial" panose="020B0604020202020204" pitchFamily="34" charset="0"/>
              </a:defRPr>
            </a:lvl3pPr>
            <a:lvl4pPr marL="1600200" indent="-228600">
              <a:spcBef>
                <a:spcPct val="20000"/>
              </a:spcBef>
              <a:buClr>
                <a:srgbClr val="FF3300"/>
              </a:buClr>
              <a:buChar char="–"/>
              <a:defRPr sz="2000">
                <a:solidFill>
                  <a:schemeClr val="tx1"/>
                </a:solidFill>
                <a:latin typeface="Arial" panose="020B0604020202020204" pitchFamily="34" charset="0"/>
              </a:defRPr>
            </a:lvl4pPr>
            <a:lvl5pPr marL="2057400" indent="-228600">
              <a:spcBef>
                <a:spcPct val="20000"/>
              </a:spcBef>
              <a:buClr>
                <a:srgbClr val="FF3300"/>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FF3300"/>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FF3300"/>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FF3300"/>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FF3300"/>
              </a:buClr>
              <a:buChar char="»"/>
              <a:defRPr sz="2000">
                <a:solidFill>
                  <a:schemeClr val="tx1"/>
                </a:solidFill>
                <a:latin typeface="Arial" panose="020B0604020202020204" pitchFamily="34" charset="0"/>
              </a:defRPr>
            </a:lvl9pPr>
          </a:lstStyle>
          <a:p>
            <a:pPr eaLnBrk="0" fontAlgn="base" hangingPunct="0">
              <a:spcBef>
                <a:spcPct val="0"/>
              </a:spcBef>
              <a:spcAft>
                <a:spcPct val="0"/>
              </a:spcAft>
              <a:buClrTx/>
              <a:buFontTx/>
              <a:buNone/>
            </a:pPr>
            <a:endParaRPr lang="ru-RU" altLang="ru-RU" sz="1800">
              <a:solidFill>
                <a:srgbClr val="000000"/>
              </a:solidFill>
            </a:endParaRPr>
          </a:p>
        </p:txBody>
      </p:sp>
      <p:sp>
        <p:nvSpPr>
          <p:cNvPr id="34820" name="AutoShape 4" descr="Картинки по запросу home work"/>
          <p:cNvSpPr>
            <a:spLocks noChangeAspect="1" noChangeArrowheads="1"/>
          </p:cNvSpPr>
          <p:nvPr/>
        </p:nvSpPr>
        <p:spPr bwMode="auto">
          <a:xfrm>
            <a:off x="1831975" y="7938"/>
            <a:ext cx="3048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spcBef>
                <a:spcPct val="20000"/>
              </a:spcBef>
              <a:buClr>
                <a:srgbClr val="FF3300"/>
              </a:buClr>
              <a:buChar char="•"/>
              <a:defRPr sz="3200">
                <a:solidFill>
                  <a:schemeClr val="tx1"/>
                </a:solidFill>
                <a:latin typeface="Arial" panose="020B0604020202020204" pitchFamily="34" charset="0"/>
              </a:defRPr>
            </a:lvl1pPr>
            <a:lvl2pPr marL="742950" indent="-285750">
              <a:spcBef>
                <a:spcPct val="20000"/>
              </a:spcBef>
              <a:buClr>
                <a:srgbClr val="FF3300"/>
              </a:buClr>
              <a:buChar char="–"/>
              <a:defRPr sz="2800">
                <a:solidFill>
                  <a:schemeClr val="tx1"/>
                </a:solidFill>
                <a:latin typeface="Arial" panose="020B0604020202020204" pitchFamily="34" charset="0"/>
              </a:defRPr>
            </a:lvl2pPr>
            <a:lvl3pPr marL="1143000" indent="-228600">
              <a:spcBef>
                <a:spcPct val="20000"/>
              </a:spcBef>
              <a:buClr>
                <a:srgbClr val="FF3300"/>
              </a:buClr>
              <a:buChar char="•"/>
              <a:defRPr sz="2400">
                <a:solidFill>
                  <a:schemeClr val="tx1"/>
                </a:solidFill>
                <a:latin typeface="Arial" panose="020B0604020202020204" pitchFamily="34" charset="0"/>
              </a:defRPr>
            </a:lvl3pPr>
            <a:lvl4pPr marL="1600200" indent="-228600">
              <a:spcBef>
                <a:spcPct val="20000"/>
              </a:spcBef>
              <a:buClr>
                <a:srgbClr val="FF3300"/>
              </a:buClr>
              <a:buChar char="–"/>
              <a:defRPr sz="2000">
                <a:solidFill>
                  <a:schemeClr val="tx1"/>
                </a:solidFill>
                <a:latin typeface="Arial" panose="020B0604020202020204" pitchFamily="34" charset="0"/>
              </a:defRPr>
            </a:lvl4pPr>
            <a:lvl5pPr marL="2057400" indent="-228600">
              <a:spcBef>
                <a:spcPct val="20000"/>
              </a:spcBef>
              <a:buClr>
                <a:srgbClr val="FF3300"/>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FF3300"/>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FF3300"/>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FF3300"/>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FF3300"/>
              </a:buClr>
              <a:buChar char="»"/>
              <a:defRPr sz="2000">
                <a:solidFill>
                  <a:schemeClr val="tx1"/>
                </a:solidFill>
                <a:latin typeface="Arial" panose="020B0604020202020204" pitchFamily="34" charset="0"/>
              </a:defRPr>
            </a:lvl9pPr>
          </a:lstStyle>
          <a:p>
            <a:pPr eaLnBrk="0" fontAlgn="base" hangingPunct="0">
              <a:spcBef>
                <a:spcPct val="0"/>
              </a:spcBef>
              <a:spcAft>
                <a:spcPct val="0"/>
              </a:spcAft>
              <a:buClrTx/>
              <a:buFontTx/>
              <a:buNone/>
            </a:pPr>
            <a:endParaRPr lang="ru-RU" altLang="ru-RU" sz="1800">
              <a:solidFill>
                <a:srgbClr val="000000"/>
              </a:solidFill>
            </a:endParaRPr>
          </a:p>
        </p:txBody>
      </p:sp>
      <p:sp>
        <p:nvSpPr>
          <p:cNvPr id="34821" name="AutoShape 6" descr="Картинки по запросу home work"/>
          <p:cNvSpPr>
            <a:spLocks noChangeAspect="1" noChangeArrowheads="1"/>
          </p:cNvSpPr>
          <p:nvPr/>
        </p:nvSpPr>
        <p:spPr bwMode="auto">
          <a:xfrm>
            <a:off x="1984375" y="160338"/>
            <a:ext cx="3048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spcBef>
                <a:spcPct val="20000"/>
              </a:spcBef>
              <a:buClr>
                <a:srgbClr val="FF3300"/>
              </a:buClr>
              <a:buChar char="•"/>
              <a:defRPr sz="3200">
                <a:solidFill>
                  <a:schemeClr val="tx1"/>
                </a:solidFill>
                <a:latin typeface="Arial" panose="020B0604020202020204" pitchFamily="34" charset="0"/>
              </a:defRPr>
            </a:lvl1pPr>
            <a:lvl2pPr marL="742950" indent="-285750">
              <a:spcBef>
                <a:spcPct val="20000"/>
              </a:spcBef>
              <a:buClr>
                <a:srgbClr val="FF3300"/>
              </a:buClr>
              <a:buChar char="–"/>
              <a:defRPr sz="2800">
                <a:solidFill>
                  <a:schemeClr val="tx1"/>
                </a:solidFill>
                <a:latin typeface="Arial" panose="020B0604020202020204" pitchFamily="34" charset="0"/>
              </a:defRPr>
            </a:lvl2pPr>
            <a:lvl3pPr marL="1143000" indent="-228600">
              <a:spcBef>
                <a:spcPct val="20000"/>
              </a:spcBef>
              <a:buClr>
                <a:srgbClr val="FF3300"/>
              </a:buClr>
              <a:buChar char="•"/>
              <a:defRPr sz="2400">
                <a:solidFill>
                  <a:schemeClr val="tx1"/>
                </a:solidFill>
                <a:latin typeface="Arial" panose="020B0604020202020204" pitchFamily="34" charset="0"/>
              </a:defRPr>
            </a:lvl3pPr>
            <a:lvl4pPr marL="1600200" indent="-228600">
              <a:spcBef>
                <a:spcPct val="20000"/>
              </a:spcBef>
              <a:buClr>
                <a:srgbClr val="FF3300"/>
              </a:buClr>
              <a:buChar char="–"/>
              <a:defRPr sz="2000">
                <a:solidFill>
                  <a:schemeClr val="tx1"/>
                </a:solidFill>
                <a:latin typeface="Arial" panose="020B0604020202020204" pitchFamily="34" charset="0"/>
              </a:defRPr>
            </a:lvl4pPr>
            <a:lvl5pPr marL="2057400" indent="-228600">
              <a:spcBef>
                <a:spcPct val="20000"/>
              </a:spcBef>
              <a:buClr>
                <a:srgbClr val="FF3300"/>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FF3300"/>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FF3300"/>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FF3300"/>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FF3300"/>
              </a:buClr>
              <a:buChar char="»"/>
              <a:defRPr sz="2000">
                <a:solidFill>
                  <a:schemeClr val="tx1"/>
                </a:solidFill>
                <a:latin typeface="Arial" panose="020B0604020202020204" pitchFamily="34" charset="0"/>
              </a:defRPr>
            </a:lvl9pPr>
          </a:lstStyle>
          <a:p>
            <a:pPr eaLnBrk="0" fontAlgn="base" hangingPunct="0">
              <a:spcBef>
                <a:spcPct val="0"/>
              </a:spcBef>
              <a:spcAft>
                <a:spcPct val="0"/>
              </a:spcAft>
              <a:buClrTx/>
              <a:buFontTx/>
              <a:buNone/>
            </a:pPr>
            <a:endParaRPr lang="ru-RU" altLang="ru-RU" sz="1800">
              <a:solidFill>
                <a:srgbClr val="000000"/>
              </a:solidFill>
            </a:endParaRPr>
          </a:p>
        </p:txBody>
      </p:sp>
      <p:pic>
        <p:nvPicPr>
          <p:cNvPr id="2" name="Рисунок 1"/>
          <p:cNvPicPr>
            <a:picLocks noChangeAspect="1"/>
          </p:cNvPicPr>
          <p:nvPr/>
        </p:nvPicPr>
        <p:blipFill>
          <a:blip r:embed="rId3"/>
          <a:stretch>
            <a:fillRect/>
          </a:stretch>
        </p:blipFill>
        <p:spPr>
          <a:xfrm>
            <a:off x="477800" y="1453180"/>
            <a:ext cx="5906355" cy="3268183"/>
          </a:xfrm>
          <a:prstGeom prst="rect">
            <a:avLst/>
          </a:prstGeom>
        </p:spPr>
      </p:pic>
      <p:pic>
        <p:nvPicPr>
          <p:cNvPr id="3" name="Рисунок 2"/>
          <p:cNvPicPr>
            <a:picLocks noChangeAspect="1"/>
          </p:cNvPicPr>
          <p:nvPr/>
        </p:nvPicPr>
        <p:blipFill>
          <a:blip r:embed="rId4"/>
          <a:stretch>
            <a:fillRect/>
          </a:stretch>
        </p:blipFill>
        <p:spPr>
          <a:xfrm>
            <a:off x="6865181" y="160338"/>
            <a:ext cx="4979157" cy="643423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a:spLocks noChangeArrowheads="1"/>
          </p:cNvSpPr>
          <p:nvPr/>
        </p:nvSpPr>
        <p:spPr bwMode="auto">
          <a:xfrm>
            <a:off x="522663" y="208547"/>
            <a:ext cx="11669337" cy="95410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lr>
                <a:srgbClr val="FF3300"/>
              </a:buClr>
              <a:buChar char="•"/>
              <a:defRPr sz="3200">
                <a:solidFill>
                  <a:schemeClr val="tx1"/>
                </a:solidFill>
                <a:latin typeface="Arial" panose="020B0604020202020204" pitchFamily="34" charset="0"/>
              </a:defRPr>
            </a:lvl1pPr>
            <a:lvl2pPr marL="742950" indent="-285750">
              <a:spcBef>
                <a:spcPct val="20000"/>
              </a:spcBef>
              <a:buClr>
                <a:srgbClr val="FF3300"/>
              </a:buClr>
              <a:buChar char="–"/>
              <a:defRPr sz="2800">
                <a:solidFill>
                  <a:schemeClr val="tx1"/>
                </a:solidFill>
                <a:latin typeface="Arial" panose="020B0604020202020204" pitchFamily="34" charset="0"/>
              </a:defRPr>
            </a:lvl2pPr>
            <a:lvl3pPr marL="1143000" indent="-228600">
              <a:spcBef>
                <a:spcPct val="20000"/>
              </a:spcBef>
              <a:buClr>
                <a:srgbClr val="FF3300"/>
              </a:buClr>
              <a:buChar char="•"/>
              <a:defRPr sz="2400">
                <a:solidFill>
                  <a:schemeClr val="tx1"/>
                </a:solidFill>
                <a:latin typeface="Arial" panose="020B0604020202020204" pitchFamily="34" charset="0"/>
              </a:defRPr>
            </a:lvl3pPr>
            <a:lvl4pPr marL="1600200" indent="-228600">
              <a:spcBef>
                <a:spcPct val="20000"/>
              </a:spcBef>
              <a:buClr>
                <a:srgbClr val="FF3300"/>
              </a:buClr>
              <a:buChar char="–"/>
              <a:defRPr sz="2000">
                <a:solidFill>
                  <a:schemeClr val="tx1"/>
                </a:solidFill>
                <a:latin typeface="Arial" panose="020B0604020202020204" pitchFamily="34" charset="0"/>
              </a:defRPr>
            </a:lvl4pPr>
            <a:lvl5pPr marL="2057400" indent="-228600">
              <a:spcBef>
                <a:spcPct val="20000"/>
              </a:spcBef>
              <a:buClr>
                <a:srgbClr val="FF3300"/>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FF3300"/>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FF3300"/>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FF3300"/>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FF3300"/>
              </a:buClr>
              <a:buChar char="»"/>
              <a:defRPr sz="2000">
                <a:solidFill>
                  <a:schemeClr val="tx1"/>
                </a:solidFill>
                <a:latin typeface="Arial" panose="020B0604020202020204" pitchFamily="34" charset="0"/>
              </a:defRPr>
            </a:lvl9pPr>
          </a:lstStyle>
          <a:p>
            <a:pPr algn="ctr">
              <a:spcBef>
                <a:spcPct val="0"/>
              </a:spcBef>
              <a:buClrTx/>
              <a:buFontTx/>
              <a:buNone/>
            </a:pPr>
            <a:r>
              <a:rPr lang="en-US" altLang="ru-RU" sz="2800" b="1" dirty="0">
                <a:solidFill>
                  <a:schemeClr val="accent5"/>
                </a:solidFill>
                <a:latin typeface="Times New Roman" panose="02020603050405020304" pitchFamily="18" charset="0"/>
                <a:cs typeface="Times New Roman" panose="02020603050405020304" pitchFamily="18" charset="0"/>
              </a:rPr>
              <a:t>Критериалды бағалау бойынша нормативтік құжаттардағы </a:t>
            </a:r>
          </a:p>
          <a:p>
            <a:pPr algn="ctr">
              <a:spcBef>
                <a:spcPct val="0"/>
              </a:spcBef>
              <a:buClrTx/>
              <a:buFontTx/>
              <a:buNone/>
            </a:pPr>
            <a:r>
              <a:rPr lang="en-US" altLang="ru-RU" sz="2800" b="1" dirty="0">
                <a:solidFill>
                  <a:schemeClr val="accent5"/>
                </a:solidFill>
                <a:latin typeface="Times New Roman" panose="02020603050405020304" pitchFamily="18" charset="0"/>
                <a:cs typeface="Times New Roman" panose="02020603050405020304" pitchFamily="18" charset="0"/>
              </a:rPr>
              <a:t>өзгерістер мен толықтырулар</a:t>
            </a:r>
            <a:endParaRPr lang="ru-RU" altLang="ru-RU" sz="2800" b="1" dirty="0">
              <a:solidFill>
                <a:schemeClr val="accent5"/>
              </a:solidFill>
            </a:endParaRPr>
          </a:p>
        </p:txBody>
      </p:sp>
      <p:sp>
        <p:nvSpPr>
          <p:cNvPr id="4" name="TextBox 3"/>
          <p:cNvSpPr txBox="1">
            <a:spLocks noChangeArrowheads="1"/>
          </p:cNvSpPr>
          <p:nvPr/>
        </p:nvSpPr>
        <p:spPr bwMode="auto">
          <a:xfrm>
            <a:off x="4550432" y="1787340"/>
            <a:ext cx="7382421" cy="268541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101420" tIns="50710" rIns="101420" bIns="50710">
            <a:spAutoFit/>
          </a:bodyPr>
          <a:lstStyle>
            <a:lvl1pPr>
              <a:spcBef>
                <a:spcPct val="20000"/>
              </a:spcBef>
              <a:buClr>
                <a:srgbClr val="FF3300"/>
              </a:buClr>
              <a:buChar char="•"/>
              <a:defRPr sz="3200">
                <a:solidFill>
                  <a:schemeClr val="tx1"/>
                </a:solidFill>
                <a:latin typeface="Arial" panose="020B0604020202020204" pitchFamily="34" charset="0"/>
              </a:defRPr>
            </a:lvl1pPr>
            <a:lvl2pPr marL="742950" indent="-285750">
              <a:spcBef>
                <a:spcPct val="20000"/>
              </a:spcBef>
              <a:buClr>
                <a:srgbClr val="FF3300"/>
              </a:buClr>
              <a:buChar char="–"/>
              <a:defRPr sz="2800">
                <a:solidFill>
                  <a:schemeClr val="tx1"/>
                </a:solidFill>
                <a:latin typeface="Arial" panose="020B0604020202020204" pitchFamily="34" charset="0"/>
              </a:defRPr>
            </a:lvl2pPr>
            <a:lvl3pPr marL="1143000" indent="-228600">
              <a:spcBef>
                <a:spcPct val="20000"/>
              </a:spcBef>
              <a:buClr>
                <a:srgbClr val="FF3300"/>
              </a:buClr>
              <a:buChar char="•"/>
              <a:defRPr sz="2400">
                <a:solidFill>
                  <a:schemeClr val="tx1"/>
                </a:solidFill>
                <a:latin typeface="Arial" panose="020B0604020202020204" pitchFamily="34" charset="0"/>
              </a:defRPr>
            </a:lvl3pPr>
            <a:lvl4pPr marL="1600200" indent="-228600">
              <a:spcBef>
                <a:spcPct val="20000"/>
              </a:spcBef>
              <a:buClr>
                <a:srgbClr val="FF3300"/>
              </a:buClr>
              <a:buChar char="–"/>
              <a:defRPr sz="2000">
                <a:solidFill>
                  <a:schemeClr val="tx1"/>
                </a:solidFill>
                <a:latin typeface="Arial" panose="020B0604020202020204" pitchFamily="34" charset="0"/>
              </a:defRPr>
            </a:lvl4pPr>
            <a:lvl5pPr marL="2057400" indent="-228600">
              <a:spcBef>
                <a:spcPct val="20000"/>
              </a:spcBef>
              <a:buClr>
                <a:srgbClr val="FF3300"/>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FF3300"/>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FF3300"/>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FF3300"/>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FF3300"/>
              </a:buClr>
              <a:buChar char="»"/>
              <a:defRPr sz="2000">
                <a:solidFill>
                  <a:schemeClr val="tx1"/>
                </a:solidFill>
                <a:latin typeface="Arial" panose="020B0604020202020204" pitchFamily="34" charset="0"/>
              </a:defRPr>
            </a:lvl9pPr>
          </a:lstStyle>
          <a:p>
            <a:pPr algn="just">
              <a:spcBef>
                <a:spcPct val="0"/>
              </a:spcBef>
              <a:buClrTx/>
              <a:buFontTx/>
              <a:buNone/>
            </a:pPr>
            <a:r>
              <a:rPr lang="ru-RU" altLang="ru-RU" sz="2400" dirty="0" err="1">
                <a:latin typeface="Times New Roman" panose="02020603050405020304" pitchFamily="18" charset="0"/>
                <a:cs typeface="Times New Roman" panose="02020603050405020304" pitchFamily="18" charset="0"/>
              </a:rPr>
              <a:t>Қазақстан</a:t>
            </a:r>
            <a:r>
              <a:rPr lang="ru-RU" altLang="ru-RU" sz="2400" dirty="0">
                <a:latin typeface="Times New Roman" panose="02020603050405020304" pitchFamily="18" charset="0"/>
                <a:cs typeface="Times New Roman" panose="02020603050405020304" pitchFamily="18" charset="0"/>
              </a:rPr>
              <a:t> </a:t>
            </a:r>
            <a:r>
              <a:rPr lang="ru-RU" altLang="ru-RU" sz="2400" dirty="0" err="1">
                <a:latin typeface="Times New Roman" panose="02020603050405020304" pitchFamily="18" charset="0"/>
                <a:cs typeface="Times New Roman" panose="02020603050405020304" pitchFamily="18" charset="0"/>
              </a:rPr>
              <a:t>Республикасы</a:t>
            </a:r>
            <a:r>
              <a:rPr lang="ru-RU" altLang="ru-RU" sz="2400" dirty="0">
                <a:latin typeface="Times New Roman" panose="02020603050405020304" pitchFamily="18" charset="0"/>
                <a:cs typeface="Times New Roman" panose="02020603050405020304" pitchFamily="18" charset="0"/>
              </a:rPr>
              <a:t> </a:t>
            </a:r>
            <a:r>
              <a:rPr lang="ru-RU" altLang="ru-RU" sz="2400" dirty="0" err="1">
                <a:latin typeface="Times New Roman" panose="02020603050405020304" pitchFamily="18" charset="0"/>
                <a:cs typeface="Times New Roman" panose="02020603050405020304" pitchFamily="18" charset="0"/>
              </a:rPr>
              <a:t>Білім</a:t>
            </a:r>
            <a:r>
              <a:rPr lang="ru-RU" altLang="ru-RU" sz="2400" dirty="0">
                <a:latin typeface="Times New Roman" panose="02020603050405020304" pitchFamily="18" charset="0"/>
                <a:cs typeface="Times New Roman" panose="02020603050405020304" pitchFamily="18" charset="0"/>
              </a:rPr>
              <a:t> </a:t>
            </a:r>
            <a:r>
              <a:rPr lang="ru-RU" altLang="ru-RU" sz="2400" dirty="0" err="1">
                <a:latin typeface="Times New Roman" panose="02020603050405020304" pitchFamily="18" charset="0"/>
                <a:cs typeface="Times New Roman" panose="02020603050405020304" pitchFamily="18" charset="0"/>
              </a:rPr>
              <a:t>және</a:t>
            </a:r>
            <a:r>
              <a:rPr lang="ru-RU" altLang="ru-RU" sz="2400" dirty="0">
                <a:latin typeface="Times New Roman" panose="02020603050405020304" pitchFamily="18" charset="0"/>
                <a:cs typeface="Times New Roman" panose="02020603050405020304" pitchFamily="18" charset="0"/>
              </a:rPr>
              <a:t> </a:t>
            </a:r>
            <a:r>
              <a:rPr lang="ru-RU" altLang="ru-RU" sz="2400" dirty="0" err="1">
                <a:latin typeface="Times New Roman" panose="02020603050405020304" pitchFamily="18" charset="0"/>
                <a:cs typeface="Times New Roman" panose="02020603050405020304" pitchFamily="18" charset="0"/>
              </a:rPr>
              <a:t>ғылым</a:t>
            </a:r>
            <a:r>
              <a:rPr lang="ru-RU" altLang="ru-RU" sz="2400" dirty="0">
                <a:latin typeface="Times New Roman" panose="02020603050405020304" pitchFamily="18" charset="0"/>
                <a:cs typeface="Times New Roman" panose="02020603050405020304" pitchFamily="18" charset="0"/>
              </a:rPr>
              <a:t> </a:t>
            </a:r>
            <a:r>
              <a:rPr lang="ru-RU" altLang="ru-RU" sz="2400" dirty="0" err="1">
                <a:latin typeface="Times New Roman" panose="02020603050405020304" pitchFamily="18" charset="0"/>
                <a:cs typeface="Times New Roman" panose="02020603050405020304" pitchFamily="18" charset="0"/>
              </a:rPr>
              <a:t>министрлігінің</a:t>
            </a:r>
            <a:r>
              <a:rPr lang="ru-RU" altLang="ru-RU" sz="2400" dirty="0">
                <a:latin typeface="Times New Roman" panose="02020603050405020304" pitchFamily="18" charset="0"/>
                <a:cs typeface="Times New Roman" panose="02020603050405020304" pitchFamily="18" charset="0"/>
              </a:rPr>
              <a:t> 2008 </a:t>
            </a:r>
            <a:r>
              <a:rPr lang="ru-RU" altLang="ru-RU" sz="2400" dirty="0" err="1">
                <a:latin typeface="Times New Roman" panose="02020603050405020304" pitchFamily="18" charset="0"/>
                <a:cs typeface="Times New Roman" panose="02020603050405020304" pitchFamily="18" charset="0"/>
              </a:rPr>
              <a:t>жылғы</a:t>
            </a:r>
            <a:r>
              <a:rPr lang="ru-RU" altLang="ru-RU" sz="2400" dirty="0">
                <a:latin typeface="Times New Roman" panose="02020603050405020304" pitchFamily="18" charset="0"/>
                <a:cs typeface="Times New Roman" panose="02020603050405020304" pitchFamily="18" charset="0"/>
              </a:rPr>
              <a:t> 18 </a:t>
            </a:r>
            <a:r>
              <a:rPr lang="ru-RU" altLang="ru-RU" sz="2400" dirty="0" err="1">
                <a:latin typeface="Times New Roman" panose="02020603050405020304" pitchFamily="18" charset="0"/>
                <a:cs typeface="Times New Roman" panose="02020603050405020304" pitchFamily="18" charset="0"/>
              </a:rPr>
              <a:t>наурыздағы</a:t>
            </a:r>
            <a:r>
              <a:rPr lang="ru-RU" altLang="ru-RU" sz="2400" dirty="0">
                <a:latin typeface="Times New Roman" panose="02020603050405020304" pitchFamily="18" charset="0"/>
                <a:cs typeface="Times New Roman" panose="02020603050405020304" pitchFamily="18" charset="0"/>
              </a:rPr>
              <a:t> «</a:t>
            </a:r>
            <a:r>
              <a:rPr lang="ru-RU" altLang="ru-RU" sz="2400" dirty="0" err="1">
                <a:latin typeface="Times New Roman" panose="02020603050405020304" pitchFamily="18" charset="0"/>
                <a:cs typeface="Times New Roman" panose="02020603050405020304" pitchFamily="18" charset="0"/>
              </a:rPr>
              <a:t>Білім</a:t>
            </a:r>
            <a:r>
              <a:rPr lang="ru-RU" altLang="ru-RU" sz="2400" dirty="0">
                <a:latin typeface="Times New Roman" panose="02020603050405020304" pitchFamily="18" charset="0"/>
                <a:cs typeface="Times New Roman" panose="02020603050405020304" pitchFamily="18" charset="0"/>
              </a:rPr>
              <a:t> </a:t>
            </a:r>
            <a:r>
              <a:rPr lang="ru-RU" altLang="ru-RU" sz="2400" dirty="0" err="1">
                <a:latin typeface="Times New Roman" panose="02020603050405020304" pitchFamily="18" charset="0"/>
                <a:cs typeface="Times New Roman" panose="02020603050405020304" pitchFamily="18" charset="0"/>
              </a:rPr>
              <a:t>алушылардың</a:t>
            </a:r>
            <a:r>
              <a:rPr lang="ru-RU" altLang="ru-RU" sz="2400" dirty="0">
                <a:latin typeface="Times New Roman" panose="02020603050405020304" pitchFamily="18" charset="0"/>
                <a:cs typeface="Times New Roman" panose="02020603050405020304" pitchFamily="18" charset="0"/>
              </a:rPr>
              <a:t> </a:t>
            </a:r>
            <a:r>
              <a:rPr lang="ru-RU" altLang="ru-RU" sz="2400" dirty="0" err="1">
                <a:latin typeface="Times New Roman" panose="02020603050405020304" pitchFamily="18" charset="0"/>
                <a:cs typeface="Times New Roman" panose="02020603050405020304" pitchFamily="18" charset="0"/>
              </a:rPr>
              <a:t>үлгеріміне</a:t>
            </a:r>
            <a:r>
              <a:rPr lang="ru-RU" altLang="ru-RU" sz="2400" dirty="0">
                <a:latin typeface="Times New Roman" panose="02020603050405020304" pitchFamily="18" charset="0"/>
                <a:cs typeface="Times New Roman" panose="02020603050405020304" pitchFamily="18" charset="0"/>
              </a:rPr>
              <a:t> </a:t>
            </a:r>
            <a:r>
              <a:rPr lang="ru-RU" altLang="ru-RU" sz="2400" dirty="0" err="1">
                <a:latin typeface="Times New Roman" panose="02020603050405020304" pitchFamily="18" charset="0"/>
                <a:cs typeface="Times New Roman" panose="02020603050405020304" pitchFamily="18" charset="0"/>
              </a:rPr>
              <a:t>ағымдық</a:t>
            </a:r>
            <a:r>
              <a:rPr lang="ru-RU" altLang="ru-RU" sz="2400" dirty="0">
                <a:latin typeface="Times New Roman" panose="02020603050405020304" pitchFamily="18" charset="0"/>
                <a:cs typeface="Times New Roman" panose="02020603050405020304" pitchFamily="18" charset="0"/>
              </a:rPr>
              <a:t> </a:t>
            </a:r>
            <a:r>
              <a:rPr lang="ru-RU" altLang="ru-RU" sz="2400" dirty="0" err="1">
                <a:latin typeface="Times New Roman" panose="02020603050405020304" pitchFamily="18" charset="0"/>
                <a:cs typeface="Times New Roman" panose="02020603050405020304" pitchFamily="18" charset="0"/>
              </a:rPr>
              <a:t>бақылау</a:t>
            </a:r>
            <a:r>
              <a:rPr lang="ru-RU" altLang="ru-RU" sz="2400" dirty="0">
                <a:latin typeface="Times New Roman" panose="02020603050405020304" pitchFamily="18" charset="0"/>
                <a:cs typeface="Times New Roman" panose="02020603050405020304" pitchFamily="18" charset="0"/>
              </a:rPr>
              <a:t>, </a:t>
            </a:r>
            <a:r>
              <a:rPr lang="ru-RU" altLang="ru-RU" sz="2400" dirty="0" err="1">
                <a:latin typeface="Times New Roman" panose="02020603050405020304" pitchFamily="18" charset="0"/>
                <a:cs typeface="Times New Roman" panose="02020603050405020304" pitchFamily="18" charset="0"/>
              </a:rPr>
              <a:t>аралық</a:t>
            </a:r>
            <a:r>
              <a:rPr lang="ru-RU" altLang="ru-RU" sz="2400" dirty="0">
                <a:latin typeface="Times New Roman" panose="02020603050405020304" pitchFamily="18" charset="0"/>
                <a:cs typeface="Times New Roman" panose="02020603050405020304" pitchFamily="18" charset="0"/>
              </a:rPr>
              <a:t> </a:t>
            </a:r>
            <a:r>
              <a:rPr lang="ru-RU" altLang="ru-RU" sz="2400" dirty="0" err="1">
                <a:latin typeface="Times New Roman" panose="02020603050405020304" pitchFamily="18" charset="0"/>
                <a:cs typeface="Times New Roman" panose="02020603050405020304" pitchFamily="18" charset="0"/>
              </a:rPr>
              <a:t>және</a:t>
            </a:r>
            <a:r>
              <a:rPr lang="ru-RU" altLang="ru-RU" sz="2400" dirty="0">
                <a:latin typeface="Times New Roman" panose="02020603050405020304" pitchFamily="18" charset="0"/>
                <a:cs typeface="Times New Roman" panose="02020603050405020304" pitchFamily="18" charset="0"/>
              </a:rPr>
              <a:t> </a:t>
            </a:r>
            <a:r>
              <a:rPr lang="ru-RU" altLang="ru-RU" sz="2400" dirty="0" err="1">
                <a:latin typeface="Times New Roman" panose="02020603050405020304" pitchFamily="18" charset="0"/>
                <a:cs typeface="Times New Roman" panose="02020603050405020304" pitchFamily="18" charset="0"/>
              </a:rPr>
              <a:t>қорытынды</a:t>
            </a:r>
            <a:r>
              <a:rPr lang="ru-RU" altLang="ru-RU" sz="2400" dirty="0">
                <a:latin typeface="Times New Roman" panose="02020603050405020304" pitchFamily="18" charset="0"/>
                <a:cs typeface="Times New Roman" panose="02020603050405020304" pitchFamily="18" charset="0"/>
              </a:rPr>
              <a:t> </a:t>
            </a:r>
            <a:r>
              <a:rPr lang="ru-RU" altLang="ru-RU" sz="2400" dirty="0" err="1">
                <a:latin typeface="Times New Roman" panose="02020603050405020304" pitchFamily="18" charset="0"/>
                <a:cs typeface="Times New Roman" panose="02020603050405020304" pitchFamily="18" charset="0"/>
              </a:rPr>
              <a:t>аттестаттау</a:t>
            </a:r>
            <a:r>
              <a:rPr lang="ru-RU" altLang="ru-RU" sz="2400" dirty="0">
                <a:latin typeface="Times New Roman" panose="02020603050405020304" pitchFamily="18" charset="0"/>
                <a:cs typeface="Times New Roman" panose="02020603050405020304" pitchFamily="18" charset="0"/>
              </a:rPr>
              <a:t> </a:t>
            </a:r>
            <a:r>
              <a:rPr lang="ru-RU" altLang="ru-RU" sz="2400" dirty="0" err="1">
                <a:latin typeface="Times New Roman" panose="02020603050405020304" pitchFamily="18" charset="0"/>
                <a:cs typeface="Times New Roman" panose="02020603050405020304" pitchFamily="18" charset="0"/>
              </a:rPr>
              <a:t>өткізудің</a:t>
            </a:r>
            <a:r>
              <a:rPr lang="ru-RU" altLang="ru-RU" sz="2400" dirty="0">
                <a:latin typeface="Times New Roman" panose="02020603050405020304" pitchFamily="18" charset="0"/>
                <a:cs typeface="Times New Roman" panose="02020603050405020304" pitchFamily="18" charset="0"/>
              </a:rPr>
              <a:t> </a:t>
            </a:r>
            <a:r>
              <a:rPr lang="ru-RU" altLang="ru-RU" sz="2400" dirty="0" err="1">
                <a:latin typeface="Times New Roman" panose="02020603050405020304" pitchFamily="18" charset="0"/>
                <a:cs typeface="Times New Roman" panose="02020603050405020304" pitchFamily="18" charset="0"/>
              </a:rPr>
              <a:t>үлгілік</a:t>
            </a:r>
            <a:r>
              <a:rPr lang="ru-RU" altLang="ru-RU" sz="2400" dirty="0">
                <a:latin typeface="Times New Roman" panose="02020603050405020304" pitchFamily="18" charset="0"/>
                <a:cs typeface="Times New Roman" panose="02020603050405020304" pitchFamily="18" charset="0"/>
              </a:rPr>
              <a:t> </a:t>
            </a:r>
            <a:r>
              <a:rPr lang="ru-RU" altLang="ru-RU" sz="2400" dirty="0" err="1">
                <a:latin typeface="Times New Roman" panose="02020603050405020304" pitchFamily="18" charset="0"/>
                <a:cs typeface="Times New Roman" panose="02020603050405020304" pitchFamily="18" charset="0"/>
              </a:rPr>
              <a:t>қағидаларын</a:t>
            </a:r>
            <a:r>
              <a:rPr lang="ru-RU" altLang="ru-RU" sz="2400" dirty="0">
                <a:latin typeface="Times New Roman" panose="02020603050405020304" pitchFamily="18" charset="0"/>
                <a:cs typeface="Times New Roman" panose="02020603050405020304" pitchFamily="18" charset="0"/>
              </a:rPr>
              <a:t> </a:t>
            </a:r>
            <a:r>
              <a:rPr lang="ru-RU" altLang="ru-RU" sz="2400" dirty="0" err="1">
                <a:latin typeface="Times New Roman" panose="02020603050405020304" pitchFamily="18" charset="0"/>
                <a:cs typeface="Times New Roman" panose="02020603050405020304" pitchFamily="18" charset="0"/>
              </a:rPr>
              <a:t>бекіту</a:t>
            </a:r>
            <a:r>
              <a:rPr lang="ru-RU" altLang="ru-RU" sz="2400" dirty="0">
                <a:latin typeface="Times New Roman" panose="02020603050405020304" pitchFamily="18" charset="0"/>
                <a:cs typeface="Times New Roman" panose="02020603050405020304" pitchFamily="18" charset="0"/>
              </a:rPr>
              <a:t> </a:t>
            </a:r>
            <a:r>
              <a:rPr lang="ru-RU" altLang="ru-RU" sz="2400" dirty="0" err="1">
                <a:latin typeface="Times New Roman" panose="02020603050405020304" pitchFamily="18" charset="0"/>
                <a:cs typeface="Times New Roman" panose="02020603050405020304" pitchFamily="18" charset="0"/>
              </a:rPr>
              <a:t>туралы</a:t>
            </a:r>
            <a:r>
              <a:rPr lang="ru-RU" altLang="ru-RU" sz="2400" dirty="0">
                <a:latin typeface="Times New Roman" panose="02020603050405020304" pitchFamily="18" charset="0"/>
                <a:cs typeface="Times New Roman" panose="02020603050405020304" pitchFamily="18" charset="0"/>
              </a:rPr>
              <a:t>» </a:t>
            </a:r>
            <a:r>
              <a:rPr lang="en-US" altLang="ru-RU" sz="2400" dirty="0">
                <a:latin typeface="Times New Roman" panose="02020603050405020304" pitchFamily="18" charset="0"/>
                <a:cs typeface="Times New Roman" panose="02020603050405020304" pitchFamily="18" charset="0"/>
              </a:rPr>
              <a:t>N 125 </a:t>
            </a:r>
            <a:r>
              <a:rPr lang="ru-RU" altLang="ru-RU" sz="2400" dirty="0" err="1">
                <a:latin typeface="Times New Roman" panose="02020603050405020304" pitchFamily="18" charset="0"/>
                <a:cs typeface="Times New Roman" panose="02020603050405020304" pitchFamily="18" charset="0"/>
              </a:rPr>
              <a:t>Бұйрығына </a:t>
            </a:r>
            <a:r>
              <a:rPr lang="ru-RU" altLang="ru-RU" sz="2400" dirty="0">
                <a:latin typeface="Times New Roman" panose="02020603050405020304" pitchFamily="18" charset="0"/>
                <a:cs typeface="Times New Roman" panose="02020603050405020304" pitchFamily="18" charset="0"/>
              </a:rPr>
              <a:t> (</a:t>
            </a:r>
            <a:r>
              <a:rPr lang="ru-RU" altLang="ru-RU" sz="2400" dirty="0">
                <a:solidFill>
                  <a:srgbClr val="FF0000"/>
                </a:solidFill>
                <a:latin typeface="Times New Roman" panose="02020603050405020304" pitchFamily="18" charset="0"/>
                <a:cs typeface="Times New Roman" panose="02020603050405020304" pitchFamily="18" charset="0"/>
              </a:rPr>
              <a:t>2019 </a:t>
            </a:r>
            <a:r>
              <a:rPr lang="ru-RU" altLang="ru-RU" sz="2400" dirty="0" err="1">
                <a:solidFill>
                  <a:srgbClr val="FF0000"/>
                </a:solidFill>
                <a:latin typeface="Times New Roman" panose="02020603050405020304" pitchFamily="18" charset="0"/>
                <a:cs typeface="Times New Roman" panose="02020603050405020304" pitchFamily="18" charset="0"/>
              </a:rPr>
              <a:t>жылдың</a:t>
            </a:r>
            <a:r>
              <a:rPr lang="ru-RU" altLang="ru-RU" sz="2400" dirty="0">
                <a:solidFill>
                  <a:srgbClr val="FF0000"/>
                </a:solidFill>
                <a:latin typeface="Times New Roman" panose="02020603050405020304" pitchFamily="18" charset="0"/>
                <a:cs typeface="Times New Roman" panose="02020603050405020304" pitchFamily="18" charset="0"/>
              </a:rPr>
              <a:t> 26 </a:t>
            </a:r>
            <a:r>
              <a:rPr lang="ru-RU" altLang="ru-RU" sz="2400" dirty="0" err="1">
                <a:solidFill>
                  <a:srgbClr val="FF0000"/>
                </a:solidFill>
                <a:latin typeface="Times New Roman" panose="02020603050405020304" pitchFamily="18" charset="0"/>
                <a:cs typeface="Times New Roman" panose="02020603050405020304" pitchFamily="18" charset="0"/>
              </a:rPr>
              <a:t>қарашасындағы</a:t>
            </a:r>
            <a:r>
              <a:rPr lang="ru-RU" altLang="ru-RU" sz="2400" dirty="0">
                <a:solidFill>
                  <a:srgbClr val="FF0000"/>
                </a:solidFill>
                <a:latin typeface="Times New Roman" panose="02020603050405020304" pitchFamily="18" charset="0"/>
                <a:cs typeface="Times New Roman" panose="02020603050405020304" pitchFamily="18" charset="0"/>
              </a:rPr>
              <a:t> №509 </a:t>
            </a:r>
            <a:r>
              <a:rPr lang="ru-RU" altLang="ru-RU" sz="2400" dirty="0" err="1">
                <a:solidFill>
                  <a:srgbClr val="FF0000"/>
                </a:solidFill>
                <a:latin typeface="Times New Roman" panose="02020603050405020304" pitchFamily="18" charset="0"/>
                <a:cs typeface="Times New Roman" panose="02020603050405020304" pitchFamily="18" charset="0"/>
              </a:rPr>
              <a:t>өзгерістермен</a:t>
            </a:r>
            <a:r>
              <a:rPr lang="ru-RU" altLang="ru-RU" sz="2400" dirty="0">
                <a:latin typeface="Times New Roman" panose="02020603050405020304" pitchFamily="18" charset="0"/>
                <a:cs typeface="Times New Roman" panose="02020603050405020304" pitchFamily="18" charset="0"/>
              </a:rPr>
              <a:t>)  </a:t>
            </a:r>
            <a:r>
              <a:rPr lang="" altLang="ru-RU" sz="2400" dirty="0">
                <a:latin typeface="Times New Roman" panose="02020603050405020304" pitchFamily="18" charset="0"/>
                <a:cs typeface="Times New Roman" panose="02020603050405020304" pitchFamily="18" charset="0"/>
              </a:rPr>
              <a:t>Осы бұйрыққа сәйкес өткізіледі</a:t>
            </a:r>
          </a:p>
        </p:txBody>
      </p:sp>
      <p:pic>
        <p:nvPicPr>
          <p:cNvPr id="6" name="Рисунок 5"/>
          <p:cNvPicPr>
            <a:picLocks noChangeAspect="1"/>
          </p:cNvPicPr>
          <p:nvPr/>
        </p:nvPicPr>
        <p:blipFill rotWithShape="1">
          <a:blip r:embed="rId2">
            <a:extLst>
              <a:ext uri="{28A0092B-C50C-407E-A947-70E740481C1C}">
                <a14:useLocalDpi xmlns:a14="http://schemas.microsoft.com/office/drawing/2010/main" xmlns="" val="0"/>
              </a:ext>
            </a:extLst>
          </a:blip>
          <a:srcRect l="6627" r="6744"/>
          <a:stretch>
            <a:fillRect/>
          </a:stretch>
        </p:blipFill>
        <p:spPr>
          <a:xfrm>
            <a:off x="259147" y="2502499"/>
            <a:ext cx="3893128" cy="2534196"/>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en-US" sz="2400" b="1" dirty="0">
                <a:solidFill>
                  <a:srgbClr val="002060"/>
                </a:solidFill>
                <a:latin typeface="Times New Roman" panose="02020603050405020304" pitchFamily="18" charset="0"/>
                <a:cs typeface="Times New Roman" panose="02020603050405020304" pitchFamily="18" charset="0"/>
              </a:rPr>
              <a:t>Білім алушыларды қорытынды </a:t>
            </a:r>
            <a:br>
              <a:rPr lang="en-US" sz="2400" b="1" dirty="0">
                <a:solidFill>
                  <a:srgbClr val="002060"/>
                </a:solidFill>
                <a:latin typeface="Times New Roman" panose="02020603050405020304" pitchFamily="18" charset="0"/>
                <a:cs typeface="Times New Roman" panose="02020603050405020304" pitchFamily="18" charset="0"/>
              </a:rPr>
            </a:br>
            <a:r>
              <a:rPr lang="en-US" sz="2400" b="1" dirty="0">
                <a:solidFill>
                  <a:srgbClr val="002060"/>
                </a:solidFill>
                <a:latin typeface="Times New Roman" panose="02020603050405020304" pitchFamily="18" charset="0"/>
                <a:cs typeface="Times New Roman" panose="02020603050405020304" pitchFamily="18" charset="0"/>
              </a:rPr>
              <a:t>аттестаттау </a:t>
            </a:r>
          </a:p>
        </p:txBody>
      </p:sp>
      <p:sp>
        <p:nvSpPr>
          <p:cNvPr id="3" name="Объект 2"/>
          <p:cNvSpPr>
            <a:spLocks noGrp="1"/>
          </p:cNvSpPr>
          <p:nvPr>
            <p:ph sz="half" idx="1"/>
          </p:nvPr>
        </p:nvSpPr>
        <p:spPr/>
        <p:txBody>
          <a:bodyPr>
            <a:normAutofit lnSpcReduction="10000"/>
          </a:bodyPr>
          <a:lstStyle/>
          <a:p>
            <a:pPr algn="just">
              <a:buFont typeface="Wingdings" panose="05000000000000000000" pitchFamily="2" charset="2"/>
              <a:buChar char="Ø"/>
            </a:pPr>
            <a:r>
              <a:rPr lang="ru-RU" sz="2000" dirty="0">
                <a:latin typeface="Arial" panose="020B0604020202020204" pitchFamily="34" charset="0"/>
                <a:cs typeface="Arial" panose="020B0604020202020204" pitchFamily="34" charset="0"/>
              </a:rPr>
              <a:t> </a:t>
            </a:r>
            <a:r>
              <a:rPr lang="en-US" sz="2000" dirty="0">
                <a:solidFill>
                  <a:srgbClr val="002060"/>
                </a:solidFill>
                <a:latin typeface="Times New Roman" panose="02020603050405020304" pitchFamily="18" charset="0"/>
                <a:cs typeface="Times New Roman" panose="02020603050405020304" pitchFamily="18" charset="0"/>
              </a:rPr>
              <a:t>мемлекеттік жалпыға міндетті білім беру стандартында қарастырылған білім деңгейіне сәйкес білім алушылардың оқу пәндерінің көлемін меңгеру деңгейін анықтау үшін өткізілетін шара.</a:t>
            </a:r>
          </a:p>
          <a:p>
            <a:pPr algn="just">
              <a:buFont typeface="Wingdings" panose="05000000000000000000" pitchFamily="2" charset="2"/>
              <a:buChar char="Ø"/>
            </a:pPr>
            <a:r>
              <a:rPr lang="" altLang="en-US" sz="2000" dirty="0">
                <a:solidFill>
                  <a:srgbClr val="002060"/>
                </a:solidFill>
                <a:latin typeface="Times New Roman" panose="02020603050405020304" pitchFamily="18" charset="0"/>
                <a:cs typeface="Times New Roman" panose="02020603050405020304" pitchFamily="18" charset="0"/>
              </a:rPr>
              <a:t>білім алушыларды қорытынды аттестаттау жаңартылған білім мазмұны бойынша негізгі орта білім беру деңгейінің 8-9-сыныптарына арналған “Қазақ тілі” пәні бойынша үлгілік оқуағдарламасының мазмұнын қамтиды. Білім алушылардың білімі,білігі, сондай-ақ дағдылары мемлекеттік жалпыға міндетті білім беру стандартында күтілетін нәтижелермен анықталады.</a:t>
            </a:r>
          </a:p>
          <a:p>
            <a:pPr algn="just">
              <a:buFont typeface="Wingdings" panose="05000000000000000000" pitchFamily="2" charset="2"/>
              <a:buChar char="Ø"/>
            </a:pPr>
            <a:r>
              <a:rPr lang="en-US" sz="2000" dirty="0">
                <a:solidFill>
                  <a:srgbClr val="002060"/>
                </a:solidFill>
                <a:latin typeface="Times New Roman" panose="02020603050405020304" pitchFamily="18" charset="0"/>
                <a:cs typeface="Times New Roman" panose="02020603050405020304" pitchFamily="18" charset="0"/>
              </a:rPr>
              <a:t>қорытынды аттестация тапсырмалары пән бойынша тест спецификациясына сүйеніп жасалады. </a:t>
            </a:r>
          </a:p>
          <a:p>
            <a:endParaRPr lang="en-US" sz="2000" dirty="0">
              <a:solidFill>
                <a:srgbClr val="002060"/>
              </a:solidFill>
              <a:latin typeface="Times New Roman" panose="02020603050405020304" pitchFamily="18" charset="0"/>
              <a:cs typeface="Times New Roman" panose="02020603050405020304" pitchFamily="18" charset="0"/>
            </a:endParaRPr>
          </a:p>
        </p:txBody>
      </p:sp>
      <p:pic>
        <p:nvPicPr>
          <p:cNvPr id="4" name="Рисунок 3"/>
          <p:cNvPicPr>
            <a:picLocks noChangeAspect="1"/>
          </p:cNvPicPr>
          <p:nvPr/>
        </p:nvPicPr>
        <p:blipFill rotWithShape="1">
          <a:blip r:embed="rId2" cstate="print"/>
          <a:srcRect l="57001" t="6477" r="3857" b="8063"/>
          <a:stretch>
            <a:fillRect/>
          </a:stretch>
        </p:blipFill>
        <p:spPr>
          <a:xfrm>
            <a:off x="7080069" y="0"/>
            <a:ext cx="5111931" cy="6858000"/>
          </a:xfrm>
          <a:prstGeom prst="rect">
            <a:avLst/>
          </a:prstGeom>
        </p:spPr>
      </p:pic>
      <p:pic>
        <p:nvPicPr>
          <p:cNvPr id="5" name="Picture 2" descr="http://almaty.torginform.kz/content/2015/20151214/u24782/images/201512/14/p20151214055425-135b934d6b83336982e710ba7ab58542.jpg"/>
          <p:cNvPicPr>
            <a:picLocks noChangeAspect="1" noChangeArrowheads="1"/>
          </p:cNvPicPr>
          <p:nvPr/>
        </p:nvPicPr>
        <p:blipFill>
          <a:blip r:embed="rId3" cstate="print"/>
          <a:srcRect t="7830" r="6237" b="16618"/>
          <a:stretch>
            <a:fillRect/>
          </a:stretch>
        </p:blipFill>
        <p:spPr bwMode="auto">
          <a:xfrm>
            <a:off x="225915" y="178837"/>
            <a:ext cx="1054245" cy="643488"/>
          </a:xfrm>
          <a:prstGeom prst="rect">
            <a:avLst/>
          </a:prstGeom>
          <a:noFill/>
        </p:spPr>
      </p:pic>
      <p:sp>
        <p:nvSpPr>
          <p:cNvPr id="7" name="Content Placeholder 6"/>
          <p:cNvSpPr>
            <a:spLocks noGrp="1"/>
          </p:cNvSpPr>
          <p:nvPr>
            <p:ph sz="half" idx="2"/>
          </p:nvPr>
        </p:nvSpPr>
        <p:spPr/>
        <p:txBody>
          <a:bodyPr/>
          <a:lstStyle/>
          <a:p>
            <a:endParaRPr 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3" name="Рисунок 2"/>
          <p:cNvPicPr>
            <a:picLocks noChangeAspect="1"/>
          </p:cNvPicPr>
          <p:nvPr/>
        </p:nvPicPr>
        <p:blipFill rotWithShape="1">
          <a:blip r:embed="rId2" cstate="print"/>
          <a:srcRect l="31" t="922" r="8571" b="6477"/>
          <a:stretch>
            <a:fillRect/>
          </a:stretch>
        </p:blipFill>
        <p:spPr>
          <a:xfrm>
            <a:off x="0" y="0"/>
            <a:ext cx="12192000" cy="6858000"/>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Скругленный прямоугольник 11"/>
          <p:cNvSpPr/>
          <p:nvPr/>
        </p:nvSpPr>
        <p:spPr>
          <a:xfrm>
            <a:off x="8430712" y="2778244"/>
            <a:ext cx="2639705" cy="3509181"/>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ru-RU" dirty="0" err="1">
                <a:latin typeface="Arial Narrow" panose="020B0606020202030204" pitchFamily="34" charset="0"/>
              </a:rPr>
              <a:t>Емтихан</a:t>
            </a:r>
            <a:r>
              <a:rPr lang="ru-RU" dirty="0">
                <a:latin typeface="Arial Narrow" panose="020B0606020202030204" pitchFamily="34" charset="0"/>
              </a:rPr>
              <a:t> </a:t>
            </a:r>
            <a:r>
              <a:rPr lang="ru-RU" dirty="0" err="1">
                <a:latin typeface="Arial Narrow" panose="020B0606020202030204" pitchFamily="34" charset="0"/>
              </a:rPr>
              <a:t>жұмыстарын</a:t>
            </a:r>
            <a:r>
              <a:rPr lang="ru-RU" dirty="0">
                <a:latin typeface="Arial Narrow" panose="020B0606020202030204" pitchFamily="34" charset="0"/>
              </a:rPr>
              <a:t> </a:t>
            </a:r>
            <a:r>
              <a:rPr lang="ru-RU" dirty="0" err="1">
                <a:latin typeface="Arial Narrow" panose="020B0606020202030204" pitchFamily="34" charset="0"/>
              </a:rPr>
              <a:t>бағалау</a:t>
            </a:r>
            <a:r>
              <a:rPr lang="ru-RU" dirty="0">
                <a:latin typeface="Arial Narrow" panose="020B0606020202030204" pitchFamily="34" charset="0"/>
              </a:rPr>
              <a:t> </a:t>
            </a:r>
            <a:r>
              <a:rPr lang="ru-RU" dirty="0" err="1">
                <a:latin typeface="Arial Narrow" panose="020B0606020202030204" pitchFamily="34" charset="0"/>
              </a:rPr>
              <a:t>балдық</a:t>
            </a:r>
            <a:r>
              <a:rPr lang="ru-RU" dirty="0">
                <a:latin typeface="Arial Narrow" panose="020B0606020202030204" pitchFamily="34" charset="0"/>
              </a:rPr>
              <a:t> </a:t>
            </a:r>
            <a:r>
              <a:rPr lang="ru-RU" dirty="0" err="1">
                <a:latin typeface="Arial Narrow" panose="020B0606020202030204" pitchFamily="34" charset="0"/>
              </a:rPr>
              <a:t>жүйе</a:t>
            </a:r>
            <a:r>
              <a:rPr lang="ru-RU" dirty="0">
                <a:latin typeface="Arial Narrow" panose="020B0606020202030204" pitchFamily="34" charset="0"/>
              </a:rPr>
              <a:t> </a:t>
            </a:r>
            <a:r>
              <a:rPr lang="ru-RU" dirty="0" err="1">
                <a:latin typeface="Arial Narrow" panose="020B0606020202030204" pitchFamily="34" charset="0"/>
              </a:rPr>
              <a:t>бойынша</a:t>
            </a:r>
            <a:r>
              <a:rPr lang="ru-RU" dirty="0">
                <a:latin typeface="Arial Narrow" panose="020B0606020202030204" pitchFamily="34" charset="0"/>
              </a:rPr>
              <a:t> </a:t>
            </a:r>
            <a:r>
              <a:rPr lang="ru-RU" dirty="0" err="1">
                <a:latin typeface="Arial Narrow" panose="020B0606020202030204" pitchFamily="34" charset="0"/>
              </a:rPr>
              <a:t>жүзеге</a:t>
            </a:r>
            <a:r>
              <a:rPr lang="ru-RU" dirty="0">
                <a:latin typeface="Arial Narrow" panose="020B0606020202030204" pitchFamily="34" charset="0"/>
              </a:rPr>
              <a:t> </a:t>
            </a:r>
            <a:r>
              <a:rPr lang="ru-RU" dirty="0" err="1">
                <a:latin typeface="Arial Narrow" panose="020B0606020202030204" pitchFamily="34" charset="0"/>
              </a:rPr>
              <a:t>асырылады</a:t>
            </a:r>
            <a:r>
              <a:rPr lang="ru-RU" dirty="0">
                <a:latin typeface="Arial Narrow" panose="020B0606020202030204" pitchFamily="34" charset="0"/>
              </a:rPr>
              <a:t> </a:t>
            </a:r>
            <a:r>
              <a:rPr lang="ru-RU" dirty="0" err="1">
                <a:latin typeface="Arial Narrow" panose="020B0606020202030204" pitchFamily="34" charset="0"/>
              </a:rPr>
              <a:t>және</a:t>
            </a:r>
            <a:r>
              <a:rPr lang="ru-RU" dirty="0">
                <a:latin typeface="Arial Narrow" panose="020B0606020202030204" pitchFamily="34" charset="0"/>
              </a:rPr>
              <a:t> </a:t>
            </a:r>
            <a:r>
              <a:rPr lang="ru-RU" dirty="0" err="1">
                <a:latin typeface="Arial Narrow" panose="020B0606020202030204" pitchFamily="34" charset="0"/>
              </a:rPr>
              <a:t>балға</a:t>
            </a:r>
            <a:r>
              <a:rPr lang="ru-RU" dirty="0">
                <a:latin typeface="Arial Narrow" panose="020B0606020202030204" pitchFamily="34" charset="0"/>
              </a:rPr>
              <a:t> </a:t>
            </a:r>
            <a:r>
              <a:rPr lang="ru-RU" dirty="0" err="1">
                <a:latin typeface="Arial Narrow" panose="020B0606020202030204" pitchFamily="34" charset="0"/>
              </a:rPr>
              <a:t>пайыздық</a:t>
            </a:r>
            <a:r>
              <a:rPr lang="ru-RU" dirty="0">
                <a:latin typeface="Arial Narrow" panose="020B0606020202030204" pitchFamily="34" charset="0"/>
              </a:rPr>
              <a:t> </a:t>
            </a:r>
            <a:r>
              <a:rPr lang="ru-RU" dirty="0" err="1">
                <a:latin typeface="Arial Narrow" panose="020B0606020202030204" pitchFamily="34" charset="0"/>
              </a:rPr>
              <a:t>қатынасты</a:t>
            </a:r>
            <a:r>
              <a:rPr lang="ru-RU" dirty="0">
                <a:latin typeface="Arial Narrow" panose="020B0606020202030204" pitchFamily="34" charset="0"/>
              </a:rPr>
              <a:t> </a:t>
            </a:r>
            <a:r>
              <a:rPr lang="ru-RU" dirty="0" err="1">
                <a:latin typeface="Arial Narrow" panose="020B0606020202030204" pitchFamily="34" charset="0"/>
              </a:rPr>
              <a:t>анықтау</a:t>
            </a:r>
            <a:r>
              <a:rPr lang="ru-RU" dirty="0">
                <a:latin typeface="Arial Narrow" panose="020B0606020202030204" pitchFamily="34" charset="0"/>
              </a:rPr>
              <a:t> </a:t>
            </a:r>
            <a:r>
              <a:rPr lang="ru-RU" dirty="0" err="1">
                <a:latin typeface="Arial Narrow" panose="020B0606020202030204" pitchFamily="34" charset="0"/>
              </a:rPr>
              <a:t>арқылы</a:t>
            </a:r>
            <a:r>
              <a:rPr lang="ru-RU" dirty="0">
                <a:latin typeface="Arial Narrow" panose="020B0606020202030204" pitchFamily="34" charset="0"/>
              </a:rPr>
              <a:t> </a:t>
            </a:r>
            <a:r>
              <a:rPr lang="ru-RU" dirty="0" err="1">
                <a:latin typeface="Arial Narrow" panose="020B0606020202030204" pitchFamily="34" charset="0"/>
              </a:rPr>
              <a:t>тиісті</a:t>
            </a:r>
            <a:r>
              <a:rPr lang="ru-RU" dirty="0">
                <a:latin typeface="Arial Narrow" panose="020B0606020202030204" pitchFamily="34" charset="0"/>
              </a:rPr>
              <a:t> </a:t>
            </a:r>
            <a:r>
              <a:rPr lang="ru-RU" dirty="0" err="1">
                <a:latin typeface="Arial Narrow" panose="020B0606020202030204" pitchFamily="34" charset="0"/>
              </a:rPr>
              <a:t>баға</a:t>
            </a:r>
            <a:r>
              <a:rPr lang="ru-RU" dirty="0">
                <a:latin typeface="Arial Narrow" panose="020B0606020202030204" pitchFamily="34" charset="0"/>
              </a:rPr>
              <a:t> </a:t>
            </a:r>
            <a:r>
              <a:rPr lang="ru-RU" dirty="0" err="1">
                <a:latin typeface="Arial Narrow" panose="020B0606020202030204" pitchFamily="34" charset="0"/>
              </a:rPr>
              <a:t>қойылады</a:t>
            </a:r>
            <a:endParaRPr lang="ru-RU" dirty="0">
              <a:latin typeface="Arial Narrow" panose="020B0606020202030204" pitchFamily="34" charset="0"/>
            </a:endParaRPr>
          </a:p>
        </p:txBody>
      </p:sp>
      <p:sp>
        <p:nvSpPr>
          <p:cNvPr id="18" name="Овал 17"/>
          <p:cNvSpPr/>
          <p:nvPr/>
        </p:nvSpPr>
        <p:spPr>
          <a:xfrm>
            <a:off x="7552550" y="2305577"/>
            <a:ext cx="1402552" cy="1436179"/>
          </a:xfrm>
          <a:prstGeom prst="ellipse">
            <a:avLst/>
          </a:prstGeom>
        </p:spPr>
        <p:style>
          <a:lnRef idx="2">
            <a:schemeClr val="accent2"/>
          </a:lnRef>
          <a:fillRef idx="1">
            <a:schemeClr val="lt1"/>
          </a:fillRef>
          <a:effectRef idx="0">
            <a:schemeClr val="accent2"/>
          </a:effectRef>
          <a:fontRef idx="minor">
            <a:schemeClr val="dk1"/>
          </a:fontRef>
        </p:style>
        <p:txBody>
          <a:bodyPr rtlCol="0" anchor="ctr"/>
          <a:lstStyle/>
          <a:p>
            <a:pPr algn="ctr"/>
            <a:endParaRPr lang="ru-RU" dirty="0"/>
          </a:p>
        </p:txBody>
      </p:sp>
      <p:sp>
        <p:nvSpPr>
          <p:cNvPr id="10" name="Скругленный прямоугольник 9"/>
          <p:cNvSpPr/>
          <p:nvPr/>
        </p:nvSpPr>
        <p:spPr>
          <a:xfrm>
            <a:off x="4908330" y="2848583"/>
            <a:ext cx="2606723" cy="3509181"/>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dirty="0">
                <a:latin typeface="Arial Narrow" panose="020B0606020202030204" pitchFamily="34" charset="0"/>
              </a:rPr>
              <a:t>Емтихан жұмыстарының мазмұны пән бойынша оқу бағдарламасының күтілетін нәтижелеріне қол жеткізуге бағытталған және білім алушы меңгеруі тиіс дағдыларды қамтиды.</a:t>
            </a:r>
          </a:p>
        </p:txBody>
      </p:sp>
      <p:sp>
        <p:nvSpPr>
          <p:cNvPr id="17" name="Овал 16"/>
          <p:cNvSpPr/>
          <p:nvPr/>
        </p:nvSpPr>
        <p:spPr>
          <a:xfrm>
            <a:off x="4104728" y="2256205"/>
            <a:ext cx="1402552" cy="1436179"/>
          </a:xfrm>
          <a:prstGeom prst="ellipse">
            <a:avLst/>
          </a:prstGeom>
        </p:spPr>
        <p:style>
          <a:lnRef idx="2">
            <a:schemeClr val="accent2"/>
          </a:lnRef>
          <a:fillRef idx="1">
            <a:schemeClr val="lt1"/>
          </a:fillRef>
          <a:effectRef idx="0">
            <a:schemeClr val="accent2"/>
          </a:effectRef>
          <a:fontRef idx="minor">
            <a:schemeClr val="dk1"/>
          </a:fontRef>
        </p:style>
        <p:txBody>
          <a:bodyPr rtlCol="0" anchor="ctr"/>
          <a:lstStyle/>
          <a:p>
            <a:pPr algn="ctr"/>
            <a:endParaRPr lang="ru-RU" dirty="0"/>
          </a:p>
        </p:txBody>
      </p:sp>
      <p:sp>
        <p:nvSpPr>
          <p:cNvPr id="5" name="Скругленный прямоугольник 4"/>
          <p:cNvSpPr/>
          <p:nvPr/>
        </p:nvSpPr>
        <p:spPr>
          <a:xfrm>
            <a:off x="2363729" y="1226177"/>
            <a:ext cx="8841473" cy="1026993"/>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marL="355600" algn="just">
              <a:tabLst>
                <a:tab pos="534670" algn="l"/>
              </a:tabLst>
            </a:pPr>
            <a:r>
              <a:rPr lang="ru-RU" dirty="0"/>
              <a:t> </a:t>
            </a:r>
            <a:r>
              <a:rPr lang="ru-RU" sz="2000" dirty="0"/>
              <a:t>Тест </a:t>
            </a:r>
            <a:r>
              <a:rPr lang="ru-RU" sz="2000" dirty="0" err="1"/>
              <a:t>спецификациясы</a:t>
            </a:r>
            <a:r>
              <a:rPr lang="ru-RU" sz="2000" dirty="0"/>
              <a:t> </a:t>
            </a:r>
            <a:r>
              <a:rPr lang="ru-RU" sz="2000" dirty="0" err="1"/>
              <a:t>қорытынды</a:t>
            </a:r>
            <a:r>
              <a:rPr lang="ru-RU" sz="2000" dirty="0"/>
              <a:t> </a:t>
            </a:r>
            <a:r>
              <a:rPr lang="ru-RU" sz="2000" dirty="0" err="1"/>
              <a:t>аттестацияның</a:t>
            </a:r>
            <a:r>
              <a:rPr lang="ru-RU" sz="2000" dirty="0"/>
              <a:t> </a:t>
            </a:r>
            <a:r>
              <a:rPr lang="ru-RU" sz="2000" dirty="0" err="1"/>
              <a:t>мазмұнына</a:t>
            </a:r>
            <a:r>
              <a:rPr lang="ru-RU" sz="2000" dirty="0"/>
              <a:t>, </a:t>
            </a:r>
            <a:r>
              <a:rPr lang="ru-RU" sz="2000" dirty="0" err="1"/>
              <a:t>құрылымына</a:t>
            </a:r>
            <a:r>
              <a:rPr lang="ru-RU" sz="2000" dirty="0"/>
              <a:t> </a:t>
            </a:r>
            <a:r>
              <a:rPr lang="ru-RU" sz="2000" dirty="0" err="1"/>
              <a:t>және</a:t>
            </a:r>
            <a:r>
              <a:rPr lang="ru-RU" sz="2000" dirty="0"/>
              <a:t> </a:t>
            </a:r>
            <a:r>
              <a:rPr lang="ru-RU" sz="2000" dirty="0" err="1"/>
              <a:t>өткізілуіне</a:t>
            </a:r>
            <a:r>
              <a:rPr lang="ru-RU" sz="2000" dirty="0"/>
              <a:t> </a:t>
            </a:r>
            <a:r>
              <a:rPr lang="ru-RU" sz="2000" dirty="0" err="1"/>
              <a:t>қойылатын</a:t>
            </a:r>
            <a:r>
              <a:rPr lang="ru-RU" sz="2000" dirty="0"/>
              <a:t> </a:t>
            </a:r>
            <a:r>
              <a:rPr lang="ru-RU" sz="2000" dirty="0" err="1"/>
              <a:t>талаптарды</a:t>
            </a:r>
            <a:r>
              <a:rPr lang="ru-RU" sz="2000" dirty="0"/>
              <a:t> </a:t>
            </a:r>
            <a:r>
              <a:rPr lang="ru-RU" sz="2000" dirty="0" err="1"/>
              <a:t>қамтиды</a:t>
            </a:r>
            <a:r>
              <a:rPr lang="ru-RU" sz="2000" dirty="0"/>
              <a:t>. </a:t>
            </a:r>
            <a:endParaRPr lang="ru-RU" dirty="0">
              <a:latin typeface="Arial Narrow" panose="020B0606020202030204" pitchFamily="34" charset="0"/>
            </a:endParaRPr>
          </a:p>
        </p:txBody>
      </p:sp>
      <p:sp>
        <p:nvSpPr>
          <p:cNvPr id="4" name="Овал 3"/>
          <p:cNvSpPr/>
          <p:nvPr/>
        </p:nvSpPr>
        <p:spPr>
          <a:xfrm>
            <a:off x="1016203" y="857612"/>
            <a:ext cx="1678676" cy="1623445"/>
          </a:xfrm>
          <a:prstGeom prst="ellipse">
            <a:avLst/>
          </a:prstGeom>
        </p:spPr>
        <p:style>
          <a:lnRef idx="2">
            <a:schemeClr val="accent2"/>
          </a:lnRef>
          <a:fillRef idx="1">
            <a:schemeClr val="lt1"/>
          </a:fillRef>
          <a:effectRef idx="0">
            <a:schemeClr val="accent2"/>
          </a:effectRef>
          <a:fontRef idx="minor">
            <a:schemeClr val="dk1"/>
          </a:fontRef>
        </p:style>
        <p:txBody>
          <a:bodyPr rtlCol="0" anchor="ctr"/>
          <a:lstStyle/>
          <a:p>
            <a:pPr algn="ctr"/>
            <a:endParaRPr lang="ru-RU" dirty="0"/>
          </a:p>
        </p:txBody>
      </p:sp>
      <p:sp>
        <p:nvSpPr>
          <p:cNvPr id="2" name="Заголовок 1"/>
          <p:cNvSpPr>
            <a:spLocks noGrp="1"/>
          </p:cNvSpPr>
          <p:nvPr>
            <p:ph type="title"/>
          </p:nvPr>
        </p:nvSpPr>
        <p:spPr>
          <a:xfrm>
            <a:off x="1350498" y="279598"/>
            <a:ext cx="10841502" cy="818866"/>
          </a:xfrm>
        </p:spPr>
        <p:txBody>
          <a:bodyPr>
            <a:normAutofit fontScale="90000"/>
          </a:bodyPr>
          <a:lstStyle/>
          <a:p>
            <a:pPr algn="ctr"/>
            <a:r>
              <a:rPr lang="en-US" sz="3600" dirty="0">
                <a:solidFill>
                  <a:srgbClr val="0070C0"/>
                </a:solidFill>
                <a:latin typeface="Arial Narrow" panose="020B0606020202030204" pitchFamily="34" charset="0"/>
              </a:rPr>
              <a:t/>
            </a:r>
            <a:br>
              <a:rPr lang="en-US" sz="3600" dirty="0">
                <a:solidFill>
                  <a:srgbClr val="0070C0"/>
                </a:solidFill>
                <a:latin typeface="Arial Narrow" panose="020B0606020202030204" pitchFamily="34" charset="0"/>
              </a:rPr>
            </a:br>
            <a:r>
              <a:rPr lang="en-US" sz="3600" b="1" dirty="0">
                <a:solidFill>
                  <a:srgbClr val="0070C0"/>
                </a:solidFill>
                <a:latin typeface="Arial Narrow" panose="020B0606020202030204" pitchFamily="34" charset="0"/>
              </a:rPr>
              <a:t>9-сыныпқа арналған қорытынды аттестаттау спецификациясы</a:t>
            </a:r>
            <a:r>
              <a:rPr lang="en-US" dirty="0">
                <a:solidFill>
                  <a:srgbClr val="002060"/>
                </a:solidFill>
                <a:latin typeface="Arial Narrow" panose="020B0606020202030204" pitchFamily="34" charset="0"/>
              </a:rPr>
              <a:t/>
            </a:r>
            <a:br>
              <a:rPr lang="en-US" dirty="0">
                <a:solidFill>
                  <a:srgbClr val="002060"/>
                </a:solidFill>
                <a:latin typeface="Arial Narrow" panose="020B0606020202030204" pitchFamily="34" charset="0"/>
              </a:rPr>
            </a:br>
            <a:endParaRPr lang="ru-RU" dirty="0">
              <a:latin typeface="Arial Narrow" panose="020B0606020202030204" pitchFamily="34" charset="0"/>
            </a:endParaRPr>
          </a:p>
        </p:txBody>
      </p:sp>
      <p:pic>
        <p:nvPicPr>
          <p:cNvPr id="1026" name="Picture 2" descr="ÐÐ°ÑÑÐ¸Ð½ÐºÐ¸ Ð¿Ð¾ Ð·Ð°Ð¿ÑÐ¾ÑÑ Ð¾Ð±ÑÐ°Ð·ÑÑ"/>
          <p:cNvPicPr>
            <a:picLocks noChangeAspect="1" noChangeArrowheads="1"/>
          </p:cNvPicPr>
          <p:nvPr/>
        </p:nvPicPr>
        <p:blipFill rotWithShape="1">
          <a:blip r:embed="rId3" cstate="print">
            <a:extLst>
              <a:ext uri="{28A0092B-C50C-407E-A947-70E740481C1C}">
                <a14:useLocalDpi xmlns:a14="http://schemas.microsoft.com/office/drawing/2010/main" xmlns="" val="0"/>
              </a:ext>
            </a:extLst>
          </a:blip>
          <a:srcRect l="14351" t="6228" r="15245" b="7663"/>
          <a:stretch>
            <a:fillRect/>
          </a:stretch>
        </p:blipFill>
        <p:spPr bwMode="auto">
          <a:xfrm>
            <a:off x="1445426" y="1116074"/>
            <a:ext cx="883694" cy="1080826"/>
          </a:xfrm>
          <a:prstGeom prst="rect">
            <a:avLst/>
          </a:prstGeom>
          <a:noFill/>
          <a:extLst>
            <a:ext uri="{909E8E84-426E-40DD-AFC4-6F175D3DCCD1}">
              <a14:hiddenFill xmlns:a14="http://schemas.microsoft.com/office/drawing/2010/main" xmlns="">
                <a:solidFill>
                  <a:srgbClr val="FFFFFF"/>
                </a:solidFill>
              </a14:hiddenFill>
            </a:ext>
          </a:extLst>
        </p:spPr>
      </p:pic>
      <p:sp>
        <p:nvSpPr>
          <p:cNvPr id="6" name="Скругленный прямоугольник 5"/>
          <p:cNvSpPr/>
          <p:nvPr/>
        </p:nvSpPr>
        <p:spPr>
          <a:xfrm>
            <a:off x="1408028" y="2820447"/>
            <a:ext cx="2606723" cy="3509181"/>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en-US" dirty="0">
              <a:latin typeface="Arial Narrow" panose="020B0606020202030204" pitchFamily="34" charset="0"/>
            </a:endParaRPr>
          </a:p>
          <a:p>
            <a:pPr algn="ctr"/>
            <a:r>
              <a:rPr lang="en-US" dirty="0">
                <a:latin typeface="Arial Narrow" panose="020B0606020202030204" pitchFamily="34" charset="0"/>
              </a:rPr>
              <a:t>Қорытынды аттестация спецификациясы жаңартылған білім мазмұнының оқу бағдарламалары  мен  критериалды бағалау жүйесінің арасындағы тығыз байланысқа негізделіп құрастырылған.  </a:t>
            </a:r>
            <a:endParaRPr lang="ru-RU" dirty="0">
              <a:latin typeface="Arial Narrow" panose="020B0606020202030204" pitchFamily="34" charset="0"/>
            </a:endParaRPr>
          </a:p>
        </p:txBody>
      </p:sp>
      <p:sp>
        <p:nvSpPr>
          <p:cNvPr id="7" name="Овал 6"/>
          <p:cNvSpPr/>
          <p:nvPr/>
        </p:nvSpPr>
        <p:spPr>
          <a:xfrm>
            <a:off x="379829" y="2227202"/>
            <a:ext cx="1402552" cy="1436179"/>
          </a:xfrm>
          <a:prstGeom prst="ellipse">
            <a:avLst/>
          </a:prstGeom>
        </p:spPr>
        <p:style>
          <a:lnRef idx="2">
            <a:schemeClr val="accent2"/>
          </a:lnRef>
          <a:fillRef idx="1">
            <a:schemeClr val="lt1"/>
          </a:fillRef>
          <a:effectRef idx="0">
            <a:schemeClr val="accent2"/>
          </a:effectRef>
          <a:fontRef idx="minor">
            <a:schemeClr val="dk1"/>
          </a:fontRef>
        </p:style>
        <p:txBody>
          <a:bodyPr rtlCol="0" anchor="ctr"/>
          <a:lstStyle/>
          <a:p>
            <a:pPr algn="ctr"/>
            <a:endParaRPr lang="ru-RU" dirty="0"/>
          </a:p>
        </p:txBody>
      </p:sp>
      <p:pic>
        <p:nvPicPr>
          <p:cNvPr id="8" name="Рисунок 7"/>
          <p:cNvPicPr>
            <a:picLocks noChangeAspect="1"/>
          </p:cNvPicPr>
          <p:nvPr/>
        </p:nvPicPr>
        <p:blipFill rotWithShape="1">
          <a:blip r:embed="rId4" cstate="print"/>
          <a:srcRect l="26955" t="15214" r="30060" b="9005"/>
          <a:stretch>
            <a:fillRect/>
          </a:stretch>
        </p:blipFill>
        <p:spPr>
          <a:xfrm>
            <a:off x="596010" y="2379950"/>
            <a:ext cx="998323" cy="990003"/>
          </a:xfrm>
          <a:prstGeom prst="rect">
            <a:avLst/>
          </a:prstGeom>
        </p:spPr>
      </p:pic>
      <p:pic>
        <p:nvPicPr>
          <p:cNvPr id="14" name="Picture 2" descr="ÐÐ¾ÑÐ¾Ð¶ÐµÐµ Ð¸Ð·Ð¾Ð±ÑÐ°Ð¶ÐµÐ½Ð¸Ðµ"/>
          <p:cNvPicPr>
            <a:picLocks noChangeAspect="1" noChangeArrowheads="1"/>
          </p:cNvPicPr>
          <p:nvPr/>
        </p:nvPicPr>
        <p:blipFill rotWithShape="1">
          <a:blip r:embed="rId5" cstate="print">
            <a:extLst>
              <a:ext uri="{28A0092B-C50C-407E-A947-70E740481C1C}">
                <a14:useLocalDpi xmlns:a14="http://schemas.microsoft.com/office/drawing/2010/main" xmlns="" val="0"/>
              </a:ext>
            </a:extLst>
          </a:blip>
          <a:srcRect l="15228" t="5131" r="14488" b="9703"/>
          <a:stretch>
            <a:fillRect/>
          </a:stretch>
        </p:blipFill>
        <p:spPr bwMode="auto">
          <a:xfrm>
            <a:off x="4343073" y="2500531"/>
            <a:ext cx="849157" cy="1049453"/>
          </a:xfrm>
          <a:prstGeom prst="rect">
            <a:avLst/>
          </a:prstGeom>
          <a:noFill/>
          <a:extLst>
            <a:ext uri="{909E8E84-426E-40DD-AFC4-6F175D3DCCD1}">
              <a14:hiddenFill xmlns:a14="http://schemas.microsoft.com/office/drawing/2010/main" xmlns="">
                <a:solidFill>
                  <a:srgbClr val="FFFFFF"/>
                </a:solidFill>
              </a14:hiddenFill>
            </a:ext>
          </a:extLst>
        </p:spPr>
      </p:pic>
      <p:pic>
        <p:nvPicPr>
          <p:cNvPr id="1028" name="Picture 4" descr="ÐÐ°ÑÑÐ¸Ð½ÐºÐ¸ Ð¿Ð¾ Ð·Ð°Ð¿ÑÐ¾ÑÑ ÑÑÐ¾Ð²ÐµÐ½Ñ Ð·Ð½Ð°Ð½Ð¸Ð¹ ÑÐ¸Ð»ÑÑÑ"/>
          <p:cNvPicPr>
            <a:picLocks noChangeAspect="1" noChangeArrowheads="1"/>
          </p:cNvPicPr>
          <p:nvPr/>
        </p:nvPicPr>
        <p:blipFill rotWithShape="1">
          <a:blip r:embed="rId6" cstate="print">
            <a:extLst>
              <a:ext uri="{28A0092B-C50C-407E-A947-70E740481C1C}">
                <a14:useLocalDpi xmlns:a14="http://schemas.microsoft.com/office/drawing/2010/main" xmlns="" val="0"/>
              </a:ext>
            </a:extLst>
          </a:blip>
          <a:srcRect l="8765" t="9245" r="14623"/>
          <a:stretch>
            <a:fillRect/>
          </a:stretch>
        </p:blipFill>
        <p:spPr bwMode="auto">
          <a:xfrm>
            <a:off x="7683202" y="2542734"/>
            <a:ext cx="1056839" cy="990003"/>
          </a:xfrm>
          <a:prstGeom prst="rect">
            <a:avLst/>
          </a:prstGeom>
          <a:noFill/>
          <a:extLst>
            <a:ext uri="{909E8E84-426E-40DD-AFC4-6F175D3DCCD1}">
              <a14:hiddenFill xmlns:a14="http://schemas.microsoft.com/office/drawing/2010/main" xmlns="">
                <a:solidFill>
                  <a:srgbClr val="FFFFFF"/>
                </a:solidFill>
              </a14:hiddenFill>
            </a:ext>
          </a:extLst>
        </p:spPr>
      </p:pic>
      <p:pic>
        <p:nvPicPr>
          <p:cNvPr id="16" name="Picture 2" descr="http://almaty.torginform.kz/content/2015/20151214/u24782/images/201512/14/p20151214055425-135b934d6b83336982e710ba7ab58542.jpg"/>
          <p:cNvPicPr>
            <a:picLocks noChangeAspect="1" noChangeArrowheads="1"/>
          </p:cNvPicPr>
          <p:nvPr/>
        </p:nvPicPr>
        <p:blipFill>
          <a:blip r:embed="rId7" cstate="print"/>
          <a:srcRect t="7830" r="6237" b="16618"/>
          <a:stretch>
            <a:fillRect/>
          </a:stretch>
        </p:blipFill>
        <p:spPr bwMode="auto">
          <a:xfrm>
            <a:off x="168812" y="196948"/>
            <a:ext cx="1251193" cy="763701"/>
          </a:xfrm>
          <a:prstGeom prst="rect">
            <a:avLst/>
          </a:prstGeom>
          <a:noFill/>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sz="2800">
                <a:solidFill>
                  <a:srgbClr val="002060"/>
                </a:solidFill>
                <a:latin typeface="Times New Roman" panose="02020603050405020304" pitchFamily="18" charset="0"/>
                <a:cs typeface="Times New Roman" panose="02020603050405020304" pitchFamily="18" charset="0"/>
              </a:rPr>
              <a:t>Критериалды бағалау жүйесімен байланысы</a:t>
            </a:r>
            <a:br>
              <a:rPr lang="en-US" sz="2800">
                <a:solidFill>
                  <a:srgbClr val="002060"/>
                </a:solidFill>
                <a:latin typeface="Times New Roman" panose="02020603050405020304" pitchFamily="18" charset="0"/>
                <a:cs typeface="Times New Roman" panose="02020603050405020304" pitchFamily="18" charset="0"/>
              </a:rPr>
            </a:br>
            <a:r>
              <a:rPr lang="en-US" sz="2800">
                <a:solidFill>
                  <a:srgbClr val="002060"/>
                </a:solidFill>
                <a:latin typeface="Times New Roman" panose="02020603050405020304" pitchFamily="18" charset="0"/>
                <a:cs typeface="Times New Roman" panose="02020603050405020304" pitchFamily="18" charset="0"/>
              </a:rPr>
              <a:t>Білім алушыларды қорытынды аттестаттау қалыптастырушы және жиынтық бағалауды қамтитын критериалды бағалау жүйесінің бөлігі болып табылады.</a:t>
            </a:r>
          </a:p>
        </p:txBody>
      </p:sp>
      <p:pic>
        <p:nvPicPr>
          <p:cNvPr id="5" name="Рисунок 5"/>
          <p:cNvPicPr>
            <a:picLocks noGrp="1" noChangeAspect="1"/>
          </p:cNvPicPr>
          <p:nvPr>
            <p:ph idx="1"/>
          </p:nvPr>
        </p:nvPicPr>
        <p:blipFill>
          <a:blip r:embed="rId2">
            <a:extLst>
              <a:ext uri="{BEBA8EAE-BF5A-486C-A8C5-ECC9F3942E4B}">
                <a14:imgProps xmlns:a14="http://schemas.microsoft.com/office/drawing/2010/main" xmlns="">
                  <a14:imgLayer r:embed="rId3">
                    <a14:imgEffect>
                      <a14:brightnessContrast bright="20000" contrast="20000"/>
                    </a14:imgEffect>
                  </a14:imgLayer>
                </a14:imgProps>
              </a:ext>
            </a:extLst>
          </a:blip>
          <a:srcRect l="10959" t="4576" r="12166" b="5832"/>
          <a:stretch>
            <a:fillRect/>
          </a:stretch>
        </p:blipFill>
        <p:spPr>
          <a:xfrm>
            <a:off x="985520" y="1781175"/>
            <a:ext cx="10243820" cy="4645660"/>
          </a:xfrm>
          <a:prstGeom prst="rect">
            <a:avLst/>
          </a:prstGeom>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Таблица 3"/>
          <p:cNvGraphicFramePr>
            <a:graphicFrameLocks noGrp="1"/>
          </p:cNvGraphicFramePr>
          <p:nvPr/>
        </p:nvGraphicFramePr>
        <p:xfrm>
          <a:off x="539644" y="2409371"/>
          <a:ext cx="10404127" cy="2621845"/>
        </p:xfrm>
        <a:graphic>
          <a:graphicData uri="http://schemas.openxmlformats.org/drawingml/2006/table">
            <a:tbl>
              <a:tblPr firstRow="1" bandRow="1">
                <a:tableStyleId>{5C22544A-7EE6-4342-B048-85BDC9FD1C3A}</a:tableStyleId>
              </a:tblPr>
              <a:tblGrid>
                <a:gridCol w="10404127"/>
              </a:tblGrid>
              <a:tr h="602545">
                <a:tc>
                  <a:txBody>
                    <a:bodyPr/>
                    <a:lstStyle/>
                    <a:p>
                      <a:pPr algn="ctr"/>
                      <a:r>
                        <a:rPr lang="ru-RU" sz="2800" baseline="0" dirty="0">
                          <a:solidFill>
                            <a:schemeClr val="accent5">
                              <a:lumMod val="75000"/>
                            </a:schemeClr>
                          </a:solidFill>
                          <a:latin typeface="Arial" panose="020B0604020202020204" pitchFamily="34" charset="0"/>
                          <a:cs typeface="Arial" panose="020B0604020202020204" pitchFamily="34" charset="0"/>
                        </a:rPr>
                        <a:t>№125 </a:t>
                      </a:r>
                      <a:r>
                        <a:rPr lang="ru-RU" sz="2800" baseline="0" dirty="0" err="1">
                          <a:solidFill>
                            <a:schemeClr val="accent5">
                              <a:lumMod val="75000"/>
                            </a:schemeClr>
                          </a:solidFill>
                          <a:latin typeface="Arial" panose="020B0604020202020204" pitchFamily="34" charset="0"/>
                          <a:cs typeface="Arial" panose="020B0604020202020204" pitchFamily="34" charset="0"/>
                        </a:rPr>
                        <a:t>бұйрық</a:t>
                      </a:r>
                      <a:r>
                        <a:rPr lang="ru-RU" sz="2800" baseline="0" dirty="0">
                          <a:solidFill>
                            <a:schemeClr val="accent5">
                              <a:lumMod val="75000"/>
                            </a:schemeClr>
                          </a:solidFill>
                          <a:latin typeface="Arial" panose="020B0604020202020204" pitchFamily="34" charset="0"/>
                          <a:cs typeface="Arial" panose="020B0604020202020204" pitchFamily="34" charset="0"/>
                        </a:rPr>
                        <a:t> </a:t>
                      </a:r>
                      <a:r>
                        <a:rPr lang="ru-RU" sz="2800" baseline="0" dirty="0" err="1">
                          <a:solidFill>
                            <a:schemeClr val="accent5">
                              <a:lumMod val="75000"/>
                            </a:schemeClr>
                          </a:solidFill>
                          <a:latin typeface="Arial" panose="020B0604020202020204" pitchFamily="34" charset="0"/>
                          <a:cs typeface="Arial" panose="020B0604020202020204" pitchFamily="34" charset="0"/>
                        </a:rPr>
                        <a:t>өзгерістермен</a:t>
                      </a:r>
                      <a:r>
                        <a:rPr lang="ru-RU" sz="2800" baseline="0" dirty="0">
                          <a:solidFill>
                            <a:schemeClr val="accent5">
                              <a:lumMod val="75000"/>
                            </a:schemeClr>
                          </a:solidFill>
                          <a:latin typeface="Arial" panose="020B0604020202020204" pitchFamily="34" charset="0"/>
                          <a:cs typeface="Arial" panose="020B0604020202020204" pitchFamily="34" charset="0"/>
                        </a:rPr>
                        <a:t> (№509 26.11.2019 ж.)</a:t>
                      </a:r>
                    </a:p>
                  </a:txBody>
                  <a:tcPr marL="68580" marR="68580" marT="34290" marB="34290">
                    <a:solidFill>
                      <a:schemeClr val="tx2">
                        <a:lumMod val="20000"/>
                        <a:lumOff val="80000"/>
                      </a:schemeClr>
                    </a:solidFill>
                  </a:tcPr>
                </a:tc>
              </a:tr>
              <a:tr h="1215612">
                <a:tc>
                  <a:txBody>
                    <a:bodyPr/>
                    <a:lstStyle/>
                    <a:p>
                      <a:pPr fontAlgn="base" hangingPunct="0"/>
                      <a:r>
                        <a:rPr lang="en-US" sz="3200" kern="1200" dirty="0">
                          <a:solidFill>
                            <a:schemeClr val="dk1"/>
                          </a:solidFill>
                          <a:latin typeface="Times New Roman" panose="02020603050405020304" pitchFamily="18" charset="0"/>
                          <a:ea typeface="+mn-ea"/>
                          <a:cs typeface="Times New Roman" panose="02020603050405020304" pitchFamily="18" charset="0"/>
                        </a:rPr>
                        <a:t>Ана тілі бойынша жазбаша емтихан (оқыту тілі бойынша) – </a:t>
                      </a:r>
                      <a:r>
                        <a:rPr lang="en-US" sz="3200" b="1" kern="1200" dirty="0">
                          <a:solidFill>
                            <a:schemeClr val="dk1"/>
                          </a:solidFill>
                          <a:latin typeface="Times New Roman" panose="02020603050405020304" pitchFamily="18" charset="0"/>
                          <a:ea typeface="+mn-ea"/>
                          <a:cs typeface="Times New Roman" panose="02020603050405020304" pitchFamily="18" charset="0"/>
                        </a:rPr>
                        <a:t>жазбаша жұмыс (эссе), </a:t>
                      </a:r>
                      <a:r>
                        <a:rPr lang="en-US" sz="3200" kern="1200" dirty="0">
                          <a:solidFill>
                            <a:schemeClr val="dk1"/>
                          </a:solidFill>
                          <a:latin typeface="Times New Roman" panose="02020603050405020304" pitchFamily="18" charset="0"/>
                          <a:ea typeface="+mn-ea"/>
                          <a:cs typeface="Times New Roman" panose="02020603050405020304" pitchFamily="18" charset="0"/>
                        </a:rPr>
                        <a:t>гуманитарлық цикл пәндерін тереңдетіп оқытатын мектеп оқушылары үшін </a:t>
                      </a:r>
                      <a:r>
                        <a:rPr lang="en-US" sz="3200" b="1" kern="1200" dirty="0">
                          <a:solidFill>
                            <a:schemeClr val="dk1"/>
                          </a:solidFill>
                          <a:latin typeface="Times New Roman" panose="02020603050405020304" pitchFamily="18" charset="0"/>
                          <a:ea typeface="+mn-ea"/>
                          <a:cs typeface="Times New Roman" panose="02020603050405020304" pitchFamily="18" charset="0"/>
                        </a:rPr>
                        <a:t>жазбаша жұмыс (мақала, әңгіме, эссе).</a:t>
                      </a:r>
                      <a:endParaRPr lang="ru-RU" sz="3200" b="1" kern="1200" dirty="0">
                        <a:solidFill>
                          <a:schemeClr val="dk1"/>
                        </a:solidFill>
                        <a:latin typeface="Times New Roman" panose="02020603050405020304" pitchFamily="18" charset="0"/>
                        <a:ea typeface="+mn-ea"/>
                        <a:cs typeface="Times New Roman" panose="02020603050405020304" pitchFamily="18" charset="0"/>
                      </a:endParaRPr>
                    </a:p>
                  </a:txBody>
                  <a:tcPr marL="68580" marR="68580" marT="34290" marB="34290">
                    <a:solidFill>
                      <a:schemeClr val="tx2">
                        <a:lumMod val="20000"/>
                        <a:lumOff val="80000"/>
                      </a:schemeClr>
                    </a:solidFill>
                  </a:tcPr>
                </a:tc>
              </a:tr>
            </a:tbl>
          </a:graphicData>
        </a:graphic>
      </p:graphicFrame>
      <p:sp>
        <p:nvSpPr>
          <p:cNvPr id="6" name="Прямоугольник 5"/>
          <p:cNvSpPr/>
          <p:nvPr/>
        </p:nvSpPr>
        <p:spPr>
          <a:xfrm>
            <a:off x="539645" y="31762"/>
            <a:ext cx="11272603" cy="1323439"/>
          </a:xfrm>
          <a:prstGeom prst="rect">
            <a:avLst/>
          </a:prstGeom>
        </p:spPr>
        <p:txBody>
          <a:bodyPr wrap="square">
            <a:spAutoFit/>
          </a:bodyPr>
          <a:lstStyle/>
          <a:p>
            <a:pPr algn="ctr"/>
            <a:r>
              <a:rPr lang="ru-RU" sz="4000" b="1" dirty="0">
                <a:solidFill>
                  <a:srgbClr val="0070C0"/>
                </a:solidFill>
                <a:latin typeface="Arial Narrow" panose="020B0606020202030204" pitchFamily="34" charset="0"/>
              </a:rPr>
              <a:t>9  – </a:t>
            </a:r>
            <a:r>
              <a:rPr lang="ru-RU" sz="4000" b="1" dirty="0" err="1">
                <a:solidFill>
                  <a:srgbClr val="0070C0"/>
                </a:solidFill>
                <a:latin typeface="Arial Narrow" panose="020B0606020202030204" pitchFamily="34" charset="0"/>
              </a:rPr>
              <a:t>сынып</a:t>
            </a:r>
            <a:r>
              <a:rPr lang="ru-RU" sz="4000" b="1" dirty="0">
                <a:solidFill>
                  <a:srgbClr val="0070C0"/>
                </a:solidFill>
                <a:latin typeface="Arial Narrow" panose="020B0606020202030204" pitchFamily="34" charset="0"/>
              </a:rPr>
              <a:t> </a:t>
            </a:r>
            <a:r>
              <a:rPr lang="ru-RU" sz="4000" b="1" dirty="0" err="1">
                <a:solidFill>
                  <a:srgbClr val="0070C0"/>
                </a:solidFill>
                <a:latin typeface="Arial Narrow" panose="020B0606020202030204" pitchFamily="34" charset="0"/>
              </a:rPr>
              <a:t>білім</a:t>
            </a:r>
            <a:r>
              <a:rPr lang="ru-RU" sz="4000" b="1" dirty="0">
                <a:solidFill>
                  <a:srgbClr val="0070C0"/>
                </a:solidFill>
                <a:latin typeface="Arial Narrow" panose="020B0606020202030204" pitchFamily="34" charset="0"/>
              </a:rPr>
              <a:t> </a:t>
            </a:r>
            <a:r>
              <a:rPr lang="ru-RU" sz="4000" b="1" dirty="0" err="1">
                <a:solidFill>
                  <a:srgbClr val="0070C0"/>
                </a:solidFill>
                <a:latin typeface="Arial Narrow" panose="020B0606020202030204" pitchFamily="34" charset="0"/>
              </a:rPr>
              <a:t>алушыларын</a:t>
            </a:r>
            <a:r>
              <a:rPr lang="ru-RU" sz="4000" b="1" dirty="0">
                <a:solidFill>
                  <a:srgbClr val="0070C0"/>
                </a:solidFill>
                <a:latin typeface="Arial Narrow" panose="020B0606020202030204" pitchFamily="34" charset="0"/>
              </a:rPr>
              <a:t> </a:t>
            </a:r>
            <a:r>
              <a:rPr lang="ru-RU" sz="4000" b="1" dirty="0" err="1">
                <a:solidFill>
                  <a:srgbClr val="0070C0"/>
                </a:solidFill>
                <a:latin typeface="Arial Narrow" panose="020B0606020202030204" pitchFamily="34" charset="0"/>
              </a:rPr>
              <a:t>қорытынды</a:t>
            </a:r>
            <a:r>
              <a:rPr lang="ru-RU" sz="4000" b="1" dirty="0">
                <a:solidFill>
                  <a:srgbClr val="0070C0"/>
                </a:solidFill>
                <a:latin typeface="Arial Narrow" panose="020B0606020202030204" pitchFamily="34" charset="0"/>
              </a:rPr>
              <a:t> </a:t>
            </a:r>
            <a:r>
              <a:rPr lang="ru-RU" sz="4000" b="1" dirty="0" err="1">
                <a:solidFill>
                  <a:srgbClr val="0070C0"/>
                </a:solidFill>
                <a:latin typeface="Arial Narrow" panose="020B0606020202030204" pitchFamily="34" charset="0"/>
              </a:rPr>
              <a:t>аттестаттау</a:t>
            </a:r>
            <a:r>
              <a:rPr lang="ru-RU" sz="4000" b="1" dirty="0">
                <a:solidFill>
                  <a:srgbClr val="0070C0"/>
                </a:solidFill>
                <a:latin typeface="Arial Narrow" panose="020B0606020202030204" pitchFamily="34" charset="0"/>
              </a:rPr>
              <a:t> </a:t>
            </a:r>
            <a:endParaRPr lang="en-US" sz="4000" b="1" dirty="0">
              <a:solidFill>
                <a:srgbClr val="0070C0"/>
              </a:solidFill>
              <a:latin typeface="Arial Narrow" panose="020B0606020202030204" pitchFamily="3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Content Placeholder 8"/>
          <p:cNvGraphicFramePr>
            <a:graphicFrameLocks noGrp="1"/>
          </p:cNvGraphicFramePr>
          <p:nvPr>
            <p:ph idx="1"/>
          </p:nvPr>
        </p:nvGraphicFramePr>
        <p:xfrm>
          <a:off x="741045" y="1402080"/>
          <a:ext cx="10951210" cy="4826635"/>
        </p:xfrm>
        <a:graphic>
          <a:graphicData uri="http://schemas.openxmlformats.org/drawingml/2006/table">
            <a:tbl>
              <a:tblPr bandRow="1">
                <a:tableStyleId>{FABFCF23-3B69-468F-B69F-88F6DE6A72F2}</a:tableStyleId>
              </a:tblPr>
              <a:tblGrid>
                <a:gridCol w="5475605"/>
                <a:gridCol w="5475605"/>
              </a:tblGrid>
              <a:tr h="414655">
                <a:tc>
                  <a:txBody>
                    <a:bodyPr/>
                    <a:lstStyle/>
                    <a:p>
                      <a:pPr indent="0" algn="ctr">
                        <a:buNone/>
                      </a:pPr>
                      <a:r>
                        <a:rPr lang="en-US" sz="1800">
                          <a:latin typeface="Times New Roman" panose="02020603050405020304" pitchFamily="18" charset="0"/>
                          <a:cs typeface="Times New Roman" panose="02020603050405020304" pitchFamily="18" charset="0"/>
                        </a:rPr>
                        <a:t>Оқылым және жазылым 	</a:t>
                      </a:r>
                    </a:p>
                  </a:txBody>
                  <a:tcPr marL="68580" marR="68580" marT="0" marB="0"/>
                </a:tc>
                <a:tc>
                  <a:txBody>
                    <a:bodyPr/>
                    <a:lstStyle/>
                    <a:p>
                      <a:pPr indent="0" algn="ctr">
                        <a:buNone/>
                      </a:pPr>
                      <a:r>
                        <a:rPr lang="en-US" sz="1800">
                          <a:latin typeface="Times New Roman" panose="02020603050405020304" pitchFamily="18" charset="0"/>
                          <a:cs typeface="Times New Roman" panose="02020603050405020304" pitchFamily="18" charset="0"/>
                        </a:rPr>
                        <a:t>	2 сағат</a:t>
                      </a:r>
                    </a:p>
                  </a:txBody>
                  <a:tcPr marL="68580" marR="68580" marT="0" marB="0"/>
                </a:tc>
              </a:tr>
              <a:tr h="3993515">
                <a:tc gridSpan="2">
                  <a:txBody>
                    <a:bodyPr/>
                    <a:lstStyle/>
                    <a:p>
                      <a:pPr>
                        <a:buNone/>
                      </a:pPr>
                      <a:r>
                        <a:rPr lang="en-US">
                          <a:latin typeface="Times New Roman" panose="02020603050405020304" pitchFamily="18" charset="0"/>
                          <a:cs typeface="Times New Roman" panose="02020603050405020304" pitchFamily="18" charset="0"/>
                        </a:rPr>
                        <a:t>Емтихан жұмысы өтілген тақырыптарға сәйкес келетін екі мәтін үзінділерімен жұмысқа негізделеді (мәтіндердің жалпы көлемі – 400-450 сөз).</a:t>
                      </a:r>
                    </a:p>
                    <a:p>
                      <a:pPr>
                        <a:buNone/>
                      </a:pPr>
                      <a:r>
                        <a:rPr lang="en-US">
                          <a:latin typeface="Times New Roman" panose="02020603050405020304" pitchFamily="18" charset="0"/>
                          <a:cs typeface="Times New Roman" panose="02020603050405020304" pitchFamily="18" charset="0"/>
                        </a:rPr>
                        <a:t>Білім алушылар мәтін үзінділері негізінде екі мәтіндегі ақпараттарды өңдей отырып, 170-200 сөзден тұратын жазба жұмысын (эссе) орындайды. </a:t>
                      </a:r>
                    </a:p>
                    <a:p>
                      <a:pPr>
                        <a:buNone/>
                      </a:pPr>
                      <a:endParaRPr lang="en-US">
                        <a:latin typeface="Times New Roman" panose="02020603050405020304" pitchFamily="18" charset="0"/>
                        <a:cs typeface="Times New Roman" panose="02020603050405020304" pitchFamily="18" charset="0"/>
                      </a:endParaRPr>
                    </a:p>
                    <a:p>
                      <a:pPr>
                        <a:buNone/>
                      </a:pPr>
                      <a:r>
                        <a:rPr lang="en-US">
                          <a:latin typeface="Times New Roman" panose="02020603050405020304" pitchFamily="18" charset="0"/>
                          <a:cs typeface="Times New Roman" panose="02020603050405020304" pitchFamily="18" charset="0"/>
                        </a:rPr>
                        <a:t>Гуманитарлық циклдағы пәндерді тереңдетіп оқытатын мектептің білім алушылары үшін емтихан жұмысы өтілген тақырыптарға сәйкес келетін екі мәтін үзінділерімен жұмысқа негізделеді (мәтіндердің жалпы көлемі – 450-500 сөз). Білім алушылар мәтін үзінділері негізінде екі мәтіндегі ақпараттарды өңдей отырып,  200-250 сөзден тұратын жазба жұмысының 1-еуін (мақала, эссе, әңгіме және т.б.) орындайды.</a:t>
                      </a:r>
                    </a:p>
                    <a:p>
                      <a:pPr>
                        <a:buNone/>
                      </a:pPr>
                      <a:r>
                        <a:rPr lang="en-US">
                          <a:latin typeface="Times New Roman" panose="02020603050405020304" pitchFamily="18" charset="0"/>
                          <a:cs typeface="Times New Roman" panose="02020603050405020304" pitchFamily="18" charset="0"/>
                        </a:rPr>
                        <a:t>Тапсырмада білім алушылардың мәтін ақпаратын өңдей отырып тиімді пайдалануы, стильдік және жанрлық ерекшелікті сақтап, аргументтер келтіре отырып, жүйелі және сенімді жаза алуы, өз ойларын дәлелді жеткізуі, сонымен бірге сөздік қор мен орфографиялық, грамматикалық норманы сауатты қолдану қабілеттері бағаланады.</a:t>
                      </a:r>
                    </a:p>
                    <a:p>
                      <a:pPr>
                        <a:buNone/>
                      </a:pPr>
                      <a:r>
                        <a:rPr lang="en-US">
                          <a:latin typeface="Times New Roman" panose="02020603050405020304" pitchFamily="18" charset="0"/>
                          <a:cs typeface="Times New Roman" panose="02020603050405020304" pitchFamily="18" charset="0"/>
                        </a:rPr>
                        <a:t>Сөздіктерді қолдануға тыйым салынады.</a:t>
                      </a:r>
                    </a:p>
                  </a:txBody>
                  <a:tcPr/>
                </a:tc>
                <a:tc hMerge="1">
                  <a:txBody>
                    <a:bodyPr/>
                    <a:lstStyle/>
                    <a:p>
                      <a:endParaRPr lang="ru-RU"/>
                    </a:p>
                  </a:txBody>
                  <a:tcPr/>
                </a:tc>
              </a:tr>
              <a:tr h="418465">
                <a:tc>
                  <a:txBody>
                    <a:bodyPr/>
                    <a:lstStyle/>
                    <a:p>
                      <a:pPr>
                        <a:buNone/>
                      </a:pPr>
                      <a:r>
                        <a:rPr lang="en-US">
                          <a:latin typeface="Times New Roman" panose="02020603050405020304" pitchFamily="18" charset="0"/>
                          <a:cs typeface="Times New Roman" panose="02020603050405020304" pitchFamily="18" charset="0"/>
                        </a:rPr>
                        <a:t>Максималды балл	20 балл</a:t>
                      </a:r>
                    </a:p>
                  </a:txBody>
                  <a:tcPr/>
                </a:tc>
                <a:tc>
                  <a:txBody>
                    <a:bodyPr/>
                    <a:lstStyle/>
                    <a:p>
                      <a:pPr>
                        <a:buNone/>
                      </a:pPr>
                      <a:r>
                        <a:rPr lang="en-US">
                          <a:latin typeface="Times New Roman" panose="02020603050405020304" pitchFamily="18" charset="0"/>
                          <a:cs typeface="Times New Roman" panose="02020603050405020304" pitchFamily="18" charset="0"/>
                        </a:rPr>
                        <a:t>Максималды балл	20 балл</a:t>
                      </a:r>
                    </a:p>
                  </a:txBody>
                  <a:tcPr/>
                </a:tc>
              </a:tr>
            </a:tbl>
          </a:graphicData>
        </a:graphic>
      </p:graphicFrame>
      <p:sp>
        <p:nvSpPr>
          <p:cNvPr id="11" name="Прямоугольник 5"/>
          <p:cNvSpPr/>
          <p:nvPr/>
        </p:nvSpPr>
        <p:spPr>
          <a:xfrm>
            <a:off x="1091821" y="376283"/>
            <a:ext cx="10249469" cy="953135"/>
          </a:xfrm>
          <a:prstGeom prst="rect">
            <a:avLst/>
          </a:prstGeom>
        </p:spPr>
        <p:txBody>
          <a:bodyPr wrap="square">
            <a:spAutoFit/>
          </a:bodyPr>
          <a:lstStyle/>
          <a:p>
            <a:pPr algn="ctr"/>
            <a:r>
              <a:rPr lang="en-US" sz="2800" b="1" dirty="0">
                <a:solidFill>
                  <a:schemeClr val="accent1"/>
                </a:solidFill>
                <a:latin typeface="Times New Roman" panose="02020603050405020304" pitchFamily="18" charset="0"/>
                <a:cs typeface="Times New Roman" panose="02020603050405020304" pitchFamily="18" charset="0"/>
              </a:rPr>
              <a:t>«Қазақ тілі» пәнінен (оқыту қазақ тілінде) қорытынды аттестаттау спецификациясына шолу</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a:spLocks noChangeArrowheads="1"/>
          </p:cNvSpPr>
          <p:nvPr/>
        </p:nvSpPr>
        <p:spPr bwMode="auto">
          <a:xfrm>
            <a:off x="522663" y="208547"/>
            <a:ext cx="11669337" cy="5232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lr>
                <a:srgbClr val="FF3300"/>
              </a:buClr>
              <a:buChar char="•"/>
              <a:defRPr sz="3200">
                <a:solidFill>
                  <a:schemeClr val="tx1"/>
                </a:solidFill>
                <a:latin typeface="Arial" panose="020B0604020202020204" pitchFamily="34" charset="0"/>
              </a:defRPr>
            </a:lvl1pPr>
            <a:lvl2pPr marL="742950" indent="-285750">
              <a:spcBef>
                <a:spcPct val="20000"/>
              </a:spcBef>
              <a:buClr>
                <a:srgbClr val="FF3300"/>
              </a:buClr>
              <a:buChar char="–"/>
              <a:defRPr sz="2800">
                <a:solidFill>
                  <a:schemeClr val="tx1"/>
                </a:solidFill>
                <a:latin typeface="Arial" panose="020B0604020202020204" pitchFamily="34" charset="0"/>
              </a:defRPr>
            </a:lvl2pPr>
            <a:lvl3pPr marL="1143000" indent="-228600">
              <a:spcBef>
                <a:spcPct val="20000"/>
              </a:spcBef>
              <a:buClr>
                <a:srgbClr val="FF3300"/>
              </a:buClr>
              <a:buChar char="•"/>
              <a:defRPr sz="2400">
                <a:solidFill>
                  <a:schemeClr val="tx1"/>
                </a:solidFill>
                <a:latin typeface="Arial" panose="020B0604020202020204" pitchFamily="34" charset="0"/>
              </a:defRPr>
            </a:lvl3pPr>
            <a:lvl4pPr marL="1600200" indent="-228600">
              <a:spcBef>
                <a:spcPct val="20000"/>
              </a:spcBef>
              <a:buClr>
                <a:srgbClr val="FF3300"/>
              </a:buClr>
              <a:buChar char="–"/>
              <a:defRPr sz="2000">
                <a:solidFill>
                  <a:schemeClr val="tx1"/>
                </a:solidFill>
                <a:latin typeface="Arial" panose="020B0604020202020204" pitchFamily="34" charset="0"/>
              </a:defRPr>
            </a:lvl4pPr>
            <a:lvl5pPr marL="2057400" indent="-228600">
              <a:spcBef>
                <a:spcPct val="20000"/>
              </a:spcBef>
              <a:buClr>
                <a:srgbClr val="FF3300"/>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FF3300"/>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FF3300"/>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FF3300"/>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FF3300"/>
              </a:buClr>
              <a:buChar char="»"/>
              <a:defRPr sz="2000">
                <a:solidFill>
                  <a:schemeClr val="tx1"/>
                </a:solidFill>
                <a:latin typeface="Arial" panose="020B0604020202020204" pitchFamily="34" charset="0"/>
              </a:defRPr>
            </a:lvl9pPr>
          </a:lstStyle>
          <a:p>
            <a:pPr algn="ctr"/>
            <a:r>
              <a:rPr lang="en-US" sz="2800" dirty="0">
                <a:solidFill>
                  <a:srgbClr val="FF0000"/>
                </a:solidFill>
                <a:latin typeface="Times New Roman" panose="02020603050405020304" pitchFamily="18" charset="0"/>
                <a:cs typeface="Times New Roman" panose="02020603050405020304" pitchFamily="18" charset="0"/>
              </a:rPr>
              <a:t>Төменде берілген екі мәтінді оқып, тапсырманы орындаңыз.</a:t>
            </a:r>
            <a:endParaRPr lang="ru-RU" sz="2800" dirty="0">
              <a:solidFill>
                <a:srgbClr val="FF0000"/>
              </a:solidFill>
              <a:latin typeface="Times New Roman" panose="02020603050405020304" pitchFamily="18" charset="0"/>
              <a:cs typeface="Times New Roman" panose="02020603050405020304" pitchFamily="18" charset="0"/>
            </a:endParaRPr>
          </a:p>
        </p:txBody>
      </p:sp>
      <p:sp>
        <p:nvSpPr>
          <p:cNvPr id="4" name="TextBox 3"/>
          <p:cNvSpPr txBox="1">
            <a:spLocks noChangeArrowheads="1"/>
          </p:cNvSpPr>
          <p:nvPr/>
        </p:nvSpPr>
        <p:spPr bwMode="auto">
          <a:xfrm>
            <a:off x="522663" y="731767"/>
            <a:ext cx="11410191" cy="561161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101420" tIns="50710" rIns="101420" bIns="50710">
            <a:spAutoFit/>
          </a:bodyPr>
          <a:lstStyle>
            <a:lvl1pPr>
              <a:spcBef>
                <a:spcPct val="20000"/>
              </a:spcBef>
              <a:buClr>
                <a:srgbClr val="FF3300"/>
              </a:buClr>
              <a:buChar char="•"/>
              <a:defRPr sz="3200">
                <a:solidFill>
                  <a:schemeClr val="tx1"/>
                </a:solidFill>
                <a:latin typeface="Arial" panose="020B0604020202020204" pitchFamily="34" charset="0"/>
              </a:defRPr>
            </a:lvl1pPr>
            <a:lvl2pPr marL="742950" indent="-285750">
              <a:spcBef>
                <a:spcPct val="20000"/>
              </a:spcBef>
              <a:buClr>
                <a:srgbClr val="FF3300"/>
              </a:buClr>
              <a:buChar char="–"/>
              <a:defRPr sz="2800">
                <a:solidFill>
                  <a:schemeClr val="tx1"/>
                </a:solidFill>
                <a:latin typeface="Arial" panose="020B0604020202020204" pitchFamily="34" charset="0"/>
              </a:defRPr>
            </a:lvl2pPr>
            <a:lvl3pPr marL="1143000" indent="-228600">
              <a:spcBef>
                <a:spcPct val="20000"/>
              </a:spcBef>
              <a:buClr>
                <a:srgbClr val="FF3300"/>
              </a:buClr>
              <a:buChar char="•"/>
              <a:defRPr sz="2400">
                <a:solidFill>
                  <a:schemeClr val="tx1"/>
                </a:solidFill>
                <a:latin typeface="Arial" panose="020B0604020202020204" pitchFamily="34" charset="0"/>
              </a:defRPr>
            </a:lvl3pPr>
            <a:lvl4pPr marL="1600200" indent="-228600">
              <a:spcBef>
                <a:spcPct val="20000"/>
              </a:spcBef>
              <a:buClr>
                <a:srgbClr val="FF3300"/>
              </a:buClr>
              <a:buChar char="–"/>
              <a:defRPr sz="2000">
                <a:solidFill>
                  <a:schemeClr val="tx1"/>
                </a:solidFill>
                <a:latin typeface="Arial" panose="020B0604020202020204" pitchFamily="34" charset="0"/>
              </a:defRPr>
            </a:lvl4pPr>
            <a:lvl5pPr marL="2057400" indent="-228600">
              <a:spcBef>
                <a:spcPct val="20000"/>
              </a:spcBef>
              <a:buClr>
                <a:srgbClr val="FF3300"/>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FF3300"/>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FF3300"/>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FF3300"/>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FF3300"/>
              </a:buClr>
              <a:buChar char="»"/>
              <a:defRPr sz="2000">
                <a:solidFill>
                  <a:schemeClr val="tx1"/>
                </a:solidFill>
                <a:latin typeface="Arial" panose="020B0604020202020204" pitchFamily="34" charset="0"/>
              </a:defRPr>
            </a:lvl9pPr>
          </a:lstStyle>
          <a:p>
            <a:pPr algn="just">
              <a:spcBef>
                <a:spcPct val="0"/>
              </a:spcBef>
              <a:buClrTx/>
              <a:buFontTx/>
              <a:buNone/>
            </a:pPr>
            <a:r>
              <a:rPr lang="ru-RU" altLang="ru-RU" sz="1100" dirty="0">
                <a:solidFill>
                  <a:srgbClr val="0070C0"/>
                </a:solidFill>
                <a:latin typeface="Times New Roman" panose="02020603050405020304" pitchFamily="18" charset="0"/>
                <a:cs typeface="Times New Roman" panose="02020603050405020304" pitchFamily="18" charset="0"/>
              </a:rPr>
              <a:t>А </a:t>
            </a:r>
            <a:r>
              <a:rPr lang="ru-RU" altLang="ru-RU" sz="1100" dirty="0" err="1">
                <a:solidFill>
                  <a:srgbClr val="0070C0"/>
                </a:solidFill>
                <a:latin typeface="Times New Roman" panose="02020603050405020304" pitchFamily="18" charset="0"/>
                <a:cs typeface="Times New Roman" panose="02020603050405020304" pitchFamily="18" charset="0"/>
              </a:rPr>
              <a:t>мәтіні</a:t>
            </a:r>
            <a:r>
              <a:rPr lang="ru-RU" altLang="ru-RU" sz="1100" dirty="0">
                <a:solidFill>
                  <a:srgbClr val="0070C0"/>
                </a:solidFill>
                <a:latin typeface="Times New Roman" panose="02020603050405020304" pitchFamily="18" charset="0"/>
                <a:cs typeface="Times New Roman" panose="02020603050405020304" pitchFamily="18" charset="0"/>
              </a:rPr>
              <a:t>: газет </a:t>
            </a:r>
            <a:r>
              <a:rPr lang="ru-RU" altLang="ru-RU" sz="1100" dirty="0" err="1">
                <a:solidFill>
                  <a:srgbClr val="0070C0"/>
                </a:solidFill>
                <a:latin typeface="Times New Roman" panose="02020603050405020304" pitchFamily="18" charset="0"/>
                <a:cs typeface="Times New Roman" panose="02020603050405020304" pitchFamily="18" charset="0"/>
              </a:rPr>
              <a:t>мақаласынан</a:t>
            </a:r>
            <a:r>
              <a:rPr lang="ru-RU" altLang="ru-RU" sz="1100" dirty="0">
                <a:solidFill>
                  <a:srgbClr val="0070C0"/>
                </a:solidFill>
                <a:latin typeface="Times New Roman" panose="02020603050405020304" pitchFamily="18" charset="0"/>
                <a:cs typeface="Times New Roman" panose="02020603050405020304" pitchFamily="18" charset="0"/>
              </a:rPr>
              <a:t> </a:t>
            </a:r>
            <a:r>
              <a:rPr lang="ru-RU" altLang="ru-RU" sz="1100" dirty="0" err="1">
                <a:solidFill>
                  <a:srgbClr val="0070C0"/>
                </a:solidFill>
                <a:latin typeface="Times New Roman" panose="02020603050405020304" pitchFamily="18" charset="0"/>
                <a:cs typeface="Times New Roman" panose="02020603050405020304" pitchFamily="18" charset="0"/>
              </a:rPr>
              <a:t>үзінді</a:t>
            </a:r>
            <a:endParaRPr lang="ru-RU" altLang="ru-RU" sz="1100" dirty="0">
              <a:solidFill>
                <a:srgbClr val="0070C0"/>
              </a:solidFill>
              <a:latin typeface="Times New Roman" panose="02020603050405020304" pitchFamily="18" charset="0"/>
              <a:cs typeface="Times New Roman" panose="02020603050405020304" pitchFamily="18" charset="0"/>
            </a:endParaRPr>
          </a:p>
          <a:p>
            <a:pPr algn="just">
              <a:spcBef>
                <a:spcPct val="0"/>
              </a:spcBef>
              <a:buClrTx/>
              <a:buFontTx/>
              <a:buNone/>
            </a:pPr>
            <a:r>
              <a:rPr lang="ru-RU" altLang="ru-RU" sz="1100" dirty="0" err="1">
                <a:latin typeface="Times New Roman" panose="02020603050405020304" pitchFamily="18" charset="0"/>
                <a:cs typeface="Times New Roman" panose="02020603050405020304" pitchFamily="18" charset="0"/>
              </a:rPr>
              <a:t>Мамандық</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таңдау</a:t>
            </a:r>
            <a:r>
              <a:rPr lang="ru-RU" altLang="ru-RU" sz="1100" dirty="0">
                <a:latin typeface="Times New Roman" panose="02020603050405020304" pitchFamily="18" charset="0"/>
                <a:cs typeface="Times New Roman" panose="02020603050405020304" pitchFamily="18" charset="0"/>
              </a:rPr>
              <a:t> – </a:t>
            </a:r>
            <a:r>
              <a:rPr lang="ru-RU" altLang="ru-RU" sz="1100" dirty="0" err="1">
                <a:latin typeface="Times New Roman" panose="02020603050405020304" pitchFamily="18" charset="0"/>
                <a:cs typeface="Times New Roman" panose="02020603050405020304" pitchFamily="18" charset="0"/>
              </a:rPr>
              <a:t>маңызды</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мәселе</a:t>
            </a:r>
            <a:endParaRPr lang="ru-RU" altLang="ru-RU" sz="1100" dirty="0">
              <a:latin typeface="Times New Roman" panose="02020603050405020304" pitchFamily="18" charset="0"/>
              <a:cs typeface="Times New Roman" panose="02020603050405020304" pitchFamily="18" charset="0"/>
            </a:endParaRPr>
          </a:p>
          <a:p>
            <a:pPr algn="just">
              <a:spcBef>
                <a:spcPct val="0"/>
              </a:spcBef>
              <a:buClrTx/>
              <a:buFontTx/>
              <a:buNone/>
            </a:pPr>
            <a:r>
              <a:rPr lang="ru-RU" altLang="ru-RU" sz="1100" dirty="0" err="1">
                <a:latin typeface="Times New Roman" panose="02020603050405020304" pitchFamily="18" charset="0"/>
                <a:cs typeface="Times New Roman" panose="02020603050405020304" pitchFamily="18" charset="0"/>
              </a:rPr>
              <a:t>Мектеп</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түлектеріне</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мамандық</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таңдауда</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бағыт-бағдар</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беретін</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нұсқаулық</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Қазақстанда</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жоқ</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Сол</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себептен</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жастар</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бүгінде</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қандай</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мамандықтың</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сұранысқа</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ие</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екенінен</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бейхабар</a:t>
            </a:r>
            <a:r>
              <a:rPr lang="ru-RU" altLang="ru-RU" sz="1100" dirty="0">
                <a:latin typeface="Times New Roman" panose="02020603050405020304" pitchFamily="18" charset="0"/>
                <a:cs typeface="Times New Roman" panose="02020603050405020304" pitchFamily="18" charset="0"/>
              </a:rPr>
              <a:t>.</a:t>
            </a:r>
          </a:p>
          <a:p>
            <a:pPr algn="just">
              <a:spcBef>
                <a:spcPct val="0"/>
              </a:spcBef>
              <a:buClrTx/>
              <a:buFontTx/>
              <a:buNone/>
            </a:pPr>
            <a:r>
              <a:rPr lang="ru-RU" altLang="ru-RU" sz="1100" dirty="0" err="1">
                <a:latin typeface="Times New Roman" panose="02020603050405020304" pitchFamily="18" charset="0"/>
                <a:cs typeface="Times New Roman" panose="02020603050405020304" pitchFamily="18" charset="0"/>
              </a:rPr>
              <a:t>Олар</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жыл</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сайын</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қай</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мамандықтың</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қажетсіз</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деп</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танылғанын</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жойылып</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кеткенін</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заман</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талабына</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сай</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қандай</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жаңа</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мамандықтардың</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пайда</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болып</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жатқанын</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білмейді</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деуге</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болады</a:t>
            </a:r>
            <a:r>
              <a:rPr lang="ru-RU" altLang="ru-RU" sz="1100" dirty="0">
                <a:latin typeface="Times New Roman" panose="02020603050405020304" pitchFamily="18" charset="0"/>
                <a:cs typeface="Times New Roman" panose="02020603050405020304" pitchFamily="18" charset="0"/>
              </a:rPr>
              <a:t>.</a:t>
            </a:r>
          </a:p>
          <a:p>
            <a:pPr algn="just">
              <a:spcBef>
                <a:spcPct val="0"/>
              </a:spcBef>
              <a:buClrTx/>
              <a:buFontTx/>
              <a:buNone/>
            </a:pPr>
            <a:r>
              <a:rPr lang="ru-RU" altLang="ru-RU" sz="1100" dirty="0" err="1">
                <a:latin typeface="Times New Roman" panose="02020603050405020304" pitchFamily="18" charset="0"/>
                <a:cs typeface="Times New Roman" panose="02020603050405020304" pitchFamily="18" charset="0"/>
              </a:rPr>
              <a:t>Енді</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бұл</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мәселе</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шешіледі</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Алдағы</a:t>
            </a:r>
            <a:r>
              <a:rPr lang="ru-RU" altLang="ru-RU" sz="1100" dirty="0">
                <a:latin typeface="Times New Roman" panose="02020603050405020304" pitchFamily="18" charset="0"/>
                <a:cs typeface="Times New Roman" panose="02020603050405020304" pitchFamily="18" charset="0"/>
              </a:rPr>
              <a:t> бес </a:t>
            </a:r>
            <a:r>
              <a:rPr lang="ru-RU" altLang="ru-RU" sz="1100" dirty="0" err="1">
                <a:latin typeface="Times New Roman" panose="02020603050405020304" pitchFamily="18" charset="0"/>
                <a:cs typeface="Times New Roman" panose="02020603050405020304" pitchFamily="18" charset="0"/>
              </a:rPr>
              <a:t>жылда</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сұранысқа</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ие</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болатын</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жаңа</a:t>
            </a:r>
            <a:r>
              <a:rPr lang="ru-RU" altLang="ru-RU" sz="1100" dirty="0">
                <a:latin typeface="Times New Roman" panose="02020603050405020304" pitchFamily="18" charset="0"/>
                <a:cs typeface="Times New Roman" panose="02020603050405020304" pitchFamily="18" charset="0"/>
              </a:rPr>
              <a:t> 100 </a:t>
            </a:r>
            <a:r>
              <a:rPr lang="ru-RU" altLang="ru-RU" sz="1100" dirty="0" err="1">
                <a:latin typeface="Times New Roman" panose="02020603050405020304" pitchFamily="18" charset="0"/>
                <a:cs typeface="Times New Roman" panose="02020603050405020304" pitchFamily="18" charset="0"/>
              </a:rPr>
              <a:t>мамандық</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жайлы</a:t>
            </a:r>
            <a:r>
              <a:rPr lang="ru-RU" altLang="ru-RU" sz="1100" dirty="0">
                <a:latin typeface="Times New Roman" panose="02020603050405020304" pitchFamily="18" charset="0"/>
                <a:cs typeface="Times New Roman" panose="02020603050405020304" pitchFamily="18" charset="0"/>
              </a:rPr>
              <a:t> энциклопедия </a:t>
            </a:r>
            <a:r>
              <a:rPr lang="ru-RU" altLang="ru-RU" sz="1100" dirty="0" err="1">
                <a:latin typeface="Times New Roman" panose="02020603050405020304" pitchFamily="18" charset="0"/>
                <a:cs typeface="Times New Roman" panose="02020603050405020304" pitchFamily="18" charset="0"/>
              </a:rPr>
              <a:t>жарық</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көреді</a:t>
            </a:r>
            <a:r>
              <a:rPr lang="ru-RU" altLang="ru-RU" sz="1100" dirty="0">
                <a:latin typeface="Times New Roman" panose="02020603050405020304" pitchFamily="18" charset="0"/>
                <a:cs typeface="Times New Roman" panose="02020603050405020304" pitchFamily="18" charset="0"/>
              </a:rPr>
              <a:t>.</a:t>
            </a:r>
          </a:p>
          <a:p>
            <a:pPr algn="just">
              <a:spcBef>
                <a:spcPct val="0"/>
              </a:spcBef>
              <a:buClrTx/>
              <a:buFontTx/>
              <a:buNone/>
            </a:pPr>
            <a:r>
              <a:rPr lang="ru-RU" altLang="ru-RU" sz="1100" dirty="0" err="1">
                <a:latin typeface="Times New Roman" panose="02020603050405020304" pitchFamily="18" charset="0"/>
                <a:cs typeface="Times New Roman" panose="02020603050405020304" pitchFamily="18" charset="0"/>
              </a:rPr>
              <a:t>Салтанат</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бір</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жылдан</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бері</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мамандығы</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бойынша</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жұмыс</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таба</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алмай</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жүр</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Ол</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жоғары</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оқу</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орнын</a:t>
            </a:r>
            <a:r>
              <a:rPr lang="ru-RU" altLang="ru-RU" sz="1100" dirty="0">
                <a:latin typeface="Times New Roman" panose="02020603050405020304" pitchFamily="18" charset="0"/>
                <a:cs typeface="Times New Roman" panose="02020603050405020304" pitchFamily="18" charset="0"/>
              </a:rPr>
              <a:t> биология </a:t>
            </a:r>
            <a:r>
              <a:rPr lang="ru-RU" altLang="ru-RU" sz="1100" dirty="0" err="1">
                <a:latin typeface="Times New Roman" panose="02020603050405020304" pitchFamily="18" charset="0"/>
                <a:cs typeface="Times New Roman" panose="02020603050405020304" pitchFamily="18" charset="0"/>
              </a:rPr>
              <a:t>пәнінің</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мұғалімі</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мамандығы</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бойынша</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тәмамдаған</a:t>
            </a:r>
            <a:r>
              <a:rPr lang="ru-RU" altLang="ru-RU" sz="1100" dirty="0">
                <a:latin typeface="Times New Roman" panose="02020603050405020304" pitchFamily="18" charset="0"/>
                <a:cs typeface="Times New Roman" panose="02020603050405020304" pitchFamily="18" charset="0"/>
              </a:rPr>
              <a:t>.</a:t>
            </a:r>
          </a:p>
          <a:p>
            <a:pPr algn="just">
              <a:spcBef>
                <a:spcPct val="0"/>
              </a:spcBef>
              <a:buClrTx/>
              <a:buFontTx/>
              <a:buNone/>
            </a:pP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Өзім</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таңдадым</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Мамандығымды</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жақсы</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көремін</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Бірақ</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болашақта</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сұранысқа</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ие</a:t>
            </a:r>
            <a:r>
              <a:rPr lang="ru-RU" altLang="ru-RU" sz="1100" dirty="0">
                <a:latin typeface="Times New Roman" panose="02020603050405020304" pitchFamily="18" charset="0"/>
                <a:cs typeface="Times New Roman" panose="02020603050405020304" pitchFamily="18" charset="0"/>
              </a:rPr>
              <a:t> бола </a:t>
            </a:r>
            <a:r>
              <a:rPr lang="ru-RU" altLang="ru-RU" sz="1100" dirty="0" err="1">
                <a:latin typeface="Times New Roman" panose="02020603050405020304" pitchFamily="18" charset="0"/>
                <a:cs typeface="Times New Roman" panose="02020603050405020304" pitchFamily="18" charset="0"/>
              </a:rPr>
              <a:t>ма</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жоқ</a:t>
            </a:r>
            <a:r>
              <a:rPr lang="ru-RU" altLang="ru-RU" sz="1100" dirty="0">
                <a:latin typeface="Times New Roman" panose="02020603050405020304" pitchFamily="18" charset="0"/>
                <a:cs typeface="Times New Roman" panose="02020603050405020304" pitchFamily="18" charset="0"/>
              </a:rPr>
              <a:t> па, оны </a:t>
            </a:r>
            <a:r>
              <a:rPr lang="ru-RU" altLang="ru-RU" sz="1100" dirty="0" err="1">
                <a:latin typeface="Times New Roman" panose="02020603050405020304" pitchFamily="18" charset="0"/>
                <a:cs typeface="Times New Roman" panose="02020603050405020304" pitchFamily="18" charset="0"/>
              </a:rPr>
              <a:t>ойламаппын</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Ауыл</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мектебін</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бітіргендіктен</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шығар</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көп</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мамандық</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түрлері</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барын</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білмеппін</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Оқуды</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бітірген</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кезде</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мамандығыма</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сай</a:t>
            </a:r>
            <a:r>
              <a:rPr lang="ru-RU" altLang="ru-RU" sz="1100" dirty="0">
                <a:latin typeface="Times New Roman" panose="02020603050405020304" pitchFamily="18" charset="0"/>
                <a:cs typeface="Times New Roman" panose="02020603050405020304" pitchFamily="18" charset="0"/>
              </a:rPr>
              <a:t> тез </a:t>
            </a:r>
            <a:r>
              <a:rPr lang="ru-RU" altLang="ru-RU" sz="1100" dirty="0" err="1">
                <a:latin typeface="Times New Roman" panose="02020603050405020304" pitchFamily="18" charset="0"/>
                <a:cs typeface="Times New Roman" panose="02020603050405020304" pitchFamily="18" charset="0"/>
              </a:rPr>
              <a:t>жұмыс</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табамын</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деп</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ойлағанмын</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Бірақ</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міне</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бір</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жыл</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болды</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әлі</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жұмыссызбын</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Енді</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басқа</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саладан</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жұмыс</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іздестіруді</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ойлап</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отырмын</a:t>
            </a:r>
            <a:r>
              <a:rPr lang="ru-RU" altLang="ru-RU" sz="1100" dirty="0">
                <a:latin typeface="Times New Roman" panose="02020603050405020304" pitchFamily="18" charset="0"/>
                <a:cs typeface="Times New Roman" panose="02020603050405020304" pitchFamily="18" charset="0"/>
              </a:rPr>
              <a:t>, – </a:t>
            </a:r>
            <a:r>
              <a:rPr lang="ru-RU" altLang="ru-RU" sz="1100" dirty="0" err="1">
                <a:latin typeface="Times New Roman" panose="02020603050405020304" pitchFamily="18" charset="0"/>
                <a:cs typeface="Times New Roman" panose="02020603050405020304" pitchFamily="18" charset="0"/>
              </a:rPr>
              <a:t>дейді</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Салтанат</a:t>
            </a:r>
            <a:r>
              <a:rPr lang="ru-RU" altLang="ru-RU" sz="1100" dirty="0">
                <a:latin typeface="Times New Roman" panose="02020603050405020304" pitchFamily="18" charset="0"/>
                <a:cs typeface="Times New Roman" panose="02020603050405020304" pitchFamily="18" charset="0"/>
              </a:rPr>
              <a:t>.</a:t>
            </a:r>
          </a:p>
          <a:p>
            <a:pPr algn="just">
              <a:spcBef>
                <a:spcPct val="0"/>
              </a:spcBef>
              <a:buClrTx/>
              <a:buFontTx/>
              <a:buNone/>
            </a:pPr>
            <a:r>
              <a:rPr lang="ru-RU" altLang="ru-RU" sz="1100" dirty="0" err="1">
                <a:latin typeface="Times New Roman" panose="02020603050405020304" pitchFamily="18" charset="0"/>
                <a:cs typeface="Times New Roman" panose="02020603050405020304" pitchFamily="18" charset="0"/>
              </a:rPr>
              <a:t>Қазақстанда</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жоғары</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оқу</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орындарында</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таңдау</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көп</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Алайда</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жас</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түлектердің</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көпшілігі</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тегін</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оқу</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деп</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жаны</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қалайтын</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мамандық</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бойынша</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оқуға</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түспейді</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Қалаған</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мамандығын</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меңгермеген</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соң</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жұмыс</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істеуге</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құлқы</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болмайды</a:t>
            </a:r>
            <a:r>
              <a:rPr lang="ru-RU" altLang="ru-RU" sz="1100" dirty="0">
                <a:latin typeface="Times New Roman" panose="02020603050405020304" pitchFamily="18" charset="0"/>
                <a:cs typeface="Times New Roman" panose="02020603050405020304" pitchFamily="18" charset="0"/>
              </a:rPr>
              <a:t>.</a:t>
            </a:r>
          </a:p>
          <a:p>
            <a:pPr algn="just">
              <a:spcBef>
                <a:spcPct val="0"/>
              </a:spcBef>
              <a:buClrTx/>
              <a:buFontTx/>
              <a:buNone/>
            </a:pPr>
            <a:r>
              <a:rPr lang="ru-RU" altLang="ru-RU" sz="1100" dirty="0">
                <a:latin typeface="Times New Roman" panose="02020603050405020304" pitchFamily="18" charset="0"/>
                <a:cs typeface="Times New Roman" panose="02020603050405020304" pitchFamily="18" charset="0"/>
              </a:rPr>
              <a:t>«</a:t>
            </a:r>
            <a:r>
              <a:rPr lang="ru-RU" altLang="ru-RU" sz="1100" dirty="0" err="1">
                <a:latin typeface="Times New Roman" panose="02020603050405020304" pitchFamily="18" charset="0"/>
                <a:cs typeface="Times New Roman" panose="02020603050405020304" pitchFamily="18" charset="0"/>
              </a:rPr>
              <a:t>Ұрпақ</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тағдыры</a:t>
            </a:r>
            <a:r>
              <a:rPr lang="ru-RU" altLang="ru-RU" sz="1100" dirty="0">
                <a:latin typeface="Times New Roman" panose="02020603050405020304" pitchFamily="18" charset="0"/>
                <a:cs typeface="Times New Roman" panose="02020603050405020304" pitchFamily="18" charset="0"/>
              </a:rPr>
              <a:t> – </a:t>
            </a:r>
            <a:r>
              <a:rPr lang="ru-RU" altLang="ru-RU" sz="1100" dirty="0" err="1">
                <a:latin typeface="Times New Roman" panose="02020603050405020304" pitchFamily="18" charset="0"/>
                <a:cs typeface="Times New Roman" panose="02020603050405020304" pitchFamily="18" charset="0"/>
              </a:rPr>
              <a:t>білім</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қозғалысының</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жетекшісі</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Ерсайынның</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есебінше</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мектеп</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бітірушілердің</a:t>
            </a:r>
            <a:r>
              <a:rPr lang="ru-RU" altLang="ru-RU" sz="1100" dirty="0">
                <a:latin typeface="Times New Roman" panose="02020603050405020304" pitchFamily="18" charset="0"/>
                <a:cs typeface="Times New Roman" panose="02020603050405020304" pitchFamily="18" charset="0"/>
              </a:rPr>
              <a:t> 20-30 </a:t>
            </a:r>
            <a:r>
              <a:rPr lang="ru-RU" altLang="ru-RU" sz="1100" dirty="0" err="1">
                <a:latin typeface="Times New Roman" panose="02020603050405020304" pitchFamily="18" charset="0"/>
                <a:cs typeface="Times New Roman" panose="02020603050405020304" pitchFamily="18" charset="0"/>
              </a:rPr>
              <a:t>пайызы</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ғана</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мамандықты</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дұрыс</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таңдайды</a:t>
            </a:r>
            <a:r>
              <a:rPr lang="ru-RU" altLang="ru-RU" sz="1100" dirty="0">
                <a:latin typeface="Times New Roman" panose="02020603050405020304" pitchFamily="18" charset="0"/>
                <a:cs typeface="Times New Roman" panose="02020603050405020304" pitchFamily="18" charset="0"/>
              </a:rPr>
              <a:t>.</a:t>
            </a:r>
          </a:p>
          <a:p>
            <a:pPr algn="just">
              <a:spcBef>
                <a:spcPct val="0"/>
              </a:spcBef>
              <a:buClrTx/>
              <a:buFontTx/>
              <a:buNone/>
            </a:pP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Қазақстанда</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мамандықтарға</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талдау</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жасалмайды</a:t>
            </a:r>
            <a:r>
              <a:rPr lang="ru-RU" altLang="ru-RU" sz="1100" dirty="0">
                <a:latin typeface="Times New Roman" panose="02020603050405020304" pitchFamily="18" charset="0"/>
                <a:cs typeface="Times New Roman" panose="02020603050405020304" pitchFamily="18" charset="0"/>
              </a:rPr>
              <a:t>. Ал </a:t>
            </a:r>
            <a:r>
              <a:rPr lang="ru-RU" altLang="ru-RU" sz="1100" dirty="0" err="1">
                <a:latin typeface="Times New Roman" panose="02020603050405020304" pitchFamily="18" charset="0"/>
                <a:cs typeface="Times New Roman" panose="02020603050405020304" pitchFamily="18" charset="0"/>
              </a:rPr>
              <a:t>түлектер</a:t>
            </a:r>
            <a:r>
              <a:rPr lang="ru-RU" altLang="ru-RU" sz="1100" dirty="0">
                <a:latin typeface="Times New Roman" panose="02020603050405020304" pitchFamily="18" charset="0"/>
                <a:cs typeface="Times New Roman" panose="02020603050405020304" pitchFamily="18" charset="0"/>
              </a:rPr>
              <a:t> тек </a:t>
            </a:r>
            <a:r>
              <a:rPr lang="ru-RU" altLang="ru-RU" sz="1100" dirty="0" err="1">
                <a:latin typeface="Times New Roman" panose="02020603050405020304" pitchFamily="18" charset="0"/>
                <a:cs typeface="Times New Roman" panose="02020603050405020304" pitchFamily="18" charset="0"/>
              </a:rPr>
              <a:t>грантқа</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ие</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болуды</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ойлайды</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Ол</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мамандыққа</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сұраныс</a:t>
            </a:r>
            <a:r>
              <a:rPr lang="ru-RU" altLang="ru-RU" sz="1100" dirty="0">
                <a:latin typeface="Times New Roman" panose="02020603050405020304" pitchFamily="18" charset="0"/>
                <a:cs typeface="Times New Roman" panose="02020603050405020304" pitchFamily="18" charset="0"/>
              </a:rPr>
              <a:t> бар </a:t>
            </a:r>
            <a:r>
              <a:rPr lang="ru-RU" altLang="ru-RU" sz="1100" dirty="0" err="1">
                <a:latin typeface="Times New Roman" panose="02020603050405020304" pitchFamily="18" charset="0"/>
                <a:cs typeface="Times New Roman" panose="02020603050405020304" pitchFamily="18" charset="0"/>
              </a:rPr>
              <a:t>ма</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бітірген</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соң</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жұмыс</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таба</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алады</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ма</a:t>
            </a:r>
            <a:r>
              <a:rPr lang="ru-RU" altLang="ru-RU" sz="1100" dirty="0">
                <a:latin typeface="Times New Roman" panose="02020603050405020304" pitchFamily="18" charset="0"/>
                <a:cs typeface="Times New Roman" panose="02020603050405020304" pitchFamily="18" charset="0"/>
              </a:rPr>
              <a:t>, оны </a:t>
            </a:r>
            <a:r>
              <a:rPr lang="ru-RU" altLang="ru-RU" sz="1100" dirty="0" err="1">
                <a:latin typeface="Times New Roman" panose="02020603050405020304" pitchFamily="18" charset="0"/>
                <a:cs typeface="Times New Roman" panose="02020603050405020304" pitchFamily="18" charset="0"/>
              </a:rPr>
              <a:t>ойламайды</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Мектептерде</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кәсіптік</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бағдар</a:t>
            </a:r>
            <a:r>
              <a:rPr lang="ru-RU" altLang="ru-RU" sz="1100" dirty="0">
                <a:latin typeface="Times New Roman" panose="02020603050405020304" pitchFamily="18" charset="0"/>
                <a:cs typeface="Times New Roman" panose="02020603050405020304" pitchFamily="18" charset="0"/>
              </a:rPr>
              <a:t> беру </a:t>
            </a:r>
            <a:r>
              <a:rPr lang="ru-RU" altLang="ru-RU" sz="1100" dirty="0" err="1">
                <a:latin typeface="Times New Roman" panose="02020603050405020304" pitchFamily="18" charset="0"/>
                <a:cs typeface="Times New Roman" panose="02020603050405020304" pitchFamily="18" charset="0"/>
              </a:rPr>
              <a:t>жағы</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қарастырылмағандықтан</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оқушылардың</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қолында</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мамандықтар</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туралы</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ақпарат</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жоқ</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түк</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хабарсыз</a:t>
            </a:r>
            <a:r>
              <a:rPr lang="ru-RU" altLang="ru-RU" sz="1100" dirty="0">
                <a:latin typeface="Times New Roman" panose="02020603050405020304" pitchFamily="18" charset="0"/>
                <a:cs typeface="Times New Roman" panose="02020603050405020304" pitchFamily="18" charset="0"/>
              </a:rPr>
              <a:t>.</a:t>
            </a:r>
          </a:p>
          <a:p>
            <a:pPr algn="just">
              <a:spcBef>
                <a:spcPct val="0"/>
              </a:spcBef>
              <a:buClrTx/>
              <a:buFontTx/>
              <a:buNone/>
            </a:pPr>
            <a:r>
              <a:rPr lang="ru-RU" altLang="ru-RU" sz="1100" dirty="0" err="1">
                <a:latin typeface="Times New Roman" panose="02020603050405020304" pitchFamily="18" charset="0"/>
                <a:cs typeface="Times New Roman" panose="02020603050405020304" pitchFamily="18" charset="0"/>
              </a:rPr>
              <a:t>Арнайы</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зерттеу</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жүргізбедік</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бірақ</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жылда</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жоғары</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білім</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алған</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жастардың</a:t>
            </a:r>
            <a:r>
              <a:rPr lang="ru-RU" altLang="ru-RU" sz="1100" dirty="0">
                <a:latin typeface="Times New Roman" panose="02020603050405020304" pitchFamily="18" charset="0"/>
                <a:cs typeface="Times New Roman" panose="02020603050405020304" pitchFamily="18" charset="0"/>
              </a:rPr>
              <a:t> 10-20 </a:t>
            </a:r>
            <a:r>
              <a:rPr lang="ru-RU" altLang="ru-RU" sz="1100" dirty="0" err="1">
                <a:latin typeface="Times New Roman" panose="02020603050405020304" pitchFamily="18" charset="0"/>
                <a:cs typeface="Times New Roman" panose="02020603050405020304" pitchFamily="18" charset="0"/>
              </a:rPr>
              <a:t>пайызы</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ғана</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өз</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мамандығымен</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жұмысқа</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тұратыны</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шындық</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Қалғаны</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ақша</a:t>
            </a:r>
            <a:r>
              <a:rPr lang="ru-RU" altLang="ru-RU" sz="1100" dirty="0">
                <a:latin typeface="Times New Roman" panose="02020603050405020304" pitchFamily="18" charset="0"/>
                <a:cs typeface="Times New Roman" panose="02020603050405020304" pitchFamily="18" charset="0"/>
              </a:rPr>
              <a:t> табу </a:t>
            </a:r>
            <a:r>
              <a:rPr lang="ru-RU" altLang="ru-RU" sz="1100" dirty="0" err="1">
                <a:latin typeface="Times New Roman" panose="02020603050405020304" pitchFamily="18" charset="0"/>
                <a:cs typeface="Times New Roman" panose="02020603050405020304" pitchFamily="18" charset="0"/>
              </a:rPr>
              <a:t>үшін</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құрылысқа</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күзетке</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орналасады</a:t>
            </a:r>
            <a:r>
              <a:rPr lang="ru-RU" altLang="ru-RU" sz="1100" dirty="0">
                <a:latin typeface="Times New Roman" panose="02020603050405020304" pitchFamily="18" charset="0"/>
                <a:cs typeface="Times New Roman" panose="02020603050405020304" pitchFamily="18" charset="0"/>
              </a:rPr>
              <a:t>, – </a:t>
            </a:r>
            <a:r>
              <a:rPr lang="ru-RU" altLang="ru-RU" sz="1100" dirty="0" err="1">
                <a:latin typeface="Times New Roman" panose="02020603050405020304" pitchFamily="18" charset="0"/>
                <a:cs typeface="Times New Roman" panose="02020603050405020304" pitchFamily="18" charset="0"/>
              </a:rPr>
              <a:t>дейді</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Ерсайын</a:t>
            </a:r>
            <a:r>
              <a:rPr lang="ru-RU" altLang="ru-RU" sz="1100" dirty="0">
                <a:latin typeface="Times New Roman" panose="02020603050405020304" pitchFamily="18" charset="0"/>
                <a:cs typeface="Times New Roman" panose="02020603050405020304" pitchFamily="18" charset="0"/>
              </a:rPr>
              <a:t>. (234 </a:t>
            </a:r>
            <a:r>
              <a:rPr lang="ru-RU" altLang="ru-RU" sz="1100" dirty="0" err="1">
                <a:latin typeface="Times New Roman" panose="02020603050405020304" pitchFamily="18" charset="0"/>
                <a:cs typeface="Times New Roman" panose="02020603050405020304" pitchFamily="18" charset="0"/>
              </a:rPr>
              <a:t>сөз</a:t>
            </a:r>
            <a:r>
              <a:rPr lang="ru-RU" altLang="ru-RU" sz="1100" dirty="0">
                <a:latin typeface="Times New Roman" panose="02020603050405020304" pitchFamily="18" charset="0"/>
                <a:cs typeface="Times New Roman" panose="02020603050405020304" pitchFamily="18" charset="0"/>
              </a:rPr>
              <a:t>)</a:t>
            </a:r>
          </a:p>
          <a:p>
            <a:pPr algn="just">
              <a:spcBef>
                <a:spcPct val="0"/>
              </a:spcBef>
              <a:buClrTx/>
              <a:buFontTx/>
              <a:buNone/>
            </a:pPr>
            <a:endParaRPr lang="ru-RU" altLang="ru-RU" sz="1100" dirty="0">
              <a:solidFill>
                <a:srgbClr val="0070C0"/>
              </a:solidFill>
              <a:latin typeface="Times New Roman" panose="02020603050405020304" pitchFamily="18" charset="0"/>
              <a:cs typeface="Times New Roman" panose="02020603050405020304" pitchFamily="18" charset="0"/>
            </a:endParaRPr>
          </a:p>
          <a:p>
            <a:pPr algn="just">
              <a:spcBef>
                <a:spcPct val="0"/>
              </a:spcBef>
              <a:buClrTx/>
              <a:buFontTx/>
              <a:buNone/>
            </a:pPr>
            <a:r>
              <a:rPr lang="ru-RU" altLang="ru-RU" sz="1100" dirty="0">
                <a:solidFill>
                  <a:srgbClr val="0070C0"/>
                </a:solidFill>
                <a:latin typeface="Times New Roman" panose="02020603050405020304" pitchFamily="18" charset="0"/>
                <a:cs typeface="Times New Roman" panose="02020603050405020304" pitchFamily="18" charset="0"/>
              </a:rPr>
              <a:t>Ә </a:t>
            </a:r>
            <a:r>
              <a:rPr lang="ru-RU" altLang="ru-RU" sz="1100" dirty="0" err="1">
                <a:solidFill>
                  <a:srgbClr val="0070C0"/>
                </a:solidFill>
                <a:latin typeface="Times New Roman" panose="02020603050405020304" pitchFamily="18" charset="0"/>
                <a:cs typeface="Times New Roman" panose="02020603050405020304" pitchFamily="18" charset="0"/>
              </a:rPr>
              <a:t>мәтіні</a:t>
            </a:r>
            <a:r>
              <a:rPr lang="ru-RU" altLang="ru-RU" sz="1100" dirty="0">
                <a:solidFill>
                  <a:srgbClr val="0070C0"/>
                </a:solidFill>
                <a:latin typeface="Times New Roman" panose="02020603050405020304" pitchFamily="18" charset="0"/>
                <a:cs typeface="Times New Roman" panose="02020603050405020304" pitchFamily="18" charset="0"/>
              </a:rPr>
              <a:t>: </a:t>
            </a:r>
            <a:r>
              <a:rPr lang="ru-RU" altLang="ru-RU" sz="1100" dirty="0" err="1">
                <a:solidFill>
                  <a:srgbClr val="0070C0"/>
                </a:solidFill>
                <a:latin typeface="Times New Roman" panose="02020603050405020304" pitchFamily="18" charset="0"/>
                <a:cs typeface="Times New Roman" panose="02020603050405020304" pitchFamily="18" charset="0"/>
              </a:rPr>
              <a:t>ғаламтор</a:t>
            </a:r>
            <a:r>
              <a:rPr lang="ru-RU" altLang="ru-RU" sz="1100" dirty="0">
                <a:solidFill>
                  <a:srgbClr val="0070C0"/>
                </a:solidFill>
                <a:latin typeface="Times New Roman" panose="02020603050405020304" pitchFamily="18" charset="0"/>
                <a:cs typeface="Times New Roman" panose="02020603050405020304" pitchFamily="18" charset="0"/>
              </a:rPr>
              <a:t> </a:t>
            </a:r>
            <a:r>
              <a:rPr lang="ru-RU" altLang="ru-RU" sz="1100" dirty="0" err="1">
                <a:solidFill>
                  <a:srgbClr val="0070C0"/>
                </a:solidFill>
                <a:latin typeface="Times New Roman" panose="02020603050405020304" pitchFamily="18" charset="0"/>
                <a:cs typeface="Times New Roman" panose="02020603050405020304" pitchFamily="18" charset="0"/>
              </a:rPr>
              <a:t>мақаласынан</a:t>
            </a:r>
            <a:r>
              <a:rPr lang="ru-RU" altLang="ru-RU" sz="1100" dirty="0">
                <a:solidFill>
                  <a:srgbClr val="0070C0"/>
                </a:solidFill>
                <a:latin typeface="Times New Roman" panose="02020603050405020304" pitchFamily="18" charset="0"/>
                <a:cs typeface="Times New Roman" panose="02020603050405020304" pitchFamily="18" charset="0"/>
              </a:rPr>
              <a:t> </a:t>
            </a:r>
            <a:r>
              <a:rPr lang="ru-RU" altLang="ru-RU" sz="1100" dirty="0" err="1">
                <a:solidFill>
                  <a:srgbClr val="0070C0"/>
                </a:solidFill>
                <a:latin typeface="Times New Roman" panose="02020603050405020304" pitchFamily="18" charset="0"/>
                <a:cs typeface="Times New Roman" panose="02020603050405020304" pitchFamily="18" charset="0"/>
              </a:rPr>
              <a:t>үзінді</a:t>
            </a:r>
            <a:endParaRPr lang="ru-RU" altLang="ru-RU" sz="1100" dirty="0">
              <a:solidFill>
                <a:srgbClr val="0070C0"/>
              </a:solidFill>
              <a:latin typeface="Times New Roman" panose="02020603050405020304" pitchFamily="18" charset="0"/>
              <a:cs typeface="Times New Roman" panose="02020603050405020304" pitchFamily="18" charset="0"/>
            </a:endParaRPr>
          </a:p>
          <a:p>
            <a:pPr algn="just">
              <a:spcBef>
                <a:spcPct val="0"/>
              </a:spcBef>
              <a:buClrTx/>
              <a:buFontTx/>
              <a:buNone/>
            </a:pPr>
            <a:r>
              <a:rPr lang="ru-RU" altLang="ru-RU" sz="1100" dirty="0" err="1">
                <a:latin typeface="Times New Roman" panose="02020603050405020304" pitchFamily="18" charset="0"/>
                <a:cs typeface="Times New Roman" panose="02020603050405020304" pitchFamily="18" charset="0"/>
              </a:rPr>
              <a:t>Болашақта</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қандай</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мамандықтар</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пайда</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болады</a:t>
            </a:r>
            <a:r>
              <a:rPr lang="ru-RU" altLang="ru-RU" sz="1100" dirty="0">
                <a:latin typeface="Times New Roman" panose="02020603050405020304" pitchFamily="18" charset="0"/>
                <a:cs typeface="Times New Roman" panose="02020603050405020304" pitchFamily="18" charset="0"/>
              </a:rPr>
              <a:t>?</a:t>
            </a:r>
          </a:p>
          <a:p>
            <a:pPr algn="just">
              <a:spcBef>
                <a:spcPct val="0"/>
              </a:spcBef>
              <a:buClrTx/>
              <a:buFontTx/>
              <a:buNone/>
            </a:pPr>
            <a:r>
              <a:rPr lang="ru-RU" altLang="ru-RU" sz="1100" dirty="0" err="1">
                <a:latin typeface="Times New Roman" panose="02020603050405020304" pitchFamily="18" charset="0"/>
                <a:cs typeface="Times New Roman" panose="02020603050405020304" pitchFamily="18" charset="0"/>
              </a:rPr>
              <a:t>Соңғы</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жүргізілген</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зерттеу</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нәтижелері</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жұмыс</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орындарының</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көпшілігіне</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қауіп</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төніп</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тұрғанын</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көрсетті</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Яғни</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қазір</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бізге</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таныс</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мамандықтар</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болашақта</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қажет</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болмай</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қалуы</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әбден</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мүмкін</a:t>
            </a:r>
            <a:r>
              <a:rPr lang="ru-RU" altLang="ru-RU" sz="1100" dirty="0">
                <a:latin typeface="Times New Roman" panose="02020603050405020304" pitchFamily="18" charset="0"/>
                <a:cs typeface="Times New Roman" panose="02020603050405020304" pitchFamily="18" charset="0"/>
              </a:rPr>
              <a:t>.</a:t>
            </a:r>
          </a:p>
          <a:p>
            <a:pPr algn="just">
              <a:spcBef>
                <a:spcPct val="0"/>
              </a:spcBef>
              <a:buClrTx/>
              <a:buFontTx/>
              <a:buNone/>
            </a:pPr>
            <a:r>
              <a:rPr lang="ru-RU" altLang="ru-RU" sz="1100" dirty="0">
                <a:latin typeface="Times New Roman" panose="02020603050405020304" pitchFamily="18" charset="0"/>
                <a:cs typeface="Times New Roman" panose="02020603050405020304" pitchFamily="18" charset="0"/>
              </a:rPr>
              <a:t>2020 </a:t>
            </a:r>
            <a:r>
              <a:rPr lang="ru-RU" altLang="ru-RU" sz="1100" dirty="0" err="1">
                <a:latin typeface="Times New Roman" panose="02020603050405020304" pitchFamily="18" charset="0"/>
                <a:cs typeface="Times New Roman" panose="02020603050405020304" pitchFamily="18" charset="0"/>
              </a:rPr>
              <a:t>жылға</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қарай</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әлем</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бойынша</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еңбек</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нарығында</a:t>
            </a:r>
            <a:r>
              <a:rPr lang="ru-RU" altLang="ru-RU" sz="1100" dirty="0">
                <a:latin typeface="Times New Roman" panose="02020603050405020304" pitchFamily="18" charset="0"/>
                <a:cs typeface="Times New Roman" panose="02020603050405020304" pitchFamily="18" charset="0"/>
              </a:rPr>
              <a:t> 40 </a:t>
            </a:r>
            <a:r>
              <a:rPr lang="ru-RU" altLang="ru-RU" sz="1100" dirty="0" err="1">
                <a:latin typeface="Times New Roman" panose="02020603050405020304" pitchFamily="18" charset="0"/>
                <a:cs typeface="Times New Roman" panose="02020603050405020304" pitchFamily="18" charset="0"/>
              </a:rPr>
              <a:t>миллионнан</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жоғары</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білімді</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маманға</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қажеттілік</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болады</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деген</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болжам</a:t>
            </a:r>
            <a:r>
              <a:rPr lang="ru-RU" altLang="ru-RU" sz="1100" dirty="0">
                <a:latin typeface="Times New Roman" panose="02020603050405020304" pitchFamily="18" charset="0"/>
                <a:cs typeface="Times New Roman" panose="02020603050405020304" pitchFamily="18" charset="0"/>
              </a:rPr>
              <a:t> бар. </a:t>
            </a:r>
            <a:r>
              <a:rPr lang="ru-RU" altLang="ru-RU" sz="1100" dirty="0" err="1">
                <a:latin typeface="Times New Roman" panose="02020603050405020304" pitchFamily="18" charset="0"/>
                <a:cs typeface="Times New Roman" panose="02020603050405020304" pitchFamily="18" charset="0"/>
              </a:rPr>
              <a:t>Дегенмен</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ірі</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мемлекеттердің</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тұрғындарында</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Білім</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алған</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саламыз</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сұранысқа</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сай</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болмай</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қалмай</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ма</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деген</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күдік</a:t>
            </a:r>
            <a:r>
              <a:rPr lang="ru-RU" altLang="ru-RU" sz="1100" dirty="0">
                <a:latin typeface="Times New Roman" panose="02020603050405020304" pitchFamily="18" charset="0"/>
                <a:cs typeface="Times New Roman" panose="02020603050405020304" pitchFamily="18" charset="0"/>
              </a:rPr>
              <a:t> пен </a:t>
            </a:r>
            <a:r>
              <a:rPr lang="ru-RU" altLang="ru-RU" sz="1100" dirty="0" err="1">
                <a:latin typeface="Times New Roman" panose="02020603050405020304" pitchFamily="18" charset="0"/>
                <a:cs typeface="Times New Roman" panose="02020603050405020304" pitchFamily="18" charset="0"/>
              </a:rPr>
              <a:t>үрей</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басым</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екен</a:t>
            </a:r>
            <a:r>
              <a:rPr lang="ru-RU" altLang="ru-RU" sz="1100" dirty="0">
                <a:latin typeface="Times New Roman" panose="02020603050405020304" pitchFamily="18" charset="0"/>
                <a:cs typeface="Times New Roman" panose="02020603050405020304" pitchFamily="18" charset="0"/>
              </a:rPr>
              <a:t>. «</a:t>
            </a:r>
            <a:r>
              <a:rPr lang="en-US" altLang="ru-RU" sz="1100" dirty="0">
                <a:latin typeface="Times New Roman" panose="02020603050405020304" pitchFamily="18" charset="0"/>
                <a:cs typeface="Times New Roman" panose="02020603050405020304" pitchFamily="18" charset="0"/>
              </a:rPr>
              <a:t>Pew Research Center» </a:t>
            </a:r>
            <a:r>
              <a:rPr lang="ru-RU" altLang="ru-RU" sz="1100" dirty="0" err="1">
                <a:latin typeface="Times New Roman" panose="02020603050405020304" pitchFamily="18" charset="0"/>
                <a:cs typeface="Times New Roman" panose="02020603050405020304" pitchFamily="18" charset="0"/>
              </a:rPr>
              <a:t>жүргізген</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зерттеу</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нәтижесіне</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сенсек</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америкалықтардың</a:t>
            </a:r>
            <a:r>
              <a:rPr lang="ru-RU" altLang="ru-RU" sz="1100" dirty="0">
                <a:latin typeface="Times New Roman" panose="02020603050405020304" pitchFamily="18" charset="0"/>
                <a:cs typeface="Times New Roman" panose="02020603050405020304" pitchFamily="18" charset="0"/>
              </a:rPr>
              <a:t> 87 </a:t>
            </a:r>
            <a:r>
              <a:rPr lang="ru-RU" altLang="ru-RU" sz="1100" dirty="0" err="1">
                <a:latin typeface="Times New Roman" panose="02020603050405020304" pitchFamily="18" charset="0"/>
                <a:cs typeface="Times New Roman" panose="02020603050405020304" pitchFamily="18" charset="0"/>
              </a:rPr>
              <a:t>пайызы</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жұмыс</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орындарын</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сақтап</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қалу</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үшін</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қосымша</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білім</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алуға</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дайын</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екендіктерін</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айтыпты</a:t>
            </a:r>
            <a:r>
              <a:rPr lang="ru-RU" altLang="ru-RU" sz="1100" dirty="0">
                <a:latin typeface="Times New Roman" panose="02020603050405020304" pitchFamily="18" charset="0"/>
                <a:cs typeface="Times New Roman" panose="02020603050405020304" pitchFamily="18" charset="0"/>
              </a:rPr>
              <a:t>.</a:t>
            </a:r>
          </a:p>
          <a:p>
            <a:pPr algn="just">
              <a:spcBef>
                <a:spcPct val="0"/>
              </a:spcBef>
              <a:buClrTx/>
              <a:buFontTx/>
              <a:buNone/>
            </a:pPr>
            <a:r>
              <a:rPr lang="ru-RU" altLang="ru-RU" sz="1100" dirty="0">
                <a:latin typeface="Times New Roman" panose="02020603050405020304" pitchFamily="18" charset="0"/>
                <a:cs typeface="Times New Roman" panose="02020603050405020304" pitchFamily="18" charset="0"/>
              </a:rPr>
              <a:t>2015 </a:t>
            </a:r>
            <a:r>
              <a:rPr lang="ru-RU" altLang="ru-RU" sz="1100" dirty="0" err="1">
                <a:latin typeface="Times New Roman" panose="02020603050405020304" pitchFamily="18" charset="0"/>
                <a:cs typeface="Times New Roman" panose="02020603050405020304" pitchFamily="18" charset="0"/>
              </a:rPr>
              <a:t>жылы</a:t>
            </a:r>
            <a:r>
              <a:rPr lang="ru-RU" altLang="ru-RU" sz="1100" dirty="0">
                <a:latin typeface="Times New Roman" panose="02020603050405020304" pitchFamily="18" charset="0"/>
                <a:cs typeface="Times New Roman" panose="02020603050405020304" pitchFamily="18" charset="0"/>
              </a:rPr>
              <a:t> Оксфорд </a:t>
            </a:r>
            <a:r>
              <a:rPr lang="ru-RU" altLang="ru-RU" sz="1100" dirty="0" err="1">
                <a:latin typeface="Times New Roman" panose="02020603050405020304" pitchFamily="18" charset="0"/>
                <a:cs typeface="Times New Roman" panose="02020603050405020304" pitchFamily="18" charset="0"/>
              </a:rPr>
              <a:t>университетінің</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баспасынан</a:t>
            </a:r>
            <a:r>
              <a:rPr lang="ru-RU" altLang="ru-RU" sz="1100" dirty="0">
                <a:latin typeface="Times New Roman" panose="02020603050405020304" pitchFamily="18" charset="0"/>
                <a:cs typeface="Times New Roman" panose="02020603050405020304" pitchFamily="18" charset="0"/>
              </a:rPr>
              <a:t> Ричард </a:t>
            </a:r>
            <a:r>
              <a:rPr lang="ru-RU" altLang="ru-RU" sz="1100" dirty="0" err="1">
                <a:latin typeface="Times New Roman" panose="02020603050405020304" pitchFamily="18" charset="0"/>
                <a:cs typeface="Times New Roman" panose="02020603050405020304" pitchFamily="18" charset="0"/>
              </a:rPr>
              <a:t>Сасскинд</a:t>
            </a:r>
            <a:r>
              <a:rPr lang="ru-RU" altLang="ru-RU" sz="1100" dirty="0">
                <a:latin typeface="Times New Roman" panose="02020603050405020304" pitchFamily="18" charset="0"/>
                <a:cs typeface="Times New Roman" panose="02020603050405020304" pitchFamily="18" charset="0"/>
              </a:rPr>
              <a:t> пен </a:t>
            </a:r>
            <a:r>
              <a:rPr lang="ru-RU" altLang="ru-RU" sz="1100" dirty="0" err="1">
                <a:latin typeface="Times New Roman" panose="02020603050405020304" pitchFamily="18" charset="0"/>
                <a:cs typeface="Times New Roman" panose="02020603050405020304" pitchFamily="18" charset="0"/>
              </a:rPr>
              <a:t>Дэниель</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Сасскиндтің</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Мамандықтар</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болашағы</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атты</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кітабы</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жарық</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көрген</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Онда</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болашақта</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қазіргі</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мамандықтарды</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екі</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түрлі</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өзгеріс</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күтіп</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тұрғаны</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айтылған</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Біріншіден</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жаңа</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технологиялар</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дәстүрлі</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жұмыс</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түрін</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жеңілдетуі</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мүмкін</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Мысалы</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дәрігер</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емделушімен</a:t>
            </a:r>
            <a:r>
              <a:rPr lang="ru-RU" altLang="ru-RU" sz="1100" dirty="0">
                <a:latin typeface="Times New Roman" panose="02020603050405020304" pitchFamily="18" charset="0"/>
                <a:cs typeface="Times New Roman" panose="02020603050405020304" pitchFamily="18" charset="0"/>
              </a:rPr>
              <a:t> «</a:t>
            </a:r>
            <a:r>
              <a:rPr lang="en-US" altLang="ru-RU" sz="1100" dirty="0">
                <a:latin typeface="Times New Roman" panose="02020603050405020304" pitchFamily="18" charset="0"/>
                <a:cs typeface="Times New Roman" panose="02020603050405020304" pitchFamily="18" charset="0"/>
              </a:rPr>
              <a:t>Skype» </a:t>
            </a:r>
            <a:r>
              <a:rPr lang="ru-RU" altLang="ru-RU" sz="1100" dirty="0" err="1">
                <a:latin typeface="Times New Roman" panose="02020603050405020304" pitchFamily="18" charset="0"/>
                <a:cs typeface="Times New Roman" panose="02020603050405020304" pitchFamily="18" charset="0"/>
              </a:rPr>
              <a:t>арқылы</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байланысады</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сәулетші</a:t>
            </a:r>
            <a:r>
              <a:rPr lang="ru-RU" altLang="ru-RU" sz="1100" dirty="0">
                <a:latin typeface="Times New Roman" panose="02020603050405020304" pitchFamily="18" charset="0"/>
                <a:cs typeface="Times New Roman" panose="02020603050405020304" pitchFamily="18" charset="0"/>
              </a:rPr>
              <a:t> дизайн </a:t>
            </a:r>
            <a:r>
              <a:rPr lang="ru-RU" altLang="ru-RU" sz="1100" dirty="0" err="1">
                <a:latin typeface="Times New Roman" panose="02020603050405020304" pitchFamily="18" charset="0"/>
                <a:cs typeface="Times New Roman" panose="02020603050405020304" pitchFamily="18" charset="0"/>
              </a:rPr>
              <a:t>жасау</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үшін</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компьютерлік</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бағдарламаларды</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қолданады</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Екіншіден</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технологиялар</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кез</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келген</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салада</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проблемаларды</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шешудің</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тиімді</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тәсіліне</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айналады</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Мысалы</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жоғарыда</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айтылған</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медициналық</a:t>
            </a:r>
            <a:r>
              <a:rPr lang="ru-RU" altLang="ru-RU" sz="1100" dirty="0">
                <a:latin typeface="Times New Roman" panose="02020603050405020304" pitchFamily="18" charset="0"/>
                <a:cs typeface="Times New Roman" panose="02020603050405020304" pitchFamily="18" charset="0"/>
              </a:rPr>
              <a:t> онлайн </a:t>
            </a:r>
            <a:r>
              <a:rPr lang="ru-RU" altLang="ru-RU" sz="1100" dirty="0" err="1">
                <a:latin typeface="Times New Roman" panose="02020603050405020304" pitchFamily="18" charset="0"/>
                <a:cs typeface="Times New Roman" panose="02020603050405020304" pitchFamily="18" charset="0"/>
              </a:rPr>
              <a:t>диагностикалау</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маманының</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жұмысын</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жеңілдетсе</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кейбір</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жаңа</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технологиялар</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кесірінен</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қызметкерлер</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жұмысынан</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айырылуы</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мүмкін</a:t>
            </a:r>
            <a:r>
              <a:rPr lang="ru-RU" altLang="ru-RU" sz="1100" dirty="0">
                <a:latin typeface="Times New Roman" panose="02020603050405020304" pitchFamily="18" charset="0"/>
                <a:cs typeface="Times New Roman" panose="02020603050405020304" pitchFamily="18" charset="0"/>
              </a:rPr>
              <a:t>. Билл </a:t>
            </a:r>
            <a:r>
              <a:rPr lang="ru-RU" altLang="ru-RU" sz="1100" dirty="0" err="1">
                <a:latin typeface="Times New Roman" panose="02020603050405020304" pitchFamily="18" charset="0"/>
                <a:cs typeface="Times New Roman" panose="02020603050405020304" pitchFamily="18" charset="0"/>
              </a:rPr>
              <a:t>Гейтстің</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айтуынша</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алдағы</a:t>
            </a:r>
            <a:r>
              <a:rPr lang="ru-RU" altLang="ru-RU" sz="1100" dirty="0">
                <a:latin typeface="Times New Roman" panose="02020603050405020304" pitchFamily="18" charset="0"/>
                <a:cs typeface="Times New Roman" panose="02020603050405020304" pitchFamily="18" charset="0"/>
              </a:rPr>
              <a:t> 20 </a:t>
            </a:r>
            <a:r>
              <a:rPr lang="ru-RU" altLang="ru-RU" sz="1100" dirty="0" err="1">
                <a:latin typeface="Times New Roman" panose="02020603050405020304" pitchFamily="18" charset="0"/>
                <a:cs typeface="Times New Roman" panose="02020603050405020304" pitchFamily="18" charset="0"/>
              </a:rPr>
              <a:t>жылда</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қазіргі</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мамандықтардың</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көпшілігі</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автоматты</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бағдарламалармен</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жабдықталып</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біліктілігі</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төмен</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қызметкерлер</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бәсекеге</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ілесе</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алмай</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қалуы</a:t>
            </a:r>
            <a:r>
              <a:rPr lang="ru-RU" altLang="ru-RU" sz="1100" dirty="0">
                <a:latin typeface="Times New Roman" panose="02020603050405020304" pitchFamily="18" charset="0"/>
                <a:cs typeface="Times New Roman" panose="02020603050405020304" pitchFamily="18" charset="0"/>
              </a:rPr>
              <a:t> </a:t>
            </a:r>
            <a:r>
              <a:rPr lang="ru-RU" altLang="ru-RU" sz="1100" dirty="0" err="1">
                <a:latin typeface="Times New Roman" panose="02020603050405020304" pitchFamily="18" charset="0"/>
                <a:cs typeface="Times New Roman" panose="02020603050405020304" pitchFamily="18" charset="0"/>
              </a:rPr>
              <a:t>мүмкін</a:t>
            </a:r>
            <a:r>
              <a:rPr lang="ru-RU" altLang="ru-RU" sz="1100" dirty="0">
                <a:latin typeface="Times New Roman" panose="02020603050405020304" pitchFamily="18" charset="0"/>
                <a:cs typeface="Times New Roman" panose="02020603050405020304" pitchFamily="18" charset="0"/>
              </a:rPr>
              <a:t>. (172 </a:t>
            </a:r>
            <a:r>
              <a:rPr lang="ru-RU" altLang="ru-RU" sz="1100" dirty="0" err="1">
                <a:latin typeface="Times New Roman" panose="02020603050405020304" pitchFamily="18" charset="0"/>
                <a:cs typeface="Times New Roman" panose="02020603050405020304" pitchFamily="18" charset="0"/>
              </a:rPr>
              <a:t>сөз</a:t>
            </a:r>
            <a:r>
              <a:rPr lang="ru-RU" altLang="ru-RU" sz="1100" dirty="0">
                <a:latin typeface="Times New Roman" panose="02020603050405020304" pitchFamily="18" charset="0"/>
                <a:cs typeface="Times New Roman" panose="02020603050405020304" pitchFamily="18" charset="0"/>
              </a:rPr>
              <a:t>)</a:t>
            </a:r>
          </a:p>
          <a:p>
            <a:pPr algn="just">
              <a:spcBef>
                <a:spcPct val="0"/>
              </a:spcBef>
              <a:buClrTx/>
              <a:buFontTx/>
              <a:buNone/>
            </a:pPr>
            <a:endParaRPr lang="ru-RU" altLang="ru-RU" sz="2800" dirty="0" err="1">
              <a:latin typeface="Times New Roman" panose="02020603050405020304" pitchFamily="18" charset="0"/>
              <a:cs typeface="Times New Roman" panose="02020603050405020304" pitchFamily="18" charset="0"/>
            </a:endParaRPr>
          </a:p>
        </p:txBody>
      </p:sp>
      <p:sp>
        <p:nvSpPr>
          <p:cNvPr id="3" name="Прямоугольник 2"/>
          <p:cNvSpPr/>
          <p:nvPr/>
        </p:nvSpPr>
        <p:spPr>
          <a:xfrm>
            <a:off x="667656" y="6020212"/>
            <a:ext cx="11103429" cy="646331"/>
          </a:xfrm>
          <a:prstGeom prst="rect">
            <a:avLst/>
          </a:prstGeom>
        </p:spPr>
        <p:txBody>
          <a:bodyPr wrap="square">
            <a:spAutoFit/>
          </a:bodyPr>
          <a:lstStyle/>
          <a:p>
            <a:r>
              <a:rPr lang="en-US" dirty="0">
                <a:solidFill>
                  <a:srgbClr val="0070C0"/>
                </a:solidFill>
                <a:latin typeface="Times New Roman" panose="02020603050405020304" pitchFamily="18" charset="0"/>
                <a:cs typeface="Times New Roman" panose="02020603050405020304" pitchFamily="18" charset="0"/>
              </a:rPr>
              <a:t>ТАПСЫРМА</a:t>
            </a:r>
            <a:r>
              <a:rPr lang="en-US" dirty="0">
                <a:solidFill>
                  <a:srgbClr val="FF0000"/>
                </a:solidFill>
                <a:latin typeface="Times New Roman" panose="02020603050405020304" pitchFamily="18" charset="0"/>
                <a:cs typeface="Times New Roman" panose="02020603050405020304" pitchFamily="18" charset="0"/>
              </a:rPr>
              <a:t>: Екі мәтіндегі ақпарат пен өз пікірлеріңізді пайдаланып, «Мамандықты дұрыс таңдаудың маңызы қандай?» деген тақырыпта эссе жазыңыз. Эсседегі сөз көлемі 170-200 сөз болуы қажет.</a:t>
            </a:r>
            <a:endParaRPr lang="ru-RU" dirty="0">
              <a:solidFill>
                <a:srgbClr val="FF0000"/>
              </a:solidFill>
              <a:latin typeface="Times New Roman" panose="02020603050405020304" pitchFamily="18" charset="0"/>
              <a:cs typeface="Times New Roman" panose="02020603050405020304" pitchFamily="18" charset="0"/>
            </a:endParaRPr>
          </a:p>
        </p:txBody>
      </p:sp>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TotalTime>
  <Words>1175</Words>
  <Application>WPS Presentation</Application>
  <PresentationFormat>Произвольный</PresentationFormat>
  <Paragraphs>92</Paragraphs>
  <Slides>17</Slides>
  <Notes>3</Notes>
  <HiddenSlides>0</HiddenSlides>
  <MMClips>0</MMClips>
  <ScaleCrop>false</ScaleCrop>
  <HeadingPairs>
    <vt:vector size="4" baseType="variant">
      <vt:variant>
        <vt:lpstr>Тема</vt:lpstr>
      </vt:variant>
      <vt:variant>
        <vt:i4>1</vt:i4>
      </vt:variant>
      <vt:variant>
        <vt:lpstr>Заголовки слайдов</vt:lpstr>
      </vt:variant>
      <vt:variant>
        <vt:i4>17</vt:i4>
      </vt:variant>
    </vt:vector>
  </HeadingPairs>
  <TitlesOfParts>
    <vt:vector size="18" baseType="lpstr">
      <vt:lpstr>Тема Office</vt:lpstr>
      <vt:lpstr>Слайд 1</vt:lpstr>
      <vt:lpstr>Слайд 2</vt:lpstr>
      <vt:lpstr>Білім алушыларды қорытынды  аттестаттау </vt:lpstr>
      <vt:lpstr>Слайд 4</vt:lpstr>
      <vt:lpstr> 9-сыныпқа арналған қорытынды аттестаттау спецификациясы </vt:lpstr>
      <vt:lpstr>Критериалды бағалау жүйесімен байланысы Білім алушыларды қорытынды аттестаттау қалыптастырушы және жиынтық бағалауды қамтитын критериалды бағалау жүйесінің бөлігі болып табылады.</vt:lpstr>
      <vt:lpstr>Слайд 7</vt:lpstr>
      <vt:lpstr>Слайд 8</vt:lpstr>
      <vt:lpstr>Слайд 9</vt:lpstr>
      <vt:lpstr>Слайд 10</vt:lpstr>
      <vt:lpstr>Бағалау міндеттері (БМ)</vt:lpstr>
      <vt:lpstr>Бағалау міндеттері бойынша балдарды бөлу</vt:lpstr>
      <vt:lpstr>Слайд 13</vt:lpstr>
      <vt:lpstr>Бағалау міндеттері (БМ)</vt:lpstr>
      <vt:lpstr>Бағалау міндеттері бойынша балдарды бөлу</vt:lpstr>
      <vt:lpstr>Слайд 16</vt:lpstr>
      <vt:lpstr>Нақты және жалпы балл қою кестесі</vt:lpstr>
    </vt:vector>
  </TitlesOfParts>
  <Company>Hewlett-Packard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Нурбаева Дина Замирбековна</dc:creator>
  <cp:lastModifiedBy>1</cp:lastModifiedBy>
  <cp:revision>321</cp:revision>
  <cp:lastPrinted>2019-07-18T04:32:00Z</cp:lastPrinted>
  <dcterms:created xsi:type="dcterms:W3CDTF">2019-06-05T09:47:00Z</dcterms:created>
  <dcterms:modified xsi:type="dcterms:W3CDTF">2021-02-05T06:08:10Z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1033-11.2.0.9144</vt:lpwstr>
  </property>
</Properties>
</file>