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64" r:id="rId4"/>
    <p:sldId id="266" r:id="rId5"/>
    <p:sldId id="265" r:id="rId6"/>
    <p:sldId id="258" r:id="rId7"/>
    <p:sldId id="259" r:id="rId8"/>
    <p:sldId id="260" r:id="rId9"/>
    <p:sldId id="261" r:id="rId10"/>
    <p:sldId id="262" r:id="rId11"/>
    <p:sldId id="263"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0592EE-5448-43AB-B8C5-8A8E5EA9FC9A}" type="datetimeFigureOut">
              <a:rPr lang="ru-RU" smtClean="0"/>
              <a:t>11.02.2021</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A69F82-4EAE-4760-B8C8-87889C444F3A}" type="slidenum">
              <a:rPr lang="ru-RU" smtClean="0"/>
              <a:t>‹#›</a:t>
            </a:fld>
            <a:endParaRPr lang="ru-RU"/>
          </a:p>
        </p:txBody>
      </p:sp>
    </p:spTree>
    <p:extLst>
      <p:ext uri="{BB962C8B-B14F-4D97-AF65-F5344CB8AC3E}">
        <p14:creationId xmlns:p14="http://schemas.microsoft.com/office/powerpoint/2010/main" val="3417001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3</a:t>
            </a:fld>
            <a:endParaRPr lang="ru-RU"/>
          </a:p>
        </p:txBody>
      </p:sp>
    </p:spTree>
    <p:extLst>
      <p:ext uri="{BB962C8B-B14F-4D97-AF65-F5344CB8AC3E}">
        <p14:creationId xmlns:p14="http://schemas.microsoft.com/office/powerpoint/2010/main" val="3565070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ru-RU" smtClean="0"/>
              <a:t>Образец заголовка</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885D303-E040-4DA7-B853-8B69F950803B}" type="datetimeFigureOut">
              <a:rPr lang="ru-RU" smtClean="0"/>
              <a:t>11.02.2021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BDB95C1-5706-40DF-B9E2-19FA4195C1B9}"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885D303-E040-4DA7-B853-8B69F950803B}" type="datetimeFigureOut">
              <a:rPr lang="ru-RU" smtClean="0"/>
              <a:t>11.02.2021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BDB95C1-5706-40DF-B9E2-19FA4195C1B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885D303-E040-4DA7-B853-8B69F950803B}" type="datetimeFigureOut">
              <a:rPr lang="ru-RU" smtClean="0"/>
              <a:t>11.02.2021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BDB95C1-5706-40DF-B9E2-19FA4195C1B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885D303-E040-4DA7-B853-8B69F950803B}" type="datetimeFigureOut">
              <a:rPr lang="ru-RU" smtClean="0"/>
              <a:t>11.02.2021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BDB95C1-5706-40DF-B9E2-19FA4195C1B9}"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текста</a:t>
            </a:r>
          </a:p>
        </p:txBody>
      </p:sp>
      <p:sp>
        <p:nvSpPr>
          <p:cNvPr id="4" name="Date Placeholder 3"/>
          <p:cNvSpPr>
            <a:spLocks noGrp="1"/>
          </p:cNvSpPr>
          <p:nvPr>
            <p:ph type="dt" sz="half" idx="10"/>
          </p:nvPr>
        </p:nvSpPr>
        <p:spPr/>
        <p:txBody>
          <a:bodyPr/>
          <a:lstStyle/>
          <a:p>
            <a:fld id="{D885D303-E040-4DA7-B853-8B69F950803B}" type="datetimeFigureOut">
              <a:rPr lang="ru-RU" smtClean="0"/>
              <a:t>11.02.2021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BDB95C1-5706-40DF-B9E2-19FA4195C1B9}"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885D303-E040-4DA7-B853-8B69F950803B}" type="datetimeFigureOut">
              <a:rPr lang="ru-RU" smtClean="0"/>
              <a:t>11.02.2021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BDB95C1-5706-40DF-B9E2-19FA4195C1B9}"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885D303-E040-4DA7-B853-8B69F950803B}" type="datetimeFigureOut">
              <a:rPr lang="ru-RU" smtClean="0"/>
              <a:t>11.02.2021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BDB95C1-5706-40DF-B9E2-19FA4195C1B9}"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D885D303-E040-4DA7-B853-8B69F950803B}" type="datetimeFigureOut">
              <a:rPr lang="ru-RU" smtClean="0"/>
              <a:t>11.02.2021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BDB95C1-5706-40DF-B9E2-19FA4195C1B9}"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85D303-E040-4DA7-B853-8B69F950803B}" type="datetimeFigureOut">
              <a:rPr lang="ru-RU" smtClean="0"/>
              <a:t>11.02.2021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BDB95C1-5706-40DF-B9E2-19FA4195C1B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ru-RU" smtClean="0"/>
              <a:t>Образец текста</a:t>
            </a:r>
          </a:p>
        </p:txBody>
      </p:sp>
      <p:sp>
        <p:nvSpPr>
          <p:cNvPr id="5" name="Date Placeholder 4"/>
          <p:cNvSpPr>
            <a:spLocks noGrp="1"/>
          </p:cNvSpPr>
          <p:nvPr>
            <p:ph type="dt" sz="half" idx="10"/>
          </p:nvPr>
        </p:nvSpPr>
        <p:spPr/>
        <p:txBody>
          <a:bodyPr/>
          <a:lstStyle/>
          <a:p>
            <a:fld id="{D885D303-E040-4DA7-B853-8B69F950803B}" type="datetimeFigureOut">
              <a:rPr lang="ru-RU" smtClean="0"/>
              <a:t>11.02.2021</a:t>
            </a:fld>
            <a:endParaRPr lang="ru-RU"/>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BDB95C1-5706-40DF-B9E2-19FA4195C1B9}"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ru-RU" smtClean="0"/>
              <a:t>Вставка рисунка</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885D303-E040-4DA7-B853-8B69F950803B}" type="datetimeFigureOut">
              <a:rPr lang="ru-RU" smtClean="0"/>
              <a:t>11.02.2021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BDB95C1-5706-40DF-B9E2-19FA4195C1B9}"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D885D303-E040-4DA7-B853-8B69F950803B}" type="datetimeFigureOut">
              <a:rPr lang="ru-RU" smtClean="0"/>
              <a:t>11.02.2021</a:t>
            </a:fld>
            <a:endParaRPr lang="ru-RU"/>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ru-RU"/>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8BDB95C1-5706-40DF-B9E2-19FA4195C1B9}"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692696"/>
            <a:ext cx="7630616" cy="5832647"/>
          </a:xfrm>
        </p:spPr>
        <p:txBody>
          <a:bodyPr>
            <a:noAutofit/>
          </a:bodyPr>
          <a:lstStyle/>
          <a:p>
            <a:r>
              <a:rPr lang="ru-RU" sz="3200" b="1" dirty="0">
                <a:latin typeface="Times New Roman" pitchFamily="18" charset="0"/>
                <a:cs typeface="Times New Roman" pitchFamily="18" charset="0"/>
              </a:rPr>
              <a:t>Спецификация итоговой аттестации</a:t>
            </a: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b="1" dirty="0">
                <a:latin typeface="Times New Roman" pitchFamily="18" charset="0"/>
                <a:cs typeface="Times New Roman" pitchFamily="18" charset="0"/>
              </a:rPr>
              <a:t>по </a:t>
            </a:r>
            <a:r>
              <a:rPr lang="ru-RU" sz="3200" b="1" dirty="0" smtClean="0">
                <a:latin typeface="Times New Roman" pitchFamily="18" charset="0"/>
                <a:cs typeface="Times New Roman" pitchFamily="18" charset="0"/>
              </a:rPr>
              <a:t>предмет</a:t>
            </a:r>
            <a:r>
              <a:rPr lang="ru-RU" b="1" dirty="0" smtClean="0">
                <a:latin typeface="Times New Roman" pitchFamily="18" charset="0"/>
                <a:cs typeface="Times New Roman" pitchFamily="18" charset="0"/>
              </a:rPr>
              <a:t>ам </a:t>
            </a:r>
            <a:r>
              <a:rPr lang="kk-KZ" b="1" dirty="0" smtClean="0">
                <a:latin typeface="Times New Roman" pitchFamily="18" charset="0"/>
                <a:cs typeface="Times New Roman" pitchFamily="18" charset="0"/>
              </a:rPr>
              <a:t>«русский язык», «русская литература»,</a:t>
            </a:r>
            <a:r>
              <a:rPr lang="ru-RU" sz="3200" b="1" dirty="0" smtClean="0">
                <a:latin typeface="Times New Roman" pitchFamily="18" charset="0"/>
                <a:cs typeface="Times New Roman" pitchFamily="18" charset="0"/>
              </a:rPr>
              <a:t> </a:t>
            </a:r>
            <a:r>
              <a:rPr lang="ru-RU" sz="3200" b="1" dirty="0">
                <a:latin typeface="Times New Roman" pitchFamily="18" charset="0"/>
                <a:cs typeface="Times New Roman" pitchFamily="18" charset="0"/>
              </a:rPr>
              <a:t>«Русский язык и литература»  </a:t>
            </a: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b="1" dirty="0">
                <a:latin typeface="Times New Roman" pitchFamily="18" charset="0"/>
                <a:cs typeface="Times New Roman" pitchFamily="18" charset="0"/>
              </a:rPr>
              <a:t>9 класс</a:t>
            </a: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3951394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904656"/>
          </a:xfrm>
        </p:spPr>
        <p:txBody>
          <a:bodyPr>
            <a:normAutofit lnSpcReduction="10000"/>
          </a:bodyPr>
          <a:lstStyle/>
          <a:p>
            <a:endParaRPr lang="ru-RU" sz="2800" b="1" dirty="0" smtClean="0">
              <a:latin typeface="Times New Roman" pitchFamily="18" charset="0"/>
              <a:cs typeface="Times New Roman" pitchFamily="18" charset="0"/>
            </a:endParaRPr>
          </a:p>
          <a:p>
            <a:r>
              <a:rPr lang="ru-RU" sz="2800" b="1" dirty="0" smtClean="0">
                <a:latin typeface="Times New Roman" pitchFamily="18" charset="0"/>
                <a:cs typeface="Times New Roman" pitchFamily="18" charset="0"/>
              </a:rPr>
              <a:t>Задание </a:t>
            </a:r>
            <a:r>
              <a:rPr lang="ru-RU" sz="2800" b="1" dirty="0">
                <a:latin typeface="Times New Roman" pitchFamily="18" charset="0"/>
                <a:cs typeface="Times New Roman" pitchFamily="18" charset="0"/>
              </a:rPr>
              <a:t>2</a:t>
            </a:r>
            <a:endParaRPr lang="ru-RU" sz="2800" dirty="0">
              <a:latin typeface="Times New Roman" pitchFamily="18" charset="0"/>
              <a:cs typeface="Times New Roman" pitchFamily="18" charset="0"/>
            </a:endParaRPr>
          </a:p>
          <a:p>
            <a:r>
              <a:rPr lang="ru-RU" sz="2800" dirty="0">
                <a:latin typeface="Times New Roman" pitchFamily="18" charset="0"/>
                <a:cs typeface="Times New Roman" pitchFamily="18" charset="0"/>
              </a:rPr>
              <a:t>Прочитайте предложения и составьте новые, которые должны начинаться с заданных слов и передавать смысл исходных предложений, следуя </a:t>
            </a:r>
            <a:r>
              <a:rPr lang="ru-RU" sz="2800" dirty="0" smtClean="0">
                <a:latin typeface="Times New Roman" pitchFamily="18" charset="0"/>
                <a:cs typeface="Times New Roman" pitchFamily="18" charset="0"/>
              </a:rPr>
              <a:t>образцу</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(10 предложений)</a:t>
            </a:r>
            <a:endParaRPr lang="ru-RU" sz="2800" dirty="0">
              <a:latin typeface="Times New Roman" pitchFamily="18" charset="0"/>
              <a:cs typeface="Times New Roman" pitchFamily="18" charset="0"/>
            </a:endParaRPr>
          </a:p>
          <a:p>
            <a:pPr marL="0" indent="0">
              <a:buNone/>
            </a:pPr>
            <a:endParaRPr lang="ru-RU" sz="2800" i="1" dirty="0" smtClean="0">
              <a:latin typeface="Times New Roman" pitchFamily="18" charset="0"/>
              <a:cs typeface="Times New Roman" pitchFamily="18" charset="0"/>
            </a:endParaRPr>
          </a:p>
          <a:p>
            <a:pPr marL="0" indent="0">
              <a:buNone/>
            </a:pPr>
            <a:r>
              <a:rPr lang="ru-RU" sz="2800" i="1" dirty="0" smtClean="0">
                <a:latin typeface="Times New Roman" pitchFamily="18" charset="0"/>
                <a:cs typeface="Times New Roman" pitchFamily="18" charset="0"/>
              </a:rPr>
              <a:t>Дополнительно </a:t>
            </a:r>
            <a:r>
              <a:rPr lang="ru-RU" sz="2800" i="1" dirty="0">
                <a:latin typeface="Times New Roman" pitchFamily="18" charset="0"/>
                <a:cs typeface="Times New Roman" pitchFamily="18" charset="0"/>
              </a:rPr>
              <a:t>присваивается 5 баллов за качество языка</a:t>
            </a:r>
            <a:r>
              <a:rPr lang="ru-RU" sz="2800" i="1" dirty="0" smtClean="0">
                <a:latin typeface="Times New Roman" pitchFamily="18" charset="0"/>
                <a:cs typeface="Times New Roman" pitchFamily="18" charset="0"/>
              </a:rPr>
              <a:t>.</a:t>
            </a:r>
            <a:r>
              <a:rPr lang="ru-RU" sz="2800" dirty="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marL="0" indent="0">
              <a:buNone/>
            </a:pPr>
            <a:endParaRPr lang="ru-RU" sz="2800" dirty="0" smtClean="0">
              <a:latin typeface="Times New Roman" pitchFamily="18" charset="0"/>
              <a:cs typeface="Times New Roman" pitchFamily="18" charset="0"/>
            </a:endParaRPr>
          </a:p>
          <a:p>
            <a:pPr marL="0" indent="0">
              <a:buNone/>
            </a:pPr>
            <a:r>
              <a:rPr lang="ru-RU" sz="2800" dirty="0" smtClean="0">
                <a:latin typeface="Times New Roman" pitchFamily="18" charset="0"/>
                <a:cs typeface="Times New Roman" pitchFamily="18" charset="0"/>
              </a:rPr>
              <a:t>Всего</a:t>
            </a:r>
            <a:r>
              <a:rPr lang="ru-RU" sz="2800" dirty="0">
                <a:latin typeface="Times New Roman" pitchFamily="18" charset="0"/>
                <a:cs typeface="Times New Roman" pitchFamily="18" charset="0"/>
              </a:rPr>
              <a:t>: [10+5=15 баллов]</a:t>
            </a:r>
          </a:p>
          <a:p>
            <a:pPr marL="0" indent="0">
              <a:buNone/>
            </a:pPr>
            <a:endParaRPr lang="ru-RU" dirty="0"/>
          </a:p>
          <a:p>
            <a:pPr marL="0" indent="0">
              <a:buNone/>
            </a:pPr>
            <a:r>
              <a:rPr lang="ru-RU" dirty="0"/>
              <a:t> </a:t>
            </a:r>
          </a:p>
          <a:p>
            <a:endParaRPr lang="ru-RU" dirty="0"/>
          </a:p>
          <a:p>
            <a:endParaRPr lang="ru-RU" dirty="0"/>
          </a:p>
        </p:txBody>
      </p:sp>
    </p:spTree>
    <p:extLst>
      <p:ext uri="{BB962C8B-B14F-4D97-AF65-F5344CB8AC3E}">
        <p14:creationId xmlns:p14="http://schemas.microsoft.com/office/powerpoint/2010/main" val="3206368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lstStyle/>
          <a:p>
            <a:r>
              <a:rPr lang="ru-RU" sz="2800" b="1" dirty="0">
                <a:latin typeface="Times New Roman" pitchFamily="18" charset="0"/>
                <a:cs typeface="Times New Roman" pitchFamily="18" charset="0"/>
              </a:rPr>
              <a:t>Задание </a:t>
            </a:r>
            <a:r>
              <a:rPr lang="ru-RU" sz="2800" b="1" dirty="0" smtClean="0">
                <a:latin typeface="Times New Roman" pitchFamily="18" charset="0"/>
                <a:cs typeface="Times New Roman" pitchFamily="18" charset="0"/>
              </a:rPr>
              <a:t>3</a:t>
            </a:r>
            <a:r>
              <a:rPr lang="ru-RU" sz="2800" dirty="0" smtClean="0">
                <a:latin typeface="Times New Roman" pitchFamily="18" charset="0"/>
                <a:cs typeface="Times New Roman" pitchFamily="18" charset="0"/>
              </a:rPr>
              <a:t> </a:t>
            </a:r>
          </a:p>
          <a:p>
            <a:r>
              <a:rPr lang="ru-RU" sz="2800" dirty="0" smtClean="0">
                <a:latin typeface="Times New Roman" pitchFamily="18" charset="0"/>
                <a:cs typeface="Times New Roman" pitchFamily="18" charset="0"/>
              </a:rPr>
              <a:t>Ответьте </a:t>
            </a:r>
            <a:r>
              <a:rPr lang="ru-RU" sz="2800" dirty="0">
                <a:latin typeface="Times New Roman" pitchFamily="18" charset="0"/>
                <a:cs typeface="Times New Roman" pitchFamily="18" charset="0"/>
              </a:rPr>
              <a:t>на вопросы, используя информацию </a:t>
            </a:r>
            <a:r>
              <a:rPr lang="ru-RU" sz="2800" dirty="0" smtClean="0">
                <a:latin typeface="Times New Roman" pitchFamily="18" charset="0"/>
                <a:cs typeface="Times New Roman" pitchFamily="18" charset="0"/>
              </a:rPr>
              <a:t>текста</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(5 вопросов с аргументацией ответа)</a:t>
            </a:r>
            <a:endParaRPr lang="ru-RU" sz="2800" dirty="0">
              <a:latin typeface="Times New Roman" pitchFamily="18" charset="0"/>
              <a:cs typeface="Times New Roman" pitchFamily="18" charset="0"/>
            </a:endParaRPr>
          </a:p>
          <a:p>
            <a:pPr marL="0" indent="0">
              <a:buNone/>
            </a:pPr>
            <a:endParaRPr lang="ru-RU" sz="2800" i="1" dirty="0" smtClean="0">
              <a:latin typeface="Times New Roman" pitchFamily="18" charset="0"/>
              <a:cs typeface="Times New Roman" pitchFamily="18" charset="0"/>
            </a:endParaRPr>
          </a:p>
          <a:p>
            <a:pPr marL="0" indent="0">
              <a:buNone/>
            </a:pPr>
            <a:r>
              <a:rPr lang="ru-RU" sz="2800" i="1" dirty="0" smtClean="0">
                <a:latin typeface="Times New Roman" pitchFamily="18" charset="0"/>
                <a:cs typeface="Times New Roman" pitchFamily="18" charset="0"/>
              </a:rPr>
              <a:t>Дополнительно </a:t>
            </a:r>
            <a:r>
              <a:rPr lang="ru-RU" sz="2800" i="1" dirty="0">
                <a:latin typeface="Times New Roman" pitchFamily="18" charset="0"/>
                <a:cs typeface="Times New Roman" pitchFamily="18" charset="0"/>
              </a:rPr>
              <a:t>присваивается 5 баллов за качество языка.</a:t>
            </a:r>
            <a:endParaRPr lang="ru-RU" sz="2800" dirty="0">
              <a:latin typeface="Times New Roman" pitchFamily="18" charset="0"/>
              <a:cs typeface="Times New Roman" pitchFamily="18" charset="0"/>
            </a:endParaRPr>
          </a:p>
          <a:p>
            <a:pPr marL="0" indent="0">
              <a:buNone/>
            </a:pPr>
            <a:r>
              <a:rPr lang="ru-RU" sz="2800" i="1" dirty="0">
                <a:latin typeface="Times New Roman" pitchFamily="18" charset="0"/>
                <a:cs typeface="Times New Roman" pitchFamily="18" charset="0"/>
              </a:rPr>
              <a:t> </a:t>
            </a:r>
            <a:endParaRPr lang="ru-RU" sz="2800" i="1" dirty="0" smtClean="0">
              <a:latin typeface="Times New Roman" pitchFamily="18" charset="0"/>
              <a:cs typeface="Times New Roman" pitchFamily="18" charset="0"/>
            </a:endParaRPr>
          </a:p>
          <a:p>
            <a:pPr marL="0" indent="0">
              <a:buNone/>
            </a:pPr>
            <a:r>
              <a:rPr lang="ru-RU" sz="2800" dirty="0" smtClean="0">
                <a:latin typeface="Times New Roman" pitchFamily="18" charset="0"/>
                <a:cs typeface="Times New Roman" pitchFamily="18" charset="0"/>
              </a:rPr>
              <a:t>Всего</a:t>
            </a:r>
            <a:r>
              <a:rPr lang="ru-RU" sz="2800" dirty="0">
                <a:latin typeface="Times New Roman" pitchFamily="18" charset="0"/>
                <a:cs typeface="Times New Roman" pitchFamily="18" charset="0"/>
              </a:rPr>
              <a:t>: [5+5=10 баллов</a:t>
            </a:r>
            <a:r>
              <a:rPr lang="ru-RU" sz="2800" dirty="0" smtClean="0">
                <a:latin typeface="Times New Roman" pitchFamily="18" charset="0"/>
                <a:cs typeface="Times New Roman" pitchFamily="18" charset="0"/>
              </a:rPr>
              <a:t>]</a:t>
            </a:r>
          </a:p>
          <a:p>
            <a:pPr marL="0" indent="0">
              <a:buNone/>
            </a:pPr>
            <a:endParaRPr lang="ru-RU" sz="2800" dirty="0">
              <a:latin typeface="Times New Roman" pitchFamily="18" charset="0"/>
              <a:cs typeface="Times New Roman" pitchFamily="18" charset="0"/>
            </a:endParaRPr>
          </a:p>
          <a:p>
            <a:pPr marL="0" indent="0">
              <a:buNone/>
            </a:pPr>
            <a:endParaRPr lang="ru-RU" dirty="0"/>
          </a:p>
          <a:p>
            <a:endParaRPr lang="ru-RU" dirty="0"/>
          </a:p>
        </p:txBody>
      </p:sp>
    </p:spTree>
    <p:extLst>
      <p:ext uri="{BB962C8B-B14F-4D97-AF65-F5344CB8AC3E}">
        <p14:creationId xmlns:p14="http://schemas.microsoft.com/office/powerpoint/2010/main" val="2154565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sz="2400" dirty="0" smtClean="0">
                <a:latin typeface="Times New Roman" panose="02020603050405020304" pitchFamily="18" charset="0"/>
                <a:cs typeface="Times New Roman" panose="02020603050405020304" pitchFamily="18" charset="0"/>
              </a:rPr>
              <a:t>Русская литература</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22960" y="1100628"/>
            <a:ext cx="7520940" cy="4200580"/>
          </a:xfrm>
        </p:spPr>
        <p:txBody>
          <a:bodyPr/>
          <a:lstStyle/>
          <a:p>
            <a:r>
              <a:rPr lang="ru-RU" dirty="0"/>
              <a:t> </a:t>
            </a:r>
            <a:r>
              <a:rPr lang="ru-RU" sz="2000" dirty="0">
                <a:latin typeface="Times New Roman" panose="02020603050405020304" pitchFamily="18" charset="0"/>
                <a:cs typeface="Times New Roman" panose="02020603050405020304" pitchFamily="18" charset="0"/>
              </a:rPr>
              <a:t>Образцы заданий и схемы выставления баллов </a:t>
            </a:r>
            <a:endParaRPr lang="ru-RU" sz="2000" dirty="0" smtClean="0">
              <a:latin typeface="Times New Roman" panose="02020603050405020304" pitchFamily="18" charset="0"/>
              <a:cs typeface="Times New Roman" panose="02020603050405020304" pitchFamily="18" charset="0"/>
            </a:endParaRPr>
          </a:p>
          <a:p>
            <a:r>
              <a:rPr lang="kk-KZ" sz="2000" dirty="0" smtClean="0">
                <a:latin typeface="Times New Roman" panose="02020603050405020304" pitchFamily="18" charset="0"/>
                <a:cs typeface="Times New Roman" panose="02020603050405020304" pitchFamily="18" charset="0"/>
              </a:rPr>
              <a:t>Часть А </a:t>
            </a:r>
          </a:p>
          <a:p>
            <a:pPr>
              <a:buFontTx/>
              <a:buChar char="-"/>
            </a:pPr>
            <a:r>
              <a:rPr lang="kk-KZ" sz="2000" dirty="0" smtClean="0">
                <a:latin typeface="Times New Roman" panose="02020603050405020304" pitchFamily="18" charset="0"/>
                <a:cs typeface="Times New Roman" panose="02020603050405020304" pitchFamily="18" charset="0"/>
              </a:rPr>
              <a:t>3 вопроса с выбором одного или </a:t>
            </a:r>
            <a:r>
              <a:rPr lang="kk-KZ" sz="2000" dirty="0" smtClean="0">
                <a:latin typeface="Times New Roman" panose="02020603050405020304" pitchFamily="18" charset="0"/>
                <a:cs typeface="Times New Roman" panose="02020603050405020304" pitchFamily="18" charset="0"/>
              </a:rPr>
              <a:t>нескольких </a:t>
            </a:r>
            <a:r>
              <a:rPr lang="kk-KZ" sz="2000" dirty="0" smtClean="0">
                <a:latin typeface="Times New Roman" panose="02020603050405020304" pitchFamily="18" charset="0"/>
                <a:cs typeface="Times New Roman" panose="02020603050405020304" pitchFamily="18" charset="0"/>
              </a:rPr>
              <a:t>правильных ответов;</a:t>
            </a:r>
          </a:p>
          <a:p>
            <a:pPr>
              <a:buFontTx/>
              <a:buChar char="-"/>
            </a:pPr>
            <a:r>
              <a:rPr lang="kk-KZ" sz="2000" dirty="0" smtClean="0">
                <a:latin typeface="Times New Roman" panose="02020603050405020304" pitchFamily="18" charset="0"/>
                <a:cs typeface="Times New Roman" panose="02020603050405020304" pitchFamily="18" charset="0"/>
              </a:rPr>
              <a:t>1 задание на установление соответствия.</a:t>
            </a:r>
          </a:p>
          <a:p>
            <a:pPr marL="0" indent="0"/>
            <a:endParaRPr lang="kk-KZ" sz="2000" dirty="0">
              <a:latin typeface="Times New Roman" panose="02020603050405020304" pitchFamily="18" charset="0"/>
              <a:cs typeface="Times New Roman" panose="02020603050405020304" pitchFamily="18" charset="0"/>
            </a:endParaRPr>
          </a:p>
          <a:p>
            <a:pPr marL="0" indent="0"/>
            <a:r>
              <a:rPr lang="kk-KZ" sz="2000" dirty="0" smtClean="0">
                <a:latin typeface="Times New Roman" panose="02020603050405020304" pitchFamily="18" charset="0"/>
                <a:cs typeface="Times New Roman" panose="02020603050405020304" pitchFamily="18" charset="0"/>
              </a:rPr>
              <a:t>Часть В</a:t>
            </a:r>
          </a:p>
          <a:p>
            <a:pPr marL="285750" indent="-285750">
              <a:buFontTx/>
              <a:buChar char="-"/>
            </a:pPr>
            <a:r>
              <a:rPr lang="kk-KZ" sz="2000" dirty="0" smtClean="0">
                <a:latin typeface="Times New Roman" panose="02020603050405020304" pitchFamily="18" charset="0"/>
                <a:cs typeface="Times New Roman" panose="02020603050405020304" pitchFamily="18" charset="0"/>
              </a:rPr>
              <a:t>Прочитать текст и ответить на 3 вопроса;</a:t>
            </a:r>
          </a:p>
          <a:p>
            <a:pPr marL="285750" indent="-285750">
              <a:buFontTx/>
              <a:buChar char="-"/>
            </a:pPr>
            <a:r>
              <a:rPr lang="kk-KZ" sz="2000" dirty="0" smtClean="0">
                <a:latin typeface="Times New Roman" panose="02020603050405020304" pitchFamily="18" charset="0"/>
                <a:cs typeface="Times New Roman" panose="02020603050405020304" pitchFamily="18" charset="0"/>
              </a:rPr>
              <a:t>Написать эссе на предложенную тему, выразив свою точку зрения по данной проблеме</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8177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sz="2400" b="1" dirty="0" smtClean="0">
                <a:latin typeface="Times New Roman" panose="02020603050405020304" pitchFamily="18" charset="0"/>
                <a:cs typeface="Times New Roman" panose="02020603050405020304" pitchFamily="18" charset="0"/>
              </a:rPr>
              <a:t>Перевод баллов в оценку</a:t>
            </a:r>
            <a:endParaRPr lang="ru-RU" sz="2400" b="1"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050718845"/>
              </p:ext>
            </p:extLst>
          </p:nvPr>
        </p:nvGraphicFramePr>
        <p:xfrm>
          <a:off x="539552" y="1100138"/>
          <a:ext cx="8352928" cy="4417096"/>
        </p:xfrm>
        <a:graphic>
          <a:graphicData uri="http://schemas.openxmlformats.org/drawingml/2006/table">
            <a:tbl>
              <a:tblPr firstRow="1" bandRow="1">
                <a:tableStyleId>{F5AB1C69-6EDB-4FF4-983F-18BD219EF322}</a:tableStyleId>
              </a:tblPr>
              <a:tblGrid>
                <a:gridCol w="2232248"/>
                <a:gridCol w="2592288"/>
                <a:gridCol w="3528392"/>
              </a:tblGrid>
              <a:tr h="1567356">
                <a:tc>
                  <a:txBody>
                    <a:bodyPr/>
                    <a:lstStyle/>
                    <a:p>
                      <a:r>
                        <a:rPr lang="ru-RU" sz="2000" dirty="0" smtClean="0">
                          <a:solidFill>
                            <a:schemeClr val="tx1"/>
                          </a:solidFill>
                          <a:latin typeface="Times New Roman" panose="02020603050405020304" pitchFamily="18" charset="0"/>
                          <a:cs typeface="Times New Roman" panose="02020603050405020304" pitchFamily="18" charset="0"/>
                        </a:rPr>
                        <a:t>Баллы экзаменационной работы </a:t>
                      </a:r>
                      <a:endParaRPr lang="ru-RU" sz="20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ru-RU" sz="2000" dirty="0" smtClean="0">
                          <a:solidFill>
                            <a:schemeClr val="tx1"/>
                          </a:solidFill>
                          <a:latin typeface="Times New Roman" panose="02020603050405020304" pitchFamily="18" charset="0"/>
                          <a:cs typeface="Times New Roman" panose="02020603050405020304" pitchFamily="18" charset="0"/>
                        </a:rPr>
                        <a:t>Процентное содержание баллов, </a:t>
                      </a:r>
                    </a:p>
                    <a:p>
                      <a:r>
                        <a:rPr lang="ru-RU" sz="2000" dirty="0" smtClean="0">
                          <a:solidFill>
                            <a:schemeClr val="tx1"/>
                          </a:solidFill>
                          <a:latin typeface="Times New Roman" panose="02020603050405020304" pitchFamily="18" charset="0"/>
                          <a:cs typeface="Times New Roman" panose="02020603050405020304" pitchFamily="18" charset="0"/>
                        </a:rPr>
                        <a:t>% </a:t>
                      </a:r>
                      <a:endParaRPr lang="ru-RU" sz="20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ru-RU" sz="2000" dirty="0" smtClean="0">
                          <a:solidFill>
                            <a:schemeClr val="tx1"/>
                          </a:solidFill>
                          <a:latin typeface="Times New Roman" panose="02020603050405020304" pitchFamily="18" charset="0"/>
                          <a:cs typeface="Times New Roman" panose="02020603050405020304" pitchFamily="18" charset="0"/>
                        </a:rPr>
                        <a:t>Оценка </a:t>
                      </a:r>
                      <a:endParaRPr lang="ru-RU" sz="2000" dirty="0">
                        <a:solidFill>
                          <a:schemeClr val="tx1"/>
                        </a:solidFill>
                        <a:latin typeface="Times New Roman" panose="02020603050405020304" pitchFamily="18" charset="0"/>
                        <a:cs typeface="Times New Roman" panose="02020603050405020304" pitchFamily="18" charset="0"/>
                      </a:endParaRPr>
                    </a:p>
                  </a:txBody>
                  <a:tcPr/>
                </a:tc>
              </a:tr>
              <a:tr h="712435">
                <a:tc>
                  <a:txBody>
                    <a:bodyPr/>
                    <a:lstStyle/>
                    <a:p>
                      <a:r>
                        <a:rPr lang="kk-KZ" sz="2400" dirty="0" smtClean="0">
                          <a:latin typeface="Times New Roman" panose="02020603050405020304" pitchFamily="18" charset="0"/>
                          <a:cs typeface="Times New Roman" panose="02020603050405020304" pitchFamily="18" charset="0"/>
                        </a:rPr>
                        <a:t>0 - 11</a:t>
                      </a:r>
                      <a:endParaRPr lang="ru-RU" sz="2400" dirty="0">
                        <a:latin typeface="Times New Roman" panose="02020603050405020304" pitchFamily="18" charset="0"/>
                        <a:cs typeface="Times New Roman" panose="02020603050405020304" pitchFamily="18" charset="0"/>
                      </a:endParaRPr>
                    </a:p>
                  </a:txBody>
                  <a:tcPr/>
                </a:tc>
                <a:tc>
                  <a:txBody>
                    <a:bodyPr/>
                    <a:lstStyle/>
                    <a:p>
                      <a:r>
                        <a:rPr lang="kk-KZ" sz="2400" dirty="0" smtClean="0">
                          <a:latin typeface="Times New Roman" panose="02020603050405020304" pitchFamily="18" charset="0"/>
                          <a:cs typeface="Times New Roman" panose="02020603050405020304" pitchFamily="18" charset="0"/>
                        </a:rPr>
                        <a:t>0 – 39</a:t>
                      </a:r>
                      <a:endParaRPr lang="ru-RU" sz="2400" dirty="0">
                        <a:latin typeface="Times New Roman" panose="02020603050405020304" pitchFamily="18" charset="0"/>
                        <a:cs typeface="Times New Roman" panose="02020603050405020304" pitchFamily="18" charset="0"/>
                      </a:endParaRPr>
                    </a:p>
                  </a:txBody>
                  <a:tcPr/>
                </a:tc>
                <a:tc>
                  <a:txBody>
                    <a:bodyPr/>
                    <a:lstStyle/>
                    <a:p>
                      <a:r>
                        <a:rPr lang="kk-KZ" sz="2400" dirty="0" smtClean="0">
                          <a:latin typeface="Times New Roman" panose="02020603050405020304" pitchFamily="18" charset="0"/>
                          <a:cs typeface="Times New Roman" panose="02020603050405020304" pitchFamily="18" charset="0"/>
                        </a:rPr>
                        <a:t>2 (неудовлетворительно)</a:t>
                      </a:r>
                      <a:endParaRPr lang="ru-RU" sz="2400" dirty="0">
                        <a:latin typeface="Times New Roman" panose="02020603050405020304" pitchFamily="18" charset="0"/>
                        <a:cs typeface="Times New Roman" panose="02020603050405020304" pitchFamily="18" charset="0"/>
                      </a:endParaRPr>
                    </a:p>
                  </a:txBody>
                  <a:tcPr/>
                </a:tc>
              </a:tr>
              <a:tr h="712435">
                <a:tc>
                  <a:txBody>
                    <a:bodyPr/>
                    <a:lstStyle/>
                    <a:p>
                      <a:r>
                        <a:rPr lang="kk-KZ" sz="2400" dirty="0" smtClean="0">
                          <a:latin typeface="Times New Roman" panose="02020603050405020304" pitchFamily="18" charset="0"/>
                          <a:cs typeface="Times New Roman" panose="02020603050405020304" pitchFamily="18" charset="0"/>
                        </a:rPr>
                        <a:t>12 - 19</a:t>
                      </a:r>
                      <a:endParaRPr lang="ru-RU" sz="2400" dirty="0">
                        <a:latin typeface="Times New Roman" panose="02020603050405020304" pitchFamily="18" charset="0"/>
                        <a:cs typeface="Times New Roman" panose="02020603050405020304" pitchFamily="18" charset="0"/>
                      </a:endParaRPr>
                    </a:p>
                  </a:txBody>
                  <a:tcPr/>
                </a:tc>
                <a:tc>
                  <a:txBody>
                    <a:bodyPr/>
                    <a:lstStyle/>
                    <a:p>
                      <a:r>
                        <a:rPr lang="kk-KZ" sz="2400" dirty="0" smtClean="0">
                          <a:latin typeface="Times New Roman" panose="02020603050405020304" pitchFamily="18" charset="0"/>
                          <a:cs typeface="Times New Roman" panose="02020603050405020304" pitchFamily="18" charset="0"/>
                        </a:rPr>
                        <a:t>40 – 64</a:t>
                      </a:r>
                      <a:endParaRPr lang="ru-RU" sz="2400"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2400" smtClean="0">
                          <a:latin typeface="Times New Roman" panose="02020603050405020304" pitchFamily="18" charset="0"/>
                          <a:cs typeface="Times New Roman" panose="02020603050405020304" pitchFamily="18" charset="0"/>
                        </a:rPr>
                        <a:t>3 </a:t>
                      </a:r>
                      <a:r>
                        <a:rPr lang="kk-KZ" sz="2400" smtClean="0">
                          <a:latin typeface="Times New Roman" panose="02020603050405020304" pitchFamily="18" charset="0"/>
                          <a:cs typeface="Times New Roman" panose="02020603050405020304" pitchFamily="18" charset="0"/>
                        </a:rPr>
                        <a:t>(удовлетворительно</a:t>
                      </a:r>
                      <a:r>
                        <a:rPr lang="kk-KZ" sz="2400" dirty="0" smtClean="0">
                          <a:latin typeface="Times New Roman" panose="02020603050405020304" pitchFamily="18" charset="0"/>
                          <a:cs typeface="Times New Roman" panose="02020603050405020304" pitchFamily="18" charset="0"/>
                        </a:rPr>
                        <a:t>)</a:t>
                      </a:r>
                      <a:endParaRPr lang="ru-RU" sz="2400" dirty="0" smtClean="0">
                        <a:latin typeface="Times New Roman" panose="02020603050405020304" pitchFamily="18" charset="0"/>
                        <a:cs typeface="Times New Roman" panose="02020603050405020304" pitchFamily="18" charset="0"/>
                      </a:endParaRPr>
                    </a:p>
                  </a:txBody>
                  <a:tcPr/>
                </a:tc>
              </a:tr>
              <a:tr h="712435">
                <a:tc>
                  <a:txBody>
                    <a:bodyPr/>
                    <a:lstStyle/>
                    <a:p>
                      <a:r>
                        <a:rPr lang="kk-KZ" sz="2400" dirty="0" smtClean="0">
                          <a:latin typeface="Times New Roman" panose="02020603050405020304" pitchFamily="18" charset="0"/>
                          <a:cs typeface="Times New Roman" panose="02020603050405020304" pitchFamily="18" charset="0"/>
                        </a:rPr>
                        <a:t>20 - 25</a:t>
                      </a:r>
                      <a:endParaRPr lang="ru-RU" sz="2400" dirty="0">
                        <a:latin typeface="Times New Roman" panose="02020603050405020304" pitchFamily="18" charset="0"/>
                        <a:cs typeface="Times New Roman" panose="02020603050405020304" pitchFamily="18" charset="0"/>
                      </a:endParaRPr>
                    </a:p>
                  </a:txBody>
                  <a:tcPr/>
                </a:tc>
                <a:tc>
                  <a:txBody>
                    <a:bodyPr/>
                    <a:lstStyle/>
                    <a:p>
                      <a:r>
                        <a:rPr lang="kk-KZ" sz="2400" dirty="0" smtClean="0">
                          <a:latin typeface="Times New Roman" panose="02020603050405020304" pitchFamily="18" charset="0"/>
                          <a:cs typeface="Times New Roman" panose="02020603050405020304" pitchFamily="18" charset="0"/>
                        </a:rPr>
                        <a:t>65 – 84</a:t>
                      </a:r>
                      <a:endParaRPr lang="ru-RU" sz="2400" dirty="0">
                        <a:latin typeface="Times New Roman" panose="02020603050405020304" pitchFamily="18" charset="0"/>
                        <a:cs typeface="Times New Roman" panose="02020603050405020304" pitchFamily="18" charset="0"/>
                      </a:endParaRPr>
                    </a:p>
                  </a:txBody>
                  <a:tcPr/>
                </a:tc>
                <a:tc>
                  <a:txBody>
                    <a:bodyPr/>
                    <a:lstStyle/>
                    <a:p>
                      <a:r>
                        <a:rPr lang="kk-KZ" sz="2400" dirty="0" smtClean="0">
                          <a:latin typeface="Times New Roman" panose="02020603050405020304" pitchFamily="18" charset="0"/>
                          <a:cs typeface="Times New Roman" panose="02020603050405020304" pitchFamily="18" charset="0"/>
                        </a:rPr>
                        <a:t>4 (хорошо)</a:t>
                      </a:r>
                      <a:endParaRPr lang="ru-RU" sz="2400" dirty="0">
                        <a:latin typeface="Times New Roman" panose="02020603050405020304" pitchFamily="18" charset="0"/>
                        <a:cs typeface="Times New Roman" panose="02020603050405020304" pitchFamily="18" charset="0"/>
                      </a:endParaRPr>
                    </a:p>
                  </a:txBody>
                  <a:tcPr/>
                </a:tc>
              </a:tr>
              <a:tr h="712435">
                <a:tc>
                  <a:txBody>
                    <a:bodyPr/>
                    <a:lstStyle/>
                    <a:p>
                      <a:r>
                        <a:rPr lang="kk-KZ" sz="2400" dirty="0" smtClean="0">
                          <a:latin typeface="Times New Roman" panose="02020603050405020304" pitchFamily="18" charset="0"/>
                          <a:cs typeface="Times New Roman" panose="02020603050405020304" pitchFamily="18" charset="0"/>
                        </a:rPr>
                        <a:t>26 - 30</a:t>
                      </a:r>
                      <a:endParaRPr lang="ru-RU" sz="2400" dirty="0">
                        <a:latin typeface="Times New Roman" panose="02020603050405020304" pitchFamily="18" charset="0"/>
                        <a:cs typeface="Times New Roman" panose="02020603050405020304" pitchFamily="18" charset="0"/>
                      </a:endParaRPr>
                    </a:p>
                  </a:txBody>
                  <a:tcPr/>
                </a:tc>
                <a:tc>
                  <a:txBody>
                    <a:bodyPr/>
                    <a:lstStyle/>
                    <a:p>
                      <a:r>
                        <a:rPr lang="kk-KZ" sz="2400" dirty="0" smtClean="0">
                          <a:latin typeface="Times New Roman" panose="02020603050405020304" pitchFamily="18" charset="0"/>
                          <a:cs typeface="Times New Roman" panose="02020603050405020304" pitchFamily="18" charset="0"/>
                        </a:rPr>
                        <a:t>85 - 100</a:t>
                      </a:r>
                      <a:endParaRPr lang="ru-RU" sz="2400" dirty="0">
                        <a:latin typeface="Times New Roman" panose="02020603050405020304" pitchFamily="18" charset="0"/>
                        <a:cs typeface="Times New Roman" panose="02020603050405020304" pitchFamily="18" charset="0"/>
                      </a:endParaRPr>
                    </a:p>
                  </a:txBody>
                  <a:tcPr/>
                </a:tc>
                <a:tc>
                  <a:txBody>
                    <a:bodyPr/>
                    <a:lstStyle/>
                    <a:p>
                      <a:r>
                        <a:rPr lang="kk-KZ" sz="2400" dirty="0" smtClean="0">
                          <a:latin typeface="Times New Roman" panose="02020603050405020304" pitchFamily="18" charset="0"/>
                          <a:cs typeface="Times New Roman" panose="02020603050405020304" pitchFamily="18" charset="0"/>
                        </a:rPr>
                        <a:t>5 (отлично)</a:t>
                      </a:r>
                      <a:endParaRPr lang="ru-RU" sz="24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924751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lvl="0"/>
            <a:r>
              <a:rPr lang="ru-RU" sz="2400" b="1" dirty="0">
                <a:solidFill>
                  <a:schemeClr val="accent2"/>
                </a:solidFill>
                <a:latin typeface="Times New Roman" pitchFamily="18" charset="0"/>
                <a:cs typeface="Times New Roman" pitchFamily="18" charset="0"/>
              </a:rPr>
              <a:t>Цель </a:t>
            </a:r>
            <a:r>
              <a:rPr lang="ru-RU" sz="2400" b="1" dirty="0" smtClean="0">
                <a:solidFill>
                  <a:schemeClr val="accent2"/>
                </a:solidFill>
                <a:latin typeface="Times New Roman" pitchFamily="18" charset="0"/>
                <a:cs typeface="Times New Roman" pitchFamily="18" charset="0"/>
              </a:rPr>
              <a:t>оценивания- </a:t>
            </a:r>
            <a:r>
              <a:rPr lang="ru-RU" sz="1800" dirty="0" smtClean="0">
                <a:latin typeface="Times New Roman" pitchFamily="18" charset="0"/>
                <a:cs typeface="Times New Roman" pitchFamily="18" charset="0"/>
              </a:rPr>
              <a:t>Определение </a:t>
            </a:r>
            <a:r>
              <a:rPr lang="ru-RU" sz="1800" dirty="0">
                <a:latin typeface="Times New Roman" pitchFamily="18" charset="0"/>
                <a:cs typeface="Times New Roman" pitchFamily="18" charset="0"/>
              </a:rPr>
              <a:t>степени усвоения обучающимися объема учебной </a:t>
            </a:r>
            <a:r>
              <a:rPr lang="ru-RU" sz="1800" dirty="0" smtClean="0">
                <a:latin typeface="Times New Roman" pitchFamily="18" charset="0"/>
                <a:cs typeface="Times New Roman" pitchFamily="18" charset="0"/>
              </a:rPr>
              <a:t>программы в </a:t>
            </a:r>
            <a:r>
              <a:rPr lang="ru-RU" sz="1800" dirty="0">
                <a:latin typeface="Times New Roman" pitchFamily="18" charset="0"/>
                <a:cs typeface="Times New Roman" pitchFamily="18" charset="0"/>
              </a:rPr>
              <a:t>соответствии с государственным общеобязательным стандартом основного среднего образования (далее – ГОСО).</a:t>
            </a:r>
          </a:p>
          <a:p>
            <a:pPr marL="0" indent="0">
              <a:buNone/>
            </a:pPr>
            <a:r>
              <a:rPr lang="ru-RU" sz="1800" dirty="0">
                <a:latin typeface="Times New Roman" pitchFamily="18" charset="0"/>
                <a:cs typeface="Times New Roman" pitchFamily="18" charset="0"/>
              </a:rPr>
              <a:t> </a:t>
            </a:r>
          </a:p>
          <a:p>
            <a:r>
              <a:rPr lang="ru-RU" sz="2400" b="1" dirty="0">
                <a:solidFill>
                  <a:schemeClr val="accent2"/>
                </a:solidFill>
                <a:latin typeface="Times New Roman" pitchFamily="18" charset="0"/>
                <a:cs typeface="Times New Roman" pitchFamily="18" charset="0"/>
              </a:rPr>
              <a:t>Взаимосвязь с учебной </a:t>
            </a:r>
            <a:r>
              <a:rPr lang="ru-RU" sz="2400" b="1" dirty="0" smtClean="0">
                <a:solidFill>
                  <a:schemeClr val="accent2"/>
                </a:solidFill>
                <a:latin typeface="Times New Roman" pitchFamily="18" charset="0"/>
                <a:cs typeface="Times New Roman" pitchFamily="18" charset="0"/>
              </a:rPr>
              <a:t>программой</a:t>
            </a:r>
            <a:r>
              <a:rPr lang="ru-RU" sz="2400" dirty="0" smtClean="0">
                <a:solidFill>
                  <a:schemeClr val="accent2"/>
                </a:solidFill>
                <a:latin typeface="Times New Roman" pitchFamily="18" charset="0"/>
                <a:cs typeface="Times New Roman" pitchFamily="18" charset="0"/>
              </a:rPr>
              <a:t> </a:t>
            </a:r>
            <a:r>
              <a:rPr lang="ru-RU" sz="1800" dirty="0" smtClean="0">
                <a:latin typeface="Times New Roman" pitchFamily="18" charset="0"/>
                <a:cs typeface="Times New Roman" pitchFamily="18" charset="0"/>
              </a:rPr>
              <a:t>-Итоговая </a:t>
            </a:r>
            <a:r>
              <a:rPr lang="ru-RU" sz="1800" dirty="0">
                <a:latin typeface="Times New Roman" pitchFamily="18" charset="0"/>
                <a:cs typeface="Times New Roman" pitchFamily="18" charset="0"/>
              </a:rPr>
              <a:t>аттестация обучающихся охватывает содержание типовой учебной программы по </a:t>
            </a:r>
            <a:r>
              <a:rPr lang="ru-RU" sz="1800" dirty="0" smtClean="0">
                <a:latin typeface="Times New Roman" pitchFamily="18" charset="0"/>
                <a:cs typeface="Times New Roman" pitchFamily="18" charset="0"/>
              </a:rPr>
              <a:t>учебным предметам «Русский язык», «</a:t>
            </a:r>
            <a:r>
              <a:rPr lang="ru-RU" sz="1800" dirty="0">
                <a:latin typeface="Times New Roman" pitchFamily="18" charset="0"/>
                <a:cs typeface="Times New Roman" pitchFamily="18" charset="0"/>
              </a:rPr>
              <a:t>Русская литература» (с русским языком </a:t>
            </a:r>
            <a:r>
              <a:rPr lang="ru-RU" sz="1800" dirty="0" smtClean="0">
                <a:latin typeface="Times New Roman" pitchFamily="18" charset="0"/>
                <a:cs typeface="Times New Roman" pitchFamily="18" charset="0"/>
              </a:rPr>
              <a:t>обучения), </a:t>
            </a:r>
            <a:r>
              <a:rPr lang="ru-RU" sz="1800" dirty="0">
                <a:latin typeface="Times New Roman" pitchFamily="18" charset="0"/>
                <a:cs typeface="Times New Roman" pitchFamily="18" charset="0"/>
              </a:rPr>
              <a:t>«Русский язык и литература» (с нерусским языком обучения) для 8-9 классов уровня основного среднего образования </a:t>
            </a:r>
            <a:r>
              <a:rPr lang="ru-RU" sz="1800" dirty="0" smtClean="0">
                <a:latin typeface="Times New Roman" pitchFamily="18" charset="0"/>
                <a:cs typeface="Times New Roman" pitchFamily="18" charset="0"/>
              </a:rPr>
              <a:t>по </a:t>
            </a:r>
            <a:r>
              <a:rPr lang="ru-RU" sz="1800" dirty="0">
                <a:latin typeface="Times New Roman" pitchFamily="18" charset="0"/>
                <a:cs typeface="Times New Roman" pitchFamily="18" charset="0"/>
              </a:rPr>
              <a:t>обновленному содержанию. Уровень знаний и умений, а также навыки учащихся определяются ожидаемыми результатами ГОСО.</a:t>
            </a:r>
          </a:p>
          <a:p>
            <a:pPr marL="0" indent="0">
              <a:buNone/>
            </a:pP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3062447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a:spLocks noGrp="1"/>
          </p:cNvSpPr>
          <p:nvPr>
            <p:ph type="ctrTitle"/>
          </p:nvPr>
        </p:nvSpPr>
        <p:spPr>
          <a:xfrm>
            <a:off x="1065186" y="1590516"/>
            <a:ext cx="5840033" cy="4388469"/>
          </a:xfrm>
        </p:spPr>
        <p:txBody>
          <a:bodyPr>
            <a:normAutofit/>
          </a:bodyPr>
          <a:lstStyle/>
          <a:p>
            <a:r>
              <a:rPr lang="ru-RU" sz="1500" b="1" dirty="0">
                <a:solidFill>
                  <a:srgbClr val="0033CC"/>
                </a:solidFill>
                <a:latin typeface="Times New Roman" pitchFamily="18" charset="0"/>
                <a:cs typeface="Times New Roman" pitchFamily="18" charset="0"/>
              </a:rPr>
              <a:t/>
            </a:r>
            <a:br>
              <a:rPr lang="ru-RU" sz="1500" b="1" dirty="0">
                <a:solidFill>
                  <a:srgbClr val="0033CC"/>
                </a:solidFill>
                <a:latin typeface="Times New Roman" pitchFamily="18" charset="0"/>
                <a:cs typeface="Times New Roman" pitchFamily="18" charset="0"/>
              </a:rPr>
            </a:br>
            <a:r>
              <a:rPr lang="ru-RU" sz="1500" b="1" dirty="0">
                <a:solidFill>
                  <a:srgbClr val="0033CC"/>
                </a:solidFill>
                <a:latin typeface="Times New Roman" pitchFamily="18" charset="0"/>
                <a:cs typeface="Times New Roman" pitchFamily="18" charset="0"/>
              </a:rPr>
              <a:t/>
            </a:r>
            <a:br>
              <a:rPr lang="ru-RU" sz="1500" b="1" dirty="0">
                <a:solidFill>
                  <a:srgbClr val="0033CC"/>
                </a:solidFill>
                <a:latin typeface="Times New Roman" pitchFamily="18" charset="0"/>
                <a:cs typeface="Times New Roman" pitchFamily="18" charset="0"/>
              </a:rPr>
            </a:br>
            <a:r>
              <a:rPr lang="ru-RU" b="1" dirty="0">
                <a:solidFill>
                  <a:srgbClr val="0033CC"/>
                </a:solidFill>
                <a:latin typeface="Times New Roman" pitchFamily="18" charset="0"/>
                <a:cs typeface="Times New Roman" pitchFamily="18" charset="0"/>
              </a:rPr>
              <a:t/>
            </a:r>
            <a:br>
              <a:rPr lang="ru-RU" b="1" dirty="0">
                <a:solidFill>
                  <a:srgbClr val="0033CC"/>
                </a:solidFill>
                <a:latin typeface="Times New Roman" pitchFamily="18" charset="0"/>
                <a:cs typeface="Times New Roman" pitchFamily="18" charset="0"/>
              </a:rPr>
            </a:br>
            <a:r>
              <a:rPr lang="ru-RU" sz="1350" b="1" dirty="0">
                <a:solidFill>
                  <a:srgbClr val="0033CC"/>
                </a:solidFill>
                <a:latin typeface="Times New Roman" pitchFamily="18" charset="0"/>
                <a:cs typeface="Times New Roman" pitchFamily="18" charset="0"/>
              </a:rPr>
              <a:t> </a:t>
            </a:r>
            <a:r>
              <a:rPr lang="ru-RU" sz="2400" b="1" dirty="0">
                <a:solidFill>
                  <a:srgbClr val="0033CC"/>
                </a:solidFill>
                <a:latin typeface="Times New Roman" pitchFamily="18" charset="0"/>
                <a:cs typeface="Times New Roman" pitchFamily="18" charset="0"/>
              </a:rPr>
              <a:t/>
            </a:r>
            <a:br>
              <a:rPr lang="ru-RU" sz="2400" b="1" dirty="0">
                <a:solidFill>
                  <a:srgbClr val="0033CC"/>
                </a:solidFill>
                <a:latin typeface="Times New Roman" pitchFamily="18" charset="0"/>
                <a:cs typeface="Times New Roman" pitchFamily="18" charset="0"/>
              </a:rPr>
            </a:br>
            <a:endParaRPr lang="ru-RU" sz="2400" b="1" dirty="0">
              <a:ln w="9000" cmpd="sng">
                <a:noFill/>
                <a:prstDash val="solid"/>
              </a:ln>
              <a:solidFill>
                <a:srgbClr val="0033CC"/>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1266" name="AutoShape 2" descr="http://a801.phobos.apple.com/us/r30/Purple6/v4/c0/67/1c/c0671c4f-8754-870a-c16b-cdbab9fe143b/mzl.bvqhinwv.png"/>
          <p:cNvSpPr>
            <a:spLocks noChangeAspect="1" noChangeArrowheads="1"/>
          </p:cNvSpPr>
          <p:nvPr/>
        </p:nvSpPr>
        <p:spPr bwMode="auto">
          <a:xfrm>
            <a:off x="819793" y="964684"/>
            <a:ext cx="5826530" cy="5003927"/>
          </a:xfrm>
          <a:prstGeom prst="rect">
            <a:avLst/>
          </a:prstGeom>
          <a:noFill/>
        </p:spPr>
        <p:txBody>
          <a:bodyPr vert="horz" wrap="square" lIns="68580" tIns="34290" rIns="68580" bIns="34290" numCol="1" anchor="t" anchorCtr="0" compatLnSpc="1">
            <a:prstTxWarp prst="textNoShape">
              <a:avLst/>
            </a:prstTxWarp>
          </a:bodyPr>
          <a:lstStyle/>
          <a:p>
            <a:endParaRPr lang="ru-RU" sz="1350"/>
          </a:p>
        </p:txBody>
      </p:sp>
      <p:graphicFrame>
        <p:nvGraphicFramePr>
          <p:cNvPr id="3" name="Таблица 2"/>
          <p:cNvGraphicFramePr>
            <a:graphicFrameLocks noGrp="1"/>
          </p:cNvGraphicFramePr>
          <p:nvPr>
            <p:extLst>
              <p:ext uri="{D42A27DB-BD31-4B8C-83A1-F6EECF244321}">
                <p14:modId xmlns:p14="http://schemas.microsoft.com/office/powerpoint/2010/main" val="1374205886"/>
              </p:ext>
            </p:extLst>
          </p:nvPr>
        </p:nvGraphicFramePr>
        <p:xfrm>
          <a:off x="395536" y="260650"/>
          <a:ext cx="8424936" cy="6354523"/>
        </p:xfrm>
        <a:graphic>
          <a:graphicData uri="http://schemas.openxmlformats.org/drawingml/2006/table">
            <a:tbl>
              <a:tblPr firstRow="1" bandRow="1">
                <a:tableStyleId>{F5AB1C69-6EDB-4FF4-983F-18BD219EF322}</a:tableStyleId>
              </a:tblPr>
              <a:tblGrid>
                <a:gridCol w="1152128"/>
                <a:gridCol w="1368152"/>
                <a:gridCol w="5904656"/>
              </a:tblGrid>
              <a:tr h="578870">
                <a:tc>
                  <a:txBody>
                    <a:bodyPr/>
                    <a:lstStyle/>
                    <a:p>
                      <a:pPr algn="ctr"/>
                      <a:r>
                        <a:rPr lang="kk-KZ" sz="1500" baseline="0" dirty="0" smtClean="0">
                          <a:solidFill>
                            <a:schemeClr val="tx1"/>
                          </a:solidFill>
                          <a:latin typeface="Times New Roman" panose="02020603050405020304" pitchFamily="18" charset="0"/>
                          <a:cs typeface="Times New Roman" panose="02020603050405020304" pitchFamily="18" charset="0"/>
                        </a:rPr>
                        <a:t> </a:t>
                      </a:r>
                      <a:r>
                        <a:rPr lang="kk-KZ" sz="1400" baseline="0" dirty="0" smtClean="0">
                          <a:solidFill>
                            <a:schemeClr val="tx1"/>
                          </a:solidFill>
                          <a:latin typeface="Times New Roman" panose="02020603050405020304" pitchFamily="18" charset="0"/>
                          <a:cs typeface="Times New Roman" panose="02020603050405020304" pitchFamily="18" charset="0"/>
                        </a:rPr>
                        <a:t>Предметы</a:t>
                      </a:r>
                      <a:endParaRPr lang="ru-RU" sz="1400" dirty="0">
                        <a:solidFill>
                          <a:schemeClr val="tx1"/>
                        </a:solidFill>
                        <a:latin typeface="Times New Roman" pitchFamily="18" charset="0"/>
                        <a:cs typeface="Times New Roman" pitchFamily="18" charset="0"/>
                      </a:endParaRPr>
                    </a:p>
                  </a:txBody>
                  <a:tcPr marL="68580" marR="68580" marT="34290" marB="34290"/>
                </a:tc>
                <a:tc>
                  <a:txBody>
                    <a:bodyPr/>
                    <a:lstStyle/>
                    <a:p>
                      <a:pPr algn="l"/>
                      <a:r>
                        <a:rPr lang="kk-KZ" sz="1500" dirty="0" smtClean="0">
                          <a:solidFill>
                            <a:schemeClr val="tx1"/>
                          </a:solidFill>
                          <a:latin typeface="Times New Roman" panose="02020603050405020304" pitchFamily="18" charset="0"/>
                          <a:cs typeface="Times New Roman" panose="02020603050405020304" pitchFamily="18" charset="0"/>
                        </a:rPr>
                        <a:t>направление</a:t>
                      </a:r>
                      <a:endParaRPr lang="ru-RU" sz="1500" dirty="0">
                        <a:solidFill>
                          <a:schemeClr val="tx1"/>
                        </a:solidFill>
                        <a:latin typeface="Times New Roman" pitchFamily="18" charset="0"/>
                        <a:cs typeface="Times New Roman" pitchFamily="18" charset="0"/>
                      </a:endParaRPr>
                    </a:p>
                  </a:txBody>
                  <a:tcPr marL="68580" marR="68580" marT="34290" marB="34290"/>
                </a:tc>
                <a:tc>
                  <a:txBody>
                    <a:bodyPr/>
                    <a:lstStyle/>
                    <a:p>
                      <a:pPr algn="ctr"/>
                      <a:r>
                        <a:rPr lang="kk-KZ" sz="1500" dirty="0" smtClean="0">
                          <a:solidFill>
                            <a:schemeClr val="tx1"/>
                          </a:solidFill>
                          <a:latin typeface="Times New Roman" panose="02020603050405020304" pitchFamily="18" charset="0"/>
                          <a:cs typeface="Times New Roman" panose="02020603050405020304" pitchFamily="18" charset="0"/>
                        </a:rPr>
                        <a:t>Формат проведения</a:t>
                      </a:r>
                    </a:p>
                  </a:txBody>
                  <a:tcPr marL="68580" marR="68580" marT="34290" marB="34290"/>
                </a:tc>
              </a:tr>
              <a:tr h="1250025">
                <a:tc>
                  <a:txBody>
                    <a:bodyPr/>
                    <a:lstStyle/>
                    <a:p>
                      <a:pPr algn="just"/>
                      <a:r>
                        <a:rPr lang="kk-KZ" sz="1400" dirty="0" smtClean="0"/>
                        <a:t>Русский язык </a:t>
                      </a:r>
                    </a:p>
                    <a:p>
                      <a:pPr algn="just"/>
                      <a:r>
                        <a:rPr lang="kk-KZ" sz="1400" dirty="0" smtClean="0"/>
                        <a:t>(с русс.языком обучения) (Я1)</a:t>
                      </a:r>
                      <a:endParaRPr lang="ru-RU" sz="1400" b="1" dirty="0">
                        <a:latin typeface="Times New Roman" pitchFamily="18" charset="0"/>
                        <a:cs typeface="Times New Roman" pitchFamily="18" charset="0"/>
                      </a:endParaRPr>
                    </a:p>
                  </a:txBody>
                  <a:tcPr marL="68580" marR="68580" marT="34290" marB="34290"/>
                </a:tc>
                <a:tc>
                  <a:txBody>
                    <a:bodyPr/>
                    <a:lstStyle/>
                    <a:p>
                      <a:pPr algn="just"/>
                      <a:r>
                        <a:rPr lang="kk-KZ" sz="1400" dirty="0" smtClean="0"/>
                        <a:t>С углубленным изучением </a:t>
                      </a:r>
                      <a:endParaRPr lang="ru-RU" sz="1400" dirty="0">
                        <a:latin typeface="Times New Roman" pitchFamily="18" charset="0"/>
                        <a:cs typeface="Times New Roman" pitchFamily="18" charset="0"/>
                      </a:endParaRPr>
                    </a:p>
                  </a:txBody>
                  <a:tcPr marL="68580" marR="68580" marT="34290" marB="3429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kk-KZ" sz="1400" dirty="0" smtClean="0"/>
                        <a:t>Для предметов гуманитарного</a:t>
                      </a:r>
                      <a:r>
                        <a:rPr lang="kk-KZ" sz="1400" baseline="0" dirty="0" smtClean="0"/>
                        <a:t> цикла  экзаменационная работа предполагает работу с двумя текстами (общий объем 400-450 слов). На основе текстов обучающиеся выполняют одну письменную работу – эссе/статья/рассказ . (200-250 слов), при этом используя соответствующую лексику, приводя в качестве аргументов переработанную информацию из обоих текстов</a:t>
                      </a:r>
                      <a:endParaRPr lang="ru-RU" sz="1400" dirty="0">
                        <a:latin typeface="Times New Roman" pitchFamily="18" charset="0"/>
                        <a:cs typeface="Times New Roman" pitchFamily="18" charset="0"/>
                      </a:endParaRPr>
                    </a:p>
                  </a:txBody>
                  <a:tcPr marL="68580" marR="68580" marT="34290" marB="34290"/>
                </a:tc>
              </a:tr>
              <a:tr h="1123717">
                <a:tc>
                  <a:txBody>
                    <a:bodyPr/>
                    <a:lstStyle/>
                    <a:p>
                      <a:pPr algn="just"/>
                      <a:endParaRPr lang="ru-RU" sz="1400" dirty="0">
                        <a:latin typeface="Times New Roman" pitchFamily="18" charset="0"/>
                        <a:cs typeface="Times New Roman" pitchFamily="18" charset="0"/>
                      </a:endParaRPr>
                    </a:p>
                  </a:txBody>
                  <a:tcPr marL="68580" marR="68580" marT="34290" marB="34290"/>
                </a:tc>
                <a:tc gridSpan="2">
                  <a:txBody>
                    <a:bodyPr/>
                    <a:lstStyle/>
                    <a:p>
                      <a:pPr algn="just"/>
                      <a:r>
                        <a:rPr lang="kk-KZ" sz="1400" dirty="0" smtClean="0"/>
                        <a:t>Экзаменационная работа предполагает  работу с двумя текстами (общий объем текстов 400-450 слов). На основе текстов обучающиеся выполняют письменную работу эссе-аргументация (170-200 слов),</a:t>
                      </a:r>
                      <a:r>
                        <a:rPr lang="kk-KZ" sz="1400" baseline="0" dirty="0" smtClean="0"/>
                        <a:t> при этом используя соответствующую лексику, приводя в качестве аргументов переработанную информацию из обоих текстов. Пользоваться словарями запрещается</a:t>
                      </a:r>
                      <a:endParaRPr lang="ru-RU" sz="1400" dirty="0">
                        <a:latin typeface="Times New Roman" pitchFamily="18" charset="0"/>
                        <a:cs typeface="Times New Roman" pitchFamily="18" charset="0"/>
                      </a:endParaRPr>
                    </a:p>
                  </a:txBody>
                  <a:tcPr marL="68580" marR="68580" marT="34290" marB="34290"/>
                </a:tc>
                <a:tc hMerge="1">
                  <a:txBody>
                    <a:bodyPr/>
                    <a:lstStyle/>
                    <a:p>
                      <a:pPr algn="just"/>
                      <a:endParaRPr lang="ru-RU" sz="2000" dirty="0">
                        <a:latin typeface="Times New Roman" pitchFamily="18" charset="0"/>
                        <a:cs typeface="Times New Roman" pitchFamily="18" charset="0"/>
                      </a:endParaRPr>
                    </a:p>
                  </a:txBody>
                  <a:tcPr/>
                </a:tc>
              </a:tr>
              <a:tr h="1510640">
                <a:tc>
                  <a:txBody>
                    <a:bodyPr/>
                    <a:lstStyle/>
                    <a:p>
                      <a:pPr algn="just"/>
                      <a:r>
                        <a:rPr lang="kk-KZ" sz="1400" dirty="0" smtClean="0"/>
                        <a:t>Русская</a:t>
                      </a:r>
                      <a:r>
                        <a:rPr lang="kk-KZ" sz="1400" baseline="0" dirty="0" smtClean="0"/>
                        <a:t> литература</a:t>
                      </a:r>
                      <a:endParaRPr lang="ru-RU" sz="1400" b="1" dirty="0">
                        <a:latin typeface="Times New Roman" pitchFamily="18" charset="0"/>
                        <a:cs typeface="Times New Roman" pitchFamily="18" charset="0"/>
                      </a:endParaRPr>
                    </a:p>
                  </a:txBody>
                  <a:tcPr marL="68580" marR="68580" marT="34290" marB="34290"/>
                </a:tc>
                <a:tc gridSpan="2">
                  <a:txBody>
                    <a:bodyPr/>
                    <a:lstStyle/>
                    <a:p>
                      <a:pPr algn="just"/>
                      <a:r>
                        <a:rPr lang="ru-RU" sz="1400" u="none" strike="noStrike" kern="1200" baseline="0" dirty="0" smtClean="0"/>
                        <a:t>Экзаменационная работа состоит из двух частей: А и В.  </a:t>
                      </a:r>
                    </a:p>
                    <a:p>
                      <a:pPr algn="just"/>
                      <a:r>
                        <a:rPr lang="ru-RU" sz="1400" u="none" strike="noStrike" kern="1200" baseline="0" dirty="0" smtClean="0"/>
                        <a:t> Часть А  Обучающиеся выполняют 4 задания с выбором одного и нескольких правильных ответов. Баллы выставляются согласно схеме выставления баллов. </a:t>
                      </a:r>
                    </a:p>
                    <a:p>
                      <a:pPr algn="just"/>
                      <a:r>
                        <a:rPr lang="ru-RU" sz="1400" u="none" strike="noStrike" kern="1200" baseline="0" dirty="0" smtClean="0"/>
                        <a:t>Часть В Обучающиеся выполняют 4 задания, требующие развернутый ответ.  Обучающиеся отвечают на три вопроса, основанных на фрагменте (эпизоде) из произведения. Четвертый вопрос предполагает написание эссе объемом 150-170 слов. Баллы выставляются согласно схеме выставления баллов. </a:t>
                      </a:r>
                      <a:endParaRPr lang="ru-RU" sz="1400" b="0" i="0" u="none" strike="noStrike" kern="1200" baseline="0" dirty="0" smtClean="0">
                        <a:solidFill>
                          <a:schemeClr val="dk1"/>
                        </a:solidFill>
                        <a:latin typeface="Times New Roman" pitchFamily="18" charset="0"/>
                        <a:ea typeface="+mn-ea"/>
                        <a:cs typeface="Times New Roman" pitchFamily="18" charset="0"/>
                      </a:endParaRPr>
                    </a:p>
                  </a:txBody>
                  <a:tcPr marL="68580" marR="68580" marT="34290" marB="34290"/>
                </a:tc>
                <a:tc hMerge="1">
                  <a:txBody>
                    <a:bodyPr/>
                    <a:lstStyle/>
                    <a:p>
                      <a:pPr algn="just"/>
                      <a:endParaRPr lang="ru-RU" sz="2000" dirty="0">
                        <a:latin typeface="Times New Roman" pitchFamily="18" charset="0"/>
                        <a:cs typeface="Times New Roman" pitchFamily="18" charset="0"/>
                      </a:endParaRPr>
                    </a:p>
                  </a:txBody>
                  <a:tcPr/>
                </a:tc>
              </a:tr>
              <a:tr h="1729433">
                <a:tc>
                  <a:txBody>
                    <a:bodyPr/>
                    <a:lstStyle/>
                    <a:p>
                      <a:pPr algn="just"/>
                      <a:r>
                        <a:rPr lang="kk-KZ" sz="1400" dirty="0" smtClean="0"/>
                        <a:t>Русский язык и литература (Я2)</a:t>
                      </a:r>
                      <a:endParaRPr lang="ru-RU" sz="1400" b="1" dirty="0">
                        <a:latin typeface="Times New Roman" pitchFamily="18" charset="0"/>
                        <a:cs typeface="Times New Roman" pitchFamily="18" charset="0"/>
                      </a:endParaRPr>
                    </a:p>
                  </a:txBody>
                  <a:tcPr marL="68580" marR="68580" marT="34290" marB="34290"/>
                </a:tc>
                <a:tc gridSpan="2">
                  <a:txBody>
                    <a:bodyPr/>
                    <a:lstStyle/>
                    <a:p>
                      <a:pPr algn="just"/>
                      <a:r>
                        <a:rPr lang="ru-RU" sz="1400" u="none" strike="noStrike" kern="1200" baseline="0" dirty="0" smtClean="0"/>
                        <a:t>Экзаменационная работа состоит из </a:t>
                      </a:r>
                      <a:r>
                        <a:rPr lang="ru-RU" sz="1400" u="none" strike="noStrike" kern="1200" baseline="0" dirty="0" err="1" smtClean="0"/>
                        <a:t>трѐх</a:t>
                      </a:r>
                      <a:r>
                        <a:rPr lang="ru-RU" sz="1400" u="none" strike="noStrike" kern="1200" baseline="0" dirty="0" smtClean="0"/>
                        <a:t> обязательных заданий, выполняемых по одному тексту, которая оценивает способности обучающихся демонстрировать навыки понимания прочитанного (чтение на понимание основного содержания, чтение на полное понимание прочитанного). Вопросы направлены на проверку словарного запаса, правильного применения грамматических структур русского языка, на понимание текста. </a:t>
                      </a:r>
                      <a:endParaRPr lang="ru-RU" sz="1400" b="0" i="0" u="none" strike="noStrike" kern="1200" baseline="0" dirty="0" smtClean="0">
                        <a:solidFill>
                          <a:schemeClr val="dk1"/>
                        </a:solidFill>
                        <a:latin typeface="Times New Roman" pitchFamily="18" charset="0"/>
                        <a:ea typeface="+mn-ea"/>
                        <a:cs typeface="Times New Roman" pitchFamily="18" charset="0"/>
                      </a:endParaRPr>
                    </a:p>
                  </a:txBody>
                  <a:tcPr marL="68580" marR="68580" marT="34290" marB="34290"/>
                </a:tc>
                <a:tc hMerge="1">
                  <a:txBody>
                    <a:bodyPr/>
                    <a:lstStyle/>
                    <a:p>
                      <a:pPr algn="just"/>
                      <a:endParaRPr lang="ru-RU" sz="20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5066634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600" dirty="0" smtClean="0"/>
              <a:t>Русский язык.  Задачи </a:t>
            </a:r>
            <a:r>
              <a:rPr lang="ru-RU" sz="1600" dirty="0"/>
              <a:t>оценивания </a:t>
            </a:r>
            <a:r>
              <a:rPr lang="ru-RU" sz="1600" dirty="0" smtClean="0"/>
              <a:t>и распределение баллов</a:t>
            </a:r>
            <a:endParaRPr lang="ru-RU" sz="16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929118078"/>
              </p:ext>
            </p:extLst>
          </p:nvPr>
        </p:nvGraphicFramePr>
        <p:xfrm>
          <a:off x="822325" y="1100138"/>
          <a:ext cx="7521576" cy="5364480"/>
        </p:xfrm>
        <a:graphic>
          <a:graphicData uri="http://schemas.openxmlformats.org/drawingml/2006/table">
            <a:tbl>
              <a:tblPr firstRow="1" bandRow="1">
                <a:tableStyleId>{F5AB1C69-6EDB-4FF4-983F-18BD219EF322}</a:tableStyleId>
              </a:tblPr>
              <a:tblGrid>
                <a:gridCol w="1013371"/>
                <a:gridCol w="6508205"/>
              </a:tblGrid>
              <a:tr h="370840">
                <a:tc>
                  <a:txBody>
                    <a:bodyPr/>
                    <a:lstStyle/>
                    <a:p>
                      <a:r>
                        <a:rPr lang="kk-KZ" sz="2000" b="0" dirty="0" smtClean="0">
                          <a:solidFill>
                            <a:schemeClr val="tx1"/>
                          </a:solidFill>
                          <a:latin typeface="Times New Roman" panose="02020603050405020304" pitchFamily="18" charset="0"/>
                          <a:cs typeface="Times New Roman" panose="02020603050405020304" pitchFamily="18" charset="0"/>
                        </a:rPr>
                        <a:t>ЗО 1</a:t>
                      </a:r>
                    </a:p>
                    <a:p>
                      <a:endParaRPr lang="kk-KZ" sz="2000" b="0" dirty="0" smtClean="0">
                        <a:solidFill>
                          <a:schemeClr val="tx1"/>
                        </a:solidFill>
                        <a:latin typeface="Times New Roman" panose="02020603050405020304" pitchFamily="18" charset="0"/>
                        <a:cs typeface="Times New Roman" panose="02020603050405020304" pitchFamily="18" charset="0"/>
                      </a:endParaRPr>
                    </a:p>
                    <a:p>
                      <a:r>
                        <a:rPr lang="kk-KZ" sz="2000" b="0" dirty="0" smtClean="0">
                          <a:solidFill>
                            <a:schemeClr val="tx1"/>
                          </a:solidFill>
                          <a:latin typeface="Times New Roman" panose="02020603050405020304" pitchFamily="18" charset="0"/>
                          <a:cs typeface="Times New Roman" panose="02020603050405020304" pitchFamily="18" charset="0"/>
                        </a:rPr>
                        <a:t>10 б</a:t>
                      </a:r>
                      <a:endParaRPr lang="ru-RU" sz="2000" b="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ru-RU" sz="2000" b="1" dirty="0" smtClean="0">
                          <a:solidFill>
                            <a:schemeClr val="tx1"/>
                          </a:solidFill>
                          <a:latin typeface="Times New Roman" panose="02020603050405020304" pitchFamily="18" charset="0"/>
                          <a:cs typeface="Times New Roman" panose="02020603050405020304" pitchFamily="18" charset="0"/>
                        </a:rPr>
                        <a:t>Коммуникативная компетенция </a:t>
                      </a:r>
                    </a:p>
                    <a:p>
                      <a:r>
                        <a:rPr lang="ru-RU" sz="2000" b="0" dirty="0" smtClean="0">
                          <a:solidFill>
                            <a:schemeClr val="tx1"/>
                          </a:solidFill>
                          <a:latin typeface="Times New Roman" panose="02020603050405020304" pitchFamily="18" charset="0"/>
                          <a:cs typeface="Times New Roman" panose="02020603050405020304" pitchFamily="18" charset="0"/>
                        </a:rPr>
                        <a:t>Обучающиеся должны уметь </a:t>
                      </a:r>
                    </a:p>
                    <a:p>
                      <a:r>
                        <a:rPr lang="ru-RU" sz="2000" b="0" dirty="0" smtClean="0">
                          <a:solidFill>
                            <a:schemeClr val="tx1"/>
                          </a:solidFill>
                          <a:latin typeface="Times New Roman" panose="02020603050405020304" pitchFamily="18" charset="0"/>
                          <a:cs typeface="Times New Roman" panose="02020603050405020304" pitchFamily="18" charset="0"/>
                        </a:rPr>
                        <a:t> понимать и интерпретировать главную и детальную информацию (текстовую, числовую, графическую) текстов различных типов, жанров и стилей; </a:t>
                      </a:r>
                    </a:p>
                    <a:p>
                      <a:r>
                        <a:rPr lang="ru-RU" sz="2000" b="0" dirty="0" smtClean="0">
                          <a:solidFill>
                            <a:schemeClr val="tx1"/>
                          </a:solidFill>
                          <a:latin typeface="Times New Roman" panose="02020603050405020304" pitchFamily="18" charset="0"/>
                          <a:cs typeface="Times New Roman" panose="02020603050405020304" pitchFamily="18" charset="0"/>
                        </a:rPr>
                        <a:t> извлекать необходимую информацию из различных источников, анализируя и синтезируя ее; </a:t>
                      </a:r>
                    </a:p>
                    <a:p>
                      <a:r>
                        <a:rPr lang="ru-RU" sz="2000" b="0" dirty="0" smtClean="0">
                          <a:solidFill>
                            <a:schemeClr val="tx1"/>
                          </a:solidFill>
                          <a:latin typeface="Times New Roman" panose="02020603050405020304" pitchFamily="18" charset="0"/>
                          <a:cs typeface="Times New Roman" panose="02020603050405020304" pitchFamily="18" charset="0"/>
                        </a:rPr>
                        <a:t> создавать тексты разных типов, жанров и стилей, синтезируя услышанную и прочитанную информацию; </a:t>
                      </a:r>
                    </a:p>
                    <a:p>
                      <a:r>
                        <a:rPr lang="ru-RU" sz="2000" b="0" dirty="0" smtClean="0">
                          <a:solidFill>
                            <a:schemeClr val="tx1"/>
                          </a:solidFill>
                          <a:latin typeface="Times New Roman" panose="02020603050405020304" pitchFamily="18" charset="0"/>
                          <a:cs typeface="Times New Roman" panose="02020603050405020304" pitchFamily="18" charset="0"/>
                        </a:rPr>
                        <a:t> писать собственный текст проблемного характера (статья, эссе, письмо и др.), демонстрируя способность анализировать и оценивать предложенную информацию. </a:t>
                      </a:r>
                      <a:endParaRPr lang="ru-RU" sz="2000" b="0" dirty="0">
                        <a:solidFill>
                          <a:schemeClr val="tx1"/>
                        </a:solidFill>
                        <a:latin typeface="Times New Roman" panose="02020603050405020304" pitchFamily="18" charset="0"/>
                        <a:cs typeface="Times New Roman" panose="02020603050405020304" pitchFamily="18" charset="0"/>
                      </a:endParaRPr>
                    </a:p>
                  </a:txBody>
                  <a:tcPr/>
                </a:tc>
              </a:tr>
              <a:tr h="370840">
                <a:tc>
                  <a:txBody>
                    <a:bodyPr/>
                    <a:lstStyle/>
                    <a:p>
                      <a:r>
                        <a:rPr lang="kk-KZ" sz="2000" b="0" dirty="0" smtClean="0">
                          <a:latin typeface="Times New Roman" panose="02020603050405020304" pitchFamily="18" charset="0"/>
                          <a:cs typeface="Times New Roman" panose="02020603050405020304" pitchFamily="18" charset="0"/>
                        </a:rPr>
                        <a:t>ЗО 2</a:t>
                      </a:r>
                    </a:p>
                    <a:p>
                      <a:endParaRPr lang="kk-KZ" sz="2000" b="0" dirty="0" smtClean="0">
                        <a:latin typeface="Times New Roman" panose="02020603050405020304" pitchFamily="18" charset="0"/>
                        <a:cs typeface="Times New Roman" panose="02020603050405020304" pitchFamily="18" charset="0"/>
                      </a:endParaRPr>
                    </a:p>
                    <a:p>
                      <a:r>
                        <a:rPr lang="kk-KZ" sz="2000" b="0" dirty="0" smtClean="0">
                          <a:latin typeface="Times New Roman" panose="02020603050405020304" pitchFamily="18" charset="0"/>
                          <a:cs typeface="Times New Roman" panose="02020603050405020304" pitchFamily="18" charset="0"/>
                        </a:rPr>
                        <a:t>10 б</a:t>
                      </a:r>
                      <a:endParaRPr lang="ru-RU" sz="2000" b="0" dirty="0">
                        <a:latin typeface="Times New Roman" panose="02020603050405020304" pitchFamily="18" charset="0"/>
                        <a:cs typeface="Times New Roman" panose="02020603050405020304" pitchFamily="18" charset="0"/>
                      </a:endParaRPr>
                    </a:p>
                  </a:txBody>
                  <a:tcPr/>
                </a:tc>
                <a:tc>
                  <a:txBody>
                    <a:bodyPr/>
                    <a:lstStyle/>
                    <a:p>
                      <a:r>
                        <a:rPr lang="ru-RU" sz="2000" b="1" dirty="0" smtClean="0">
                          <a:latin typeface="Times New Roman" panose="02020603050405020304" pitchFamily="18" charset="0"/>
                          <a:cs typeface="Times New Roman" panose="02020603050405020304" pitchFamily="18" charset="0"/>
                        </a:rPr>
                        <a:t>Языковая компетенция  </a:t>
                      </a:r>
                    </a:p>
                    <a:p>
                      <a:r>
                        <a:rPr lang="ru-RU" sz="2000" b="0" dirty="0" smtClean="0">
                          <a:latin typeface="Times New Roman" panose="02020603050405020304" pitchFamily="18" charset="0"/>
                          <a:cs typeface="Times New Roman" panose="02020603050405020304" pitchFamily="18" charset="0"/>
                        </a:rPr>
                        <a:t>Обучающиеся должны уметь </a:t>
                      </a:r>
                    </a:p>
                    <a:p>
                      <a:r>
                        <a:rPr lang="ru-RU" sz="2000" b="0" dirty="0" smtClean="0">
                          <a:latin typeface="Times New Roman" panose="02020603050405020304" pitchFamily="18" charset="0"/>
                          <a:cs typeface="Times New Roman" panose="02020603050405020304" pitchFamily="18" charset="0"/>
                        </a:rPr>
                        <a:t> соблюдать грамматические, орфографические, пунктуационные и стилистические нормы. </a:t>
                      </a:r>
                    </a:p>
                    <a:p>
                      <a:r>
                        <a:rPr lang="ru-RU" sz="2000" b="0" dirty="0" smtClean="0">
                          <a:latin typeface="Times New Roman" panose="02020603050405020304" pitchFamily="18" charset="0"/>
                          <a:cs typeface="Times New Roman" panose="02020603050405020304" pitchFamily="18" charset="0"/>
                        </a:rPr>
                        <a:t> </a:t>
                      </a:r>
                      <a:endParaRPr lang="ru-RU" sz="2000" b="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7278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000" dirty="0" smtClean="0">
                <a:latin typeface="Times New Roman" panose="02020603050405020304" pitchFamily="18" charset="0"/>
                <a:cs typeface="Times New Roman" panose="02020603050405020304" pitchFamily="18" charset="0"/>
              </a:rPr>
              <a:t/>
            </a:r>
            <a:br>
              <a:rPr lang="ru-RU" sz="2000" dirty="0" smtClean="0">
                <a:latin typeface="Times New Roman" panose="02020603050405020304" pitchFamily="18" charset="0"/>
                <a:cs typeface="Times New Roman" panose="02020603050405020304" pitchFamily="18" charset="0"/>
              </a:rPr>
            </a:br>
            <a:r>
              <a:rPr lang="ru-RU" sz="2000" dirty="0" smtClean="0">
                <a:latin typeface="Times New Roman" panose="02020603050405020304" pitchFamily="18" charset="0"/>
                <a:cs typeface="Times New Roman" panose="02020603050405020304" pitchFamily="18" charset="0"/>
              </a:rPr>
              <a:t>Примеры </a:t>
            </a:r>
            <a:r>
              <a:rPr lang="ru-RU" sz="2000" dirty="0">
                <a:latin typeface="Times New Roman" panose="02020603050405020304" pitchFamily="18" charset="0"/>
                <a:cs typeface="Times New Roman" panose="02020603050405020304" pitchFamily="18" charset="0"/>
              </a:rPr>
              <a:t>заданий и схема выставления баллов  </a:t>
            </a:r>
            <a:br>
              <a:rPr lang="ru-RU" sz="2000" dirty="0">
                <a:latin typeface="Times New Roman" panose="02020603050405020304" pitchFamily="18" charset="0"/>
                <a:cs typeface="Times New Roman" panose="02020603050405020304" pitchFamily="18" charset="0"/>
              </a:rPr>
            </a:br>
            <a:r>
              <a:rPr lang="ru-RU" dirty="0"/>
              <a:t> </a:t>
            </a:r>
          </a:p>
        </p:txBody>
      </p:sp>
      <p:sp>
        <p:nvSpPr>
          <p:cNvPr id="3" name="Объект 2"/>
          <p:cNvSpPr>
            <a:spLocks noGrp="1"/>
          </p:cNvSpPr>
          <p:nvPr>
            <p:ph idx="1"/>
          </p:nvPr>
        </p:nvSpPr>
        <p:spPr>
          <a:xfrm>
            <a:off x="822960" y="1100628"/>
            <a:ext cx="7520940" cy="4344596"/>
          </a:xfrm>
        </p:spPr>
        <p:txBody>
          <a:bodyPr>
            <a:normAutofit/>
          </a:bodyPr>
          <a:lstStyle/>
          <a:p>
            <a:r>
              <a:rPr lang="kk-KZ" sz="2000" dirty="0" smtClean="0">
                <a:latin typeface="Times New Roman" panose="02020603050405020304" pitchFamily="18" charset="0"/>
                <a:cs typeface="Times New Roman" panose="02020603050405020304" pitchFamily="18" charset="0"/>
              </a:rPr>
              <a:t>Чтение и письмо </a:t>
            </a:r>
          </a:p>
          <a:p>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Прочитайте </a:t>
            </a:r>
            <a:r>
              <a:rPr lang="ru-RU" sz="2000" dirty="0">
                <a:latin typeface="Times New Roman" panose="02020603050405020304" pitchFamily="18" charset="0"/>
                <a:cs typeface="Times New Roman" panose="02020603050405020304" pitchFamily="18" charset="0"/>
              </a:rPr>
              <a:t>два текста и выполните задание. </a:t>
            </a:r>
            <a:endParaRPr lang="ru-RU" sz="2000" dirty="0" smtClean="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Текст А. Отрывок из статьи </a:t>
            </a:r>
            <a:endParaRPr lang="ru-RU" sz="2000" dirty="0" smtClean="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Текст Б. Запись в блоге  </a:t>
            </a:r>
            <a:endParaRPr lang="ru-RU" sz="2000" dirty="0" smtClean="0">
              <a:latin typeface="Times New Roman" panose="02020603050405020304" pitchFamily="18" charset="0"/>
              <a:cs typeface="Times New Roman" panose="02020603050405020304" pitchFamily="18" charset="0"/>
            </a:endParaRPr>
          </a:p>
          <a:p>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Задание</a:t>
            </a:r>
            <a:r>
              <a:rPr lang="ru-RU" sz="2000" dirty="0">
                <a:latin typeface="Times New Roman" panose="02020603050405020304" pitchFamily="18" charset="0"/>
                <a:cs typeface="Times New Roman" panose="02020603050405020304" pitchFamily="18" charset="0"/>
              </a:rPr>
              <a:t>. Используя информацию из обоих текстов и свое собственное мнение, напишите </a:t>
            </a:r>
            <a:r>
              <a:rPr lang="ru-RU" sz="2000" dirty="0" smtClean="0">
                <a:latin typeface="Times New Roman" panose="02020603050405020304" pitchFamily="18" charset="0"/>
                <a:cs typeface="Times New Roman" panose="02020603050405020304" pitchFamily="18" charset="0"/>
              </a:rPr>
              <a:t>эссе - аргументацию </a:t>
            </a:r>
            <a:r>
              <a:rPr lang="ru-RU" sz="2000" dirty="0">
                <a:latin typeface="Times New Roman" panose="02020603050405020304" pitchFamily="18" charset="0"/>
                <a:cs typeface="Times New Roman" panose="02020603050405020304" pitchFamily="18" charset="0"/>
              </a:rPr>
              <a:t>(170-200 слов) для школьного журнала на </a:t>
            </a:r>
            <a:r>
              <a:rPr lang="ru-RU" sz="2000" dirty="0" smtClean="0">
                <a:latin typeface="Times New Roman" panose="02020603050405020304" pitchFamily="18" charset="0"/>
                <a:cs typeface="Times New Roman" panose="02020603050405020304" pitchFamily="18" charset="0"/>
              </a:rPr>
              <a:t>тему </a:t>
            </a:r>
            <a:r>
              <a:rPr lang="ru-RU" sz="2000" dirty="0">
                <a:latin typeface="Times New Roman" panose="02020603050405020304" pitchFamily="18" charset="0"/>
                <a:cs typeface="Times New Roman" panose="02020603050405020304" pitchFamily="18" charset="0"/>
              </a:rPr>
              <a:t>«Поиск старинных предметов: больше вреда или пользы?». </a:t>
            </a:r>
          </a:p>
        </p:txBody>
      </p:sp>
    </p:spTree>
    <p:extLst>
      <p:ext uri="{BB962C8B-B14F-4D97-AF65-F5344CB8AC3E}">
        <p14:creationId xmlns:p14="http://schemas.microsoft.com/office/powerpoint/2010/main" val="4187632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365760"/>
            <a:ext cx="7520940" cy="1119024"/>
          </a:xfrm>
        </p:spPr>
        <p:txBody>
          <a:bodyPr>
            <a:noAutofit/>
          </a:bodyPr>
          <a:lstStyle/>
          <a:p>
            <a:pPr lvl="0" algn="ctr"/>
            <a:r>
              <a:rPr lang="ru-RU" sz="2000" b="1" dirty="0" smtClean="0">
                <a:latin typeface="Times New Roman" panose="02020603050405020304" pitchFamily="18" charset="0"/>
                <a:cs typeface="Times New Roman" pitchFamily="18" charset="0"/>
              </a:rPr>
              <a:t/>
            </a:r>
            <a:br>
              <a:rPr lang="ru-RU" sz="2000" b="1" dirty="0" smtClean="0">
                <a:latin typeface="Times New Roman" panose="02020603050405020304" pitchFamily="18" charset="0"/>
                <a:cs typeface="Times New Roman" pitchFamily="18" charset="0"/>
              </a:rPr>
            </a:br>
            <a:r>
              <a:rPr lang="ru-RU" sz="2000" b="1" dirty="0" smtClean="0">
                <a:latin typeface="Times New Roman" panose="02020603050405020304" pitchFamily="18" charset="0"/>
                <a:cs typeface="Times New Roman" pitchFamily="18" charset="0"/>
              </a:rPr>
              <a:t>Русский язык и литература</a:t>
            </a:r>
            <a:br>
              <a:rPr lang="ru-RU" sz="2000" b="1" dirty="0" smtClean="0">
                <a:latin typeface="Times New Roman" panose="02020603050405020304" pitchFamily="18" charset="0"/>
                <a:cs typeface="Times New Roman" pitchFamily="18" charset="0"/>
              </a:rPr>
            </a:br>
            <a:r>
              <a:rPr lang="ru-RU" sz="2000" b="1" dirty="0" smtClean="0">
                <a:latin typeface="Times New Roman" panose="02020603050405020304" pitchFamily="18" charset="0"/>
                <a:cs typeface="Times New Roman" pitchFamily="18" charset="0"/>
              </a:rPr>
              <a:t/>
            </a:r>
            <a:br>
              <a:rPr lang="ru-RU" sz="2000" b="1" dirty="0" smtClean="0">
                <a:latin typeface="Times New Roman" panose="02020603050405020304" pitchFamily="18" charset="0"/>
                <a:cs typeface="Times New Roman" pitchFamily="18" charset="0"/>
              </a:rPr>
            </a:br>
            <a:r>
              <a:rPr lang="ru-RU" sz="2000" b="1" dirty="0" smtClean="0">
                <a:latin typeface="Times New Roman" panose="02020603050405020304" pitchFamily="18" charset="0"/>
                <a:cs typeface="Times New Roman" pitchFamily="18" charset="0"/>
              </a:rPr>
              <a:t>Описание </a:t>
            </a:r>
            <a:r>
              <a:rPr lang="ru-RU" sz="2000" b="1" dirty="0">
                <a:latin typeface="Times New Roman" pitchFamily="18" charset="0"/>
                <a:cs typeface="Times New Roman" pitchFamily="18" charset="0"/>
              </a:rPr>
              <a:t>экзаменационной работы</a:t>
            </a:r>
            <a:br>
              <a:rPr lang="ru-RU" sz="2000" b="1" dirty="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
        <p:nvSpPr>
          <p:cNvPr id="3" name="Объект 2"/>
          <p:cNvSpPr>
            <a:spLocks noGrp="1"/>
          </p:cNvSpPr>
          <p:nvPr>
            <p:ph idx="1"/>
          </p:nvPr>
        </p:nvSpPr>
        <p:spPr>
          <a:xfrm>
            <a:off x="611560" y="1772816"/>
            <a:ext cx="8064896" cy="4536504"/>
          </a:xfrm>
        </p:spPr>
        <p:txBody>
          <a:bodyPr>
            <a:normAutofit/>
          </a:bodyPr>
          <a:lstStyle/>
          <a:p>
            <a:r>
              <a:rPr lang="ru-RU" sz="2400" dirty="0">
                <a:latin typeface="Times New Roman" panose="02020603050405020304" pitchFamily="18" charset="0"/>
                <a:cs typeface="Times New Roman" pitchFamily="18" charset="0"/>
              </a:rPr>
              <a:t>Экзаменационная работа состоит из </a:t>
            </a:r>
            <a:r>
              <a:rPr lang="ru-RU" sz="2400" dirty="0" err="1">
                <a:latin typeface="Times New Roman" pitchFamily="18" charset="0"/>
                <a:cs typeface="Times New Roman" pitchFamily="18" charset="0"/>
              </a:rPr>
              <a:t>трѐх</a:t>
            </a:r>
            <a:r>
              <a:rPr lang="ru-RU" sz="2400" dirty="0">
                <a:latin typeface="Times New Roman" pitchFamily="18" charset="0"/>
                <a:cs typeface="Times New Roman" pitchFamily="18" charset="0"/>
              </a:rPr>
              <a:t> обязательных заданий, выполняемых по одному тексту, которая оценивает способности обучающихся демонстрировать навыки понимания прочитанного (чтение на понимание основного содержания, чтение на полное понимание прочитанного). </a:t>
            </a:r>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Вопросы </a:t>
            </a:r>
            <a:r>
              <a:rPr lang="ru-RU" sz="2400" dirty="0">
                <a:latin typeface="Times New Roman" pitchFamily="18" charset="0"/>
                <a:cs typeface="Times New Roman" pitchFamily="18" charset="0"/>
              </a:rPr>
              <a:t>направлены на проверку словарного запаса, правильного применения грамматических структур русского языка, </a:t>
            </a:r>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на </a:t>
            </a:r>
            <a:r>
              <a:rPr lang="ru-RU" sz="2400" dirty="0">
                <a:latin typeface="Times New Roman" pitchFamily="18" charset="0"/>
                <a:cs typeface="Times New Roman" pitchFamily="18" charset="0"/>
              </a:rPr>
              <a:t>понимание текста.</a:t>
            </a:r>
          </a:p>
          <a:p>
            <a:endParaRPr lang="ru-RU" dirty="0"/>
          </a:p>
        </p:txBody>
      </p:sp>
    </p:spTree>
    <p:extLst>
      <p:ext uri="{BB962C8B-B14F-4D97-AF65-F5344CB8AC3E}">
        <p14:creationId xmlns:p14="http://schemas.microsoft.com/office/powerpoint/2010/main" val="2989969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ru-RU" sz="3600" dirty="0" smtClean="0">
                <a:latin typeface="Times New Roman" pitchFamily="18" charset="0"/>
                <a:cs typeface="Times New Roman" pitchFamily="18" charset="0"/>
              </a:rPr>
              <a:t>Экзаменационная работа</a:t>
            </a:r>
            <a:endParaRPr lang="ru-RU" sz="3600" dirty="0">
              <a:latin typeface="Times New Roman" pitchFamily="18" charset="0"/>
              <a:cs typeface="Times New Roman" pitchFamily="18" charset="0"/>
            </a:endParaRPr>
          </a:p>
        </p:txBody>
      </p:sp>
      <p:cxnSp>
        <p:nvCxnSpPr>
          <p:cNvPr id="5" name="Прямая со стрелкой 4"/>
          <p:cNvCxnSpPr>
            <a:stCxn id="2" idx="2"/>
          </p:cNvCxnSpPr>
          <p:nvPr/>
        </p:nvCxnSpPr>
        <p:spPr>
          <a:xfrm>
            <a:off x="4572000" y="1417638"/>
            <a:ext cx="3096344" cy="15073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Прямая со стрелкой 5"/>
          <p:cNvCxnSpPr>
            <a:stCxn id="2" idx="2"/>
          </p:cNvCxnSpPr>
          <p:nvPr/>
        </p:nvCxnSpPr>
        <p:spPr>
          <a:xfrm>
            <a:off x="4572000" y="1417638"/>
            <a:ext cx="0" cy="17233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a:stCxn id="2" idx="2"/>
          </p:cNvCxnSpPr>
          <p:nvPr/>
        </p:nvCxnSpPr>
        <p:spPr>
          <a:xfrm flipH="1">
            <a:off x="1475656" y="1417638"/>
            <a:ext cx="3096344" cy="15073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Прямоугольник 13"/>
          <p:cNvSpPr/>
          <p:nvPr/>
        </p:nvSpPr>
        <p:spPr>
          <a:xfrm>
            <a:off x="755576" y="2924944"/>
            <a:ext cx="1872208" cy="33123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Times New Roman" pitchFamily="18" charset="0"/>
                <a:cs typeface="Times New Roman" pitchFamily="18" charset="0"/>
              </a:rPr>
              <a:t>В </a:t>
            </a:r>
            <a:r>
              <a:rPr lang="ru-RU" b="1" dirty="0">
                <a:solidFill>
                  <a:schemeClr val="tx1"/>
                </a:solidFill>
                <a:latin typeface="Times New Roman" pitchFamily="18" charset="0"/>
                <a:cs typeface="Times New Roman" pitchFamily="18" charset="0"/>
              </a:rPr>
              <a:t>Задании 1 </a:t>
            </a:r>
            <a:r>
              <a:rPr lang="ru-RU" dirty="0">
                <a:solidFill>
                  <a:schemeClr val="tx1"/>
                </a:solidFill>
                <a:latin typeface="Times New Roman" pitchFamily="18" charset="0"/>
                <a:cs typeface="Times New Roman" pitchFamily="18" charset="0"/>
              </a:rPr>
              <a:t>обучающиеся находят в тексте слова, которые соответствуют предложенным определениям</a:t>
            </a:r>
          </a:p>
        </p:txBody>
      </p:sp>
      <p:sp>
        <p:nvSpPr>
          <p:cNvPr id="15" name="Прямоугольник 14"/>
          <p:cNvSpPr/>
          <p:nvPr/>
        </p:nvSpPr>
        <p:spPr>
          <a:xfrm>
            <a:off x="3566601" y="3140967"/>
            <a:ext cx="2010798" cy="30463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a:solidFill>
                  <a:schemeClr val="tx1"/>
                </a:solidFill>
                <a:latin typeface="Times New Roman" pitchFamily="18" charset="0"/>
                <a:cs typeface="Times New Roman" pitchFamily="18" charset="0"/>
              </a:rPr>
              <a:t>В </a:t>
            </a:r>
            <a:r>
              <a:rPr lang="ru-RU" b="1" dirty="0">
                <a:solidFill>
                  <a:schemeClr val="tx1"/>
                </a:solidFill>
                <a:latin typeface="Times New Roman" pitchFamily="18" charset="0"/>
                <a:cs typeface="Times New Roman" pitchFamily="18" charset="0"/>
              </a:rPr>
              <a:t>Задании 2 </a:t>
            </a:r>
            <a:r>
              <a:rPr lang="ru-RU" dirty="0">
                <a:solidFill>
                  <a:schemeClr val="tx1"/>
                </a:solidFill>
                <a:latin typeface="Times New Roman" pitchFamily="18" charset="0"/>
                <a:cs typeface="Times New Roman" pitchFamily="18" charset="0"/>
              </a:rPr>
              <a:t>обучающиеся составляют предложения, которые должны начинаться с заданных слов и означать то же самое, что и исходное предложение</a:t>
            </a:r>
            <a:r>
              <a:rPr lang="ru-RU" dirty="0"/>
              <a:t>.</a:t>
            </a:r>
          </a:p>
        </p:txBody>
      </p:sp>
      <p:sp>
        <p:nvSpPr>
          <p:cNvPr id="16" name="Прямоугольник 15"/>
          <p:cNvSpPr/>
          <p:nvPr/>
        </p:nvSpPr>
        <p:spPr>
          <a:xfrm>
            <a:off x="6516216" y="2924944"/>
            <a:ext cx="2232248" cy="32623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tx1"/>
                </a:solidFill>
                <a:latin typeface="Times New Roman" pitchFamily="18" charset="0"/>
                <a:cs typeface="Times New Roman" pitchFamily="18" charset="0"/>
              </a:rPr>
              <a:t>В </a:t>
            </a:r>
            <a:r>
              <a:rPr lang="ru-RU" sz="1600" b="1" dirty="0">
                <a:solidFill>
                  <a:schemeClr val="tx1"/>
                </a:solidFill>
                <a:latin typeface="Times New Roman" pitchFamily="18" charset="0"/>
                <a:cs typeface="Times New Roman" pitchFamily="18" charset="0"/>
              </a:rPr>
              <a:t>Задании 3 </a:t>
            </a:r>
            <a:r>
              <a:rPr lang="ru-RU" sz="1600" dirty="0">
                <a:solidFill>
                  <a:schemeClr val="tx1"/>
                </a:solidFill>
                <a:latin typeface="Times New Roman" pitchFamily="18" charset="0"/>
                <a:cs typeface="Times New Roman" pitchFamily="18" charset="0"/>
              </a:rPr>
              <a:t>обучающиеся отвечают на вопросы по тексту, требующие краткого и/или </a:t>
            </a:r>
            <a:r>
              <a:rPr lang="ru-RU" sz="1600" dirty="0" err="1">
                <a:solidFill>
                  <a:schemeClr val="tx1"/>
                </a:solidFill>
                <a:latin typeface="Times New Roman" pitchFamily="18" charset="0"/>
                <a:cs typeface="Times New Roman" pitchFamily="18" charset="0"/>
              </a:rPr>
              <a:t>развѐрнутого</a:t>
            </a:r>
            <a:r>
              <a:rPr lang="ru-RU" sz="1600" dirty="0">
                <a:solidFill>
                  <a:schemeClr val="tx1"/>
                </a:solidFill>
                <a:latin typeface="Times New Roman" pitchFamily="18" charset="0"/>
                <a:cs typeface="Times New Roman" pitchFamily="18" charset="0"/>
              </a:rPr>
              <a:t> ответа, извлекая общую и специфическую информацию, выражая </a:t>
            </a:r>
            <a:r>
              <a:rPr lang="ru-RU" sz="1600" dirty="0" smtClean="0">
                <a:solidFill>
                  <a:schemeClr val="tx1"/>
                </a:solidFill>
                <a:latin typeface="Times New Roman" pitchFamily="18" charset="0"/>
                <a:cs typeface="Times New Roman" pitchFamily="18" charset="0"/>
              </a:rPr>
              <a:t>собственные мысли </a:t>
            </a:r>
            <a:r>
              <a:rPr lang="ru-RU" sz="1600" dirty="0">
                <a:solidFill>
                  <a:schemeClr val="tx1"/>
                </a:solidFill>
                <a:latin typeface="Times New Roman" pitchFamily="18" charset="0"/>
                <a:cs typeface="Times New Roman" pitchFamily="18" charset="0"/>
              </a:rPr>
              <a:t>и мнение, делая выводы по прочитанному</a:t>
            </a:r>
          </a:p>
        </p:txBody>
      </p:sp>
    </p:spTree>
    <p:extLst>
      <p:ext uri="{BB962C8B-B14F-4D97-AF65-F5344CB8AC3E}">
        <p14:creationId xmlns:p14="http://schemas.microsoft.com/office/powerpoint/2010/main" val="1223928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1787931825"/>
              </p:ext>
            </p:extLst>
          </p:nvPr>
        </p:nvGraphicFramePr>
        <p:xfrm>
          <a:off x="539552" y="404665"/>
          <a:ext cx="7804349" cy="6231839"/>
        </p:xfrm>
        <a:graphic>
          <a:graphicData uri="http://schemas.openxmlformats.org/drawingml/2006/table">
            <a:tbl>
              <a:tblPr firstRow="1" bandRow="1">
                <a:tableStyleId>{F5AB1C69-6EDB-4FF4-983F-18BD219EF322}</a:tableStyleId>
              </a:tblPr>
              <a:tblGrid>
                <a:gridCol w="880341"/>
                <a:gridCol w="6924008"/>
              </a:tblGrid>
              <a:tr h="576063">
                <a:tc gridSpan="2">
                  <a:txBody>
                    <a:bodyPr/>
                    <a:lstStyle/>
                    <a:p>
                      <a:pPr marL="1398905">
                        <a:spcBef>
                          <a:spcPts val="705"/>
                        </a:spcBef>
                        <a:spcAft>
                          <a:spcPts val="0"/>
                        </a:spcAft>
                      </a:pPr>
                      <a:r>
                        <a:rPr lang="ru-RU" sz="2400" dirty="0">
                          <a:solidFill>
                            <a:schemeClr val="tx1"/>
                          </a:solidFill>
                          <a:effectLst/>
                          <a:latin typeface="Times New Roman" panose="02020603050405020304" pitchFamily="18" charset="0"/>
                          <a:cs typeface="Times New Roman" panose="02020603050405020304" pitchFamily="18" charset="0"/>
                        </a:rPr>
                        <a:t>Задачи оценивания</a:t>
                      </a:r>
                      <a:endParaRPr lang="ru-RU"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0" marR="0" marT="0" marB="0"/>
                </a:tc>
                <a:tc hMerge="1">
                  <a:txBody>
                    <a:bodyPr/>
                    <a:lstStyle/>
                    <a:p>
                      <a:pPr marL="895350" marR="887730" algn="ctr">
                        <a:spcBef>
                          <a:spcPts val="705"/>
                        </a:spcBef>
                        <a:spcAft>
                          <a:spcPts val="0"/>
                        </a:spcAft>
                      </a:pPr>
                      <a:endParaRPr lang="ru-RU" sz="2800" dirty="0">
                        <a:effectLst/>
                        <a:latin typeface="Times New Roman"/>
                        <a:ea typeface="Times New Roman"/>
                      </a:endParaRPr>
                    </a:p>
                  </a:txBody>
                  <a:tcPr marL="0" marR="0" marT="0" marB="0"/>
                </a:tc>
              </a:tr>
              <a:tr h="900458">
                <a:tc>
                  <a:txBody>
                    <a:bodyPr/>
                    <a:lstStyle/>
                    <a:p>
                      <a:pPr algn="l"/>
                      <a:r>
                        <a:rPr lang="kk-KZ" sz="2000" dirty="0" smtClean="0">
                          <a:latin typeface="Times New Roman" panose="02020603050405020304" pitchFamily="18" charset="0"/>
                          <a:cs typeface="Times New Roman" panose="02020603050405020304" pitchFamily="18" charset="0"/>
                        </a:rPr>
                        <a:t>ЗО 1</a:t>
                      </a:r>
                    </a:p>
                    <a:p>
                      <a:pPr algn="l"/>
                      <a:endParaRPr lang="kk-KZ" sz="2000" dirty="0" smtClean="0">
                        <a:latin typeface="Times New Roman" panose="02020603050405020304" pitchFamily="18" charset="0"/>
                        <a:cs typeface="Times New Roman" panose="02020603050405020304" pitchFamily="18" charset="0"/>
                      </a:endParaRPr>
                    </a:p>
                    <a:p>
                      <a:pPr algn="l"/>
                      <a:r>
                        <a:rPr lang="kk-KZ" sz="2000" dirty="0" smtClean="0">
                          <a:latin typeface="Times New Roman" panose="02020603050405020304" pitchFamily="18" charset="0"/>
                          <a:cs typeface="Times New Roman" panose="02020603050405020304" pitchFamily="18" charset="0"/>
                        </a:rPr>
                        <a:t>20 б</a:t>
                      </a:r>
                      <a:endParaRPr lang="ru-RU" sz="2000" b="0" dirty="0">
                        <a:latin typeface="Times New Roman" panose="02020603050405020304" pitchFamily="18" charset="0"/>
                        <a:cs typeface="Times New Roman" panose="02020603050405020304" pitchFamily="18" charset="0"/>
                      </a:endParaRPr>
                    </a:p>
                  </a:txBody>
                  <a:tcPr marL="0" marR="0" marT="0" marB="0"/>
                </a:tc>
                <a:tc>
                  <a:txBody>
                    <a:bodyPr/>
                    <a:lstStyle/>
                    <a:p>
                      <a:pPr marL="5080" algn="l">
                        <a:spcBef>
                          <a:spcPts val="415"/>
                        </a:spcBef>
                        <a:spcAft>
                          <a:spcPts val="0"/>
                        </a:spcAft>
                      </a:pPr>
                      <a:r>
                        <a:rPr lang="ru-RU" sz="2000" dirty="0" smtClean="0">
                          <a:effectLst/>
                          <a:latin typeface="Times New Roman" panose="02020603050405020304" pitchFamily="18" charset="0"/>
                          <a:cs typeface="Times New Roman" panose="02020603050405020304" pitchFamily="18" charset="0"/>
                        </a:rPr>
                        <a:t>Коммуникативная компетенция  </a:t>
                      </a:r>
                    </a:p>
                    <a:p>
                      <a:pPr marL="5080" algn="l">
                        <a:spcBef>
                          <a:spcPts val="415"/>
                        </a:spcBef>
                        <a:spcAft>
                          <a:spcPts val="0"/>
                        </a:spcAft>
                      </a:pPr>
                      <a:r>
                        <a:rPr lang="ru-RU" sz="2000" dirty="0" smtClean="0">
                          <a:effectLst/>
                          <a:latin typeface="Times New Roman" panose="02020603050405020304" pitchFamily="18" charset="0"/>
                          <a:cs typeface="Times New Roman" panose="02020603050405020304" pitchFamily="18" charset="0"/>
                        </a:rPr>
                        <a:t>Обучающиеся должны уметь </a:t>
                      </a:r>
                    </a:p>
                    <a:p>
                      <a:pPr marL="5080" algn="l">
                        <a:spcBef>
                          <a:spcPts val="415"/>
                        </a:spcBef>
                        <a:spcAft>
                          <a:spcPts val="0"/>
                        </a:spcAft>
                      </a:pPr>
                      <a:r>
                        <a:rPr lang="ru-RU" sz="2000" dirty="0" smtClean="0">
                          <a:effectLst/>
                          <a:latin typeface="Times New Roman" panose="02020603050405020304" pitchFamily="18" charset="0"/>
                          <a:cs typeface="Times New Roman" panose="02020603050405020304" pitchFamily="18" charset="0"/>
                        </a:rPr>
                        <a:t> понимать содержание сплошных и </a:t>
                      </a:r>
                      <a:r>
                        <a:rPr lang="ru-RU" sz="2000" dirty="0" err="1" smtClean="0">
                          <a:effectLst/>
                          <a:latin typeface="Times New Roman" panose="02020603050405020304" pitchFamily="18" charset="0"/>
                          <a:cs typeface="Times New Roman" panose="02020603050405020304" pitchFamily="18" charset="0"/>
                        </a:rPr>
                        <a:t>несплошных</a:t>
                      </a:r>
                      <a:r>
                        <a:rPr lang="ru-RU" sz="2000" dirty="0" smtClean="0">
                          <a:effectLst/>
                          <a:latin typeface="Times New Roman" panose="02020603050405020304" pitchFamily="18" charset="0"/>
                          <a:cs typeface="Times New Roman" panose="02020603050405020304" pitchFamily="18" charset="0"/>
                        </a:rPr>
                        <a:t> текстов определенной сложности в рамках изученных тем; </a:t>
                      </a:r>
                    </a:p>
                    <a:p>
                      <a:pPr marL="5080" algn="l">
                        <a:spcBef>
                          <a:spcPts val="415"/>
                        </a:spcBef>
                        <a:spcAft>
                          <a:spcPts val="0"/>
                        </a:spcAft>
                      </a:pPr>
                      <a:r>
                        <a:rPr lang="ru-RU" sz="2000" dirty="0" smtClean="0">
                          <a:effectLst/>
                          <a:latin typeface="Times New Roman" panose="02020603050405020304" pitchFamily="18" charset="0"/>
                          <a:cs typeface="Times New Roman" panose="02020603050405020304" pitchFamily="18" charset="0"/>
                        </a:rPr>
                        <a:t> анализировать и синтезировать содержание текста, формулируя обоснованные выводы и критическую оценку прочитанного; </a:t>
                      </a:r>
                    </a:p>
                    <a:p>
                      <a:pPr marL="5080" algn="l">
                        <a:spcBef>
                          <a:spcPts val="415"/>
                        </a:spcBef>
                        <a:spcAft>
                          <a:spcPts val="0"/>
                        </a:spcAft>
                      </a:pPr>
                      <a:r>
                        <a:rPr lang="ru-RU" sz="2000" dirty="0" smtClean="0">
                          <a:effectLst/>
                          <a:latin typeface="Times New Roman" panose="02020603050405020304" pitchFamily="18" charset="0"/>
                          <a:cs typeface="Times New Roman" panose="02020603050405020304" pitchFamily="18" charset="0"/>
                        </a:rPr>
                        <a:t>распознавать явное и скрытое значение слов, значение средств художественной изобразительности;  </a:t>
                      </a:r>
                    </a:p>
                    <a:p>
                      <a:pPr marL="5080" algn="l">
                        <a:spcBef>
                          <a:spcPts val="415"/>
                        </a:spcBef>
                        <a:spcAft>
                          <a:spcPts val="0"/>
                        </a:spcAft>
                      </a:pPr>
                      <a:r>
                        <a:rPr lang="ru-RU" sz="2000" dirty="0" smtClean="0">
                          <a:effectLst/>
                          <a:latin typeface="Times New Roman" panose="02020603050405020304" pitchFamily="18" charset="0"/>
                          <a:cs typeface="Times New Roman" panose="02020603050405020304" pitchFamily="18" charset="0"/>
                        </a:rPr>
                        <a:t> использовать определенные стратегии чтения. </a:t>
                      </a:r>
                    </a:p>
                    <a:p>
                      <a:pPr marL="5080" algn="l">
                        <a:spcBef>
                          <a:spcPts val="415"/>
                        </a:spcBef>
                        <a:spcAft>
                          <a:spcPts val="0"/>
                        </a:spcAft>
                      </a:pPr>
                      <a:endParaRPr lang="ru-RU" sz="2000" b="0" dirty="0">
                        <a:effectLst/>
                        <a:latin typeface="Times New Roman" panose="02020603050405020304" pitchFamily="18" charset="0"/>
                        <a:ea typeface="Times New Roman"/>
                        <a:cs typeface="Times New Roman" panose="02020603050405020304" pitchFamily="18" charset="0"/>
                      </a:endParaRPr>
                    </a:p>
                  </a:txBody>
                  <a:tcPr marL="0" marR="0" marT="0" marB="0"/>
                </a:tc>
              </a:tr>
              <a:tr h="1998176">
                <a:tc>
                  <a:txBody>
                    <a:bodyPr/>
                    <a:lstStyle/>
                    <a:p>
                      <a:pPr algn="l"/>
                      <a:r>
                        <a:rPr lang="kk-KZ" sz="2000" dirty="0" smtClean="0">
                          <a:latin typeface="Times New Roman" panose="02020603050405020304" pitchFamily="18" charset="0"/>
                          <a:cs typeface="Times New Roman" panose="02020603050405020304" pitchFamily="18" charset="0"/>
                        </a:rPr>
                        <a:t>ЗО 2</a:t>
                      </a:r>
                    </a:p>
                    <a:p>
                      <a:pPr algn="l"/>
                      <a:endParaRPr lang="kk-KZ" sz="2000" dirty="0" smtClean="0">
                        <a:latin typeface="Times New Roman" panose="02020603050405020304" pitchFamily="18" charset="0"/>
                        <a:cs typeface="Times New Roman" panose="02020603050405020304" pitchFamily="18" charset="0"/>
                      </a:endParaRPr>
                    </a:p>
                    <a:p>
                      <a:pPr algn="l"/>
                      <a:r>
                        <a:rPr lang="kk-KZ" sz="2000" dirty="0" smtClean="0">
                          <a:latin typeface="Times New Roman" panose="02020603050405020304" pitchFamily="18" charset="0"/>
                          <a:cs typeface="Times New Roman" panose="02020603050405020304" pitchFamily="18" charset="0"/>
                        </a:rPr>
                        <a:t>10 б</a:t>
                      </a:r>
                      <a:endParaRPr lang="ru-RU" sz="2000" b="0" dirty="0">
                        <a:latin typeface="Times New Roman" panose="02020603050405020304" pitchFamily="18" charset="0"/>
                        <a:cs typeface="Times New Roman" panose="02020603050405020304" pitchFamily="18" charset="0"/>
                      </a:endParaRPr>
                    </a:p>
                  </a:txBody>
                  <a:tcPr marL="0" marR="0" marT="0" marB="0"/>
                </a:tc>
                <a:tc>
                  <a:txBody>
                    <a:bodyPr/>
                    <a:lstStyle/>
                    <a:p>
                      <a:pPr marL="895350" marR="887095" algn="l">
                        <a:lnSpc>
                          <a:spcPts val="1340"/>
                        </a:lnSpc>
                        <a:spcAft>
                          <a:spcPts val="0"/>
                        </a:spcAft>
                      </a:pPr>
                      <a:endParaRPr lang="ru-RU" sz="2000" dirty="0" smtClean="0">
                        <a:effectLst/>
                        <a:latin typeface="Times New Roman" panose="02020603050405020304" pitchFamily="18" charset="0"/>
                        <a:cs typeface="Times New Roman" panose="02020603050405020304" pitchFamily="18" charset="0"/>
                      </a:endParaRPr>
                    </a:p>
                    <a:p>
                      <a:pPr marL="5080" algn="l">
                        <a:spcBef>
                          <a:spcPts val="10"/>
                        </a:spcBef>
                        <a:spcAft>
                          <a:spcPts val="0"/>
                        </a:spcAft>
                      </a:pPr>
                      <a:r>
                        <a:rPr lang="ru-RU" sz="2000" dirty="0" smtClean="0">
                          <a:effectLst/>
                          <a:latin typeface="Times New Roman" panose="02020603050405020304" pitchFamily="18" charset="0"/>
                          <a:cs typeface="Times New Roman" panose="02020603050405020304" pitchFamily="18" charset="0"/>
                        </a:rPr>
                        <a:t>Языковая компетенция </a:t>
                      </a:r>
                    </a:p>
                    <a:p>
                      <a:pPr marL="5080" algn="l">
                        <a:spcBef>
                          <a:spcPts val="10"/>
                        </a:spcBef>
                        <a:spcAft>
                          <a:spcPts val="0"/>
                        </a:spcAft>
                      </a:pPr>
                      <a:r>
                        <a:rPr lang="ru-RU" sz="2000" dirty="0" smtClean="0">
                          <a:effectLst/>
                          <a:latin typeface="Times New Roman" panose="02020603050405020304" pitchFamily="18" charset="0"/>
                          <a:cs typeface="Times New Roman" panose="02020603050405020304" pitchFamily="18" charset="0"/>
                        </a:rPr>
                        <a:t>Обучающиеся должны уметь  </a:t>
                      </a:r>
                    </a:p>
                    <a:p>
                      <a:pPr marL="5080" algn="l">
                        <a:spcBef>
                          <a:spcPts val="10"/>
                        </a:spcBef>
                        <a:spcAft>
                          <a:spcPts val="0"/>
                        </a:spcAft>
                      </a:pPr>
                      <a:r>
                        <a:rPr lang="ru-RU" sz="2000" dirty="0" smtClean="0">
                          <a:effectLst/>
                          <a:latin typeface="Times New Roman" panose="02020603050405020304" pitchFamily="18" charset="0"/>
                          <a:cs typeface="Times New Roman" panose="02020603050405020304" pitchFamily="18" charset="0"/>
                        </a:rPr>
                        <a:t>соблюдать грамматические, орфографические и пунктуационные нормы.  </a:t>
                      </a:r>
                    </a:p>
                    <a:p>
                      <a:pPr marL="5080" algn="l">
                        <a:spcBef>
                          <a:spcPts val="10"/>
                        </a:spcBef>
                        <a:spcAft>
                          <a:spcPts val="0"/>
                        </a:spcAft>
                      </a:pPr>
                      <a:r>
                        <a:rPr lang="ru-RU" sz="2000" dirty="0" smtClean="0">
                          <a:effectLst/>
                          <a:latin typeface="Times New Roman" panose="02020603050405020304" pitchFamily="18" charset="0"/>
                          <a:cs typeface="Times New Roman" panose="02020603050405020304" pitchFamily="18" charset="0"/>
                        </a:rPr>
                        <a:t> </a:t>
                      </a:r>
                    </a:p>
                    <a:p>
                      <a:pPr marL="5080" algn="l">
                        <a:spcBef>
                          <a:spcPts val="10"/>
                        </a:spcBef>
                        <a:spcAft>
                          <a:spcPts val="0"/>
                        </a:spcAft>
                      </a:pPr>
                      <a:endParaRPr lang="ru-RU" sz="2000" b="0" dirty="0">
                        <a:effectLst/>
                        <a:latin typeface="Times New Roman" panose="02020603050405020304" pitchFamily="18" charset="0"/>
                        <a:ea typeface="Times New Roman"/>
                        <a:cs typeface="Times New Roman" panose="02020603050405020304" pitchFamily="18" charset="0"/>
                      </a:endParaRPr>
                    </a:p>
                  </a:txBody>
                  <a:tcPr marL="0" marR="0" marT="0" marB="0"/>
                </a:tc>
              </a:tr>
            </a:tbl>
          </a:graphicData>
        </a:graphic>
      </p:graphicFrame>
    </p:spTree>
    <p:extLst>
      <p:ext uri="{BB962C8B-B14F-4D97-AF65-F5344CB8AC3E}">
        <p14:creationId xmlns:p14="http://schemas.microsoft.com/office/powerpoint/2010/main" val="1788024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616623"/>
          </a:xfrm>
        </p:spPr>
        <p:txBody>
          <a:bodyPr>
            <a:noAutofit/>
          </a:bodyPr>
          <a:lstStyle/>
          <a:p>
            <a:r>
              <a:rPr lang="ru-RU" sz="2000" dirty="0">
                <a:latin typeface="Times New Roman" panose="02020603050405020304" pitchFamily="18" charset="0"/>
                <a:cs typeface="Times New Roman" panose="02020603050405020304" pitchFamily="18" charset="0"/>
              </a:rPr>
              <a:t>Образцы заданий и схемы выставления баллов </a:t>
            </a:r>
            <a:endParaRPr lang="ru-RU" sz="2000" dirty="0" smtClean="0">
              <a:latin typeface="Times New Roman" panose="02020603050405020304" pitchFamily="18" charset="0"/>
              <a:cs typeface="Times New Roman" panose="02020603050405020304" pitchFamily="18" charset="0"/>
            </a:endParaRPr>
          </a:p>
          <a:p>
            <a:r>
              <a:rPr lang="ru-RU" sz="1800" dirty="0">
                <a:latin typeface="Times New Roman" panose="02020603050405020304" pitchFamily="18" charset="0"/>
                <a:cs typeface="Times New Roman" panose="02020603050405020304" pitchFamily="18" charset="0"/>
              </a:rPr>
              <a:t>Рядом с каждым заданием в квадратных скобках [  ] указан балл, присваиваемый за это задание. </a:t>
            </a:r>
            <a:endParaRPr lang="ru-RU" sz="1800" dirty="0" smtClean="0">
              <a:latin typeface="Times New Roman" panose="02020603050405020304" pitchFamily="18" charset="0"/>
              <a:cs typeface="Times New Roman" panose="02020603050405020304" pitchFamily="18" charset="0"/>
            </a:endParaRPr>
          </a:p>
          <a:p>
            <a:r>
              <a:rPr lang="ru-RU" sz="1800" dirty="0">
                <a:latin typeface="Times New Roman" panose="02020603050405020304" pitchFamily="18" charset="0"/>
                <a:cs typeface="Times New Roman" panose="02020603050405020304" pitchFamily="18" charset="0"/>
              </a:rPr>
              <a:t>Прочитайте статью из журнала «Воспитание счастливого школьника» и выполните задания</a:t>
            </a:r>
            <a:r>
              <a:rPr lang="ru-RU" sz="1800" dirty="0" smtClean="0">
                <a:latin typeface="Times New Roman" panose="02020603050405020304" pitchFamily="18" charset="0"/>
                <a:cs typeface="Times New Roman" panose="02020603050405020304" pitchFamily="18" charset="0"/>
              </a:rPr>
              <a:t>.</a:t>
            </a:r>
          </a:p>
          <a:p>
            <a:r>
              <a:rPr lang="ru-RU" sz="1800" dirty="0">
                <a:latin typeface="Times New Roman" panose="02020603050405020304" pitchFamily="18" charset="0"/>
                <a:cs typeface="Times New Roman" panose="02020603050405020304" pitchFamily="18" charset="0"/>
              </a:rPr>
              <a:t>Задание 1 </a:t>
            </a:r>
          </a:p>
          <a:p>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Найдите </a:t>
            </a:r>
            <a:r>
              <a:rPr lang="ru-RU" sz="1800" dirty="0">
                <a:latin typeface="Times New Roman" panose="02020603050405020304" pitchFamily="18" charset="0"/>
                <a:cs typeface="Times New Roman" panose="02020603050405020304" pitchFamily="18" charset="0"/>
              </a:rPr>
              <a:t>в тексте слова, которые соответствуют следующим определениям. Все слова находятся в первом абзаце. </a:t>
            </a:r>
          </a:p>
          <a:p>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A</a:t>
            </a:r>
            <a:r>
              <a:rPr lang="ru-RU" sz="1800" dirty="0">
                <a:latin typeface="Times New Roman" panose="02020603050405020304" pitchFamily="18" charset="0"/>
                <a:cs typeface="Times New Roman" panose="02020603050405020304" pitchFamily="18" charset="0"/>
              </a:rPr>
              <a:t>) воспитать, приучить</a:t>
            </a:r>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1] </a:t>
            </a:r>
          </a:p>
          <a:p>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B</a:t>
            </a:r>
            <a:r>
              <a:rPr lang="ru-RU" sz="1800" dirty="0">
                <a:latin typeface="Times New Roman" panose="02020603050405020304" pitchFamily="18" charset="0"/>
                <a:cs typeface="Times New Roman" panose="02020603050405020304" pitchFamily="18" charset="0"/>
              </a:rPr>
              <a:t>) действенный, результативный</a:t>
            </a:r>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1] </a:t>
            </a:r>
          </a:p>
          <a:p>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C</a:t>
            </a:r>
            <a:r>
              <a:rPr lang="ru-RU" sz="1800" dirty="0">
                <a:latin typeface="Times New Roman" panose="02020603050405020304" pitchFamily="18" charset="0"/>
                <a:cs typeface="Times New Roman" panose="02020603050405020304" pitchFamily="18" charset="0"/>
              </a:rPr>
              <a:t>) вероятно, должно быть</a:t>
            </a:r>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1] </a:t>
            </a:r>
          </a:p>
          <a:p>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D</a:t>
            </a:r>
            <a:r>
              <a:rPr lang="ru-RU" sz="1800" dirty="0">
                <a:latin typeface="Times New Roman" panose="02020603050405020304" pitchFamily="18" charset="0"/>
                <a:cs typeface="Times New Roman" panose="02020603050405020304" pitchFamily="18" charset="0"/>
              </a:rPr>
              <a:t>) наскоро, бегло прочитывая</a:t>
            </a:r>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1] </a:t>
            </a:r>
          </a:p>
          <a:p>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E</a:t>
            </a:r>
            <a:r>
              <a:rPr lang="ru-RU" sz="1800" dirty="0">
                <a:latin typeface="Times New Roman" panose="02020603050405020304" pitchFamily="18" charset="0"/>
                <a:cs typeface="Times New Roman" panose="02020603050405020304" pitchFamily="18" charset="0"/>
              </a:rPr>
              <a:t>) восхищение, </a:t>
            </a:r>
            <a:r>
              <a:rPr lang="ru-RU" sz="1800" dirty="0" err="1">
                <a:latin typeface="Times New Roman" panose="02020603050405020304" pitchFamily="18" charset="0"/>
                <a:cs typeface="Times New Roman" panose="02020603050405020304" pitchFamily="18" charset="0"/>
              </a:rPr>
              <a:t>подъѐм</a:t>
            </a:r>
            <a:r>
              <a:rPr lang="ru-RU" sz="1800" dirty="0">
                <a:latin typeface="Times New Roman" panose="02020603050405020304" pitchFamily="18" charset="0"/>
                <a:cs typeface="Times New Roman" panose="02020603050405020304" pitchFamily="18" charset="0"/>
              </a:rPr>
              <a:t> радостных чувств</a:t>
            </a:r>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1] </a:t>
            </a:r>
            <a:endParaRPr lang="ru-RU" sz="1800" dirty="0" smtClean="0">
              <a:latin typeface="Times New Roman" panose="02020603050405020304" pitchFamily="18" charset="0"/>
              <a:cs typeface="Times New Roman" panose="02020603050405020304" pitchFamily="18" charset="0"/>
            </a:endParaRPr>
          </a:p>
          <a:p>
            <a:endParaRPr lang="ru-RU" sz="1800" dirty="0" smtClean="0">
              <a:latin typeface="Times New Roman" panose="02020603050405020304" pitchFamily="18" charset="0"/>
              <a:cs typeface="Times New Roman" panose="02020603050405020304" pitchFamily="18" charset="0"/>
            </a:endParaRPr>
          </a:p>
          <a:p>
            <a:r>
              <a:rPr lang="ru-RU" sz="1800" dirty="0" smtClean="0">
                <a:latin typeface="Times New Roman" panose="02020603050405020304" pitchFamily="18" charset="0"/>
                <a:cs typeface="Times New Roman" panose="02020603050405020304" pitchFamily="18" charset="0"/>
              </a:rPr>
              <a:t>Всего</a:t>
            </a:r>
            <a:r>
              <a:rPr lang="ru-RU" sz="1800" dirty="0">
                <a:latin typeface="Times New Roman" panose="02020603050405020304" pitchFamily="18" charset="0"/>
                <a:cs typeface="Times New Roman" panose="02020603050405020304" pitchFamily="18" charset="0"/>
              </a:rPr>
              <a:t>: [5 баллов]  </a:t>
            </a:r>
          </a:p>
        </p:txBody>
      </p:sp>
    </p:spTree>
    <p:extLst>
      <p:ext uri="{BB962C8B-B14F-4D97-AF65-F5344CB8AC3E}">
        <p14:creationId xmlns:p14="http://schemas.microsoft.com/office/powerpoint/2010/main" val="233545476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Углы">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Углы">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Углы">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509</TotalTime>
  <Words>920</Words>
  <Application>Microsoft Office PowerPoint</Application>
  <PresentationFormat>Экран (4:3)</PresentationFormat>
  <Paragraphs>126</Paragraphs>
  <Slides>13</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13</vt:i4>
      </vt:variant>
    </vt:vector>
  </HeadingPairs>
  <TitlesOfParts>
    <vt:vector size="21" baseType="lpstr">
      <vt:lpstr>Arial</vt:lpstr>
      <vt:lpstr>Calibri</vt:lpstr>
      <vt:lpstr>Franklin Gothic Book</vt:lpstr>
      <vt:lpstr>Franklin Gothic Medium</vt:lpstr>
      <vt:lpstr>Times New Roman</vt:lpstr>
      <vt:lpstr>Tunga</vt:lpstr>
      <vt:lpstr>Wingdings</vt:lpstr>
      <vt:lpstr>Углы</vt:lpstr>
      <vt:lpstr>Спецификация итоговой аттестации по предметам «русский язык», «русская литература», «Русский язык и литература»   9 класс </vt:lpstr>
      <vt:lpstr>Презентация PowerPoint</vt:lpstr>
      <vt:lpstr>     </vt:lpstr>
      <vt:lpstr>Русский язык.  Задачи оценивания и распределение баллов</vt:lpstr>
      <vt:lpstr> Примеры заданий и схема выставления баллов    </vt:lpstr>
      <vt:lpstr> Русский язык и литература  Описание экзаменационной работы </vt:lpstr>
      <vt:lpstr>Экзаменационная работа</vt:lpstr>
      <vt:lpstr> </vt:lpstr>
      <vt:lpstr>Презентация PowerPoint</vt:lpstr>
      <vt:lpstr>Презентация PowerPoint</vt:lpstr>
      <vt:lpstr>Презентация PowerPoint</vt:lpstr>
      <vt:lpstr>Русская литература</vt:lpstr>
      <vt:lpstr>Перевод баллов в оценку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Админ</dc:creator>
  <cp:lastModifiedBy>Admin</cp:lastModifiedBy>
  <cp:revision>45</cp:revision>
  <dcterms:created xsi:type="dcterms:W3CDTF">2020-03-17T05:39:45Z</dcterms:created>
  <dcterms:modified xsi:type="dcterms:W3CDTF">2021-02-11T11:53:09Z</dcterms:modified>
</cp:coreProperties>
</file>