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4"/>
  </p:notesMasterIdLst>
  <p:sldIdLst>
    <p:sldId id="301" r:id="rId2"/>
    <p:sldId id="283" r:id="rId3"/>
    <p:sldId id="589" r:id="rId4"/>
    <p:sldId id="590" r:id="rId5"/>
    <p:sldId id="559" r:id="rId6"/>
    <p:sldId id="579" r:id="rId7"/>
    <p:sldId id="560" r:id="rId8"/>
    <p:sldId id="562" r:id="rId9"/>
    <p:sldId id="563" r:id="rId10"/>
    <p:sldId id="270" r:id="rId11"/>
    <p:sldId id="271" r:id="rId12"/>
    <p:sldId id="272" r:id="rId13"/>
    <p:sldId id="273" r:id="rId14"/>
    <p:sldId id="274" r:id="rId15"/>
    <p:sldId id="592" r:id="rId16"/>
    <p:sldId id="564" r:id="rId17"/>
    <p:sldId id="605" r:id="rId18"/>
    <p:sldId id="571" r:id="rId19"/>
    <p:sldId id="572" r:id="rId20"/>
    <p:sldId id="574" r:id="rId21"/>
    <p:sldId id="573" r:id="rId22"/>
    <p:sldId id="284" r:id="rId23"/>
    <p:sldId id="285" r:id="rId24"/>
    <p:sldId id="286" r:id="rId25"/>
    <p:sldId id="287" r:id="rId26"/>
    <p:sldId id="288" r:id="rId27"/>
    <p:sldId id="290" r:id="rId28"/>
    <p:sldId id="309" r:id="rId29"/>
    <p:sldId id="330" r:id="rId30"/>
    <p:sldId id="268" r:id="rId31"/>
    <p:sldId id="606" r:id="rId32"/>
    <p:sldId id="258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58A"/>
    <a:srgbClr val="215DA5"/>
    <a:srgbClr val="1E3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8" autoAdjust="0"/>
    <p:restoredTop sz="94684"/>
  </p:normalViewPr>
  <p:slideViewPr>
    <p:cSldViewPr snapToGrid="0">
      <p:cViewPr varScale="1">
        <p:scale>
          <a:sx n="106" d="100"/>
          <a:sy n="106" d="100"/>
        </p:scale>
        <p:origin x="75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CD557-349D-4D86-B470-E06A3DACD2BF}" type="doc">
      <dgm:prSet loTypeId="urn:microsoft.com/office/officeart/2005/8/layout/chevron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470AE27-B2E8-413E-A28F-AF1C96AF9788}">
      <dgm:prSet phldrT="[Текст]" custT="1"/>
      <dgm:spPr/>
      <dgm:t>
        <a:bodyPr/>
        <a:lstStyle/>
        <a:p>
          <a:r>
            <a:rPr lang="ru-RU" sz="2400" dirty="0">
              <a:solidFill>
                <a:schemeClr val="tx2"/>
              </a:solidFill>
            </a:rPr>
            <a:t>Будущее зависит от нас от наших действий и усилий</a:t>
          </a:r>
        </a:p>
      </dgm:t>
    </dgm:pt>
    <dgm:pt modelId="{3C7A2736-53AC-49BB-9434-7239583B2B14}" type="parTrans" cxnId="{765D27FE-F6AB-4A19-AC70-1E7FEF4ED800}">
      <dgm:prSet/>
      <dgm:spPr/>
      <dgm:t>
        <a:bodyPr/>
        <a:lstStyle/>
        <a:p>
          <a:endParaRPr lang="ru-RU"/>
        </a:p>
      </dgm:t>
    </dgm:pt>
    <dgm:pt modelId="{8FC96681-7062-4CCF-BE00-C4EBE35FE631}" type="sibTrans" cxnId="{765D27FE-F6AB-4A19-AC70-1E7FEF4ED800}">
      <dgm:prSet/>
      <dgm:spPr/>
      <dgm:t>
        <a:bodyPr/>
        <a:lstStyle/>
        <a:p>
          <a:endParaRPr lang="ru-RU"/>
        </a:p>
      </dgm:t>
    </dgm:pt>
    <dgm:pt modelId="{C7FE3FEB-6C60-4ACF-9C30-7F34FFAEFAA4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3D9A2C8E-374F-48F5-8392-28863D7A5F59}" type="parTrans" cxnId="{38607B76-51CD-4DA1-9049-14D416A82B1C}">
      <dgm:prSet/>
      <dgm:spPr/>
      <dgm:t>
        <a:bodyPr/>
        <a:lstStyle/>
        <a:p>
          <a:endParaRPr lang="ru-RU"/>
        </a:p>
      </dgm:t>
    </dgm:pt>
    <dgm:pt modelId="{DEF67971-4405-4F0A-8FC3-D25583421084}" type="sibTrans" cxnId="{38607B76-51CD-4DA1-9049-14D416A82B1C}">
      <dgm:prSet/>
      <dgm:spPr/>
      <dgm:t>
        <a:bodyPr/>
        <a:lstStyle/>
        <a:p>
          <a:endParaRPr lang="ru-RU"/>
        </a:p>
      </dgm:t>
    </dgm:pt>
    <dgm:pt modelId="{CADDA80B-4FEA-4C08-B2FE-44F616936C44}">
      <dgm:prSet phldrT="[Текст]" custT="1"/>
      <dgm:spPr/>
      <dgm:t>
        <a:bodyPr/>
        <a:lstStyle/>
        <a:p>
          <a:r>
            <a:rPr lang="ru-RU" sz="2400" dirty="0">
              <a:solidFill>
                <a:schemeClr val="tx2"/>
              </a:solidFill>
            </a:rPr>
            <a:t>Возможны разные вариации будущего</a:t>
          </a:r>
        </a:p>
      </dgm:t>
    </dgm:pt>
    <dgm:pt modelId="{812303B0-6D25-433C-9F65-D028ADEB4263}" type="parTrans" cxnId="{463C1B4B-2F81-475D-8AA3-F984137A8864}">
      <dgm:prSet/>
      <dgm:spPr/>
      <dgm:t>
        <a:bodyPr/>
        <a:lstStyle/>
        <a:p>
          <a:endParaRPr lang="ru-RU"/>
        </a:p>
      </dgm:t>
    </dgm:pt>
    <dgm:pt modelId="{9E68DCF9-AC0A-4B81-84EB-0CFF0446F854}" type="sibTrans" cxnId="{463C1B4B-2F81-475D-8AA3-F984137A8864}">
      <dgm:prSet/>
      <dgm:spPr/>
      <dgm:t>
        <a:bodyPr/>
        <a:lstStyle/>
        <a:p>
          <a:endParaRPr lang="ru-RU"/>
        </a:p>
      </dgm:t>
    </dgm:pt>
    <dgm:pt modelId="{2AE3A7C7-F5DC-4987-86E6-98A87EE9CFB1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0B1FD440-6513-4D6E-80A7-D2140126E650}" type="parTrans" cxnId="{B77E2B46-8076-4A98-AD8E-9D8AF3B83310}">
      <dgm:prSet/>
      <dgm:spPr/>
      <dgm:t>
        <a:bodyPr/>
        <a:lstStyle/>
        <a:p>
          <a:endParaRPr lang="ru-RU"/>
        </a:p>
      </dgm:t>
    </dgm:pt>
    <dgm:pt modelId="{FE0C1B75-EC3E-4070-A69E-F325E964DE6D}" type="sibTrans" cxnId="{B77E2B46-8076-4A98-AD8E-9D8AF3B83310}">
      <dgm:prSet/>
      <dgm:spPr/>
      <dgm:t>
        <a:bodyPr/>
        <a:lstStyle/>
        <a:p>
          <a:endParaRPr lang="ru-RU"/>
        </a:p>
      </dgm:t>
    </dgm:pt>
    <dgm:pt modelId="{2FB50F88-91B3-4970-BC65-24BE28345AD0}">
      <dgm:prSet phldrT="[Текст]" custT="1"/>
      <dgm:spPr/>
      <dgm:t>
        <a:bodyPr/>
        <a:lstStyle/>
        <a:p>
          <a:r>
            <a:rPr lang="ru-RU" sz="2400" dirty="0">
              <a:solidFill>
                <a:schemeClr val="tx2"/>
              </a:solidFill>
            </a:rPr>
            <a:t>Будущее нельзя предсказать достоверно, надо готовиться к будущему</a:t>
          </a:r>
        </a:p>
      </dgm:t>
    </dgm:pt>
    <dgm:pt modelId="{14E7BE85-58AF-4627-9E07-DE913FCBE840}" type="parTrans" cxnId="{757CA233-37A5-44B1-9F6C-246498E8A675}">
      <dgm:prSet/>
      <dgm:spPr/>
      <dgm:t>
        <a:bodyPr/>
        <a:lstStyle/>
        <a:p>
          <a:endParaRPr lang="ru-RU"/>
        </a:p>
      </dgm:t>
    </dgm:pt>
    <dgm:pt modelId="{C4DAE345-9B40-437C-B025-189FC20DBF6B}" type="sibTrans" cxnId="{757CA233-37A5-44B1-9F6C-246498E8A675}">
      <dgm:prSet/>
      <dgm:spPr/>
      <dgm:t>
        <a:bodyPr/>
        <a:lstStyle/>
        <a:p>
          <a:endParaRPr lang="ru-RU"/>
        </a:p>
      </dgm:t>
    </dgm:pt>
    <dgm:pt modelId="{6D299733-49A1-4130-AFA5-74E4B2A359E9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5CE36687-5EDA-4E2B-95F4-79ABD8E4BB50}" type="sibTrans" cxnId="{65ACD13E-9DF8-4D9E-A138-1FCB22046F12}">
      <dgm:prSet/>
      <dgm:spPr/>
      <dgm:t>
        <a:bodyPr/>
        <a:lstStyle/>
        <a:p>
          <a:endParaRPr lang="ru-RU"/>
        </a:p>
      </dgm:t>
    </dgm:pt>
    <dgm:pt modelId="{00E371B6-071D-4487-ADDB-4A2C5C6EBC22}" type="parTrans" cxnId="{65ACD13E-9DF8-4D9E-A138-1FCB22046F12}">
      <dgm:prSet/>
      <dgm:spPr/>
      <dgm:t>
        <a:bodyPr/>
        <a:lstStyle/>
        <a:p>
          <a:endParaRPr lang="ru-RU"/>
        </a:p>
      </dgm:t>
    </dgm:pt>
    <dgm:pt modelId="{50C3FE80-06AE-487C-9A94-3789F453429B}" type="pres">
      <dgm:prSet presAssocID="{BFBCD557-349D-4D86-B470-E06A3DACD2BF}" presName="linearFlow" presStyleCnt="0">
        <dgm:presLayoutVars>
          <dgm:dir/>
          <dgm:animLvl val="lvl"/>
          <dgm:resizeHandles val="exact"/>
        </dgm:presLayoutVars>
      </dgm:prSet>
      <dgm:spPr/>
    </dgm:pt>
    <dgm:pt modelId="{AE33D329-B118-41C1-B9BA-0909FD9B857B}" type="pres">
      <dgm:prSet presAssocID="{6D299733-49A1-4130-AFA5-74E4B2A359E9}" presName="composite" presStyleCnt="0"/>
      <dgm:spPr/>
    </dgm:pt>
    <dgm:pt modelId="{6B0B7A44-27F3-41B8-95FD-58E0C9F64FB9}" type="pres">
      <dgm:prSet presAssocID="{6D299733-49A1-4130-AFA5-74E4B2A359E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9E749F3-EE6D-4862-8CB7-9FFC354F5D0A}" type="pres">
      <dgm:prSet presAssocID="{6D299733-49A1-4130-AFA5-74E4B2A359E9}" presName="descendantText" presStyleLbl="alignAcc1" presStyleIdx="0" presStyleCnt="3">
        <dgm:presLayoutVars>
          <dgm:bulletEnabled val="1"/>
        </dgm:presLayoutVars>
      </dgm:prSet>
      <dgm:spPr/>
    </dgm:pt>
    <dgm:pt modelId="{128EFA7E-5D50-4864-BEC6-DD3D3BAF5D79}" type="pres">
      <dgm:prSet presAssocID="{5CE36687-5EDA-4E2B-95F4-79ABD8E4BB50}" presName="sp" presStyleCnt="0"/>
      <dgm:spPr/>
    </dgm:pt>
    <dgm:pt modelId="{1A7F5723-2CC0-475F-A78C-C0F9667AC03E}" type="pres">
      <dgm:prSet presAssocID="{C7FE3FEB-6C60-4ACF-9C30-7F34FFAEFAA4}" presName="composite" presStyleCnt="0"/>
      <dgm:spPr/>
    </dgm:pt>
    <dgm:pt modelId="{780E4B96-6B2D-41ED-B5B0-DCB7D13FEB57}" type="pres">
      <dgm:prSet presAssocID="{C7FE3FEB-6C60-4ACF-9C30-7F34FFAEFAA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ADFC6F5-CD62-49C2-950E-00CDE23E32E5}" type="pres">
      <dgm:prSet presAssocID="{C7FE3FEB-6C60-4ACF-9C30-7F34FFAEFAA4}" presName="descendantText" presStyleLbl="alignAcc1" presStyleIdx="1" presStyleCnt="3">
        <dgm:presLayoutVars>
          <dgm:bulletEnabled val="1"/>
        </dgm:presLayoutVars>
      </dgm:prSet>
      <dgm:spPr/>
    </dgm:pt>
    <dgm:pt modelId="{64AF4F4D-79A0-41E4-8DAE-767A36D969F7}" type="pres">
      <dgm:prSet presAssocID="{DEF67971-4405-4F0A-8FC3-D25583421084}" presName="sp" presStyleCnt="0"/>
      <dgm:spPr/>
    </dgm:pt>
    <dgm:pt modelId="{348D9232-2701-4EE0-82F0-FD2BDDC83C10}" type="pres">
      <dgm:prSet presAssocID="{2AE3A7C7-F5DC-4987-86E6-98A87EE9CFB1}" presName="composite" presStyleCnt="0"/>
      <dgm:spPr/>
    </dgm:pt>
    <dgm:pt modelId="{25F561CC-BECE-485B-976A-571FF287240E}" type="pres">
      <dgm:prSet presAssocID="{2AE3A7C7-F5DC-4987-86E6-98A87EE9CFB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288BEA1-6964-4790-8C85-1452C9D0BB54}" type="pres">
      <dgm:prSet presAssocID="{2AE3A7C7-F5DC-4987-86E6-98A87EE9CFB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2838F16-1D1F-4A30-A9E2-5BE13D89C26F}" type="presOf" srcId="{BFBCD557-349D-4D86-B470-E06A3DACD2BF}" destId="{50C3FE80-06AE-487C-9A94-3789F453429B}" srcOrd="0" destOrd="0" presId="urn:microsoft.com/office/officeart/2005/8/layout/chevron2"/>
    <dgm:cxn modelId="{757CA233-37A5-44B1-9F6C-246498E8A675}" srcId="{2AE3A7C7-F5DC-4987-86E6-98A87EE9CFB1}" destId="{2FB50F88-91B3-4970-BC65-24BE28345AD0}" srcOrd="0" destOrd="0" parTransId="{14E7BE85-58AF-4627-9E07-DE913FCBE840}" sibTransId="{C4DAE345-9B40-437C-B025-189FC20DBF6B}"/>
    <dgm:cxn modelId="{65ACD13E-9DF8-4D9E-A138-1FCB22046F12}" srcId="{BFBCD557-349D-4D86-B470-E06A3DACD2BF}" destId="{6D299733-49A1-4130-AFA5-74E4B2A359E9}" srcOrd="0" destOrd="0" parTransId="{00E371B6-071D-4487-ADDB-4A2C5C6EBC22}" sibTransId="{5CE36687-5EDA-4E2B-95F4-79ABD8E4BB50}"/>
    <dgm:cxn modelId="{B77E2B46-8076-4A98-AD8E-9D8AF3B83310}" srcId="{BFBCD557-349D-4D86-B470-E06A3DACD2BF}" destId="{2AE3A7C7-F5DC-4987-86E6-98A87EE9CFB1}" srcOrd="2" destOrd="0" parTransId="{0B1FD440-6513-4D6E-80A7-D2140126E650}" sibTransId="{FE0C1B75-EC3E-4070-A69E-F325E964DE6D}"/>
    <dgm:cxn modelId="{463C1B4B-2F81-475D-8AA3-F984137A8864}" srcId="{C7FE3FEB-6C60-4ACF-9C30-7F34FFAEFAA4}" destId="{CADDA80B-4FEA-4C08-B2FE-44F616936C44}" srcOrd="0" destOrd="0" parTransId="{812303B0-6D25-433C-9F65-D028ADEB4263}" sibTransId="{9E68DCF9-AC0A-4B81-84EB-0CFF0446F854}"/>
    <dgm:cxn modelId="{8588F94D-8977-48BC-8428-4AA19797BE64}" type="presOf" srcId="{7470AE27-B2E8-413E-A28F-AF1C96AF9788}" destId="{E9E749F3-EE6D-4862-8CB7-9FFC354F5D0A}" srcOrd="0" destOrd="0" presId="urn:microsoft.com/office/officeart/2005/8/layout/chevron2"/>
    <dgm:cxn modelId="{179C0464-8EBF-41ED-9730-6AEF708072BA}" type="presOf" srcId="{2AE3A7C7-F5DC-4987-86E6-98A87EE9CFB1}" destId="{25F561CC-BECE-485B-976A-571FF287240E}" srcOrd="0" destOrd="0" presId="urn:microsoft.com/office/officeart/2005/8/layout/chevron2"/>
    <dgm:cxn modelId="{E9136B6E-1DAA-4452-831F-0BE4924D258C}" type="presOf" srcId="{2FB50F88-91B3-4970-BC65-24BE28345AD0}" destId="{0288BEA1-6964-4790-8C85-1452C9D0BB54}" srcOrd="0" destOrd="0" presId="urn:microsoft.com/office/officeart/2005/8/layout/chevron2"/>
    <dgm:cxn modelId="{38607B76-51CD-4DA1-9049-14D416A82B1C}" srcId="{BFBCD557-349D-4D86-B470-E06A3DACD2BF}" destId="{C7FE3FEB-6C60-4ACF-9C30-7F34FFAEFAA4}" srcOrd="1" destOrd="0" parTransId="{3D9A2C8E-374F-48F5-8392-28863D7A5F59}" sibTransId="{DEF67971-4405-4F0A-8FC3-D25583421084}"/>
    <dgm:cxn modelId="{BC0C0CD4-F52D-45BC-A1B3-7D00DB731974}" type="presOf" srcId="{CADDA80B-4FEA-4C08-B2FE-44F616936C44}" destId="{2ADFC6F5-CD62-49C2-950E-00CDE23E32E5}" srcOrd="0" destOrd="0" presId="urn:microsoft.com/office/officeart/2005/8/layout/chevron2"/>
    <dgm:cxn modelId="{9FA142EF-8C11-48CF-B6E5-A4876D352689}" type="presOf" srcId="{C7FE3FEB-6C60-4ACF-9C30-7F34FFAEFAA4}" destId="{780E4B96-6B2D-41ED-B5B0-DCB7D13FEB57}" srcOrd="0" destOrd="0" presId="urn:microsoft.com/office/officeart/2005/8/layout/chevron2"/>
    <dgm:cxn modelId="{EE0DCCF4-97A8-4ACF-A2D4-12E22664C274}" type="presOf" srcId="{6D299733-49A1-4130-AFA5-74E4B2A359E9}" destId="{6B0B7A44-27F3-41B8-95FD-58E0C9F64FB9}" srcOrd="0" destOrd="0" presId="urn:microsoft.com/office/officeart/2005/8/layout/chevron2"/>
    <dgm:cxn modelId="{765D27FE-F6AB-4A19-AC70-1E7FEF4ED800}" srcId="{6D299733-49A1-4130-AFA5-74E4B2A359E9}" destId="{7470AE27-B2E8-413E-A28F-AF1C96AF9788}" srcOrd="0" destOrd="0" parTransId="{3C7A2736-53AC-49BB-9434-7239583B2B14}" sibTransId="{8FC96681-7062-4CCF-BE00-C4EBE35FE631}"/>
    <dgm:cxn modelId="{8B458332-DFDD-448F-986B-5FB28AE305CB}" type="presParOf" srcId="{50C3FE80-06AE-487C-9A94-3789F453429B}" destId="{AE33D329-B118-41C1-B9BA-0909FD9B857B}" srcOrd="0" destOrd="0" presId="urn:microsoft.com/office/officeart/2005/8/layout/chevron2"/>
    <dgm:cxn modelId="{85206EDD-7C6B-42A8-BCCB-30C73ECFCB16}" type="presParOf" srcId="{AE33D329-B118-41C1-B9BA-0909FD9B857B}" destId="{6B0B7A44-27F3-41B8-95FD-58E0C9F64FB9}" srcOrd="0" destOrd="0" presId="urn:microsoft.com/office/officeart/2005/8/layout/chevron2"/>
    <dgm:cxn modelId="{3E8CBC92-F586-436A-A0A3-9CF2E0B69A00}" type="presParOf" srcId="{AE33D329-B118-41C1-B9BA-0909FD9B857B}" destId="{E9E749F3-EE6D-4862-8CB7-9FFC354F5D0A}" srcOrd="1" destOrd="0" presId="urn:microsoft.com/office/officeart/2005/8/layout/chevron2"/>
    <dgm:cxn modelId="{C4B04C57-F103-40AF-AC12-3BB35922CDA4}" type="presParOf" srcId="{50C3FE80-06AE-487C-9A94-3789F453429B}" destId="{128EFA7E-5D50-4864-BEC6-DD3D3BAF5D79}" srcOrd="1" destOrd="0" presId="urn:microsoft.com/office/officeart/2005/8/layout/chevron2"/>
    <dgm:cxn modelId="{00524787-8C0E-4CB8-ACB4-750EE16BDBCF}" type="presParOf" srcId="{50C3FE80-06AE-487C-9A94-3789F453429B}" destId="{1A7F5723-2CC0-475F-A78C-C0F9667AC03E}" srcOrd="2" destOrd="0" presId="urn:microsoft.com/office/officeart/2005/8/layout/chevron2"/>
    <dgm:cxn modelId="{F5258479-28E9-401A-9D37-569EF1BD19C0}" type="presParOf" srcId="{1A7F5723-2CC0-475F-A78C-C0F9667AC03E}" destId="{780E4B96-6B2D-41ED-B5B0-DCB7D13FEB57}" srcOrd="0" destOrd="0" presId="urn:microsoft.com/office/officeart/2005/8/layout/chevron2"/>
    <dgm:cxn modelId="{B6E10060-8292-44F4-95EF-93CD332ACEF1}" type="presParOf" srcId="{1A7F5723-2CC0-475F-A78C-C0F9667AC03E}" destId="{2ADFC6F5-CD62-49C2-950E-00CDE23E32E5}" srcOrd="1" destOrd="0" presId="urn:microsoft.com/office/officeart/2005/8/layout/chevron2"/>
    <dgm:cxn modelId="{9B8DFAC1-06A5-43D6-BA0A-667654137307}" type="presParOf" srcId="{50C3FE80-06AE-487C-9A94-3789F453429B}" destId="{64AF4F4D-79A0-41E4-8DAE-767A36D969F7}" srcOrd="3" destOrd="0" presId="urn:microsoft.com/office/officeart/2005/8/layout/chevron2"/>
    <dgm:cxn modelId="{E9E69B98-3F3A-4C5E-A4EC-F01CC66652AC}" type="presParOf" srcId="{50C3FE80-06AE-487C-9A94-3789F453429B}" destId="{348D9232-2701-4EE0-82F0-FD2BDDC83C10}" srcOrd="4" destOrd="0" presId="urn:microsoft.com/office/officeart/2005/8/layout/chevron2"/>
    <dgm:cxn modelId="{7F100C9D-0D99-4CEB-B042-3325F187B2F5}" type="presParOf" srcId="{348D9232-2701-4EE0-82F0-FD2BDDC83C10}" destId="{25F561CC-BECE-485B-976A-571FF287240E}" srcOrd="0" destOrd="0" presId="urn:microsoft.com/office/officeart/2005/8/layout/chevron2"/>
    <dgm:cxn modelId="{C490D68A-10B6-419C-8A7E-AAB72D5F5062}" type="presParOf" srcId="{348D9232-2701-4EE0-82F0-FD2BDDC83C10}" destId="{0288BEA1-6964-4790-8C85-1452C9D0BB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B7A44-27F3-41B8-95FD-58E0C9F64FB9}">
      <dsp:nvSpPr>
        <dsp:cNvPr id="0" name=""/>
        <dsp:cNvSpPr/>
      </dsp:nvSpPr>
      <dsp:spPr>
        <a:xfrm rot="5400000">
          <a:off x="-234835" y="235846"/>
          <a:ext cx="1565572" cy="109590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1</a:t>
          </a:r>
        </a:p>
      </dsp:txBody>
      <dsp:txXfrm rot="-5400000">
        <a:off x="1" y="548960"/>
        <a:ext cx="1095900" cy="469672"/>
      </dsp:txXfrm>
    </dsp:sp>
    <dsp:sp modelId="{E9E749F3-EE6D-4862-8CB7-9FFC354F5D0A}">
      <dsp:nvSpPr>
        <dsp:cNvPr id="0" name=""/>
        <dsp:cNvSpPr/>
      </dsp:nvSpPr>
      <dsp:spPr>
        <a:xfrm rot="5400000">
          <a:off x="4389690" y="-3292779"/>
          <a:ext cx="1017622" cy="760520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chemeClr val="tx2"/>
              </a:solidFill>
            </a:rPr>
            <a:t>Будущее зависит от нас от наших действий и усилий</a:t>
          </a:r>
        </a:p>
      </dsp:txBody>
      <dsp:txXfrm rot="-5400000">
        <a:off x="1095900" y="50687"/>
        <a:ext cx="7555526" cy="918270"/>
      </dsp:txXfrm>
    </dsp:sp>
    <dsp:sp modelId="{780E4B96-6B2D-41ED-B5B0-DCB7D13FEB57}">
      <dsp:nvSpPr>
        <dsp:cNvPr id="0" name=""/>
        <dsp:cNvSpPr/>
      </dsp:nvSpPr>
      <dsp:spPr>
        <a:xfrm rot="5400000">
          <a:off x="-234835" y="1606816"/>
          <a:ext cx="1565572" cy="109590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2</a:t>
          </a:r>
        </a:p>
      </dsp:txBody>
      <dsp:txXfrm rot="-5400000">
        <a:off x="1" y="1919930"/>
        <a:ext cx="1095900" cy="469672"/>
      </dsp:txXfrm>
    </dsp:sp>
    <dsp:sp modelId="{2ADFC6F5-CD62-49C2-950E-00CDE23E32E5}">
      <dsp:nvSpPr>
        <dsp:cNvPr id="0" name=""/>
        <dsp:cNvSpPr/>
      </dsp:nvSpPr>
      <dsp:spPr>
        <a:xfrm rot="5400000">
          <a:off x="4389690" y="-1921809"/>
          <a:ext cx="1017622" cy="760520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chemeClr val="tx2"/>
              </a:solidFill>
            </a:rPr>
            <a:t>Возможны разные вариации будущего</a:t>
          </a:r>
        </a:p>
      </dsp:txBody>
      <dsp:txXfrm rot="-5400000">
        <a:off x="1095900" y="1421657"/>
        <a:ext cx="7555526" cy="918270"/>
      </dsp:txXfrm>
    </dsp:sp>
    <dsp:sp modelId="{25F561CC-BECE-485B-976A-571FF287240E}">
      <dsp:nvSpPr>
        <dsp:cNvPr id="0" name=""/>
        <dsp:cNvSpPr/>
      </dsp:nvSpPr>
      <dsp:spPr>
        <a:xfrm rot="5400000">
          <a:off x="-234835" y="2977786"/>
          <a:ext cx="1565572" cy="109590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3</a:t>
          </a:r>
        </a:p>
      </dsp:txBody>
      <dsp:txXfrm rot="-5400000">
        <a:off x="1" y="3290900"/>
        <a:ext cx="1095900" cy="469672"/>
      </dsp:txXfrm>
    </dsp:sp>
    <dsp:sp modelId="{0288BEA1-6964-4790-8C85-1452C9D0BB54}">
      <dsp:nvSpPr>
        <dsp:cNvPr id="0" name=""/>
        <dsp:cNvSpPr/>
      </dsp:nvSpPr>
      <dsp:spPr>
        <a:xfrm rot="5400000">
          <a:off x="4389690" y="-550839"/>
          <a:ext cx="1017622" cy="760520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chemeClr val="tx2"/>
              </a:solidFill>
            </a:rPr>
            <a:t>Будущее нельзя предсказать достоверно, надо готовиться к будущему</a:t>
          </a:r>
        </a:p>
      </dsp:txBody>
      <dsp:txXfrm rot="-5400000">
        <a:off x="1095900" y="2792627"/>
        <a:ext cx="7555526" cy="918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D59C5-C25B-4BC3-9A7C-64085A96F37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910A7-9437-4BDB-A9D0-7C76A5763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9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5987E-73FE-404A-A43B-CD7419FB25C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52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60391-CBFD-48F9-9B5D-C76172FD44C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6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74F5D-CC97-754D-8B88-17CC8FD35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4B7AFC-3085-9540-A5AE-2036739DC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292FE7-5F35-C54F-8775-39D9D8D3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10D0-CA98-4BD8-8EC3-453585BBA9D3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0DB9FD-A1C2-3A40-A613-F82019FE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1BD62A-1C66-774C-965D-1C8B06F5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5AEA-2185-4A9B-840C-E0FB0C63C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35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2111B-EFE1-3C40-8F14-197BA33B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63883E-9098-2149-A1ED-4326C355D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40D1E0-F857-294F-AEED-9CDEFB499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3477-F5E8-4569-B51A-3C3AD95CCD44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AEEDE-BEDE-8642-BFB6-EE8DE83F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8ECA73-1F14-514C-B21A-70046F6C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5AEA-2185-4A9B-840C-E0FB0C63C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33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4D5163-9EDB-7942-A1D6-B611C7F5A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77FA8A-C5B5-FC42-8A41-7631467BC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21B89D-DEA9-E24C-9337-9C0BC5582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0A7B-C5E5-4194-BF7E-572C36410AFF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4B2D50-ED8D-DB46-8951-74301F43A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A8971E-9234-1B46-B8C0-E01A881E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5AEA-2185-4A9B-840C-E0FB0C63C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2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99DD0-C062-5B48-94A6-02FC8FED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D53F41-8982-0C48-9861-95ADCCFE5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27809C-8FB7-3E41-B2E3-A7ED29242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B03A-41EE-453E-B9B8-327FA4509299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F87B81-90BA-7843-90E4-1C02209B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76F2AB-7D0E-7A43-BD7D-981730E7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5AEA-2185-4A9B-840C-E0FB0C63C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5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13561-9890-0A48-91C2-95D0504BD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06E3D0-D294-494C-84D9-85C729D39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8C1B93-453D-DD4C-8916-FB46A36F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58F7-C891-4E60-BDA4-C4671B6A2F2A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16410-9A0E-7D4B-AC48-B3FF3F20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CCC9DA-9B28-204C-B970-4A7F3A9A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5AEA-2185-4A9B-840C-E0FB0C63C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6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EE32A-C009-C444-BF58-76427B7C2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0FFC9F-0842-084B-8CE9-712A7EEA5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C8EF13-5548-4241-BAB7-82027B839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74D17A-38AD-D445-BD7F-B73FCBF9B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80F0-DAFF-4B76-A71E-23C9852C2A29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836073-F13C-2F44-800D-281C3E23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CE1E89-9B81-5740-A21C-D2CFDFB9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5AEA-2185-4A9B-840C-E0FB0C63C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38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4BDB0-5C1F-B249-B5A5-0455FEC85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CE3F5D-8684-DE49-B6CF-68F53FF03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0ACC18-6342-6D48-AF4F-CB893EBA6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66E279-5F78-0148-9F20-66DC909A1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B477B5-5FEB-0946-9B78-FD895F8F5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C5103C-0527-E14E-ADA0-7FE1AD95C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4EF4-D66A-412F-8D5A-1923DE6BDBC6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6DF230-E478-F440-B562-97B229592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2DEE93-CD88-7245-976C-8DBC6014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5AEA-2185-4A9B-840C-E0FB0C63C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83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D1549-AEF8-954C-8618-F0CB62A8D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272941-0F67-AB4F-9D1C-41D127B7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C495-34F3-4A07-AB7D-6CD6E2614B23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235BA5-BB19-B641-8217-46C49EBA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087EBD-7970-B341-893F-122AE5FB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5AEA-2185-4A9B-840C-E0FB0C63C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4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FC7DFAF-175A-9141-9561-AA474666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2293-B73F-4CB1-A607-0022A9ECE530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90AA50-37DA-8246-A576-9A26B405B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D92041-F82A-554E-B623-9582F8FE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5AEA-2185-4A9B-840C-E0FB0C63C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51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DA368-C74A-0941-B40C-463651B8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650E5B-A299-3545-8E69-36958908C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4ED44B-C2F5-3247-A530-CE25E0122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FA684D-E9A8-1A4D-8437-E669C5EEE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47F0-63A4-40AB-80AB-9C56D952CBBC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142800-05C1-574A-B036-40793B4B7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961F99-3A69-3341-9D0D-92AB0CB4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5AEA-2185-4A9B-840C-E0FB0C63C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2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44DD3-31C2-3040-9628-34D41CF0D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275480-9EFB-D244-B24B-16354BC33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718E1E-7261-924F-AE34-A406E3B96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131917-18F3-DB41-9D39-DD8A25A0F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284C-277C-4463-B472-0D8454C47A0E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C104EA-E9F6-6942-9010-4EC949530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27049-3723-C944-BA5F-FAABE629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5AEA-2185-4A9B-840C-E0FB0C63C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3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4A9F6-C391-FF40-B2E1-7380EDBA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4AE46-8895-1948-9521-D3853177B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FB363D-A315-9443-8175-2CE3F7A5C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7B6D1-4ACE-4C61-A139-739DC9CF47AD}" type="datetime1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71A12C-5589-0E46-9B7A-11377BC7D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8C149A-5AA9-9744-A352-5084B4138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B5AEA-2185-4A9B-840C-E0FB0C63C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2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олилиния 18"/>
          <p:cNvSpPr/>
          <p:nvPr/>
        </p:nvSpPr>
        <p:spPr>
          <a:xfrm>
            <a:off x="0" y="297927"/>
            <a:ext cx="12192000" cy="6858000"/>
          </a:xfrm>
          <a:custGeom>
            <a:avLst/>
            <a:gdLst>
              <a:gd name="connsiteX0" fmla="*/ 561067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649626 h 6858000"/>
              <a:gd name="connsiteX5" fmla="*/ 1146304 w 12192000"/>
              <a:gd name="connsiteY5" fmla="*/ 6691384 h 6858000"/>
              <a:gd name="connsiteX6" fmla="*/ 7967791 w 12192000"/>
              <a:gd name="connsiteY6" fmla="*/ 2142143 h 6858000"/>
              <a:gd name="connsiteX7" fmla="*/ 5610674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561067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649626"/>
                </a:lnTo>
                <a:lnTo>
                  <a:pt x="1146304" y="6691384"/>
                </a:lnTo>
                <a:lnTo>
                  <a:pt x="7967791" y="2142143"/>
                </a:lnTo>
                <a:lnTo>
                  <a:pt x="5610674" y="0"/>
                </a:lnTo>
                <a:close/>
              </a:path>
            </a:pathLst>
          </a:custGeom>
          <a:solidFill>
            <a:srgbClr val="2C5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3" name="Прямоугольник 22"/>
          <p:cNvSpPr/>
          <p:nvPr/>
        </p:nvSpPr>
        <p:spPr>
          <a:xfrm>
            <a:off x="5126038" y="4300538"/>
            <a:ext cx="6487785" cy="921911"/>
          </a:xfrm>
          <a:prstGeom prst="rect">
            <a:avLst/>
          </a:prstGeom>
          <a:solidFill>
            <a:srgbClr val="D83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5366" name="Заголовок 1"/>
          <p:cNvSpPr>
            <a:spLocks noGrp="1"/>
          </p:cNvSpPr>
          <p:nvPr>
            <p:ph type="ctrTitle"/>
          </p:nvPr>
        </p:nvSpPr>
        <p:spPr>
          <a:xfrm>
            <a:off x="5164137" y="3429000"/>
            <a:ext cx="5480671" cy="695325"/>
          </a:xfrm>
        </p:spPr>
        <p:txBody>
          <a:bodyPr/>
          <a:lstStyle/>
          <a:p>
            <a:pPr algn="l" eaLnBrk="1" hangingPunct="1"/>
            <a:r>
              <a:rPr lang="ru-RU" sz="2400" dirty="0">
                <a:solidFill>
                  <a:schemeClr val="bg1"/>
                </a:solidFill>
                <a:latin typeface="Effra Medium"/>
              </a:rPr>
              <a:t>Программа «</a:t>
            </a:r>
            <a:r>
              <a:rPr lang="ru-RU" sz="2400" dirty="0" err="1">
                <a:solidFill>
                  <a:schemeClr val="bg1"/>
                </a:solidFill>
                <a:latin typeface="Effra Medium"/>
              </a:rPr>
              <a:t>рухани</a:t>
            </a:r>
            <a:r>
              <a:rPr lang="ru-RU" sz="2400" dirty="0">
                <a:solidFill>
                  <a:schemeClr val="bg1"/>
                </a:solidFill>
                <a:latin typeface="Effra Medium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Effra Medium"/>
              </a:rPr>
              <a:t>жа</a:t>
            </a:r>
            <a:r>
              <a:rPr lang="kk-KZ" sz="2400" dirty="0">
                <a:solidFill>
                  <a:schemeClr val="bg1"/>
                </a:solidFill>
                <a:latin typeface="Effra Medium"/>
              </a:rPr>
              <a:t>ңғ</a:t>
            </a:r>
            <a:r>
              <a:rPr lang="ru-RU" sz="2400" dirty="0" err="1">
                <a:solidFill>
                  <a:schemeClr val="bg1"/>
                </a:solidFill>
                <a:latin typeface="Effra Medium"/>
              </a:rPr>
              <a:t>ыру</a:t>
            </a:r>
            <a:r>
              <a:rPr lang="ru-RU" sz="2400" dirty="0">
                <a:solidFill>
                  <a:schemeClr val="bg1"/>
                </a:solidFill>
                <a:latin typeface="Effra Medium"/>
              </a:rPr>
              <a:t>»</a:t>
            </a:r>
          </a:p>
        </p:txBody>
      </p:sp>
      <p:sp>
        <p:nvSpPr>
          <p:cNvPr id="1536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73662" y="4516108"/>
            <a:ext cx="6364745" cy="845515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2600" b="1" dirty="0">
                <a:solidFill>
                  <a:schemeClr val="bg1"/>
                </a:solidFill>
                <a:latin typeface="Effra Light"/>
              </a:rPr>
              <a:t>Новые подходы в реализации программы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26038" y="3429000"/>
            <a:ext cx="5409440" cy="871538"/>
          </a:xfrm>
          <a:prstGeom prst="rect">
            <a:avLst/>
          </a:prstGeom>
          <a:solidFill>
            <a:srgbClr val="F9B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/>
              <a:t>Вебинар</a:t>
            </a:r>
            <a:r>
              <a:rPr lang="ru-RU" sz="3200" dirty="0"/>
              <a:t> 4</a:t>
            </a:r>
            <a:endParaRPr lang="x-none" sz="3200"/>
          </a:p>
        </p:txBody>
      </p:sp>
      <p:pic>
        <p:nvPicPr>
          <p:cNvPr id="15367" name="Рисунок 2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763" y="4779963"/>
            <a:ext cx="1965325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Подзаголовок 2"/>
          <p:cNvSpPr txBox="1">
            <a:spLocks/>
          </p:cNvSpPr>
          <p:nvPr/>
        </p:nvSpPr>
        <p:spPr bwMode="auto">
          <a:xfrm>
            <a:off x="5388711" y="6267973"/>
            <a:ext cx="147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 dirty="0" err="1">
                <a:solidFill>
                  <a:schemeClr val="bg1"/>
                </a:solidFill>
                <a:latin typeface="Effra Light"/>
              </a:rPr>
              <a:t>Нур-Султан</a:t>
            </a:r>
            <a:r>
              <a:rPr lang="ru-RU" sz="1200" dirty="0">
                <a:solidFill>
                  <a:schemeClr val="bg1"/>
                </a:solidFill>
                <a:latin typeface="Effra Light"/>
              </a:rPr>
              <a:t>, 2020</a:t>
            </a:r>
          </a:p>
        </p:txBody>
      </p:sp>
      <p:sp>
        <p:nvSpPr>
          <p:cNvPr id="27" name="Прямоугольник 2"/>
          <p:cNvSpPr/>
          <p:nvPr/>
        </p:nvSpPr>
        <p:spPr>
          <a:xfrm>
            <a:off x="6918325" y="454025"/>
            <a:ext cx="5273675" cy="790575"/>
          </a:xfrm>
          <a:custGeom>
            <a:avLst/>
            <a:gdLst>
              <a:gd name="connsiteX0" fmla="*/ 0 w 4575858"/>
              <a:gd name="connsiteY0" fmla="*/ 0 h 1064871"/>
              <a:gd name="connsiteX1" fmla="*/ 4575858 w 4575858"/>
              <a:gd name="connsiteY1" fmla="*/ 0 h 1064871"/>
              <a:gd name="connsiteX2" fmla="*/ 4575858 w 4575858"/>
              <a:gd name="connsiteY2" fmla="*/ 1064871 h 1064871"/>
              <a:gd name="connsiteX3" fmla="*/ 0 w 4575858"/>
              <a:gd name="connsiteY3" fmla="*/ 1064871 h 1064871"/>
              <a:gd name="connsiteX4" fmla="*/ 0 w 4575858"/>
              <a:gd name="connsiteY4" fmla="*/ 0 h 1064871"/>
              <a:gd name="connsiteX0" fmla="*/ 0 w 4575858"/>
              <a:gd name="connsiteY0" fmla="*/ 0 h 1064871"/>
              <a:gd name="connsiteX1" fmla="*/ 4575858 w 4575858"/>
              <a:gd name="connsiteY1" fmla="*/ 0 h 1064871"/>
              <a:gd name="connsiteX2" fmla="*/ 4575858 w 4575858"/>
              <a:gd name="connsiteY2" fmla="*/ 1064871 h 1064871"/>
              <a:gd name="connsiteX3" fmla="*/ 1284790 w 4575858"/>
              <a:gd name="connsiteY3" fmla="*/ 1064871 h 1064871"/>
              <a:gd name="connsiteX4" fmla="*/ 0 w 4575858"/>
              <a:gd name="connsiteY4" fmla="*/ 0 h 1064871"/>
              <a:gd name="connsiteX0" fmla="*/ 0 w 4575858"/>
              <a:gd name="connsiteY0" fmla="*/ 0 h 1064871"/>
              <a:gd name="connsiteX1" fmla="*/ 4575858 w 4575858"/>
              <a:gd name="connsiteY1" fmla="*/ 0 h 1064871"/>
              <a:gd name="connsiteX2" fmla="*/ 4575858 w 4575858"/>
              <a:gd name="connsiteY2" fmla="*/ 1064871 h 1064871"/>
              <a:gd name="connsiteX3" fmla="*/ 978216 w 4575858"/>
              <a:gd name="connsiteY3" fmla="*/ 1053297 h 1064871"/>
              <a:gd name="connsiteX4" fmla="*/ 0 w 4575858"/>
              <a:gd name="connsiteY4" fmla="*/ 0 h 1064871"/>
              <a:gd name="connsiteX0" fmla="*/ 0 w 4365088"/>
              <a:gd name="connsiteY0" fmla="*/ 0 h 1064871"/>
              <a:gd name="connsiteX1" fmla="*/ 4365088 w 4365088"/>
              <a:gd name="connsiteY1" fmla="*/ 0 h 1064871"/>
              <a:gd name="connsiteX2" fmla="*/ 4365088 w 4365088"/>
              <a:gd name="connsiteY2" fmla="*/ 1064871 h 1064871"/>
              <a:gd name="connsiteX3" fmla="*/ 767446 w 4365088"/>
              <a:gd name="connsiteY3" fmla="*/ 1053297 h 1064871"/>
              <a:gd name="connsiteX4" fmla="*/ 0 w 4365088"/>
              <a:gd name="connsiteY4" fmla="*/ 0 h 106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5088" h="1064871">
                <a:moveTo>
                  <a:pt x="0" y="0"/>
                </a:moveTo>
                <a:lnTo>
                  <a:pt x="4365088" y="0"/>
                </a:lnTo>
                <a:lnTo>
                  <a:pt x="4365088" y="1064871"/>
                </a:lnTo>
                <a:lnTo>
                  <a:pt x="767446" y="10532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15371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0709" y="564124"/>
            <a:ext cx="2033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4196" y="4674542"/>
            <a:ext cx="49501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ea typeface="Times New Roman" panose="02020603050405020304" pitchFamily="18" charset="0"/>
              </a:rPr>
              <a:t>УЧАСТНИКИ ФОРСАЙТ-ИССЛЕДОВАНИЯ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55124" y="5203385"/>
            <a:ext cx="5262228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</a:rPr>
              <a:t>Эксперты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chemeClr val="tx1"/>
                </a:solidFill>
                <a:ea typeface="Times New Roman" panose="02020603050405020304" pitchFamily="18" charset="0"/>
              </a:rPr>
              <a:t>Стейкхолдеры</a:t>
            </a:r>
            <a:endParaRPr lang="ru-RU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Лица, принимающие решения – ЦГО и МИО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55124" y="794212"/>
            <a:ext cx="531414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ea typeface="Times New Roman" panose="02020603050405020304" pitchFamily="18" charset="0"/>
              </a:rPr>
              <a:t>НАПРАВЛЕНИЯ ФОРСАЙТ-ИССЛЕДОВАНИЯ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4222" y="1943100"/>
            <a:ext cx="3006970" cy="81768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Инклюзивное мировоззрение и инклюзивное общество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08712" y="1943099"/>
            <a:ext cx="3006970" cy="81768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Формирование образа </a:t>
            </a:r>
            <a:r>
              <a:rPr lang="ru-RU" sz="1600" dirty="0" err="1"/>
              <a:t>казахстанца</a:t>
            </a:r>
            <a:r>
              <a:rPr lang="ru-RU" sz="1600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29354" y="1943099"/>
            <a:ext cx="3006970" cy="81768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Казахстан </a:t>
            </a:r>
          </a:p>
          <a:p>
            <a:pPr algn="ctr"/>
            <a:r>
              <a:rPr lang="ru-RU" sz="1600" dirty="0"/>
              <a:t>на международной арене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407707" y="978878"/>
            <a:ext cx="1047417" cy="586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769271" y="973017"/>
            <a:ext cx="1047417" cy="586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16499" y="973017"/>
            <a:ext cx="0" cy="9612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816688" y="973016"/>
            <a:ext cx="0" cy="9612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2"/>
            <a:endCxn id="6" idx="0"/>
          </p:cNvCxnSpPr>
          <p:nvPr/>
        </p:nvCxnSpPr>
        <p:spPr>
          <a:xfrm flipH="1">
            <a:off x="6112197" y="1163544"/>
            <a:ext cx="1" cy="7795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16499" y="2760784"/>
            <a:ext cx="0" cy="9612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112197" y="2760783"/>
            <a:ext cx="0" cy="9612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844563" y="2760782"/>
            <a:ext cx="0" cy="9612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416499" y="3722073"/>
            <a:ext cx="74280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109265" y="3722073"/>
            <a:ext cx="0" cy="9612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358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6700" y="646699"/>
            <a:ext cx="10087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>
                <a:solidFill>
                  <a:schemeClr val="tx2"/>
                </a:solidFill>
                <a:ea typeface="Times New Roman" panose="02020603050405020304" pitchFamily="18" charset="0"/>
              </a:rPr>
              <a:t>ФОРСАЙТ </a:t>
            </a:r>
            <a:r>
              <a:rPr lang="kk-KZ" dirty="0">
                <a:solidFill>
                  <a:schemeClr val="tx2"/>
                </a:solidFill>
                <a:ea typeface="Times New Roman" panose="02020603050405020304" pitchFamily="18" charset="0"/>
              </a:rPr>
              <a:t>(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</a:rPr>
              <a:t>foresight </a:t>
            </a:r>
            <a:r>
              <a:rPr lang="ru-RU" dirty="0">
                <a:solidFill>
                  <a:schemeClr val="tx2"/>
                </a:solidFill>
                <a:ea typeface="Times New Roman" panose="02020603050405020304" pitchFamily="18" charset="0"/>
              </a:rPr>
              <a:t>– видение будущего</a:t>
            </a:r>
            <a:r>
              <a:rPr lang="kk-KZ" dirty="0">
                <a:solidFill>
                  <a:schemeClr val="tx2"/>
                </a:solidFill>
                <a:ea typeface="Times New Roman" panose="02020603050405020304" pitchFamily="18" charset="0"/>
              </a:rPr>
              <a:t>) – интеллектуальная технология создания </a:t>
            </a:r>
            <a:r>
              <a:rPr lang="ru-RU" dirty="0">
                <a:solidFill>
                  <a:schemeClr val="tx2"/>
                </a:solidFill>
              </a:rPr>
              <a:t> будущего, выявления прорывов, способных оказать воздействие на общество в средне- и долгосрочной перспективе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6761" y="2060213"/>
            <a:ext cx="1008770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kk-KZ" b="1" dirty="0">
                <a:solidFill>
                  <a:schemeClr val="accent5">
                    <a:lumMod val="75000"/>
                  </a:schemeClr>
                </a:solidFill>
              </a:rPr>
              <a:t>Цель форсайтных исследований</a:t>
            </a:r>
            <a:r>
              <a:rPr lang="kk-KZ" dirty="0">
                <a:solidFill>
                  <a:schemeClr val="accent5">
                    <a:lumMod val="75000"/>
                  </a:schemeClr>
                </a:solidFill>
              </a:rPr>
              <a:t> -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разработка научно-обоснованных  прогнозов в сфере формирования  инклюзивного общества, создания образа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казахстанца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будущего  и  перспектив  Казахстана на международной арене в контексте модернизации общественного сознания.</a:t>
            </a:r>
            <a:endParaRPr lang="kk-K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6761" y="3429000"/>
            <a:ext cx="100877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ea typeface="Times New Roman" panose="02020603050405020304" pitchFamily="18" charset="0"/>
              </a:rPr>
              <a:t>Форсайт-исследование позволит: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k-KZ" dirty="0">
                <a:solidFill>
                  <a:schemeClr val="tx2"/>
                </a:solidFill>
              </a:rPr>
              <a:t>объединить усилия всех участников реализации Программы «Рухани жаңғ</a:t>
            </a:r>
            <a:r>
              <a:rPr lang="ru-RU" dirty="0" err="1">
                <a:solidFill>
                  <a:schemeClr val="tx2"/>
                </a:solidFill>
              </a:rPr>
              <a:t>ыру</a:t>
            </a:r>
            <a:r>
              <a:rPr lang="ru-RU" dirty="0">
                <a:solidFill>
                  <a:schemeClr val="tx2"/>
                </a:solidFill>
              </a:rPr>
              <a:t>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/>
                </a:solidFill>
              </a:rPr>
              <a:t>достичь консенсуса между государством, бизнесом и обществом</a:t>
            </a:r>
            <a:endParaRPr lang="kk-KZ" dirty="0">
              <a:solidFill>
                <a:schemeClr val="tx2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/>
                </a:solidFill>
              </a:rPr>
              <a:t>изменить подход  к средне и долгосрочному прогнозированию  (научное направление)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/>
                </a:solidFill>
              </a:rPr>
              <a:t>обеспечить связь государственных программ с прогнозированием средне и долгосрочных тенденций развития общества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/>
                </a:solidFill>
              </a:rPr>
              <a:t>создать условия для формирования среды привлекательной для реализации проектов Программы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83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7119" y="443259"/>
            <a:ext cx="575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ПРИНЦИПЫ ФОРСАЙТА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0961478"/>
              </p:ext>
            </p:extLst>
          </p:nvPr>
        </p:nvGraphicFramePr>
        <p:xfrm>
          <a:off x="1721270" y="1590261"/>
          <a:ext cx="8701103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305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427" y="372574"/>
            <a:ext cx="112709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Форсайт-сессия – центральное звено </a:t>
            </a:r>
            <a:r>
              <a:rPr lang="ru-RU" sz="2600" b="1" dirty="0" err="1">
                <a:solidFill>
                  <a:schemeClr val="accent1">
                    <a:lumMod val="75000"/>
                  </a:schemeClr>
                </a:solidFill>
              </a:rPr>
              <a:t>форсайтных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 исследований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2713" y="2113005"/>
            <a:ext cx="1017766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Прогноз – получение достоверной «карты будущего», описывающей основные возможные события.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Коммуникация –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фасилитировать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общение ЛПР = Согласование основными заинтересованными сторонами / экспертами своих позиций и формирование «дорожных карт» основных проектов развития.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Образование – формирование единого «поля представлений» участников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форсайта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о существенных трендах и событиях.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Диагностика – определение качества представлений участников о будущем их предметной области, способности системно смотреть на варианты развития области и определять ответы на возможные вызовы.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2348" y="1426122"/>
            <a:ext cx="10018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Задачи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форсайт-сессии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77201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5334" y="629110"/>
            <a:ext cx="8824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chemeClr val="tx2"/>
                </a:solidFill>
                <a:ea typeface="Times New Roman" panose="02020603050405020304" pitchFamily="18" charset="0"/>
              </a:rPr>
              <a:t>ОЖИДАЕМЫЕ РЕЗУЛЬТАТЫ ФОРСАЙТ-ИССЛЕДОВАНИЯ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1790" y="2034906"/>
            <a:ext cx="10828420" cy="3236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/>
                </a:solidFill>
                <a:ea typeface="Merriweather"/>
                <a:cs typeface="Times New Roman" panose="02020603050405020304" pitchFamily="18" charset="0"/>
              </a:rPr>
              <a:t>Разработка совместных взаимоприемлемых мер по развитию трех обозначенных сфер.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2"/>
              </a:solidFill>
              <a:ea typeface="Merriweather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/>
                </a:solidFill>
                <a:ea typeface="Merriweather"/>
                <a:cs typeface="Times New Roman" panose="02020603050405020304" pitchFamily="18" charset="0"/>
              </a:rPr>
              <a:t>Корректировка существующих решений в сфере развития обозначенных направлений.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2"/>
              </a:solidFill>
              <a:ea typeface="Merriweather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/>
                </a:solidFill>
                <a:ea typeface="Merriweather"/>
                <a:cs typeface="Times New Roman" panose="02020603050405020304" pitchFamily="18" charset="0"/>
              </a:rPr>
              <a:t>Разработка и внедрение </a:t>
            </a:r>
            <a:r>
              <a:rPr lang="ru-RU" sz="2400" dirty="0" err="1">
                <a:solidFill>
                  <a:schemeClr val="tx2"/>
                </a:solidFill>
                <a:ea typeface="Merriweather"/>
                <a:cs typeface="Times New Roman" panose="02020603050405020304" pitchFamily="18" charset="0"/>
              </a:rPr>
              <a:t>форсайт</a:t>
            </a:r>
            <a:r>
              <a:rPr lang="ru-RU" sz="2400" dirty="0">
                <a:solidFill>
                  <a:schemeClr val="tx2"/>
                </a:solidFill>
                <a:ea typeface="Merriweather"/>
                <a:cs typeface="Times New Roman" panose="02020603050405020304" pitchFamily="18" charset="0"/>
              </a:rPr>
              <a:t>-исследований на постоянной основе в деятельности ЦГО и МИО.</a:t>
            </a:r>
          </a:p>
        </p:txBody>
      </p:sp>
    </p:spTree>
    <p:extLst>
      <p:ext uri="{BB962C8B-B14F-4D97-AF65-F5344CB8AC3E}">
        <p14:creationId xmlns:p14="http://schemas.microsoft.com/office/powerpoint/2010/main" val="2026967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38461" y="6356350"/>
            <a:ext cx="2743200" cy="365125"/>
          </a:xfrm>
        </p:spPr>
        <p:txBody>
          <a:bodyPr/>
          <a:lstStyle/>
          <a:p>
            <a:fld id="{D7AFB8AC-86DE-41D5-9CEF-AF47F1E9E05C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7390457" y="4107072"/>
            <a:ext cx="4242517" cy="1469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a typeface="Open Sans" pitchFamily="34" charset="0"/>
                <a:cs typeface="Open Sans" pitchFamily="34" charset="0"/>
              </a:rPr>
              <a:t>ОБЩЕСТВЕННЫЕ ОРГАНИЗАЦИИ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1904456" y="4083596"/>
            <a:ext cx="5100089" cy="1203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ea typeface="Open Sans" pitchFamily="34" charset="0"/>
                <a:cs typeface="Open Sans" pitchFamily="34" charset="0"/>
              </a:rPr>
              <a:t>РЕАБИЛИТАЦИОННЫЕ ЦЕНТРЫ</a:t>
            </a: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2212286" y="1728244"/>
            <a:ext cx="4471056" cy="1304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Open Sans" pitchFamily="34" charset="0"/>
                <a:cs typeface="Open Sans" pitchFamily="34" charset="0"/>
              </a:rPr>
              <a:t>СЕМЬЯ</a:t>
            </a: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7223945" y="1763223"/>
            <a:ext cx="4575542" cy="998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a typeface="Open Sans" pitchFamily="34" charset="0"/>
                <a:cs typeface="Open Sans" pitchFamily="34" charset="0"/>
              </a:rPr>
              <a:t>УЧЕБНЫЕ ЗАВЕДЕНИЯ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929130" y="0"/>
            <a:ext cx="75415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715349" y="3403076"/>
            <a:ext cx="8239027" cy="94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-15369" y="0"/>
            <a:ext cx="1882469" cy="68704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 rot="16200000">
            <a:off x="-2414634" y="2500230"/>
            <a:ext cx="6680999" cy="1882470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ru-RU" sz="3600" b="1" dirty="0">
                <a:solidFill>
                  <a:schemeClr val="bg1"/>
                </a:solidFill>
                <a:latin typeface="+mn-lt"/>
              </a:rPr>
              <a:t>Модернизация сознания – </a:t>
            </a:r>
            <a:r>
              <a:rPr lang="ru-RU" sz="3600" dirty="0">
                <a:solidFill>
                  <a:schemeClr val="bg1"/>
                </a:solidFill>
                <a:latin typeface="+mn-lt"/>
              </a:rPr>
              <a:t>какие институты призваны выполнять эту функцию? </a:t>
            </a:r>
            <a:endParaRPr lang="ru-RU" sz="2400" dirty="0">
              <a:solidFill>
                <a:schemeClr val="bg1"/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27" y="136525"/>
            <a:ext cx="11814464" cy="5284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Как обеспечить широкий охват в работе с населением?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9362" y="1672937"/>
            <a:ext cx="7900554" cy="2010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Чтобы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пассионарность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общества была достаточно высокой, и население самостоятельно решало стоящие перед ним задачи, правильно работали механизмы самоорганизации, необходимо определенное количество лидеров –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не менее 1 на 100 человек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9" y="1324554"/>
            <a:ext cx="3080043" cy="2359313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912234" y="4343400"/>
            <a:ext cx="7073181" cy="2280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Если к лидеру, который задает новые правила взаимодействия, которых раньше не было в сообществе,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присоединится 5-7%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сообщества, все остальные присоединяться автоматически, новое правило станет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культурным кодом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 воспринимаемым как норма жизни.</a:t>
            </a:r>
          </a:p>
          <a:p>
            <a:pPr algn="r">
              <a:buFontTx/>
              <a:buChar char="-"/>
            </a:pP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65" y="3844637"/>
            <a:ext cx="3700562" cy="277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36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094" y="300252"/>
            <a:ext cx="10959152" cy="6421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Задача современного этапа модернизации общественного сознания – формирование пула лидеров по отдельным сферам и направлениям, умеющих гибко управлять самоорганизацией населения через проектную деятельность и быстро обучать участников проектов актуальным навыкам и компетенциям. </a:t>
            </a:r>
          </a:p>
          <a:p>
            <a:pPr marL="0" indent="0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Сетевое строение таких проектов, позволит сформировать единое, сильное, конкурентоспособное общество, и станет социальной инновацией, востребованной сегодня не менее любых научно-технических достижений.</a:t>
            </a:r>
          </a:p>
          <a:p>
            <a:pPr marL="0" indent="0" algn="r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Развитие социального предпринимательства на основе проектов с массовым участием населения, формирование кластеров по отдельным направлениям создаст прочную экономическую основу и обеспечит синергетический эффект от взаимодействия всех участников этого процесса.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B8AC-86DE-41D5-9CEF-AF47F1E9E05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96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01004"/>
            <a:ext cx="12192000" cy="56569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Инновацией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 является не всякое новшество или нововведение, а лишь такое, которое серьёзно 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повышает эффективность действующей системы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ru-RU" sz="800" b="1" dirty="0"/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Виды инноваций: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Технологические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 — получение нового или эффективного производства имеющегося продукта, изделия, техники, новые или усовершенствованные технологические процессы.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Социальные (процессные)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 — процесс обновления сфер жизни человека в реорганизации социума (педагогика, система управления, благотворительность, обслуживание, организация процесса).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Продуктовые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 — создание продуктов с новыми и полезными свойствами.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Организационные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 — совершенствование системы менеджмента.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Маркетинговые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 — использование новых методов продаж продуктов (услуг), их продвижение на рынки сбыта, формирование новых ценовых стратегий.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B8AC-86DE-41D5-9CEF-AF47F1E9E05C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358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+mn-lt"/>
              </a:rPr>
              <a:t>Важным критерием отбора проектов и мероприятий в Программу 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«</a:t>
            </a:r>
            <a:r>
              <a:rPr lang="ru-RU" sz="2800" dirty="0" err="1">
                <a:latin typeface="+mn-lt"/>
              </a:rPr>
              <a:t>Рухани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жа</a:t>
            </a:r>
            <a:r>
              <a:rPr lang="kk-KZ" sz="2800" dirty="0">
                <a:latin typeface="+mn-lt"/>
              </a:rPr>
              <a:t>ңғ</a:t>
            </a:r>
            <a:r>
              <a:rPr lang="ru-RU" sz="2800" dirty="0" err="1">
                <a:latin typeface="+mn-lt"/>
              </a:rPr>
              <a:t>ыру</a:t>
            </a:r>
            <a:r>
              <a:rPr lang="ru-RU" sz="2800" dirty="0">
                <a:latin typeface="+mn-lt"/>
              </a:rPr>
              <a:t>» является их </a:t>
            </a:r>
            <a:r>
              <a:rPr lang="ru-RU" sz="2800" dirty="0" err="1">
                <a:latin typeface="+mn-lt"/>
              </a:rPr>
              <a:t>инновационность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6797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71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Инновационное образование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формирует грамотность в отношении будущего. 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Для этого образование должно: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87104"/>
            <a:ext cx="12192000" cy="583437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Основываться на «связанности»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— выстраивание эффективного взаимодействия были и будут сутью обучения. Образование и развитие максимально эффективно осуществляются в группах — значительно возрастает важность командной работы и формирования экосистем.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Носить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ценностный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характер, корениться в универсальных ценностях и уважении к культурным различиям.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Фокусироваться на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устойчивости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— актуальным является не постоянный рост, а устойчивое развитие. Большая часть знаний, касающаяся экологии, взаимосвязанности систем и устойчивого развития, появилась недавно и ещё не стала частью общего культурного багажа.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Культивировать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интегральное мышление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, а не ограничиваться аналитическим мышлением.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Исходить из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плюрализма содержания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. В инклюзивном образовании одни формы знания дополняют другие, а не исключают и отвергают их.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Развивать навык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адаптивного мышления в условиях неопределенности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. Наладив контакт с реальностью, научившись хорошо чувствовать себя и партнеров по диалогу, человек не только научается чувствовать потребности среды, — он приобретает навык быстрой выработки навыков.</a:t>
            </a:r>
          </a:p>
          <a:p>
            <a:pPr marL="0" indent="0" algn="just">
              <a:buNone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Короткое резюме: самое важное — максимально быстрая адаптация, умение работать в команде, LQ, хорошее здоровье, быстрое развитие навыков.</a:t>
            </a:r>
          </a:p>
          <a:p>
            <a:pPr algn="just"/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B8AC-86DE-41D5-9CEF-AF47F1E9E05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11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-15369" y="12032"/>
            <a:ext cx="1882469" cy="68704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 rot="16200000">
            <a:off x="-2414635" y="2500232"/>
            <a:ext cx="6680999" cy="188246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+mn-lt"/>
              </a:rPr>
              <a:t>НОВЫЕ ПОДХОДЫ К РЕАЛИЗАЦИИ ПРОГРАММЫ</a:t>
            </a:r>
            <a:endParaRPr lang="ru-RU" sz="3600" b="1" dirty="0">
              <a:solidFill>
                <a:schemeClr val="bg1"/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38461" y="6356350"/>
            <a:ext cx="2743200" cy="365125"/>
          </a:xfrm>
        </p:spPr>
        <p:txBody>
          <a:bodyPr/>
          <a:lstStyle/>
          <a:p>
            <a:fld id="{D7AFB8AC-86DE-41D5-9CEF-AF47F1E9E05C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 rot="18928304">
            <a:off x="4400611" y="1622392"/>
            <a:ext cx="2548864" cy="1277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100" b="1" dirty="0">
                <a:solidFill>
                  <a:schemeClr val="accent6">
                    <a:lumMod val="75000"/>
                  </a:schemeClr>
                </a:solidFill>
                <a:ea typeface="Open Sans" pitchFamily="34" charset="0"/>
                <a:cs typeface="Open Sans" pitchFamily="34" charset="0"/>
              </a:rPr>
              <a:t>Системный подход 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28069" y="655093"/>
            <a:ext cx="5534545" cy="54591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 rot="18883998">
            <a:off x="7072046" y="4080013"/>
            <a:ext cx="2162803" cy="1210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ea typeface="Open Sans" pitchFamily="34" charset="0"/>
                <a:cs typeface="Open Sans" pitchFamily="34" charset="0"/>
              </a:rPr>
              <a:t>Оценка проектов</a:t>
            </a: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 rot="2643784">
            <a:off x="6792375" y="1275223"/>
            <a:ext cx="2478587" cy="205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Open Sans" pitchFamily="34" charset="0"/>
                <a:cs typeface="Open Sans" pitchFamily="34" charset="0"/>
              </a:rPr>
              <a:t>Широкий охват</a:t>
            </a:r>
            <a:r>
              <a:rPr kumimoji="0" lang="ru-RU" sz="31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Open Sans" pitchFamily="34" charset="0"/>
                <a:cs typeface="Open Sans" pitchFamily="34" charset="0"/>
              </a:rPr>
              <a:t> всех категорий населения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 rot="2623654">
            <a:off x="3959739" y="4192351"/>
            <a:ext cx="2998975" cy="1450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Open Sans" pitchFamily="34" charset="0"/>
                <a:cs typeface="Open Sans" pitchFamily="34" charset="0"/>
              </a:rPr>
              <a:t>Формирование кластеров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833594" y="0"/>
            <a:ext cx="75415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619813" y="3403076"/>
            <a:ext cx="8239027" cy="94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одержимое 2"/>
          <p:cNvSpPr txBox="1">
            <a:spLocks/>
          </p:cNvSpPr>
          <p:nvPr/>
        </p:nvSpPr>
        <p:spPr>
          <a:xfrm>
            <a:off x="1883855" y="1339559"/>
            <a:ext cx="3158352" cy="636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Внедрение инноваций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8" name="Содержимое 2"/>
          <p:cNvSpPr txBox="1">
            <a:spLocks/>
          </p:cNvSpPr>
          <p:nvPr/>
        </p:nvSpPr>
        <p:spPr>
          <a:xfrm>
            <a:off x="7620384" y="187700"/>
            <a:ext cx="4546812" cy="101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noProof="0" dirty="0">
                <a:solidFill>
                  <a:schemeClr val="accent5">
                    <a:lumMod val="75000"/>
                  </a:schemeClr>
                </a:solidFill>
              </a:rPr>
              <a:t>Подготовка необходимого количества лидеров в рамках отдельных проектов и направлений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>
          <a:xfrm>
            <a:off x="8836286" y="4950142"/>
            <a:ext cx="3339473" cy="691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Индикаторы эффективности проектов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1878627" y="4184970"/>
            <a:ext cx="2745345" cy="861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b="1" noProof="0" dirty="0">
                <a:solidFill>
                  <a:schemeClr val="accent2">
                    <a:lumMod val="75000"/>
                  </a:schemeClr>
                </a:solidFill>
              </a:rPr>
              <a:t>Эффективная бизнес-модель проектов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1877268" y="5045283"/>
            <a:ext cx="3432787" cy="591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Подключение действующих институтов, инфраструктуры 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7292758" y="5984802"/>
            <a:ext cx="4894456" cy="640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noProof="0" dirty="0">
                <a:solidFill>
                  <a:schemeClr val="accent4">
                    <a:lumMod val="75000"/>
                  </a:schemeClr>
                </a:solidFill>
              </a:rPr>
              <a:t>Оценка социальных изменений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>
          <a:xfrm>
            <a:off x="1880827" y="383540"/>
            <a:ext cx="3158352" cy="719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a typeface="Open Sans" pitchFamily="34" charset="0"/>
                <a:cs typeface="Open Sans" pitchFamily="34" charset="0"/>
              </a:rPr>
              <a:t>Комплексное развитие всех направлений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8714458" y="1161560"/>
            <a:ext cx="3462916" cy="806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noProof="0" dirty="0">
                <a:solidFill>
                  <a:schemeClr val="accent5">
                    <a:lumMod val="75000"/>
                  </a:schemeClr>
                </a:solidFill>
              </a:rPr>
              <a:t>Сетевое построение проектов с элементами наставничества и волонтерского участия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3" name="Содержимое 2"/>
          <p:cNvSpPr txBox="1">
            <a:spLocks/>
          </p:cNvSpPr>
          <p:nvPr/>
        </p:nvSpPr>
        <p:spPr>
          <a:xfrm>
            <a:off x="9614534" y="2240425"/>
            <a:ext cx="2585037" cy="969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Разработка проектов для всех категорий</a:t>
            </a: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населения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1877809" y="2045644"/>
            <a:ext cx="2854214" cy="91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Межсекторальное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и межведомственное взаимодействие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3" name="Содержимое 2"/>
          <p:cNvSpPr txBox="1">
            <a:spLocks/>
          </p:cNvSpPr>
          <p:nvPr/>
        </p:nvSpPr>
        <p:spPr>
          <a:xfrm>
            <a:off x="9590466" y="3991621"/>
            <a:ext cx="2576730" cy="716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Критерии отбора проектов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6" name="Содержимое 2"/>
          <p:cNvSpPr txBox="1">
            <a:spLocks/>
          </p:cNvSpPr>
          <p:nvPr/>
        </p:nvSpPr>
        <p:spPr>
          <a:xfrm>
            <a:off x="1877268" y="5885401"/>
            <a:ext cx="4426310" cy="869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Участие экспертов высокого уровня, интенсивные курсы по актуальным компетенциям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8267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534"/>
            <a:ext cx="12192000" cy="17196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Новое просвещение -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фундаментальная трансформация мышления, 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результатом которой должно стать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целостное мировоззрение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гуманистическое, но свободное от антропоцентризма, 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открытое развитию, но ценящее устойчивость и заботящееся о будущем:</a:t>
            </a:r>
            <a:endParaRPr lang="ru-RU" sz="2400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33516"/>
            <a:ext cx="12192000" cy="46879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Области, где особенно важно прийти к синергии через примирение противоположностей и баланс: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Между человеком и природой — устойчивое развитие, экологическое сознание;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Между кратковременной и долговременной перспективой;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Между скоростью и стабильностью — изменения и прогресс не должны восприниматься в качестве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</a:rPr>
              <a:t>самоценности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Между индивидуальным и коллективным — признавая значение личной автономии необходимо прийти к балансу и учёту общего блага;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Между женщинами и мужчинами - баланс не означает механического уравнения, скорее достижение баланса требует изменения типологии функций;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Между равенством и справедливым вознаграждением — от государства требуется обеспечить механизмы, гарантирующие социальную справедливость;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Между государством и религией.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B8AC-86DE-41D5-9CEF-AF47F1E9E05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943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421"/>
            <a:ext cx="12192000" cy="5322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Инновационные экономика и политика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основные тенденции:</a:t>
            </a:r>
            <a:endParaRPr lang="ru-RU" sz="2800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922" y="709683"/>
            <a:ext cx="10575878" cy="409432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устойчивое сельское хозяйство;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децентрализованная энергетика, переход на возобновляемые источники;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регенеративная урбанизация;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круговая экономика;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реформа финансового сектора;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этичное инвестирование;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глобальные правила для всех стран;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включение базовых принципов религий мира в международное право;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духовность здравого смысла.</a:t>
            </a:r>
          </a:p>
          <a:p>
            <a:pPr marL="0" indent="0" algn="just">
              <a:buNone/>
            </a:pP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B8AC-86DE-41D5-9CEF-AF47F1E9E05C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32012" y="5179278"/>
            <a:ext cx="11805313" cy="1542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Таким образом, в соответствии с принципами «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Рухани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жа</a:t>
            </a:r>
            <a:r>
              <a:rPr lang="kk-KZ" sz="2000" dirty="0">
                <a:solidFill>
                  <a:schemeClr val="accent1">
                    <a:lumMod val="50000"/>
                  </a:schemeClr>
                </a:solidFill>
              </a:rPr>
              <a:t>ңғ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ыру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» и новыми подходами к реализации Программы, а также современными мировыми трендами, кроме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инновационности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важными критериями отбора проектов являются следующие характеристики: связанность, интегральность, устойчивость, адаптивность.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0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2012" y="4885899"/>
            <a:ext cx="1168248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404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B690CD7-9627-EF4A-84BD-BC4DA387464A}"/>
              </a:ext>
            </a:extLst>
          </p:cNvPr>
          <p:cNvSpPr txBox="1">
            <a:spLocks/>
          </p:cNvSpPr>
          <p:nvPr/>
        </p:nvSpPr>
        <p:spPr>
          <a:xfrm>
            <a:off x="325121" y="658836"/>
            <a:ext cx="9792016" cy="652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D9388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Миссия, цель и задачи Акселератора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220151"/>
            <a:ext cx="12192000" cy="0"/>
          </a:xfrm>
          <a:prstGeom prst="line">
            <a:avLst/>
          </a:prstGeom>
          <a:ln w="38100">
            <a:solidFill>
              <a:srgbClr val="D93888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28F28E-9E34-014E-9FE7-C31E58722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01" y="550141"/>
            <a:ext cx="1987357" cy="392499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81AC20A7-40B9-7E48-B002-1D54D69C4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1" y="1497663"/>
            <a:ext cx="11511279" cy="52542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D9388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Миссия Акселератора </a:t>
            </a:r>
            <a:r>
              <a:rPr lang="ru-RU" sz="1800" dirty="0">
                <a:latin typeface="Arial Narrow" panose="020B0606020202030204" pitchFamily="34" charset="0"/>
                <a:cs typeface="Arial" panose="020B0604020202020204" pitchFamily="34" charset="0"/>
              </a:rPr>
              <a:t>– продвижение направлений Программы «Рухани жаңғыру» через взаимодействие с государственными и негосударственными институтами путем содействия процессам самоорганизации населения</a:t>
            </a:r>
            <a:endParaRPr lang="en-US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80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D9388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Цель Акселератора </a:t>
            </a:r>
            <a:r>
              <a:rPr lang="ru-RU" sz="1800" dirty="0">
                <a:latin typeface="Arial Narrow" panose="020B0606020202030204" pitchFamily="34" charset="0"/>
                <a:cs typeface="Arial" panose="020B0604020202020204" pitchFamily="34" charset="0"/>
              </a:rPr>
              <a:t>– создание портфеля проектов по принципам Программы «Рухани жаңғыру»</a:t>
            </a:r>
            <a:endParaRPr lang="en-US" sz="180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D9388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Задачи Акселератора:</a:t>
            </a:r>
          </a:p>
          <a:p>
            <a:pPr lvl="1"/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Отбор проектов в Акселератор</a:t>
            </a:r>
          </a:p>
          <a:p>
            <a:pPr lvl="1"/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Экспертное и методическое сопровождение проектов, обучение проектных команд в рамках программы акселерации</a:t>
            </a:r>
          </a:p>
          <a:p>
            <a:pPr lvl="1"/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Формирование кластеров проектов по тематическим направлениям, координация взаимодействия проектов с соответствующими ведомствами и якорными организациями</a:t>
            </a:r>
          </a:p>
          <a:p>
            <a:pPr lvl="1"/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Организация встреч проектных команд с инвесторами и меценатами, подготовка проектов для участия на площадке «</a:t>
            </a:r>
            <a:r>
              <a:rPr lang="ru-RU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Асар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» в конкурсах социальных проектов</a:t>
            </a:r>
          </a:p>
          <a:p>
            <a:pPr lvl="1"/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Создание условий для выхода проектов на самоокупаемость и устойчивое самостоятельное развитие, масштабирование проектов в регионы Казахстана</a:t>
            </a:r>
          </a:p>
          <a:p>
            <a:pPr lvl="1"/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Создание платформы поддержки социальных проектов бизнес средой, формирование экосистемы и привлечение ресурсов в социальную сферу, поддержка проектов с широким охватом целевой аудитории</a:t>
            </a:r>
          </a:p>
          <a:p>
            <a:pPr lvl="1"/>
            <a:endParaRPr 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93200" y="6386830"/>
            <a:ext cx="2743200" cy="365125"/>
          </a:xfrm>
        </p:spPr>
        <p:txBody>
          <a:bodyPr/>
          <a:lstStyle/>
          <a:p>
            <a:fld id="{BEF8F545-2667-4787-8FEA-A2A7CE9C9C60}" type="slidenum">
              <a:rPr lang="ru-RU" smtClean="0">
                <a:latin typeface="Arial Narrow" panose="020B0606020202030204" pitchFamily="34" charset="0"/>
              </a:rPr>
              <a:pPr/>
              <a:t>22</a:t>
            </a:fld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76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82628"/>
              </p:ext>
            </p:extLst>
          </p:nvPr>
        </p:nvGraphicFramePr>
        <p:xfrm>
          <a:off x="0" y="1337667"/>
          <a:ext cx="12192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433369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7902876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22658583"/>
                    </a:ext>
                  </a:extLst>
                </a:gridCol>
              </a:tblGrid>
              <a:tr h="796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ea typeface="Open Sans" pitchFamily="34" charset="0"/>
                          <a:cs typeface="Open Sans" pitchFamily="34" charset="0"/>
                        </a:rPr>
                        <a:t>ПРЕДПРИНИМАТЕЛЬСТВО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ea typeface="Open Sans" pitchFamily="34" charset="0"/>
                          <a:cs typeface="Open Sans" pitchFamily="34" charset="0"/>
                        </a:rPr>
                        <a:t>ТВОРЧЕСКОЕ</a:t>
                      </a:r>
                      <a:r>
                        <a:rPr kumimoji="0" lang="ru-RU" sz="24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ea typeface="Open Sans" pitchFamily="34" charset="0"/>
                          <a:cs typeface="Open Sans" pitchFamily="34" charset="0"/>
                        </a:rPr>
                        <a:t> И КУЛЬТУРНОЕ РАЗВИТИЕ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uLnTx/>
                        <a:uFillTx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ea typeface="Open Sans" pitchFamily="34" charset="0"/>
                          <a:cs typeface="Open Sans" pitchFamily="34" charset="0"/>
                        </a:rPr>
                        <a:t>ИНКЛЮЗИВНОЕ ОБЩЕСТВО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765436"/>
                  </a:ext>
                </a:extLst>
              </a:tr>
              <a:tr h="1677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5"/>
                          </a:solidFill>
                        </a:rPr>
                        <a:t>Развитие</a:t>
                      </a:r>
                      <a:r>
                        <a:rPr lang="ru-RU" sz="1800" b="1" baseline="0" dirty="0">
                          <a:solidFill>
                            <a:schemeClr val="accent5"/>
                          </a:solidFill>
                        </a:rPr>
                        <a:t> проектного мышления, создание акселераторов проектов при якорных организациях, проведение марафонов социальных проектов</a:t>
                      </a:r>
                      <a:r>
                        <a:rPr lang="ru-RU" sz="1800" b="1" dirty="0">
                          <a:solidFill>
                            <a:schemeClr val="accent5"/>
                          </a:solidFill>
                        </a:rPr>
                        <a:t>. </a:t>
                      </a:r>
                      <a:endParaRPr lang="en-US" sz="1800" b="1" dirty="0">
                        <a:solidFill>
                          <a:schemeClr val="accent5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Развитие </a:t>
                      </a:r>
                      <a:r>
                        <a:rPr lang="ru-RU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Art</a:t>
                      </a:r>
                      <a:r>
                        <a:rPr lang="ru-RU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-площадок, объединяющих проекты в сфере культуры, искусства и народного творчества.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дети сироты и без попечительства родителей,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пожилые люди,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люди с особыми потребностями,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малообеспеченные семьи.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34237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238999"/>
              </p:ext>
            </p:extLst>
          </p:nvPr>
        </p:nvGraphicFramePr>
        <p:xfrm>
          <a:off x="-1" y="4111624"/>
          <a:ext cx="12192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433369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7902876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22658583"/>
                    </a:ext>
                  </a:extLst>
                </a:gridCol>
              </a:tblGrid>
              <a:tr h="796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ea typeface="Open Sans" pitchFamily="34" charset="0"/>
                          <a:cs typeface="Open Sans" pitchFamily="34" charset="0"/>
                        </a:rPr>
                        <a:t>ЭКОЛОГИЯ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uLnTx/>
                          <a:uFillTx/>
                          <a:ea typeface="Open Sans" pitchFamily="34" charset="0"/>
                          <a:cs typeface="Open Sans" pitchFamily="34" charset="0"/>
                        </a:rPr>
                        <a:t>ОБРАЗОВАТЕЛЬНЫЕ ПРОЕКТЫ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noProof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a typeface="Open Sans" pitchFamily="34" charset="0"/>
                          <a:cs typeface="Open Sans" pitchFamily="34" charset="0"/>
                        </a:rPr>
                        <a:t>ТУРИЗМ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765436"/>
                  </a:ext>
                </a:extLst>
              </a:tr>
              <a:tr h="1677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экологического мировоззрения населения, поддержка экологических проектов</a:t>
                      </a:r>
                      <a:endParaRPr lang="ru-R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IT</a:t>
                      </a: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-грамотность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Финансовая грамотность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Правовая грамотность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Медийная</a:t>
                      </a: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грамотность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Казахский</a:t>
                      </a:r>
                      <a:r>
                        <a:rPr lang="ru-RU" sz="18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язык</a:t>
                      </a:r>
                      <a:endParaRPr lang="en-US" sz="1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Английский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сельскохозяйственного, краеведческого, образовательного туризма.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342371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B690CD7-9627-EF4A-84BD-BC4DA387464A}"/>
              </a:ext>
            </a:extLst>
          </p:cNvPr>
          <p:cNvSpPr txBox="1">
            <a:spLocks/>
          </p:cNvSpPr>
          <p:nvPr/>
        </p:nvSpPr>
        <p:spPr>
          <a:xfrm>
            <a:off x="325120" y="579324"/>
            <a:ext cx="11740983" cy="652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D93888"/>
                </a:solidFill>
                <a:latin typeface="Arial Narrow" pitchFamily="34" charset="0"/>
              </a:rPr>
              <a:t>Направления деятельности проектов, отобранных в Акселератор</a:t>
            </a:r>
            <a:endParaRPr lang="ru-RU" sz="3200" b="1" dirty="0">
              <a:solidFill>
                <a:srgbClr val="D93888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1140639"/>
            <a:ext cx="12192000" cy="0"/>
          </a:xfrm>
          <a:prstGeom prst="line">
            <a:avLst/>
          </a:prstGeom>
          <a:ln w="38100">
            <a:solidFill>
              <a:srgbClr val="D93888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28F28E-9E34-014E-9FE7-C31E58722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01" y="162520"/>
            <a:ext cx="1987357" cy="39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05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50275" y="6515374"/>
            <a:ext cx="2803525" cy="365125"/>
          </a:xfrm>
        </p:spPr>
        <p:txBody>
          <a:bodyPr/>
          <a:lstStyle/>
          <a:p>
            <a:pPr>
              <a:defRPr/>
            </a:pPr>
            <a:fld id="{36C9AF69-FCCF-44F5-B81D-8E7D59D76E0C}" type="slidenum">
              <a:rPr lang="ru-RU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8" y="1100272"/>
            <a:ext cx="5753100" cy="18032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tx1"/>
                </a:solidFill>
              </a:rPr>
              <a:t>КОНКУРЕНТОСПОСОБНОСТЬ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Главным фактор успеха в современном мире является способность к эффективным коммуникациям, кооперации и синергии.  Мы помогаем проектам объединяться в кластеры и развивать экосистему в своей сфере деятельности.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4950" y="3031777"/>
            <a:ext cx="5753100" cy="18032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tx1"/>
                </a:solidFill>
              </a:rPr>
              <a:t>ПРАГМАТИЗМ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Развитие социального предпринимательства, волонтерской деятельности, наставничества и взаимопомощи стали сегодня мировыми трендами. Мы готовим проекты к расширению своей деятельности, устойчивому развитию и масштабированию.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6063" y="4962868"/>
            <a:ext cx="5753100" cy="18032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tx1"/>
                </a:solidFill>
              </a:rPr>
              <a:t>КУЛЬТ ЗНАНИЙ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Информация становится все более доступной сегодня в мире. По настоящему ценным становится личный  опыт человека, транслирующего знания. В Акселераторе эксперты самого высокого уровня формируют для каждого проекта индивидуальную траекторию развития и программу акселерации.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56325" y="1082809"/>
            <a:ext cx="5751513" cy="18032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tx1"/>
                </a:solidFill>
              </a:rPr>
              <a:t>ОТКРЫТОСТЬ СОЗНАНИЯ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Индивидуальный подход к каждому проекту , формирование комьюнити проектов, выстраивание эффективных внешних взаимосвязей, внедрение инноваций и лучшего международного опыта, постоянное развитие программы акселерации – такие задачи решает Акселератор.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48388" y="3014314"/>
            <a:ext cx="5751512" cy="1803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tx1"/>
                </a:solidFill>
              </a:rPr>
              <a:t>ЭВОЛЮЦИОННОЕ РАЗВИТИЕ КАЗАХСТАНА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Особое внимание уделяется развитию проектов инклюзивной сферы, формированию инклюзивного мировоззрения. Участие экспертов и лидеров проектов Акселератора в </a:t>
            </a:r>
            <a:r>
              <a:rPr lang="ru-RU" sz="1600" dirty="0" err="1">
                <a:solidFill>
                  <a:schemeClr val="tx1"/>
                </a:solidFill>
              </a:rPr>
              <a:t>форсайтных</a:t>
            </a:r>
            <a:r>
              <a:rPr lang="ru-RU" sz="1600" dirty="0">
                <a:solidFill>
                  <a:schemeClr val="tx1"/>
                </a:solidFill>
              </a:rPr>
              <a:t> исследованиях в сфере модернизации общественного сознания – важный вклад в устойчивое развитие Казахстана и формирование лучшего будущего.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59500" y="4945405"/>
            <a:ext cx="5751513" cy="18032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tx1"/>
                </a:solidFill>
              </a:rPr>
              <a:t>СОХРАНЕНИЕ НАЦИОНАЛЬНОЙ ИДЕНТИЧНОСТИ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Поддержка проектов в сфере культуры и искусства, продвижение действующих казахстанских брендов и создание условий для формирования новых – одна из главных задач Акселератора. Мы помогаем лидерам расширять свою целевую аудиторию и транслировать принципы «</a:t>
            </a:r>
            <a:r>
              <a:rPr lang="ru-RU" sz="1600" dirty="0" err="1">
                <a:solidFill>
                  <a:schemeClr val="tx1"/>
                </a:solidFill>
              </a:rPr>
              <a:t>Рухани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жа</a:t>
            </a:r>
            <a:r>
              <a:rPr lang="kk-KZ" sz="1600" dirty="0">
                <a:solidFill>
                  <a:schemeClr val="tx1"/>
                </a:solidFill>
              </a:rPr>
              <a:t>ңғ</a:t>
            </a:r>
            <a:r>
              <a:rPr lang="ru-RU" sz="1600" dirty="0" err="1">
                <a:solidFill>
                  <a:schemeClr val="tx1"/>
                </a:solidFill>
              </a:rPr>
              <a:t>ыру</a:t>
            </a:r>
            <a:r>
              <a:rPr lang="ru-RU" sz="1600" dirty="0">
                <a:solidFill>
                  <a:schemeClr val="tx1"/>
                </a:solidFill>
              </a:rPr>
              <a:t>» в рамках своей проектной деятельности.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B690CD7-9627-EF4A-84BD-BC4DA387464A}"/>
              </a:ext>
            </a:extLst>
          </p:cNvPr>
          <p:cNvSpPr txBox="1">
            <a:spLocks/>
          </p:cNvSpPr>
          <p:nvPr/>
        </p:nvSpPr>
        <p:spPr>
          <a:xfrm>
            <a:off x="325120" y="400422"/>
            <a:ext cx="11740983" cy="652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D93888"/>
                </a:solidFill>
                <a:latin typeface="Arial Narrow" pitchFamily="34" charset="0"/>
              </a:rPr>
              <a:t>Принципы «</a:t>
            </a:r>
            <a:r>
              <a:rPr lang="ru-RU" sz="2800" b="1" dirty="0" err="1">
                <a:solidFill>
                  <a:srgbClr val="D93888"/>
                </a:solidFill>
                <a:latin typeface="Arial Narrow" pitchFamily="34" charset="0"/>
              </a:rPr>
              <a:t>Рухани</a:t>
            </a:r>
            <a:r>
              <a:rPr lang="ru-RU" sz="2800" b="1" dirty="0">
                <a:solidFill>
                  <a:srgbClr val="D93888"/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rgbClr val="D93888"/>
                </a:solidFill>
                <a:latin typeface="Arial Narrow" pitchFamily="34" charset="0"/>
              </a:rPr>
              <a:t>жа</a:t>
            </a:r>
            <a:r>
              <a:rPr lang="kk-KZ" sz="2800" b="1" dirty="0">
                <a:solidFill>
                  <a:srgbClr val="D93888"/>
                </a:solidFill>
                <a:latin typeface="Arial Narrow" pitchFamily="34" charset="0"/>
              </a:rPr>
              <a:t>ңғ</a:t>
            </a:r>
            <a:r>
              <a:rPr lang="ru-RU" sz="2800" b="1" dirty="0" err="1">
                <a:solidFill>
                  <a:srgbClr val="D93888"/>
                </a:solidFill>
                <a:latin typeface="Arial Narrow" pitchFamily="34" charset="0"/>
              </a:rPr>
              <a:t>ыру</a:t>
            </a:r>
            <a:r>
              <a:rPr lang="ru-RU" sz="2800" b="1" dirty="0">
                <a:solidFill>
                  <a:srgbClr val="D93888"/>
                </a:solidFill>
                <a:latin typeface="Arial Narrow" pitchFamily="34" charset="0"/>
              </a:rPr>
              <a:t>» в работе Акселератора социальных проектов</a:t>
            </a:r>
            <a:endParaRPr lang="ru-RU" sz="2800" b="1" dirty="0">
              <a:solidFill>
                <a:srgbClr val="D93888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961737"/>
            <a:ext cx="12192000" cy="0"/>
          </a:xfrm>
          <a:prstGeom prst="line">
            <a:avLst/>
          </a:prstGeom>
          <a:ln w="38100">
            <a:solidFill>
              <a:srgbClr val="D93888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28F28E-9E34-014E-9FE7-C31E58722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01" y="43252"/>
            <a:ext cx="1987357" cy="39249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50275" y="6356350"/>
            <a:ext cx="2803525" cy="365125"/>
          </a:xfrm>
        </p:spPr>
        <p:txBody>
          <a:bodyPr/>
          <a:lstStyle/>
          <a:p>
            <a:pPr>
              <a:defRPr/>
            </a:pPr>
            <a:fld id="{EF01B813-9F8D-4FDE-ADFE-8C7C384FF9EB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4950" y="4967358"/>
            <a:ext cx="7670800" cy="1801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tx1"/>
                </a:solidFill>
              </a:rPr>
              <a:t>ОТБОР И ОЦЕНКА ПРОЕКТОВ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Отбор проектов происходит по следующим направлениям:  образование, культура и спорт, экология, инклюзия, туризм, социальное предпринимательство.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В результате оценки проекты делятся на 3 категории: </a:t>
            </a:r>
            <a:r>
              <a:rPr lang="ru-RU" sz="1600" dirty="0" err="1">
                <a:solidFill>
                  <a:schemeClr val="tx1"/>
                </a:solidFill>
              </a:rPr>
              <a:t>кластерообразующий</a:t>
            </a:r>
            <a:r>
              <a:rPr lang="ru-RU" sz="1600" dirty="0">
                <a:solidFill>
                  <a:schemeClr val="tx1"/>
                </a:solidFill>
              </a:rPr>
              <a:t> (готовится к масштабированию),  спутниковый (выполняет определенную функцию, встраивается в кластер), </a:t>
            </a:r>
            <a:r>
              <a:rPr lang="ru-RU" sz="1600" dirty="0" err="1">
                <a:solidFill>
                  <a:schemeClr val="tx1"/>
                </a:solidFill>
              </a:rPr>
              <a:t>экосистемный</a:t>
            </a:r>
            <a:r>
              <a:rPr lang="ru-RU" sz="1600" dirty="0">
                <a:solidFill>
                  <a:schemeClr val="tx1"/>
                </a:solidFill>
              </a:rPr>
              <a:t> (на уровне идеи, готовится к пилотированию).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54250" y="3060148"/>
            <a:ext cx="7670800" cy="1801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tx1"/>
                </a:solidFill>
              </a:rPr>
              <a:t>АКСЕЛЕРАЦИЯ ПРОЕКТОВ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Акселерация включает в себя индивидуальное ведение проектов (</a:t>
            </a:r>
            <a:r>
              <a:rPr lang="ru-RU" sz="1600" dirty="0" err="1">
                <a:solidFill>
                  <a:schemeClr val="tx1"/>
                </a:solidFill>
              </a:rPr>
              <a:t>коучинг</a:t>
            </a:r>
            <a:r>
              <a:rPr lang="ru-RU" sz="1600" dirty="0">
                <a:solidFill>
                  <a:schemeClr val="tx1"/>
                </a:solidFill>
              </a:rPr>
              <a:t> и </a:t>
            </a:r>
            <a:r>
              <a:rPr lang="ru-RU" sz="1600" dirty="0" err="1">
                <a:solidFill>
                  <a:schemeClr val="tx1"/>
                </a:solidFill>
              </a:rPr>
              <a:t>менторинг</a:t>
            </a:r>
            <a:r>
              <a:rPr lang="ru-RU" sz="1600" dirty="0">
                <a:solidFill>
                  <a:schemeClr val="tx1"/>
                </a:solidFill>
              </a:rPr>
              <a:t>) экспертами акселератора, прохождение образовательных модулей, адаптированных под потребности проектов. Для каждой категории проектов формируется  обязательная и элективная программа обучения, которая находится в постоянном развитии в соответствии  изменениями как во внешней ситуации, так и внутри проектов.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30700" y="1142999"/>
            <a:ext cx="7669213" cy="18011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tx1"/>
                </a:solidFill>
              </a:rPr>
              <a:t>АГРЕГАЦИЯ ПРОЕКТОВ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Акселератор решает задачи формирования экосистемы для устойчивого развития проектов, организует  координационные и экспертные площадки с участием главных </a:t>
            </a:r>
            <a:r>
              <a:rPr lang="ru-RU" sz="1600" dirty="0" err="1">
                <a:solidFill>
                  <a:schemeClr val="tx1"/>
                </a:solidFill>
              </a:rPr>
              <a:t>стейкхолдеров</a:t>
            </a:r>
            <a:r>
              <a:rPr lang="ru-RU" sz="1600" dirty="0">
                <a:solidFill>
                  <a:schemeClr val="tx1"/>
                </a:solidFill>
              </a:rPr>
              <a:t> выбранных сфер, готовит проекты для встречи с инвесторами и донорами, развивает платформу поддержки социальных проектов и систему лояльности для бизнеса.  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B690CD7-9627-EF4A-84BD-BC4DA387464A}"/>
              </a:ext>
            </a:extLst>
          </p:cNvPr>
          <p:cNvSpPr txBox="1">
            <a:spLocks/>
          </p:cNvSpPr>
          <p:nvPr/>
        </p:nvSpPr>
        <p:spPr>
          <a:xfrm>
            <a:off x="315181" y="400422"/>
            <a:ext cx="11740983" cy="652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D93888"/>
                </a:solidFill>
                <a:latin typeface="Arial Narrow" pitchFamily="34" charset="0"/>
              </a:rPr>
              <a:t>Функции Акселератора социальных проектов</a:t>
            </a:r>
            <a:endParaRPr lang="ru-RU" sz="3200" b="1" dirty="0">
              <a:solidFill>
                <a:srgbClr val="D93888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939" y="961737"/>
            <a:ext cx="12192000" cy="0"/>
          </a:xfrm>
          <a:prstGeom prst="line">
            <a:avLst/>
          </a:prstGeom>
          <a:ln w="38100">
            <a:solidFill>
              <a:srgbClr val="D93888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28F28E-9E34-014E-9FE7-C31E58722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262" y="73069"/>
            <a:ext cx="1987357" cy="3924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50275" y="6311900"/>
            <a:ext cx="2074863" cy="517525"/>
          </a:xfrm>
        </p:spPr>
        <p:txBody>
          <a:bodyPr/>
          <a:lstStyle/>
          <a:p>
            <a:pPr>
              <a:defRPr/>
            </a:pPr>
            <a:fld id="{D8749C35-4787-4DBF-8E8F-094638D5ECC6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9250" y="1114008"/>
            <a:ext cx="5673725" cy="263842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/>
              <a:t>САЙТ АКСЕЛЕРАТОРА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2020 год: </a:t>
            </a:r>
            <a:r>
              <a:rPr lang="ru-RU" sz="1600" dirty="0"/>
              <a:t>Представленность проектов и экспертов акселератора, формирование базы обучающих модулей по направлениям и категориям проектов.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Подготовка к 2021 году: </a:t>
            </a:r>
            <a:r>
              <a:rPr lang="ru-RU" sz="1600" dirty="0"/>
              <a:t>онлайн </a:t>
            </a:r>
            <a:r>
              <a:rPr lang="ru-RU" sz="1600" dirty="0" err="1"/>
              <a:t>пре-акселератор</a:t>
            </a:r>
            <a:r>
              <a:rPr lang="ru-RU" sz="1600" dirty="0"/>
              <a:t> (отбор и оценка проектов), отслеживание прохождения программы акселерации онлайн,  формирование базы партнеров Акселератора, подготовка </a:t>
            </a:r>
            <a:r>
              <a:rPr lang="ru-RU" sz="1600" dirty="0" err="1"/>
              <a:t>трекеров</a:t>
            </a:r>
            <a:r>
              <a:rPr lang="ru-RU" sz="1600" dirty="0"/>
              <a:t>, расширение базы экспертов, агрегация проектов, прошедших акселерацию.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2263" y="3915946"/>
            <a:ext cx="5675312" cy="263683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/>
              <a:t>CRM </a:t>
            </a:r>
            <a:r>
              <a:rPr lang="ru-RU" b="1" u="sng" dirty="0"/>
              <a:t>СИСТЕМЫ ДЛЯ ПРОЕКТОВ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/>
              <a:t>С ШИРОКИМ ОХВАТОМ ЦЕЛЕВОЙ АУДИТОРИИ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Для организации работы проектов, включающих в себя образовательные модули для разных целевых аудиторий, организацию волонтерской деятельности, ведение тематических групп, клубов, регулярное проведение мероприятий необходима </a:t>
            </a:r>
            <a:r>
              <a:rPr lang="en-US" sz="1600" dirty="0"/>
              <a:t>CRM</a:t>
            </a:r>
            <a:r>
              <a:rPr lang="ru-RU" sz="1600" dirty="0"/>
              <a:t> система, которая будет адаптирована под цели и задачи каждого проекта. (не менее 10 проектов)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96013" y="3920708"/>
            <a:ext cx="5675312" cy="263683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/>
              <a:t>ПЛАТФОРМА ПОДДЕРЖКИ СОЦИАЛЬНЫХ ПРОЕКТОВ И СИСТЕМА ЛОЯЛЬНОСТИ ДЛЯ БИЗНЕСА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Разработка электронного кошелька для обмена баллами.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Разработка  платформы для представления систем мотиваций социальных проектов и формирования </a:t>
            </a:r>
            <a:r>
              <a:rPr lang="ru-RU" sz="1600" dirty="0" err="1"/>
              <a:t>маркета</a:t>
            </a:r>
            <a:r>
              <a:rPr lang="ru-RU" sz="1600" dirty="0"/>
              <a:t> на основе  баллов.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13475" y="1106071"/>
            <a:ext cx="5675313" cy="26384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/>
              <a:t>ЛЕНДИНГИ ДЛЯ ПРОЕКТОВ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Разработка сайтов для проектов на основе конструктора </a:t>
            </a:r>
            <a:r>
              <a:rPr lang="en-US" sz="1600" dirty="0" err="1"/>
              <a:t>Tilda</a:t>
            </a:r>
            <a:r>
              <a:rPr lang="ru-RU" sz="1600" dirty="0"/>
              <a:t>, перенос их на отдельный </a:t>
            </a:r>
            <a:r>
              <a:rPr lang="ru-RU" sz="1600" dirty="0" err="1"/>
              <a:t>хостинг</a:t>
            </a:r>
            <a:r>
              <a:rPr lang="ru-RU" sz="1600" dirty="0"/>
              <a:t>, сопровождение до конца 2020 года.</a:t>
            </a:r>
            <a:r>
              <a:rPr lang="en-US" sz="1600" dirty="0"/>
              <a:t> (</a:t>
            </a:r>
            <a:r>
              <a:rPr lang="ru-RU" sz="1600" dirty="0"/>
              <a:t>около 20 проектов)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B690CD7-9627-EF4A-84BD-BC4DA387464A}"/>
              </a:ext>
            </a:extLst>
          </p:cNvPr>
          <p:cNvSpPr txBox="1">
            <a:spLocks/>
          </p:cNvSpPr>
          <p:nvPr/>
        </p:nvSpPr>
        <p:spPr>
          <a:xfrm>
            <a:off x="325121" y="59640"/>
            <a:ext cx="9792016" cy="853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D93888"/>
                </a:solidFill>
                <a:latin typeface="Arial Narrow" pitchFamily="34" charset="0"/>
              </a:rPr>
              <a:t>IT</a:t>
            </a:r>
            <a:r>
              <a:rPr lang="ru-RU" sz="3200" b="1" dirty="0">
                <a:solidFill>
                  <a:srgbClr val="D93888"/>
                </a:solidFill>
                <a:latin typeface="Arial Narrow" pitchFamily="34" charset="0"/>
              </a:rPr>
              <a:t>-сопровождение проектов Акселератора</a:t>
            </a:r>
            <a:endParaRPr lang="ru-RU" sz="3200" b="1" dirty="0">
              <a:solidFill>
                <a:srgbClr val="D93888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822591"/>
            <a:ext cx="12192000" cy="0"/>
          </a:xfrm>
          <a:prstGeom prst="line">
            <a:avLst/>
          </a:prstGeom>
          <a:ln w="38100">
            <a:solidFill>
              <a:srgbClr val="D93888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28F28E-9E34-014E-9FE7-C31E58722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01" y="152581"/>
            <a:ext cx="1987357" cy="3924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78294" y="1461052"/>
          <a:ext cx="5734879" cy="5029201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734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5765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Установочная сессия по актуализации содержания проекта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53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Анализ и управление </a:t>
                      </a:r>
                      <a:r>
                        <a:rPr lang="ru-RU" sz="2200" u="none" strike="noStrike" dirty="0" err="1">
                          <a:latin typeface="Arial Narrow" pitchFamily="34" charset="0"/>
                        </a:rPr>
                        <a:t>стейкхолдерами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453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Управление качеством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453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Управление рисками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453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Управление ресурсами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453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Управление коммуникациями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453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Управление бюджетом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453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Социальное предпринимательство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453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Маркетинг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453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Управление командой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453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</a:t>
                      </a:r>
                      <a:r>
                        <a:rPr lang="ru-RU" sz="2200" u="none" strike="noStrike" dirty="0" err="1">
                          <a:latin typeface="Arial Narrow" pitchFamily="34" charset="0"/>
                        </a:rPr>
                        <a:t>Фандрайзинг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453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Управление изменениями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453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Устойчивое развитие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207265"/>
            <a:ext cx="2743200" cy="365125"/>
          </a:xfrm>
        </p:spPr>
        <p:txBody>
          <a:bodyPr/>
          <a:lstStyle/>
          <a:p>
            <a:fld id="{BEF8F545-2667-4787-8FEA-A2A7CE9C9C60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6241774" y="1480927"/>
          <a:ext cx="5685182" cy="498945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685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4062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Углубленная программа «</a:t>
                      </a:r>
                      <a:r>
                        <a:rPr lang="ru-RU" sz="2200" u="none" strike="noStrike" dirty="0" err="1">
                          <a:latin typeface="Arial Narrow" pitchFamily="34" charset="0"/>
                        </a:rPr>
                        <a:t>Рухани</a:t>
                      </a:r>
                      <a:r>
                        <a:rPr lang="ru-RU" sz="2200" u="none" strike="noStrike" dirty="0">
                          <a:latin typeface="Arial Narrow" pitchFamily="34" charset="0"/>
                        </a:rPr>
                        <a:t> </a:t>
                      </a:r>
                      <a:r>
                        <a:rPr lang="ru-RU" sz="2200" u="none" strike="noStrike" dirty="0" err="1">
                          <a:latin typeface="Arial Narrow" pitchFamily="34" charset="0"/>
                        </a:rPr>
                        <a:t>Жангыру</a:t>
                      </a:r>
                      <a:r>
                        <a:rPr lang="ru-RU" sz="2200" u="none" strike="noStrike" dirty="0">
                          <a:latin typeface="Arial Narrow" pitchFamily="34" charset="0"/>
                        </a:rPr>
                        <a:t>»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62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Психология презентации проекта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62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Курс по </a:t>
                      </a:r>
                      <a:r>
                        <a:rPr lang="ru-RU" sz="2200" u="none" strike="noStrike" dirty="0" err="1">
                          <a:latin typeface="Arial Narrow" pitchFamily="34" charset="0"/>
                        </a:rPr>
                        <a:t>франчайзингу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62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Подготовка тренеров/ менторов внутри проекта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768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Эффективное преподавание - управление вниманием аудитории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62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Организация волонтерской деятельности 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62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Организация массовых мероприятий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62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Сессия по сепарации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62">
                <a:tc>
                  <a:txBody>
                    <a:bodyPr/>
                    <a:lstStyle/>
                    <a:p>
                      <a:pPr algn="l" fontAlgn="t"/>
                      <a:endParaRPr lang="ru-RU" sz="2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62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Дополнительные модули: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062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Клубы исторической реконструкции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062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u="none" strike="noStrike" dirty="0">
                          <a:latin typeface="Arial Narrow" pitchFamily="34" charset="0"/>
                        </a:rPr>
                        <a:t> Экологические проекты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2956" marR="2956" marT="2956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B690CD7-9627-EF4A-84BD-BC4DA387464A}"/>
              </a:ext>
            </a:extLst>
          </p:cNvPr>
          <p:cNvSpPr txBox="1">
            <a:spLocks/>
          </p:cNvSpPr>
          <p:nvPr/>
        </p:nvSpPr>
        <p:spPr>
          <a:xfrm>
            <a:off x="345441" y="450117"/>
            <a:ext cx="9771696" cy="652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D9388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Обучающие модули Программы акселерации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011432"/>
            <a:ext cx="12192000" cy="0"/>
          </a:xfrm>
          <a:prstGeom prst="line">
            <a:avLst/>
          </a:prstGeom>
          <a:ln w="38100">
            <a:solidFill>
              <a:srgbClr val="D93888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28F28E-9E34-014E-9FE7-C31E58722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01" y="341422"/>
            <a:ext cx="1987357" cy="3924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авнобедренный треугольник 13">
            <a:extLst>
              <a:ext uri="{FF2B5EF4-FFF2-40B4-BE49-F238E27FC236}">
                <a16:creationId xmlns:a16="http://schemas.microsoft.com/office/drawing/2014/main" id="{CC103BC6-4B36-3A4A-8EA8-4D00400E9E6B}"/>
              </a:ext>
            </a:extLst>
          </p:cNvPr>
          <p:cNvSpPr/>
          <p:nvPr/>
        </p:nvSpPr>
        <p:spPr>
          <a:xfrm>
            <a:off x="6300025" y="2658156"/>
            <a:ext cx="1805051" cy="1682068"/>
          </a:xfrm>
          <a:prstGeom prst="triangl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Равнобедренный треугольник 13">
            <a:extLst>
              <a:ext uri="{FF2B5EF4-FFF2-40B4-BE49-F238E27FC236}">
                <a16:creationId xmlns:a16="http://schemas.microsoft.com/office/drawing/2014/main" id="{EF8F654F-6B7B-AA41-9649-768421406837}"/>
              </a:ext>
            </a:extLst>
          </p:cNvPr>
          <p:cNvSpPr/>
          <p:nvPr/>
        </p:nvSpPr>
        <p:spPr>
          <a:xfrm>
            <a:off x="4060000" y="2662919"/>
            <a:ext cx="1805051" cy="1682068"/>
          </a:xfrm>
          <a:prstGeom prst="triangl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7488" y="4157663"/>
            <a:ext cx="11833225" cy="26336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452688" y="4717542"/>
            <a:ext cx="1522412" cy="1347788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158496" y="12247"/>
            <a:ext cx="10515600" cy="64021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>
                <a:solidFill>
                  <a:srgbClr val="D93888"/>
                </a:solidFill>
                <a:latin typeface="Arial Narrow" pitchFamily="34" charset="0"/>
              </a:rPr>
              <a:t>Экосистема Акселератора социальных проектов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CDF2B-C39C-4E89-8958-1C7E2E5D3CC5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186238" y="1593850"/>
            <a:ext cx="3813175" cy="3619500"/>
          </a:xfrm>
          <a:prstGeom prst="triangl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/>
              <a:t>Акселератор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413125" y="4715955"/>
            <a:ext cx="1522413" cy="1347787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375150" y="4717542"/>
            <a:ext cx="1522413" cy="1347788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422900" y="4706938"/>
            <a:ext cx="1524000" cy="1347787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367463" y="4711192"/>
            <a:ext cx="1522412" cy="1347788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46006" y="966228"/>
            <a:ext cx="3487738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Экспертный совет</a:t>
            </a:r>
          </a:p>
        </p:txBody>
      </p:sp>
      <p:sp>
        <p:nvSpPr>
          <p:cNvPr id="11" name="Овал 10"/>
          <p:cNvSpPr/>
          <p:nvPr/>
        </p:nvSpPr>
        <p:spPr>
          <a:xfrm>
            <a:off x="8562976" y="840581"/>
            <a:ext cx="3487737" cy="330835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Агрегация проектов (Бренд-</a:t>
            </a:r>
            <a:r>
              <a:rPr lang="ru-RU" b="1" dirty="0" err="1"/>
              <a:t>амбассадоры</a:t>
            </a: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«</a:t>
            </a:r>
            <a:r>
              <a:rPr lang="ru-RU" b="1" dirty="0" err="1"/>
              <a:t>Рухани</a:t>
            </a:r>
            <a:r>
              <a:rPr lang="ru-RU" b="1" dirty="0"/>
              <a:t> </a:t>
            </a:r>
            <a:r>
              <a:rPr lang="ru-RU" b="1" dirty="0" err="1"/>
              <a:t>жа</a:t>
            </a:r>
            <a:r>
              <a:rPr lang="kk-KZ" b="1" dirty="0"/>
              <a:t>ңғ</a:t>
            </a:r>
            <a:r>
              <a:rPr lang="ru-RU" b="1" dirty="0" err="1"/>
              <a:t>ыру</a:t>
            </a:r>
            <a:r>
              <a:rPr lang="ru-RU" b="1" dirty="0"/>
              <a:t>»)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264400" y="4712780"/>
            <a:ext cx="1522413" cy="1347787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67909" y="980580"/>
            <a:ext cx="3487737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Координационный совет</a:t>
            </a:r>
          </a:p>
        </p:txBody>
      </p:sp>
      <p:sp>
        <p:nvSpPr>
          <p:cNvPr id="26638" name="Содержимое 2"/>
          <p:cNvSpPr>
            <a:spLocks noGrp="1"/>
          </p:cNvSpPr>
          <p:nvPr>
            <p:ph idx="1"/>
          </p:nvPr>
        </p:nvSpPr>
        <p:spPr>
          <a:xfrm>
            <a:off x="3953670" y="5645278"/>
            <a:ext cx="4310062" cy="465137"/>
          </a:xfrm>
          <a:noFill/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000" b="1" dirty="0">
                <a:solidFill>
                  <a:schemeClr val="bg1"/>
                </a:solidFill>
              </a:rPr>
              <a:t>Организации образования, МРЦ</a:t>
            </a:r>
          </a:p>
          <a:p>
            <a:pPr algn="ctr" eaLnBrk="1" hangingPunct="1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8156575" y="4706938"/>
            <a:ext cx="1524000" cy="1347787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1574800" y="6181725"/>
            <a:ext cx="9266238" cy="46513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228600" indent="-22860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Проекты, проходящие акселерацию на разных уровнях</a:t>
            </a:r>
          </a:p>
          <a:p>
            <a:pPr marL="228600" indent="-22860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128F28E-9E34-014E-9FE7-C31E58722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104" y="198783"/>
            <a:ext cx="1987357" cy="392499"/>
          </a:xfrm>
          <a:prstGeom prst="rect">
            <a:avLst/>
          </a:prstGeom>
        </p:spPr>
      </p:pic>
      <p:sp>
        <p:nvSpPr>
          <p:cNvPr id="20" name="Равнобедренный треугольник 13">
            <a:extLst>
              <a:ext uri="{FF2B5EF4-FFF2-40B4-BE49-F238E27FC236}">
                <a16:creationId xmlns:a16="http://schemas.microsoft.com/office/drawing/2014/main" id="{F0460CA1-682E-3449-BE03-A64473940779}"/>
              </a:ext>
            </a:extLst>
          </p:cNvPr>
          <p:cNvSpPr/>
          <p:nvPr/>
        </p:nvSpPr>
        <p:spPr>
          <a:xfrm>
            <a:off x="3413125" y="2947083"/>
            <a:ext cx="1805051" cy="1682068"/>
          </a:xfrm>
          <a:prstGeom prst="triangl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авнобедренный треугольник 13">
            <a:extLst>
              <a:ext uri="{FF2B5EF4-FFF2-40B4-BE49-F238E27FC236}">
                <a16:creationId xmlns:a16="http://schemas.microsoft.com/office/drawing/2014/main" id="{21E25521-451A-4B4E-B5E2-AF59C9553035}"/>
              </a:ext>
            </a:extLst>
          </p:cNvPr>
          <p:cNvSpPr/>
          <p:nvPr/>
        </p:nvSpPr>
        <p:spPr>
          <a:xfrm>
            <a:off x="6946900" y="2942320"/>
            <a:ext cx="1805051" cy="1682068"/>
          </a:xfrm>
          <a:prstGeom prst="triangl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одержимое 2">
            <a:extLst>
              <a:ext uri="{FF2B5EF4-FFF2-40B4-BE49-F238E27FC236}">
                <a16:creationId xmlns:a16="http://schemas.microsoft.com/office/drawing/2014/main" id="{A346E595-15D4-E943-A49F-D7B967EA7379}"/>
              </a:ext>
            </a:extLst>
          </p:cNvPr>
          <p:cNvSpPr txBox="1">
            <a:spLocks/>
          </p:cNvSpPr>
          <p:nvPr/>
        </p:nvSpPr>
        <p:spPr>
          <a:xfrm>
            <a:off x="3686842" y="3930841"/>
            <a:ext cx="1200149" cy="6675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3200" b="1" dirty="0">
                <a:solidFill>
                  <a:schemeClr val="bg1"/>
                </a:solidFill>
              </a:rPr>
              <a:t>ЦГИ</a:t>
            </a: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5" name="Содержимое 2">
            <a:extLst>
              <a:ext uri="{FF2B5EF4-FFF2-40B4-BE49-F238E27FC236}">
                <a16:creationId xmlns:a16="http://schemas.microsoft.com/office/drawing/2014/main" id="{A200A38A-E2BE-F543-A258-5D8E043096A2}"/>
              </a:ext>
            </a:extLst>
          </p:cNvPr>
          <p:cNvSpPr txBox="1">
            <a:spLocks/>
          </p:cNvSpPr>
          <p:nvPr/>
        </p:nvSpPr>
        <p:spPr>
          <a:xfrm>
            <a:off x="7265955" y="3936936"/>
            <a:ext cx="1200149" cy="6675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3200" b="1" dirty="0">
                <a:solidFill>
                  <a:schemeClr val="bg1"/>
                </a:solidFill>
              </a:rPr>
              <a:t>РПО</a:t>
            </a: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B14BF0C-A3B9-4941-8D0D-526AB0A74669}"/>
              </a:ext>
            </a:extLst>
          </p:cNvPr>
          <p:cNvSpPr/>
          <p:nvPr/>
        </p:nvSpPr>
        <p:spPr>
          <a:xfrm>
            <a:off x="1085721" y="1915216"/>
            <a:ext cx="3448687" cy="10366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НПП</a:t>
            </a:r>
          </a:p>
        </p:txBody>
      </p:sp>
      <p:sp>
        <p:nvSpPr>
          <p:cNvPr id="27" name="Содержимое 2">
            <a:extLst>
              <a:ext uri="{FF2B5EF4-FFF2-40B4-BE49-F238E27FC236}">
                <a16:creationId xmlns:a16="http://schemas.microsoft.com/office/drawing/2014/main" id="{D623178C-B1A2-944E-8D81-753EC0C7084B}"/>
              </a:ext>
            </a:extLst>
          </p:cNvPr>
          <p:cNvSpPr txBox="1">
            <a:spLocks/>
          </p:cNvSpPr>
          <p:nvPr/>
        </p:nvSpPr>
        <p:spPr>
          <a:xfrm>
            <a:off x="4488878" y="865758"/>
            <a:ext cx="3266187" cy="6675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КИОР</a:t>
            </a:r>
          </a:p>
          <a:p>
            <a:pPr algn="ctr"/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23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38461" y="6356350"/>
            <a:ext cx="2743200" cy="365125"/>
          </a:xfrm>
        </p:spPr>
        <p:txBody>
          <a:bodyPr/>
          <a:lstStyle/>
          <a:p>
            <a:fld id="{D7AFB8AC-86DE-41D5-9CEF-AF47F1E9E05C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37" name="Содержимое 2"/>
          <p:cNvSpPr txBox="1">
            <a:spLocks/>
          </p:cNvSpPr>
          <p:nvPr/>
        </p:nvSpPr>
        <p:spPr>
          <a:xfrm>
            <a:off x="2134950" y="4697461"/>
            <a:ext cx="3158352" cy="18840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/>
              <a:t>Участие экспертов высокого уровня, интенсивные курсы по актуальным компетенциям</a:t>
            </a: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>
          <a:xfrm>
            <a:off x="2134950" y="279486"/>
            <a:ext cx="3158352" cy="19008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/>
              <a:t>Эффективная бизнес-модель проектов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" y="0"/>
            <a:ext cx="1882469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 rot="16200000">
            <a:off x="-2487766" y="2487767"/>
            <a:ext cx="6858001" cy="1882468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ru-RU" sz="3600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ФОРМИРОВАНИЕ КЛАСТЕРОВ</a:t>
            </a: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2134950" y="2488473"/>
            <a:ext cx="3158352" cy="19008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/>
              <a:t>Подключение действующих институтов, инфраструктуры </a:t>
            </a: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5293302" y="4697461"/>
            <a:ext cx="6566602" cy="18840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Объединение экспертов высокого уровня, формирование идеологического ядра кластера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Разработка интенсивных инновационных курсов по актуальным компетенциям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Методическое и нормативно-правовое обеспечение</a:t>
            </a:r>
          </a:p>
        </p:txBody>
      </p:sp>
      <p:sp>
        <p:nvSpPr>
          <p:cNvPr id="44" name="Содержимое 2"/>
          <p:cNvSpPr txBox="1">
            <a:spLocks/>
          </p:cNvSpPr>
          <p:nvPr/>
        </p:nvSpPr>
        <p:spPr>
          <a:xfrm>
            <a:off x="5293302" y="279486"/>
            <a:ext cx="6566602" cy="1900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Сетевое построение внутри проекта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ru-RU" sz="20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Участие волонтеров</a:t>
            </a:r>
            <a:r>
              <a:rPr kumimoji="0" lang="ru-RU" sz="2000" b="1" i="0" u="none" strike="noStrike" kern="1200" cap="none" spc="0" normalizeH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(стажеров, практикантов), наставничество и преемственность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baseline="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Гибкое управление, ступени роста внутри проекта, система мотивации для каждого уровня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5" name="Содержимое 2"/>
          <p:cNvSpPr txBox="1">
            <a:spLocks/>
          </p:cNvSpPr>
          <p:nvPr/>
        </p:nvSpPr>
        <p:spPr>
          <a:xfrm>
            <a:off x="5293302" y="2488473"/>
            <a:ext cx="6566602" cy="1900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Координация и взаимовыгодное сотрудничество всех действующих институтов выбранной сферы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Системно-функциональный анализ выбранной сферы, активизация отстающих функций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Оптимизация использования ресурсов и инфраструктуры   </a:t>
            </a:r>
          </a:p>
        </p:txBody>
      </p:sp>
    </p:spTree>
    <p:extLst>
      <p:ext uri="{BB962C8B-B14F-4D97-AF65-F5344CB8AC3E}">
        <p14:creationId xmlns:p14="http://schemas.microsoft.com/office/powerpoint/2010/main" val="269559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2119" cy="691123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B8AC-86DE-41D5-9CEF-AF47F1E9E05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028597" y="968992"/>
            <a:ext cx="5008728" cy="5889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400" b="1" dirty="0">
                <a:solidFill>
                  <a:schemeClr val="accent6">
                    <a:lumMod val="75000"/>
                  </a:schemeClr>
                </a:solidFill>
              </a:rPr>
              <a:t>Глобализация (экономическая, технологическая и культурная)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Производственные цепочки, потребительские товары, научные знания и культурные коды возникают и существуют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сверхсвязном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мире, где усиливается роль транснационального сотрудничества.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3400" b="1" dirty="0" err="1">
                <a:solidFill>
                  <a:schemeClr val="accent4">
                    <a:lumMod val="75000"/>
                  </a:schemeClr>
                </a:solidFill>
              </a:rPr>
              <a:t>Экологизация</a:t>
            </a:r>
            <a:endParaRPr lang="ru-RU" sz="3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Растущие внимание к экологии у потребителей и производителей сопровождается преобразованием самого понятия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экологичности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и широким распространением экологических метафор в бизнесе.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</a:rPr>
              <a:t>Становление сетевого общества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Возникновение новых более гибких способов управления компаниями и сообществами дополняется развитием сетевых технологий и распространением решений, основанных на технологии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blockchain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2118" y="43051"/>
            <a:ext cx="5145207" cy="680280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Новый сложный мир</a:t>
            </a:r>
          </a:p>
        </p:txBody>
      </p:sp>
    </p:spTree>
    <p:extLst>
      <p:ext uri="{BB962C8B-B14F-4D97-AF65-F5344CB8AC3E}">
        <p14:creationId xmlns:p14="http://schemas.microsoft.com/office/powerpoint/2010/main" val="417399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588304" y="6453386"/>
            <a:ext cx="1596292" cy="404614"/>
          </a:xfrm>
        </p:spPr>
        <p:txBody>
          <a:bodyPr/>
          <a:lstStyle/>
          <a:p>
            <a:fld id="{1BCB5AEA-2185-4A9B-840C-E0FB0C63C80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06905" y="178711"/>
            <a:ext cx="496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ea typeface="Calibri" panose="020F0502020204030204" pitchFamily="34" charset="0"/>
              </a:rPr>
              <a:t>КНИГА «</a:t>
            </a:r>
            <a:r>
              <a:rPr lang="en-US" b="1" dirty="0">
                <a:solidFill>
                  <a:schemeClr val="accent2"/>
                </a:solidFill>
                <a:ea typeface="Calibri" panose="020F0502020204030204" pitchFamily="34" charset="0"/>
              </a:rPr>
              <a:t>NUDGE</a:t>
            </a:r>
            <a:r>
              <a:rPr lang="ru-RU" b="1" dirty="0">
                <a:solidFill>
                  <a:schemeClr val="accent2"/>
                </a:solidFill>
                <a:ea typeface="Calibri" panose="020F0502020204030204" pitchFamily="34" charset="0"/>
              </a:rPr>
              <a:t>. АРХИТЕКТУРА ВЫБОРА»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579" t="13209" r="12692" b="12104"/>
          <a:stretch>
            <a:fillRect/>
          </a:stretch>
        </p:blipFill>
        <p:spPr bwMode="auto">
          <a:xfrm>
            <a:off x="1106905" y="709910"/>
            <a:ext cx="10087836" cy="580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8444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588304" y="6453386"/>
            <a:ext cx="1596292" cy="404614"/>
          </a:xfrm>
        </p:spPr>
        <p:txBody>
          <a:bodyPr/>
          <a:lstStyle/>
          <a:p>
            <a:fld id="{1BCB5AEA-2185-4A9B-840C-E0FB0C63C807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C6E541-EC58-8845-AC8D-5F4CE03FD2CD}"/>
              </a:ext>
            </a:extLst>
          </p:cNvPr>
          <p:cNvSpPr/>
          <p:nvPr/>
        </p:nvSpPr>
        <p:spPr>
          <a:xfrm>
            <a:off x="1414464" y="1765250"/>
            <a:ext cx="9786936" cy="43550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spcAft>
                <a:spcPts val="600"/>
              </a:spcAft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Поведенческие механизмы EAST (</a:t>
            </a:r>
            <a:r>
              <a:rPr lang="ru-R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Easy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, </a:t>
            </a:r>
            <a:r>
              <a:rPr lang="ru-R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Attractive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, </a:t>
            </a:r>
            <a:r>
              <a:rPr lang="ru-R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Social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ru-R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and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ru-R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Timely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). </a:t>
            </a:r>
          </a:p>
          <a:p>
            <a:pPr indent="449580" algn="just">
              <a:spcAft>
                <a:spcPts val="600"/>
              </a:spcAft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Они описывают четыре принципа: </a:t>
            </a:r>
          </a:p>
          <a:p>
            <a:pPr indent="449580" algn="just">
              <a:spcAft>
                <a:spcPts val="600"/>
              </a:spcAft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1) простота (</a:t>
            </a:r>
            <a:r>
              <a:rPr lang="ru-RU" sz="3600" b="1" dirty="0" err="1">
                <a:solidFill>
                  <a:schemeClr val="accent4"/>
                </a:solidFill>
                <a:ea typeface="Calibri" panose="020F0502020204030204" pitchFamily="34" charset="0"/>
              </a:rPr>
              <a:t>Е</a:t>
            </a:r>
            <a:r>
              <a:rPr lang="ru-R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asy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) </a:t>
            </a:r>
          </a:p>
          <a:p>
            <a:pPr indent="449580" algn="just">
              <a:spcAft>
                <a:spcPts val="600"/>
              </a:spcAft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2) привлекательность (</a:t>
            </a:r>
            <a:r>
              <a:rPr lang="ru-RU" sz="3600" b="1" dirty="0" err="1">
                <a:solidFill>
                  <a:schemeClr val="accent4"/>
                </a:solidFill>
                <a:ea typeface="Calibri" panose="020F0502020204030204" pitchFamily="34" charset="0"/>
              </a:rPr>
              <a:t>A</a:t>
            </a:r>
            <a:r>
              <a:rPr lang="ru-R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ttractive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)</a:t>
            </a:r>
          </a:p>
          <a:p>
            <a:pPr indent="449580" algn="just">
              <a:spcAft>
                <a:spcPts val="600"/>
              </a:spcAft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3) социальный аспект (</a:t>
            </a:r>
            <a:r>
              <a:rPr lang="ru-RU" sz="3600" b="1" dirty="0" err="1">
                <a:solidFill>
                  <a:schemeClr val="accent4"/>
                </a:solidFill>
                <a:ea typeface="Calibri" panose="020F0502020204030204" pitchFamily="34" charset="0"/>
              </a:rPr>
              <a:t>S</a:t>
            </a:r>
            <a:r>
              <a:rPr lang="ru-R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ocial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)</a:t>
            </a:r>
          </a:p>
          <a:p>
            <a:pPr indent="449580" algn="just">
              <a:spcAft>
                <a:spcPts val="600"/>
              </a:spcAft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4) время (</a:t>
            </a:r>
            <a:r>
              <a:rPr lang="ru-RU" sz="3600" b="1" dirty="0" err="1">
                <a:solidFill>
                  <a:schemeClr val="accent4"/>
                </a:solidFill>
                <a:ea typeface="Calibri" panose="020F0502020204030204" pitchFamily="34" charset="0"/>
              </a:rPr>
              <a:t>T</a:t>
            </a:r>
            <a:r>
              <a:rPr lang="ru-R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imely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)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379FE05-A01F-F046-B5F4-A4B90FACCDCB}"/>
              </a:ext>
            </a:extLst>
          </p:cNvPr>
          <p:cNvSpPr/>
          <p:nvPr/>
        </p:nvSpPr>
        <p:spPr>
          <a:xfrm>
            <a:off x="5138045" y="350597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ea typeface="Calibri" panose="020F0502020204030204" pitchFamily="34" charset="0"/>
              </a:rPr>
              <a:t>NUDGE</a:t>
            </a:r>
            <a:endParaRPr lang="ru-RU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61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8921" y="1051907"/>
            <a:ext cx="11314157" cy="5401479"/>
          </a:xfrm>
          <a:prstGeom prst="rect">
            <a:avLst/>
          </a:prstGeom>
          <a:solidFill>
            <a:srgbClr val="1A458A"/>
          </a:solidFill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Wingdings" pitchFamily="2" charset="2"/>
              <a:buChar char="§"/>
              <a:tabLst>
                <a:tab pos="630555" algn="l"/>
              </a:tabLst>
            </a:pPr>
            <a:r>
              <a:rPr lang="ru-RU" sz="2200" dirty="0">
                <a:solidFill>
                  <a:schemeClr val="bg1"/>
                </a:solidFill>
                <a:ea typeface="Calibri" panose="020F0502020204030204" pitchFamily="34" charset="0"/>
              </a:rPr>
              <a:t>Размещение привлекающих внимание баннеров и заставок в местах массового скопления людей (на остановках, вдоль улиц, в ТРЦ) с казахскими пословицами и поговорками, например</a:t>
            </a:r>
            <a:r>
              <a:rPr lang="kk-KZ" sz="2200" dirty="0">
                <a:solidFill>
                  <a:schemeClr val="bg1"/>
                </a:solidFill>
                <a:ea typeface="Calibri" panose="020F0502020204030204" pitchFamily="34" charset="0"/>
              </a:rPr>
              <a:t>,</a:t>
            </a:r>
            <a:r>
              <a:rPr lang="ru-RU" sz="2200" dirty="0">
                <a:solidFill>
                  <a:schemeClr val="bg1"/>
                </a:solidFill>
                <a:ea typeface="Calibri" panose="020F0502020204030204" pitchFamily="34" charset="0"/>
              </a:rPr>
              <a:t> «</a:t>
            </a:r>
            <a:r>
              <a:rPr lang="ru-RU" sz="2200" dirty="0" err="1">
                <a:solidFill>
                  <a:schemeClr val="bg1"/>
                </a:solidFill>
                <a:ea typeface="Calibri" panose="020F0502020204030204" pitchFamily="34" charset="0"/>
              </a:rPr>
              <a:t>Отан</a:t>
            </a:r>
            <a:r>
              <a:rPr lang="ru-RU" sz="2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ea typeface="Calibri" panose="020F0502020204030204" pitchFamily="34" charset="0"/>
              </a:rPr>
              <a:t>оттан</a:t>
            </a:r>
            <a:r>
              <a:rPr lang="ru-RU" sz="2200" dirty="0">
                <a:solidFill>
                  <a:schemeClr val="bg1"/>
                </a:solidFill>
                <a:ea typeface="Calibri" panose="020F0502020204030204" pitchFamily="34" charset="0"/>
              </a:rPr>
              <a:t> да </a:t>
            </a:r>
            <a:r>
              <a:rPr lang="ru-RU" sz="2200" dirty="0" err="1">
                <a:solidFill>
                  <a:schemeClr val="bg1"/>
                </a:solidFill>
                <a:ea typeface="Calibri" panose="020F0502020204030204" pitchFamily="34" charset="0"/>
              </a:rPr>
              <a:t>ысты</a:t>
            </a:r>
            <a:r>
              <a:rPr lang="kk-KZ" sz="2200" dirty="0">
                <a:solidFill>
                  <a:schemeClr val="bg1"/>
                </a:solidFill>
                <a:ea typeface="Calibri" panose="020F0502020204030204" pitchFamily="34" charset="0"/>
              </a:rPr>
              <a:t>қ</a:t>
            </a:r>
            <a:r>
              <a:rPr lang="ru-RU" sz="2200" dirty="0">
                <a:solidFill>
                  <a:schemeClr val="bg1"/>
                </a:solidFill>
                <a:ea typeface="Calibri" panose="020F0502020204030204" pitchFamily="34" charset="0"/>
              </a:rPr>
              <a:t>»</a:t>
            </a:r>
            <a:r>
              <a:rPr lang="kk-KZ" sz="2200" dirty="0">
                <a:solidFill>
                  <a:schemeClr val="bg1"/>
                </a:solidFill>
                <a:ea typeface="Calibri" panose="020F0502020204030204" pitchFamily="34" charset="0"/>
              </a:rPr>
              <a:t>, «Жолдасы көптің – олжасы көп», «Татулық – табылмас бақыт», «</a:t>
            </a:r>
            <a:r>
              <a:rPr lang="ru-RU" sz="2200" dirty="0" err="1">
                <a:solidFill>
                  <a:schemeClr val="bg1"/>
                </a:solidFill>
                <a:ea typeface="Calibri" panose="020F0502020204030204" pitchFamily="34" charset="0"/>
              </a:rPr>
              <a:t>Еңбек</a:t>
            </a:r>
            <a:r>
              <a:rPr lang="ru-RU" sz="2200" dirty="0">
                <a:solidFill>
                  <a:schemeClr val="bg1"/>
                </a:solidFill>
                <a:ea typeface="Calibri" panose="020F0502020204030204" pitchFamily="34" charset="0"/>
              </a:rPr>
              <a:t> – </a:t>
            </a:r>
            <a:r>
              <a:rPr lang="ru-RU" sz="2200" dirty="0" err="1">
                <a:solidFill>
                  <a:schemeClr val="bg1"/>
                </a:solidFill>
                <a:ea typeface="Calibri" panose="020F0502020204030204" pitchFamily="34" charset="0"/>
              </a:rPr>
              <a:t>ердің</a:t>
            </a:r>
            <a:r>
              <a:rPr lang="ru-RU" sz="22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ea typeface="Calibri" panose="020F0502020204030204" pitchFamily="34" charset="0"/>
              </a:rPr>
              <a:t>көркі</a:t>
            </a:r>
            <a:r>
              <a:rPr lang="kk-KZ" sz="2200" dirty="0">
                <a:solidFill>
                  <a:schemeClr val="bg1"/>
                </a:solidFill>
                <a:ea typeface="Calibri" panose="020F0502020204030204" pitchFamily="34" charset="0"/>
              </a:rPr>
              <a:t>» и другие, что поможет в укреплении в сознании традиционных ценностей через визуальный эффект.</a:t>
            </a:r>
            <a:endParaRPr lang="ru-RU" sz="22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itchFamily="2" charset="2"/>
              <a:buChar char="§"/>
              <a:tabLst>
                <a:tab pos="630555" algn="l"/>
              </a:tabLst>
            </a:pPr>
            <a:r>
              <a:rPr lang="ru-RU" sz="2200" dirty="0">
                <a:solidFill>
                  <a:schemeClr val="bg1"/>
                </a:solidFill>
              </a:rPr>
              <a:t>Распространение в социальных сетях и СМИ положительных видеороликов о прагматичных способах проведения семейных торжеств, о </a:t>
            </a:r>
            <a:r>
              <a:rPr lang="ru-RU" sz="2200" dirty="0" err="1">
                <a:solidFill>
                  <a:schemeClr val="bg1"/>
                </a:solidFill>
              </a:rPr>
              <a:t>лайфхаках</a:t>
            </a:r>
            <a:r>
              <a:rPr lang="ru-RU" sz="2200" dirty="0">
                <a:solidFill>
                  <a:schemeClr val="bg1"/>
                </a:solidFill>
              </a:rPr>
              <a:t> по экономии средств и т.д., что способствует формированию рационального подхода среди населения.</a:t>
            </a:r>
          </a:p>
          <a:p>
            <a:pPr marL="342900" lvl="0" indent="-342900" algn="just">
              <a:spcAft>
                <a:spcPts val="600"/>
              </a:spcAft>
              <a:buFont typeface="Wingdings" pitchFamily="2" charset="2"/>
              <a:buChar char="§"/>
              <a:tabLst>
                <a:tab pos="630555" algn="l"/>
              </a:tabLst>
            </a:pPr>
            <a:r>
              <a:rPr lang="ru-RU" sz="2200" dirty="0">
                <a:solidFill>
                  <a:schemeClr val="bg1"/>
                </a:solidFill>
                <a:ea typeface="Calibri" panose="020F0502020204030204" pitchFamily="34" charset="0"/>
              </a:rPr>
              <a:t>Размещение в лифтах и подъездах жилых домов иллюстративных надписей: «Спасибо, что донесли мусор до контейнера» для формирования культуры соблюдения чистоты и уважения к окружающей среде.</a:t>
            </a:r>
          </a:p>
          <a:p>
            <a:pPr marL="342900" lvl="0" indent="-342900" algn="just">
              <a:spcAft>
                <a:spcPts val="600"/>
              </a:spcAft>
              <a:buFont typeface="Wingdings" pitchFamily="2" charset="2"/>
              <a:buChar char="§"/>
              <a:tabLst>
                <a:tab pos="630555" algn="l"/>
              </a:tabLst>
            </a:pPr>
            <a:r>
              <a:rPr lang="ru-RU" sz="2200" dirty="0">
                <a:solidFill>
                  <a:schemeClr val="bg1"/>
                </a:solidFill>
                <a:ea typeface="Calibri" panose="020F0502020204030204" pitchFamily="34" charset="0"/>
              </a:rPr>
              <a:t>Размещение в организациях надписей с социальным аспектом по типу: «Сотрудники этой организации самые вежливые», «Самое некурящее здание во всем округе» и т.д. для подталкивания людей к стремлению быть таковыми и в дальнейшем сформировать эту культуру поведения.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8921" y="117829"/>
            <a:ext cx="2024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Примеры</a:t>
            </a:r>
            <a:endParaRPr lang="ru-RU" sz="3600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88304" y="6453386"/>
            <a:ext cx="1596292" cy="404614"/>
          </a:xfrm>
        </p:spPr>
        <p:txBody>
          <a:bodyPr/>
          <a:lstStyle/>
          <a:p>
            <a:fld id="{1BCB5AEA-2185-4A9B-840C-E0FB0C63C807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2632" y="139071"/>
            <a:ext cx="8679975" cy="1325563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</a:rPr>
              <a:t>Метатренд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  - Ускорение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B8AC-86DE-41D5-9CEF-AF47F1E9E05C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44203" cy="395514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2633" y="1910688"/>
            <a:ext cx="8679975" cy="444566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Все перечисленные изменения происходят под влиянием одного общего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метатренда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— возрастающей скорости изменений.</a:t>
            </a:r>
          </a:p>
          <a:p>
            <a:pPr marL="0" indent="0" algn="r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Новые технологические решения и социальные практики возникают все быстрее. Этот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метатренд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не только воздействует на обозначенные изменения, но и задает темпы обновления окружающего мира — темпы, к которым не готовы большинство ныне существующих социальных институтов.</a:t>
            </a:r>
          </a:p>
        </p:txBody>
      </p:sp>
    </p:spTree>
    <p:extLst>
      <p:ext uri="{BB962C8B-B14F-4D97-AF65-F5344CB8AC3E}">
        <p14:creationId xmlns:p14="http://schemas.microsoft.com/office/powerpoint/2010/main" val="125727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/>
          <p:nvPr/>
        </p:nvCxnSpPr>
        <p:spPr>
          <a:xfrm>
            <a:off x="5904285" y="1116881"/>
            <a:ext cx="1" cy="25412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275111" y="3658159"/>
            <a:ext cx="3629174" cy="2313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904285" y="3641998"/>
            <a:ext cx="3361526" cy="22920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одержимое 2"/>
          <p:cNvSpPr txBox="1">
            <a:spLocks/>
          </p:cNvSpPr>
          <p:nvPr/>
        </p:nvSpPr>
        <p:spPr>
          <a:xfrm rot="2059780">
            <a:off x="5735273" y="3371624"/>
            <a:ext cx="3743826" cy="1227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Казахстан</a:t>
            </a: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 rot="19627686">
            <a:off x="1791306" y="3267892"/>
            <a:ext cx="4453647" cy="1319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Человеческий капитал (население)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3297645" y="4895930"/>
            <a:ext cx="5213281" cy="658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Общество</a:t>
            </a:r>
          </a:p>
        </p:txBody>
      </p:sp>
      <p:sp>
        <p:nvSpPr>
          <p:cNvPr id="33" name="Содержимое 2"/>
          <p:cNvSpPr txBox="1">
            <a:spLocks/>
          </p:cNvSpPr>
          <p:nvPr/>
        </p:nvSpPr>
        <p:spPr>
          <a:xfrm rot="19627686">
            <a:off x="1160941" y="2521520"/>
            <a:ext cx="4588307" cy="653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Развитие личности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1680302" y="5813715"/>
            <a:ext cx="8447965" cy="808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Развитие государства,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гражданского общества, местных сообществ</a:t>
            </a: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 rot="2059780">
            <a:off x="5795698" y="2437716"/>
            <a:ext cx="5663704" cy="103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Развитие нации,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международное</a:t>
            </a:r>
            <a:r>
              <a:rPr kumimoji="0" lang="ru-RU" sz="2400" i="1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позиционирование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7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>Как оценить эффективность реализации Программы «</a:t>
            </a:r>
            <a:r>
              <a:rPr lang="ru-RU" sz="3100" b="1" dirty="0" err="1">
                <a:solidFill>
                  <a:schemeClr val="accent1">
                    <a:lumMod val="50000"/>
                  </a:schemeClr>
                </a:solidFill>
              </a:rPr>
              <a:t>Рухани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100" b="1" dirty="0" err="1">
                <a:solidFill>
                  <a:schemeClr val="accent1">
                    <a:lumMod val="50000"/>
                  </a:schemeClr>
                </a:solidFill>
              </a:rPr>
              <a:t>жа</a:t>
            </a:r>
            <a:r>
              <a:rPr lang="kk-KZ" sz="3100" b="1" dirty="0">
                <a:solidFill>
                  <a:schemeClr val="accent1">
                    <a:lumMod val="50000"/>
                  </a:schemeClr>
                </a:solidFill>
              </a:rPr>
              <a:t>ңғ</a:t>
            </a:r>
            <a:r>
              <a:rPr lang="ru-RU" sz="3100" b="1" dirty="0" err="1">
                <a:solidFill>
                  <a:schemeClr val="accent1">
                    <a:lumMod val="50000"/>
                  </a:schemeClr>
                </a:solidFill>
              </a:rPr>
              <a:t>ыру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>»?</a:t>
            </a:r>
          </a:p>
        </p:txBody>
      </p:sp>
    </p:spTree>
    <p:extLst>
      <p:ext uri="{BB962C8B-B14F-4D97-AF65-F5344CB8AC3E}">
        <p14:creationId xmlns:p14="http://schemas.microsoft.com/office/powerpoint/2010/main" val="281938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allAtOnce"/>
      <p:bldP spid="26" grpId="0" build="allAtOnce"/>
      <p:bldP spid="30" grpId="0" build="allAtOnce"/>
      <p:bldP spid="33" grpId="0" build="allAtOnce"/>
      <p:bldP spid="34" grpId="0" build="allAtOnce"/>
      <p:bldP spid="35" grpId="0" build="allAtOnce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>
            <a:cxnSpLocks/>
          </p:cNvCxnSpPr>
          <p:nvPr/>
        </p:nvCxnSpPr>
        <p:spPr>
          <a:xfrm>
            <a:off x="6163597" y="938786"/>
            <a:ext cx="1" cy="24054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534423" y="3344264"/>
            <a:ext cx="3629174" cy="2313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163597" y="3328103"/>
            <a:ext cx="3361526" cy="22920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19308"/>
            <a:ext cx="12159284" cy="3498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Принципы «</a:t>
            </a:r>
            <a:r>
              <a:rPr lang="ru-RU" sz="3200" b="1" dirty="0" err="1"/>
              <a:t>Рухани</a:t>
            </a:r>
            <a:r>
              <a:rPr lang="ru-RU" sz="3200" b="1" dirty="0"/>
              <a:t> </a:t>
            </a:r>
            <a:r>
              <a:rPr lang="ru-RU" sz="3200" b="1" dirty="0" err="1"/>
              <a:t>жа</a:t>
            </a:r>
            <a:r>
              <a:rPr lang="kk-KZ" sz="3200" b="1" dirty="0"/>
              <a:t>ңғ</a:t>
            </a:r>
            <a:r>
              <a:rPr lang="ru-RU" sz="3200" b="1" dirty="0" err="1"/>
              <a:t>ыру</a:t>
            </a:r>
            <a:r>
              <a:rPr lang="ru-RU" sz="3200" b="1" dirty="0"/>
              <a:t>»</a:t>
            </a: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 rot="2059780">
            <a:off x="6444780" y="2939527"/>
            <a:ext cx="3743826" cy="155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Сохранение национальной идентичности</a:t>
            </a: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 rot="19627686">
            <a:off x="1862180" y="2724854"/>
            <a:ext cx="3998779" cy="15220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Прагматизм,                 культ знаний, конкурентоспособность, открытость сознания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3556955" y="4963540"/>
            <a:ext cx="5213281" cy="1232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Эволюционное развитие Казахстана</a:t>
            </a:r>
          </a:p>
        </p:txBody>
      </p:sp>
      <p:sp>
        <p:nvSpPr>
          <p:cNvPr id="33" name="Содержимое 2"/>
          <p:cNvSpPr txBox="1">
            <a:spLocks/>
          </p:cNvSpPr>
          <p:nvPr/>
        </p:nvSpPr>
        <p:spPr>
          <a:xfrm rot="19627686">
            <a:off x="845626" y="1968130"/>
            <a:ext cx="4588307" cy="653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Развитие личности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1" y="6166475"/>
            <a:ext cx="12191999" cy="415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Развитие государства, гражданского общества, местных сообществ</a:t>
            </a: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 rot="2059780">
            <a:off x="7332546" y="1847263"/>
            <a:ext cx="3743826" cy="144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Развитие нации, международное</a:t>
            </a:r>
            <a:r>
              <a:rPr kumimoji="0" lang="ru-RU" sz="2400" i="1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позиционирование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2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build="allAtOnce"/>
      <p:bldP spid="26" grpId="0" build="allAtOnce"/>
      <p:bldP spid="30" grpId="0" build="allAtOnce"/>
      <p:bldP spid="33" grpId="0" build="allAtOnce"/>
      <p:bldP spid="34" grpId="0" build="allAtOnce"/>
      <p:bldP spid="3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/>
          <p:cNvSpPr/>
          <p:nvPr/>
        </p:nvSpPr>
        <p:spPr>
          <a:xfrm>
            <a:off x="581565" y="0"/>
            <a:ext cx="11368583" cy="6857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886360" y="182839"/>
            <a:ext cx="6759462" cy="64908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225517" y="1377159"/>
            <a:ext cx="4080681" cy="408068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83454" y="1724059"/>
            <a:ext cx="2591310" cy="400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Конкурентоспособность</a:t>
            </a:r>
          </a:p>
        </p:txBody>
      </p:sp>
      <p:sp>
        <p:nvSpPr>
          <p:cNvPr id="18" name="Овал 17"/>
          <p:cNvSpPr/>
          <p:nvPr/>
        </p:nvSpPr>
        <p:spPr>
          <a:xfrm>
            <a:off x="5054269" y="2243982"/>
            <a:ext cx="2345578" cy="23470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35154" y="2494679"/>
            <a:ext cx="1840045" cy="400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Прагматизм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767953" y="3778490"/>
            <a:ext cx="1860508" cy="625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Открытость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сознания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38625" y="2512463"/>
            <a:ext cx="1400227" cy="630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Культ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знания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73837" y="3768111"/>
            <a:ext cx="2292950" cy="604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Сохранение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идентичности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28009" y="4636121"/>
            <a:ext cx="2075696" cy="701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Эволюционное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развитие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412442" y="1209474"/>
            <a:ext cx="1787511" cy="401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Творческий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070740" y="2139923"/>
            <a:ext cx="1787511" cy="401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Культурный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EQ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44722" y="2126065"/>
            <a:ext cx="1707299" cy="401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Трехъязычный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15812" y="638041"/>
            <a:ext cx="2135734" cy="401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Целеустремленный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185310" y="547081"/>
            <a:ext cx="2012274" cy="535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Постоянно развивающийся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491657" y="3076403"/>
            <a:ext cx="1787511" cy="588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Экологически грамотный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434601" y="1424116"/>
            <a:ext cx="1435625" cy="401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Digital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man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11975" y="5053303"/>
            <a:ext cx="1787511" cy="627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Преданный Родине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798913" y="5285947"/>
            <a:ext cx="2274046" cy="627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Коммуникабельный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513414" y="4700730"/>
            <a:ext cx="2274046" cy="627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Ответственный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888202" y="3891337"/>
            <a:ext cx="2635403" cy="627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Квалифицированный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228599" y="2930460"/>
            <a:ext cx="2112606" cy="627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Образованный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IQ 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904504" y="5811692"/>
            <a:ext cx="1981567" cy="627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Миролюбивый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LQ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37" y="2766423"/>
            <a:ext cx="865198" cy="13371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01" y="2864089"/>
            <a:ext cx="909923" cy="1188638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912027" y="3184276"/>
            <a:ext cx="1398691" cy="501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Думай 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о Земле!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129900" y="731523"/>
            <a:ext cx="1745056" cy="763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Думай 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о будущем!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639367" y="830212"/>
            <a:ext cx="1915511" cy="60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Неси в мир 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красоту!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554878" y="2897826"/>
            <a:ext cx="1429166" cy="945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Найди 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свое 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призвание!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119740" y="5255174"/>
            <a:ext cx="1491117" cy="739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Собери 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команду!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513801" y="5226453"/>
            <a:ext cx="1278884" cy="929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Будь 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частью 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целого!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609342" y="4272828"/>
            <a:ext cx="1890752" cy="557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Знающий историю и традиции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200511" y="5680965"/>
            <a:ext cx="1981567" cy="627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Милосердный</a:t>
            </a:r>
          </a:p>
        </p:txBody>
      </p:sp>
      <p:sp>
        <p:nvSpPr>
          <p:cNvPr id="49" name="Заголовок 1"/>
          <p:cNvSpPr>
            <a:spLocks noGrp="1"/>
          </p:cNvSpPr>
          <p:nvPr>
            <p:ph type="title"/>
          </p:nvPr>
        </p:nvSpPr>
        <p:spPr>
          <a:xfrm rot="16200000">
            <a:off x="-3056726" y="3233098"/>
            <a:ext cx="6559038" cy="458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Портрет гражданина Казахстана</a:t>
            </a:r>
          </a:p>
        </p:txBody>
      </p:sp>
    </p:spTree>
    <p:extLst>
      <p:ext uri="{BB962C8B-B14F-4D97-AF65-F5344CB8AC3E}">
        <p14:creationId xmlns:p14="http://schemas.microsoft.com/office/powerpoint/2010/main" val="38364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5" grpId="0" animBg="1"/>
      <p:bldP spid="5" grpId="0" animBg="1"/>
      <p:bldP spid="15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38461" y="6356350"/>
            <a:ext cx="2743200" cy="365125"/>
          </a:xfrm>
        </p:spPr>
        <p:txBody>
          <a:bodyPr/>
          <a:lstStyle/>
          <a:p>
            <a:fld id="{D7AFB8AC-86DE-41D5-9CEF-AF47F1E9E05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7866149" y="3986978"/>
            <a:ext cx="3291134" cy="763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a typeface="Open Sans" pitchFamily="34" charset="0"/>
                <a:cs typeface="Open Sans" pitchFamily="34" charset="0"/>
              </a:rPr>
              <a:t>ИНКЛЮЗИЯ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1904456" y="3756045"/>
            <a:ext cx="5100089" cy="997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ea typeface="Open Sans" pitchFamily="34" charset="0"/>
                <a:cs typeface="Open Sans" pitchFamily="34" charset="0"/>
              </a:rPr>
              <a:t>ТВОРЧЕСКОЕ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ea typeface="Open Sans" pitchFamily="34" charset="0"/>
                <a:cs typeface="Open Sans" pitchFamily="34" charset="0"/>
              </a:rPr>
              <a:t> И КУЛЬТУРНОЕ РАЗВИТИЕ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2212286" y="2110382"/>
            <a:ext cx="4471056" cy="1304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Open Sans" pitchFamily="34" charset="0"/>
                <a:cs typeface="Open Sans" pitchFamily="34" charset="0"/>
              </a:rPr>
              <a:t>ЭКОНОМИЧЕСКАЯ НЕЗАВИСИМОСТЬ</a:t>
            </a: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7223945" y="2145361"/>
            <a:ext cx="4575542" cy="998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Open Sans" pitchFamily="34" charset="0"/>
                <a:cs typeface="Open Sans" pitchFamily="34" charset="0"/>
              </a:rPr>
              <a:t>САМООРГАНИЗАЦИЯ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Open Sans" pitchFamily="34" charset="0"/>
                <a:cs typeface="Open Sans" pitchFamily="34" charset="0"/>
              </a:rPr>
              <a:t> НАСЕЛЕНИЯ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929130" y="0"/>
            <a:ext cx="75415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715349" y="3403076"/>
            <a:ext cx="8239027" cy="94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одержимое 2"/>
          <p:cNvSpPr txBox="1">
            <a:spLocks/>
          </p:cNvSpPr>
          <p:nvPr/>
        </p:nvSpPr>
        <p:spPr>
          <a:xfrm>
            <a:off x="2377832" y="835418"/>
            <a:ext cx="4294541" cy="9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>
                <a:solidFill>
                  <a:schemeClr val="accent5"/>
                </a:solidFill>
              </a:rPr>
              <a:t>Рынок, предпринимательство, у</a:t>
            </a:r>
            <a:r>
              <a:rPr lang="ru-RU" sz="2400" b="1" noProof="0" dirty="0" err="1">
                <a:solidFill>
                  <a:schemeClr val="accent5"/>
                </a:solidFill>
              </a:rPr>
              <a:t>стойчивое</a:t>
            </a:r>
            <a:r>
              <a:rPr lang="ru-RU" sz="2400" b="1" noProof="0" dirty="0">
                <a:solidFill>
                  <a:schemeClr val="accent5"/>
                </a:solidFill>
              </a:rPr>
              <a:t> развитие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2098293" y="5015548"/>
            <a:ext cx="4599641" cy="607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Традиции, праздники, творчество, искусство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>
          <a:xfrm>
            <a:off x="7330784" y="4959828"/>
            <a:ext cx="4558554" cy="719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a typeface="Open Sans" pitchFamily="34" charset="0"/>
                <a:cs typeface="Open Sans" pitchFamily="34" charset="0"/>
              </a:rPr>
              <a:t>Единство общества, социализация, реабилитация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5369" y="0"/>
            <a:ext cx="1882469" cy="68704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 rot="16200000">
            <a:off x="-2414634" y="2500230"/>
            <a:ext cx="6680999" cy="1882470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ru-RU" sz="3600" b="1" dirty="0">
                <a:solidFill>
                  <a:schemeClr val="bg1"/>
                </a:solidFill>
                <a:latin typeface="+mn-lt"/>
              </a:rPr>
              <a:t>ОБЩЕСТВО</a:t>
            </a:r>
            <a:br>
              <a:rPr lang="ru-RU" sz="3600" dirty="0">
                <a:solidFill>
                  <a:schemeClr val="bg1"/>
                </a:solidFill>
                <a:latin typeface="+mn-lt"/>
              </a:rPr>
            </a:b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Развитие государства, </a:t>
            </a:r>
            <a:br>
              <a:rPr lang="ru-RU" sz="2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гражданского общества, местных сообществ</a:t>
            </a:r>
            <a:endParaRPr lang="ru-RU" sz="2400" b="1" dirty="0">
              <a:solidFill>
                <a:schemeClr val="bg1"/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6" name="Содержимое 2"/>
          <p:cNvSpPr txBox="1">
            <a:spLocks/>
          </p:cNvSpPr>
          <p:nvPr/>
        </p:nvSpPr>
        <p:spPr>
          <a:xfrm>
            <a:off x="7004545" y="689093"/>
            <a:ext cx="4987246" cy="1156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Связность общества, самостоятельное решение социальных проблем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144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8" grpId="0" build="allAtOnce"/>
      <p:bldP spid="29" grpId="0" build="allAtOnce"/>
      <p:bldP spid="30" grpId="0" build="allAtOnce"/>
      <p:bldP spid="38" grpId="0" build="allAtOnce"/>
      <p:bldP spid="35" grpId="0" build="allAtOnce"/>
      <p:bldP spid="41" grpId="0" build="allAtOnce"/>
      <p:bldP spid="23" grpId="0" animBg="1"/>
      <p:bldP spid="24" grpId="0"/>
      <p:bldP spid="3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38461" y="6356350"/>
            <a:ext cx="2743200" cy="365125"/>
          </a:xfrm>
        </p:spPr>
        <p:txBody>
          <a:bodyPr/>
          <a:lstStyle/>
          <a:p>
            <a:fld id="{D7AFB8AC-86DE-41D5-9CEF-AF47F1E9E05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6" name="Содержимое 2"/>
          <p:cNvSpPr txBox="1">
            <a:spLocks/>
          </p:cNvSpPr>
          <p:nvPr/>
        </p:nvSpPr>
        <p:spPr>
          <a:xfrm>
            <a:off x="6834862" y="1371575"/>
            <a:ext cx="5262874" cy="1576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a typeface="Open Sans" pitchFamily="34" charset="0"/>
                <a:cs typeface="Open Sans" pitchFamily="34" charset="0"/>
              </a:rPr>
              <a:t>МИССИЯ НА МЕЖДУНАРОДНОЙ АРЕНЕ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7107996" y="4218767"/>
            <a:ext cx="4906252" cy="1203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ea typeface="Open Sans" pitchFamily="34" charset="0"/>
                <a:cs typeface="Open Sans" pitchFamily="34" charset="0"/>
              </a:rPr>
              <a:t>СТЕПЕНЬ ВЛИЯНИЯ НА МИРОВЫЕ ПРОЦЕССЫ</a:t>
            </a: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2231925" y="4218767"/>
            <a:ext cx="4471056" cy="1304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ea typeface="Open Sans" pitchFamily="34" charset="0"/>
                <a:cs typeface="Open Sans" pitchFamily="34" charset="0"/>
              </a:rPr>
              <a:t>МЕСТО В РЯДУ ДРУГИХ СТРАН</a:t>
            </a: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2269764" y="1609579"/>
            <a:ext cx="4575542" cy="998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a typeface="Open Sans" pitchFamily="34" charset="0"/>
                <a:cs typeface="Open Sans" pitchFamily="34" charset="0"/>
              </a:rPr>
              <a:t>ИСТОРИЯ, КУЛЬТУРА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Open Sans" pitchFamily="34" charset="0"/>
                <a:cs typeface="Open Sans" pitchFamily="34" charset="0"/>
              </a:rPr>
              <a:t>, ИДЕНТИЧНОСТЬ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929130" y="0"/>
            <a:ext cx="75415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715349" y="3403076"/>
            <a:ext cx="8239027" cy="94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одержимое 2"/>
          <p:cNvSpPr txBox="1">
            <a:spLocks/>
          </p:cNvSpPr>
          <p:nvPr/>
        </p:nvSpPr>
        <p:spPr>
          <a:xfrm>
            <a:off x="2269764" y="5422550"/>
            <a:ext cx="4294541" cy="9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7261302" y="5415188"/>
            <a:ext cx="4599641" cy="948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>
          <a:xfrm>
            <a:off x="7369370" y="658192"/>
            <a:ext cx="4558554" cy="719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5369" y="0"/>
            <a:ext cx="1882469" cy="68704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 rot="16200000">
            <a:off x="-2414634" y="2500230"/>
            <a:ext cx="6680999" cy="1882470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ru-RU" sz="3600" b="1" dirty="0">
                <a:solidFill>
                  <a:schemeClr val="bg1"/>
                </a:solidFill>
                <a:latin typeface="+mn-lt"/>
              </a:rPr>
              <a:t>КАЗАХСТАН</a:t>
            </a:r>
            <a:br>
              <a:rPr lang="ru-RU" sz="3600" dirty="0">
                <a:solidFill>
                  <a:schemeClr val="bg1"/>
                </a:solidFill>
                <a:latin typeface="+mn-lt"/>
              </a:rPr>
            </a:b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Развитие нации, международное позиционирование</a:t>
            </a:r>
            <a:endParaRPr lang="ru-RU" sz="2400" b="1" dirty="0">
              <a:solidFill>
                <a:schemeClr val="bg1"/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6" name="Содержимое 2"/>
          <p:cNvSpPr txBox="1">
            <a:spLocks/>
          </p:cNvSpPr>
          <p:nvPr/>
        </p:nvSpPr>
        <p:spPr>
          <a:xfrm>
            <a:off x="2049577" y="805218"/>
            <a:ext cx="4697076" cy="914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5922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8" grpId="0" build="allAtOnce"/>
      <p:bldP spid="29" grpId="0" build="allAtOnce"/>
      <p:bldP spid="30" grpId="0" build="allAtOnce"/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4590</TotalTime>
  <Words>2781</Words>
  <Application>Microsoft Macintosh PowerPoint</Application>
  <PresentationFormat>Широкоэкранный</PresentationFormat>
  <Paragraphs>349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Effra Light</vt:lpstr>
      <vt:lpstr>Effra Medium</vt:lpstr>
      <vt:lpstr>Open Sans</vt:lpstr>
      <vt:lpstr>Wingdings</vt:lpstr>
      <vt:lpstr>Тема Office</vt:lpstr>
      <vt:lpstr>Программа «рухани жаңғыру»</vt:lpstr>
      <vt:lpstr>НОВЫЕ ПОДХОДЫ К РЕАЛИЗАЦИИ ПРОГРАММЫ</vt:lpstr>
      <vt:lpstr>Новый сложный мир</vt:lpstr>
      <vt:lpstr>Метатренд  - Ускорение</vt:lpstr>
      <vt:lpstr>Как оценить эффективность реализации Программы «Рухани жаңғыру»?</vt:lpstr>
      <vt:lpstr>Принципы «Рухани жаңғыру»</vt:lpstr>
      <vt:lpstr>Портрет гражданина Казахстана</vt:lpstr>
      <vt:lpstr>ОБЩЕСТВО  Развитие государства,  гражданского общества, местных сообществ</vt:lpstr>
      <vt:lpstr>КАЗАХСТАН  Развитие нации, международное позиционирование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Модернизация сознания – какие институты призваны выполнять эту функцию? </vt:lpstr>
      <vt:lpstr>Как обеспечить широкий охват в работе с населением?</vt:lpstr>
      <vt:lpstr>Презентация PowerPoint</vt:lpstr>
      <vt:lpstr>Важным критерием отбора проектов и мероприятий в Программу  «Рухани жаңғыру» является их инновационность</vt:lpstr>
      <vt:lpstr>Инновационное образование формирует грамотность в отношении будущего. Для этого образование должно:</vt:lpstr>
      <vt:lpstr>Новое просвещение - фундаментальная трансформация мышления,  результатом которой должно стать целостное мировоззрение –  гуманистическое, но свободное от антропоцентризма,  открытое развитию, но ценящее устойчивость и заботящееся о будущем:</vt:lpstr>
      <vt:lpstr>Инновационные экономика и политика – основные тенденции: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Экосистема Акселератора социальных проектов</vt:lpstr>
      <vt:lpstr>ФОРМИРОВАНИЕ КЛАСТЕРОВ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Microsoft Office User</cp:lastModifiedBy>
  <cp:revision>118</cp:revision>
  <dcterms:created xsi:type="dcterms:W3CDTF">2020-02-13T04:59:32Z</dcterms:created>
  <dcterms:modified xsi:type="dcterms:W3CDTF">2020-09-15T06:32:14Z</dcterms:modified>
</cp:coreProperties>
</file>