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60" r:id="rId4"/>
    <p:sldId id="258" r:id="rId5"/>
    <p:sldId id="259" r:id="rId6"/>
    <p:sldId id="269" r:id="rId7"/>
    <p:sldId id="270" r:id="rId8"/>
    <p:sldId id="267" r:id="rId9"/>
    <p:sldId id="279" r:id="rId10"/>
    <p:sldId id="280" r:id="rId11"/>
    <p:sldId id="275" r:id="rId12"/>
    <p:sldId id="276" r:id="rId13"/>
    <p:sldId id="271" r:id="rId14"/>
    <p:sldId id="272" r:id="rId15"/>
    <p:sldId id="273" r:id="rId16"/>
    <p:sldId id="274" r:id="rId17"/>
    <p:sldId id="265" r:id="rId18"/>
    <p:sldId id="266" r:id="rId19"/>
    <p:sldId id="281" r:id="rId20"/>
    <p:sldId id="282" r:id="rId21"/>
    <p:sldId id="261" r:id="rId22"/>
    <p:sldId id="262" r:id="rId23"/>
    <p:sldId id="283" r:id="rId24"/>
    <p:sldId id="284" r:id="rId25"/>
    <p:sldId id="268" r:id="rId26"/>
    <p:sldId id="263" r:id="rId27"/>
    <p:sldId id="264" r:id="rId28"/>
    <p:sldId id="277" r:id="rId29"/>
    <p:sldId id="278" r:id="rId30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45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1" name="Shape 15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 и 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1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— Иван Арсентьев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2400" i="1"/>
            </a:lvl1pPr>
          </a:lstStyle>
          <a:p>
            <a:r>
              <a:t>— Иван Арсентьев</a:t>
            </a:r>
          </a:p>
        </p:txBody>
      </p:sp>
      <p:sp>
        <p:nvSpPr>
          <p:cNvPr id="94" name="«Место ввода цитаты»."/>
          <p:cNvSpPr txBox="1">
            <a:spLocks noGrp="1"/>
          </p:cNvSpPr>
          <p:nvPr>
            <p:ph type="body" sz="quarter" idx="14"/>
          </p:nvPr>
        </p:nvSpPr>
        <p:spPr>
          <a:xfrm>
            <a:off x="1270000" y="4308599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«Место ввода цитаты».</a:t>
            </a:r>
          </a:p>
        </p:txBody>
      </p:sp>
      <p:sp>
        <p:nvSpPr>
          <p:cNvPr id="9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Изображение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объект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650239" y="390596"/>
            <a:ext cx="11704322" cy="1625602"/>
          </a:xfrm>
          <a:prstGeom prst="rect">
            <a:avLst/>
          </a:prstGeom>
        </p:spPr>
        <p:txBody>
          <a:bodyPr lIns="65021" tIns="65021" rIns="65021" bIns="65021"/>
          <a:lstStyle>
            <a:lvl1pPr defTabSz="1300480">
              <a:defRPr sz="6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118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650239" y="2275839"/>
            <a:ext cx="11704322" cy="6436927"/>
          </a:xfrm>
          <a:prstGeom prst="rect">
            <a:avLst/>
          </a:prstGeom>
        </p:spPr>
        <p:txBody>
          <a:bodyPr lIns="65021" tIns="65021" rIns="65021" bIns="65021" anchor="t"/>
          <a:lstStyle>
            <a:lvl1pPr marL="471487" indent="-471487" defTabSz="1300480">
              <a:spcBef>
                <a:spcPts val="900"/>
              </a:spcBef>
              <a:buClrTx/>
              <a:buSzPct val="100000"/>
              <a:buFont typeface="Arial"/>
              <a:defRPr sz="4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06235" indent="-449035" defTabSz="1300480">
              <a:spcBef>
                <a:spcPts val="900"/>
              </a:spcBef>
              <a:buClrTx/>
              <a:buSzPct val="100000"/>
              <a:buFont typeface="Arial"/>
              <a:buChar char="–"/>
              <a:defRPr sz="4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19100" defTabSz="1300480">
              <a:spcBef>
                <a:spcPts val="900"/>
              </a:spcBef>
              <a:buClrTx/>
              <a:buSzPct val="100000"/>
              <a:buFont typeface="Arial"/>
              <a:defRPr sz="4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74520" indent="-502920" defTabSz="1300480">
              <a:spcBef>
                <a:spcPts val="900"/>
              </a:spcBef>
              <a:buClrTx/>
              <a:buSzPct val="100000"/>
              <a:buFont typeface="Arial"/>
              <a:buChar char="–"/>
              <a:defRPr sz="4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331720" indent="-502920" defTabSz="1300480">
              <a:spcBef>
                <a:spcPts val="900"/>
              </a:spcBef>
              <a:buClrTx/>
              <a:buSzPct val="100000"/>
              <a:buFont typeface="Arial"/>
              <a:buChar char="»"/>
              <a:defRPr sz="4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19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998699" y="9114115"/>
            <a:ext cx="355865" cy="371343"/>
          </a:xfrm>
          <a:prstGeom prst="rect">
            <a:avLst/>
          </a:prstGeom>
        </p:spPr>
        <p:txBody>
          <a:bodyPr lIns="65021" tIns="65021" rIns="65021" bIns="65021" anchor="ctr"/>
          <a:lstStyle>
            <a:lvl1pPr algn="r" defTabSz="1300480">
              <a:defRPr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 слайд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998699" y="9114115"/>
            <a:ext cx="355865" cy="371343"/>
          </a:xfrm>
          <a:prstGeom prst="rect">
            <a:avLst/>
          </a:prstGeom>
        </p:spPr>
        <p:txBody>
          <a:bodyPr lIns="65021" tIns="65021" rIns="65021" bIns="65021" anchor="ctr"/>
          <a:lstStyle>
            <a:lvl1pPr algn="r" defTabSz="1300480">
              <a:defRPr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итульный слайд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975359" y="3029937"/>
            <a:ext cx="11054082" cy="2090703"/>
          </a:xfrm>
          <a:prstGeom prst="rect">
            <a:avLst/>
          </a:prstGeom>
        </p:spPr>
        <p:txBody>
          <a:bodyPr lIns="65021" tIns="65021" rIns="65021" bIns="65021"/>
          <a:lstStyle>
            <a:lvl1pPr defTabSz="1300480">
              <a:defRPr sz="6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13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950719" y="5527040"/>
            <a:ext cx="9103361" cy="2492587"/>
          </a:xfrm>
          <a:prstGeom prst="rect">
            <a:avLst/>
          </a:prstGeom>
        </p:spPr>
        <p:txBody>
          <a:bodyPr lIns="65021" tIns="65021" rIns="65021" bIns="65021" anchor="t"/>
          <a:lstStyle>
            <a:lvl1pPr marL="0" indent="0" algn="ctr" defTabSz="1300480">
              <a:spcBef>
                <a:spcPts val="900"/>
              </a:spcBef>
              <a:buClrTx/>
              <a:buSzTx/>
              <a:buNone/>
              <a:defRPr sz="44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indent="0" algn="ctr" defTabSz="1300480">
              <a:spcBef>
                <a:spcPts val="900"/>
              </a:spcBef>
              <a:buClrTx/>
              <a:buSzTx/>
              <a:buNone/>
              <a:defRPr sz="44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indent="0" algn="ctr" defTabSz="1300480">
              <a:spcBef>
                <a:spcPts val="900"/>
              </a:spcBef>
              <a:buClrTx/>
              <a:buSzTx/>
              <a:buNone/>
              <a:defRPr sz="44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indent="0" algn="ctr" defTabSz="1300480">
              <a:spcBef>
                <a:spcPts val="900"/>
              </a:spcBef>
              <a:buClrTx/>
              <a:buSzTx/>
              <a:buNone/>
              <a:defRPr sz="44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indent="0" algn="ctr" defTabSz="1300480">
              <a:spcBef>
                <a:spcPts val="900"/>
              </a:spcBef>
              <a:buClrTx/>
              <a:buSzTx/>
              <a:buNone/>
              <a:defRPr sz="44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5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998699" y="9114115"/>
            <a:ext cx="355865" cy="371343"/>
          </a:xfrm>
          <a:prstGeom prst="rect">
            <a:avLst/>
          </a:prstGeom>
        </p:spPr>
        <p:txBody>
          <a:bodyPr lIns="65021" tIns="65021" rIns="65021" bIns="65021" anchor="ctr"/>
          <a:lstStyle>
            <a:lvl1pPr algn="r" defTabSz="1300480">
              <a:defRPr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650239" y="390594"/>
            <a:ext cx="11704322" cy="1625603"/>
          </a:xfrm>
          <a:prstGeom prst="rect">
            <a:avLst/>
          </a:prstGeom>
        </p:spPr>
        <p:txBody>
          <a:bodyPr lIns="65021" tIns="65021" rIns="65021" bIns="65021"/>
          <a:lstStyle>
            <a:lvl1pPr defTabSz="1300480">
              <a:defRPr sz="6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14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650239" y="2275839"/>
            <a:ext cx="11704322" cy="6436927"/>
          </a:xfrm>
          <a:prstGeom prst="rect">
            <a:avLst/>
          </a:prstGeom>
        </p:spPr>
        <p:txBody>
          <a:bodyPr lIns="65021" tIns="65021" rIns="65021" bIns="65021" anchor="t"/>
          <a:lstStyle>
            <a:lvl1pPr marL="0" indent="0" defTabSz="1300480">
              <a:spcBef>
                <a:spcPts val="900"/>
              </a:spcBef>
              <a:buClrTx/>
              <a:buSzTx/>
              <a:buNone/>
              <a:defRPr sz="4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indent="0" defTabSz="1300480">
              <a:spcBef>
                <a:spcPts val="900"/>
              </a:spcBef>
              <a:buClrTx/>
              <a:buSzTx/>
              <a:buNone/>
              <a:defRPr sz="4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indent="0" defTabSz="1300480">
              <a:spcBef>
                <a:spcPts val="900"/>
              </a:spcBef>
              <a:buClrTx/>
              <a:buSzTx/>
              <a:buNone/>
              <a:defRPr sz="4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indent="0" defTabSz="1300480">
              <a:spcBef>
                <a:spcPts val="900"/>
              </a:spcBef>
              <a:buClrTx/>
              <a:buSzTx/>
              <a:buNone/>
              <a:defRPr sz="4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indent="0" defTabSz="1300480">
              <a:spcBef>
                <a:spcPts val="900"/>
              </a:spcBef>
              <a:buClrTx/>
              <a:buSzTx/>
              <a:buNone/>
              <a:defRPr sz="4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4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998697" y="9112985"/>
            <a:ext cx="355866" cy="371343"/>
          </a:xfrm>
          <a:prstGeom prst="rect">
            <a:avLst/>
          </a:prstGeom>
        </p:spPr>
        <p:txBody>
          <a:bodyPr lIns="65021" tIns="65021" rIns="65021" bIns="65021" anchor="ctr"/>
          <a:lstStyle>
            <a:lvl1pPr algn="r" defTabSz="1300480">
              <a:defRPr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горизонт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Изображение"/>
          <p:cNvSpPr>
            <a:spLocks noGrp="1"/>
          </p:cNvSpPr>
          <p:nvPr>
            <p:ph type="pic" idx="13"/>
          </p:nvPr>
        </p:nvSpPr>
        <p:spPr>
          <a:xfrm>
            <a:off x="1619250" y="673100"/>
            <a:ext cx="9758016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по центр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3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вертик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Изображение"/>
          <p:cNvSpPr>
            <a:spLocks noGrp="1"/>
          </p:cNvSpPr>
          <p:nvPr>
            <p:ph type="pic" sz="half" idx="13"/>
          </p:nvPr>
        </p:nvSpPr>
        <p:spPr>
          <a:xfrm>
            <a:off x="6718300" y="638919"/>
            <a:ext cx="5334001" cy="82169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Текст заголовка</a:t>
            </a:r>
          </a:p>
        </p:txBody>
      </p:sp>
      <p:sp>
        <p:nvSpPr>
          <p:cNvPr id="40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с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7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пункты и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Изображение"/>
          <p:cNvSpPr>
            <a:spLocks noGrp="1"/>
          </p:cNvSpPr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67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buClrTx/>
              <a:defRPr sz="2800"/>
            </a:lvl1pPr>
            <a:lvl2pPr marL="685800" indent="-342900">
              <a:spcBef>
                <a:spcPts val="3200"/>
              </a:spcBef>
              <a:buClrTx/>
              <a:defRPr sz="2800"/>
            </a:lvl2pPr>
            <a:lvl3pPr marL="1028700" indent="-342900">
              <a:spcBef>
                <a:spcPts val="3200"/>
              </a:spcBef>
              <a:buClrTx/>
              <a:defRPr sz="2800"/>
            </a:lvl3pPr>
            <a:lvl4pPr marL="1371600" indent="-342900">
              <a:spcBef>
                <a:spcPts val="3200"/>
              </a:spcBef>
              <a:buClrTx/>
              <a:defRPr sz="2800"/>
            </a:lvl4pPr>
            <a:lvl5pPr marL="1714500" indent="-342900">
              <a:spcBef>
                <a:spcPts val="3200"/>
              </a:spcBef>
              <a:buClrTx/>
              <a:defRPr sz="28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6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3 шт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Изображение"/>
          <p:cNvSpPr>
            <a:spLocks noGrp="1"/>
          </p:cNvSpPr>
          <p:nvPr>
            <p:ph type="pic" sz="quarter" idx="13"/>
          </p:nvPr>
        </p:nvSpPr>
        <p:spPr>
          <a:xfrm>
            <a:off x="6731000" y="49657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Изображение"/>
          <p:cNvSpPr>
            <a:spLocks noGrp="1"/>
          </p:cNvSpPr>
          <p:nvPr>
            <p:ph type="pic" sz="quarter" idx="14"/>
          </p:nvPr>
        </p:nvSpPr>
        <p:spPr>
          <a:xfrm>
            <a:off x="6731000" y="6350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Изображение"/>
          <p:cNvSpPr>
            <a:spLocks noGrp="1"/>
          </p:cNvSpPr>
          <p:nvPr>
            <p:ph type="pic" sz="half" idx="15"/>
          </p:nvPr>
        </p:nvSpPr>
        <p:spPr>
          <a:xfrm>
            <a:off x="9525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9214" y="-5"/>
            <a:ext cx="13004802" cy="9753607"/>
          </a:xfrm>
          <a:prstGeom prst="rect">
            <a:avLst/>
          </a:prstGeom>
          <a:ln w="12700">
            <a:miter lim="400000"/>
          </a:ln>
        </p:spPr>
      </p:pic>
      <p:sp>
        <p:nvSpPr>
          <p:cNvPr id="155" name="TextBox 4"/>
          <p:cNvSpPr txBox="1"/>
          <p:nvPr/>
        </p:nvSpPr>
        <p:spPr>
          <a:xfrm>
            <a:off x="1610598" y="3301684"/>
            <a:ext cx="10026081" cy="11777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/>
          <a:p>
            <a:pPr defTabSz="1300204">
              <a:defRPr sz="34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dirty="0"/>
              <a:t>Спецпроекты программы «</a:t>
            </a:r>
            <a:r>
              <a:rPr lang="ru-RU" dirty="0" err="1"/>
              <a:t>Рухани</a:t>
            </a:r>
            <a:r>
              <a:rPr lang="ru-RU" dirty="0"/>
              <a:t> </a:t>
            </a:r>
            <a:r>
              <a:rPr lang="ru-RU" dirty="0" err="1"/>
              <a:t>жаңғыру</a:t>
            </a:r>
            <a:r>
              <a:rPr lang="ru-RU" dirty="0"/>
              <a:t>». Первые итоги и достижения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156" name="Прямая соединительная линия 2"/>
          <p:cNvSpPr/>
          <p:nvPr/>
        </p:nvSpPr>
        <p:spPr>
          <a:xfrm>
            <a:off x="1232869" y="5993304"/>
            <a:ext cx="10641475" cy="18"/>
          </a:xfrm>
          <a:prstGeom prst="line">
            <a:avLst/>
          </a:prstGeom>
          <a:ln w="25400">
            <a:solidFill>
              <a:srgbClr val="1F497D"/>
            </a:solidFill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</p:spPr>
        <p:txBody>
          <a:bodyPr lIns="65022" tIns="65022" rIns="65022" bIns="65022"/>
          <a:lstStyle/>
          <a:p>
            <a:pPr algn="l" defTabSz="1300480">
              <a:defRPr b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5664" y="-5"/>
            <a:ext cx="2573403" cy="2573403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2"/>
            <a:ext cx="13004801" cy="9753602"/>
          </a:xfrm>
          <a:prstGeom prst="rect">
            <a:avLst/>
          </a:prstGeom>
          <a:ln w="12700">
            <a:miter lim="400000"/>
          </a:ln>
        </p:spPr>
      </p:pic>
      <p:sp>
        <p:nvSpPr>
          <p:cNvPr id="187" name="Формирование экологического сознания"/>
          <p:cNvSpPr txBox="1"/>
          <p:nvPr/>
        </p:nvSpPr>
        <p:spPr>
          <a:xfrm>
            <a:off x="4301515" y="2029941"/>
            <a:ext cx="3786512" cy="603707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r>
              <a:rPr lang="ru-RU" dirty="0"/>
              <a:t>Рекомендации для РПО по организации работы на местах: </a:t>
            </a:r>
            <a:endParaRPr dirty="0"/>
          </a:p>
        </p:txBody>
      </p:sp>
      <p:sp>
        <p:nvSpPr>
          <p:cNvPr id="188" name="Проведение профориентации"/>
          <p:cNvSpPr txBox="1"/>
          <p:nvPr/>
        </p:nvSpPr>
        <p:spPr>
          <a:xfrm>
            <a:off x="312407" y="4331647"/>
            <a:ext cx="12204615" cy="1826141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pPr algn="just"/>
            <a:r>
              <a:rPr lang="ru-RU" dirty="0"/>
              <a:t>– Помощь в подготовке исторического материала;</a:t>
            </a:r>
          </a:p>
          <a:p>
            <a:pPr algn="just"/>
            <a:r>
              <a:rPr lang="ru-RU" dirty="0"/>
              <a:t>– Создание пула историков региона с указанием узкой специализации и компетенций;</a:t>
            </a:r>
          </a:p>
          <a:p>
            <a:pPr algn="just"/>
            <a:r>
              <a:rPr lang="ru-RU" dirty="0"/>
              <a:t>– Перекрестная работа с другими спецпроектами по части выбора исторических личностей (к примеру, Великие имена Великой степи);</a:t>
            </a:r>
          </a:p>
          <a:p>
            <a:pPr algn="just"/>
            <a:r>
              <a:rPr lang="ru-RU" dirty="0"/>
              <a:t>- Создание списка исторических личностей региона; </a:t>
            </a:r>
          </a:p>
          <a:p>
            <a:pPr algn="just"/>
            <a:r>
              <a:rPr lang="kk-KZ" dirty="0"/>
              <a:t>- </a:t>
            </a:r>
            <a:r>
              <a:rPr lang="ru-RU" dirty="0"/>
              <a:t>Проведение работы по информационному сопровождению проектов; </a:t>
            </a:r>
            <a:endParaRPr lang="kk-KZ" dirty="0"/>
          </a:p>
          <a:p>
            <a:pPr algn="just"/>
            <a:r>
              <a:rPr lang="kk-KZ" dirty="0"/>
              <a:t>- </a:t>
            </a:r>
            <a:r>
              <a:rPr lang="ru-RU" dirty="0"/>
              <a:t>Создание телевизионного контента и материалов для социальных сетей по согласованию с ЦГО. </a:t>
            </a:r>
          </a:p>
        </p:txBody>
      </p:sp>
      <p:sp>
        <p:nvSpPr>
          <p:cNvPr id="196" name="Текст"/>
          <p:cNvSpPr txBox="1"/>
          <p:nvPr/>
        </p:nvSpPr>
        <p:spPr>
          <a:xfrm>
            <a:off x="6726115" y="8302653"/>
            <a:ext cx="564516" cy="5639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50215" algn="just" defTabSz="1300480">
              <a:spcBef>
                <a:spcPts val="500"/>
              </a:spcBef>
              <a:tabLst>
                <a:tab pos="533400" algn="l"/>
                <a:tab pos="622300" algn="l"/>
              </a:tabLst>
              <a:defRPr sz="1400" b="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2" name="Прямоугольник 6"/>
          <p:cNvSpPr txBox="1"/>
          <p:nvPr/>
        </p:nvSpPr>
        <p:spPr>
          <a:xfrm>
            <a:off x="3020424" y="380905"/>
            <a:ext cx="6788583" cy="1023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Спецпроект  </a:t>
            </a:r>
          </a:p>
          <a:p>
            <a:r>
              <a:rPr lang="ru-RU" dirty="0"/>
              <a:t>«История в кино и на телевидении»</a:t>
            </a: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9785" y="-129453"/>
            <a:ext cx="1814198" cy="181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088606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" y="0"/>
            <a:ext cx="13002545" cy="9908487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TextBox 4"/>
          <p:cNvSpPr txBox="1"/>
          <p:nvPr/>
        </p:nvSpPr>
        <p:spPr>
          <a:xfrm>
            <a:off x="2530116" y="3528790"/>
            <a:ext cx="1164342" cy="51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Итоги</a:t>
            </a:r>
            <a:endParaRPr dirty="0"/>
          </a:p>
        </p:txBody>
      </p:sp>
      <p:sp>
        <p:nvSpPr>
          <p:cNvPr id="171" name="TextBox 4"/>
          <p:cNvSpPr txBox="1"/>
          <p:nvPr/>
        </p:nvSpPr>
        <p:spPr>
          <a:xfrm>
            <a:off x="8287493" y="3240580"/>
            <a:ext cx="2087310" cy="900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Ожидаемые результаты</a:t>
            </a:r>
            <a:endParaRPr dirty="0"/>
          </a:p>
        </p:txBody>
      </p:sp>
      <p:sp>
        <p:nvSpPr>
          <p:cNvPr id="172" name="Аналитическое и организационное обеспечение проектов программы «Рухани жаңғыру» и деятельности структур, участвующих в реализации Программы «Рухани жаңғыру»"/>
          <p:cNvSpPr txBox="1"/>
          <p:nvPr/>
        </p:nvSpPr>
        <p:spPr>
          <a:xfrm>
            <a:off x="844903" y="4564649"/>
            <a:ext cx="5115650" cy="4563294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/>
          <a:p>
            <a:pPr indent="450850" algn="just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В целях реализации спецпроекта при Национальном музее Республики Казахстан в 2017 году создан Научно-исследовательский центр «</a:t>
            </a:r>
            <a:r>
              <a:rPr lang="ru-RU" sz="1600" b="0" spc="20" dirty="0" err="1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Қасиетті</a:t>
            </a: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 </a:t>
            </a:r>
            <a:r>
              <a:rPr lang="ru-RU" sz="1600" b="0" spc="20" dirty="0" err="1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Қазақстан</a:t>
            </a: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».</a:t>
            </a:r>
          </a:p>
          <a:p>
            <a:pPr indent="450850" algn="just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Центром сформирован список сакральных мест Казахстана, включающий более 100 комплексов общенационального значения (состоящих из 201 объекта) и более 500 объектов регионального значения. </a:t>
            </a:r>
          </a:p>
          <a:p>
            <a:pPr indent="450850" algn="just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Выпущены книги «Сакральные объекты Казахстана общенационального значения» и «Региональные сакральные объекты Казахстана».</a:t>
            </a:r>
          </a:p>
          <a:p>
            <a:pPr indent="450850" algn="just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Выпущены І, ІІ и ІІІ </a:t>
            </a:r>
            <a:r>
              <a:rPr lang="ru-RU" sz="1600" b="0" spc="20" dirty="0" err="1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томы</a:t>
            </a: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 энциклопедии «Сакральный Казахстан».</a:t>
            </a:r>
          </a:p>
          <a:p>
            <a:pPr indent="450850" algn="just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Всего с начала реализации спецпроекта научно-реставрационные работы были проведены на 48 памятниках истории и культуры республиканского значения.</a:t>
            </a:r>
          </a:p>
        </p:txBody>
      </p:sp>
      <p:sp>
        <p:nvSpPr>
          <p:cNvPr id="173" name="3. Выработка рекомендаций по деятельности Центрального экспертного совета при Национальной комиссии по реализации программы модернизации общественного сознания при Президенте РК;"/>
          <p:cNvSpPr txBox="1"/>
          <p:nvPr/>
        </p:nvSpPr>
        <p:spPr>
          <a:xfrm>
            <a:off x="6502399" y="4564649"/>
            <a:ext cx="5657498" cy="3085967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>
            <a:lvl1pPr marL="450214" indent="-179704" algn="just" defTabSz="1300480">
              <a:buSzPct val="100000"/>
              <a:buFont typeface="Symbol"/>
              <a:buChar char="·"/>
              <a:tabLst>
                <a:tab pos="444500" algn="l"/>
              </a:tabLst>
              <a:defRPr sz="1600" b="0" spc="20"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>
              <a:tabLst/>
            </a:pPr>
            <a:r>
              <a:rPr lang="ru-RU" dirty="0"/>
              <a:t>Составление карты Сакральных объектов Казахстана, (имеющих историческое значение)</a:t>
            </a:r>
          </a:p>
          <a:p>
            <a:pPr>
              <a:tabLst/>
            </a:pPr>
            <a:r>
              <a:rPr lang="ru-RU" dirty="0"/>
              <a:t>Оцифровка сакральных объектов.</a:t>
            </a:r>
          </a:p>
          <a:p>
            <a:pPr>
              <a:tabLst/>
            </a:pPr>
            <a:r>
              <a:rPr lang="ru-RU" dirty="0"/>
              <a:t>Повышение узнаваемости и посещаемости сакральных объектов населением страны.</a:t>
            </a:r>
          </a:p>
          <a:p>
            <a:pPr>
              <a:tabLst/>
            </a:pPr>
            <a:r>
              <a:rPr lang="ru-RU" dirty="0"/>
              <a:t>Восстановление и реконструкция сакральных объектов, а также развитие инфраструктуры.</a:t>
            </a:r>
          </a:p>
          <a:p>
            <a:pPr>
              <a:tabLst/>
            </a:pPr>
            <a:r>
              <a:rPr lang="ru-RU" dirty="0"/>
              <a:t>Разработка туристических маршрутов по сакральным местам, в том числе онлайн, пеших, </a:t>
            </a:r>
            <a:r>
              <a:rPr lang="ru-RU" dirty="0" err="1"/>
              <a:t>квестовых</a:t>
            </a:r>
            <a:r>
              <a:rPr lang="ru-RU" dirty="0"/>
              <a:t> маршрутов.</a:t>
            </a:r>
          </a:p>
          <a:p>
            <a:pPr>
              <a:tabLst/>
            </a:pPr>
            <a:r>
              <a:rPr lang="ru-RU" dirty="0"/>
              <a:t>Создание условий для развития внутреннего туризма.</a:t>
            </a:r>
          </a:p>
        </p:txBody>
      </p:sp>
      <p:pic>
        <p:nvPicPr>
          <p:cNvPr id="175" name="Picture 17" descr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7374" y="3203488"/>
            <a:ext cx="1069280" cy="106928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6" name="Picture 6" descr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013" y="3240580"/>
            <a:ext cx="1069280" cy="1069280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Согласно теории поколений, к данной категории относится поколение Y (по состоянию на сегодняшний день рожденные в период с 1991 по 1995) и Поколение Z (по состоянию на сегодняшний день рожденные в период с 1996 по 2006)."/>
          <p:cNvSpPr txBox="1"/>
          <p:nvPr/>
        </p:nvSpPr>
        <p:spPr>
          <a:xfrm>
            <a:off x="844903" y="2244631"/>
            <a:ext cx="11314995" cy="685310"/>
          </a:xfrm>
          <a:prstGeom prst="rect">
            <a:avLst/>
          </a:prstGeom>
          <a:ln w="25400">
            <a:solidFill>
              <a:srgbClr val="3F6797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 anchor="ctr">
            <a:spAutoFit/>
          </a:bodyPr>
          <a:lstStyle/>
          <a:p>
            <a:pPr indent="640305" algn="just" defTabSz="1849571">
              <a:defRPr sz="1800">
                <a:solidFill>
                  <a:srgbClr val="3F679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dirty="0"/>
              <a:t>Цель спецпроекта - сохранение, восстановление, популяризация исторических и культурных памятников, святых мест Казахстана.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8" name="Прямоугольник 6"/>
          <p:cNvSpPr txBox="1"/>
          <p:nvPr/>
        </p:nvSpPr>
        <p:spPr>
          <a:xfrm>
            <a:off x="3120932" y="423198"/>
            <a:ext cx="6762936" cy="1470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Спецпроект  </a:t>
            </a:r>
          </a:p>
          <a:p>
            <a:r>
              <a:rPr lang="ru-RU" dirty="0"/>
              <a:t>«Духовные святыни Казахстана. </a:t>
            </a:r>
          </a:p>
          <a:p>
            <a:r>
              <a:rPr lang="ru-RU" dirty="0"/>
              <a:t>Сакральная география Казахстана»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85326" y="-140340"/>
            <a:ext cx="1814198" cy="181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204532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767"/>
            <a:ext cx="13004801" cy="9753602"/>
          </a:xfrm>
          <a:prstGeom prst="rect">
            <a:avLst/>
          </a:prstGeom>
          <a:ln w="12700">
            <a:miter lim="400000"/>
          </a:ln>
        </p:spPr>
      </p:pic>
      <p:sp>
        <p:nvSpPr>
          <p:cNvPr id="187" name="Формирование экологического сознания"/>
          <p:cNvSpPr txBox="1"/>
          <p:nvPr/>
        </p:nvSpPr>
        <p:spPr>
          <a:xfrm>
            <a:off x="4609142" y="2005259"/>
            <a:ext cx="3786512" cy="603707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r>
              <a:rPr lang="ru-RU" dirty="0"/>
              <a:t>Рекомендации для РПО по организации работы на местах: </a:t>
            </a:r>
            <a:endParaRPr dirty="0"/>
          </a:p>
        </p:txBody>
      </p:sp>
      <p:sp>
        <p:nvSpPr>
          <p:cNvPr id="188" name="Проведение профориентации"/>
          <p:cNvSpPr txBox="1"/>
          <p:nvPr/>
        </p:nvSpPr>
        <p:spPr>
          <a:xfrm>
            <a:off x="400090" y="3318500"/>
            <a:ext cx="12204615" cy="5642570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pPr algn="just"/>
            <a:r>
              <a:rPr lang="ru-RU" sz="2400" dirty="0"/>
              <a:t>•	Составление туристических маршрутов (в том числе онлайн, пеших, </a:t>
            </a:r>
            <a:r>
              <a:rPr lang="ru-RU" sz="2400" dirty="0" err="1"/>
              <a:t>квестовых</a:t>
            </a:r>
            <a:r>
              <a:rPr lang="ru-RU" sz="2400" dirty="0"/>
              <a:t> маршрутов) регионов.</a:t>
            </a:r>
          </a:p>
          <a:p>
            <a:pPr algn="just"/>
            <a:r>
              <a:rPr lang="ru-RU" sz="2400" dirty="0"/>
              <a:t>•	Подготовка плана мероприятий по восстановлению и реконструкции сакральных объектов регионов. </a:t>
            </a:r>
          </a:p>
          <a:p>
            <a:pPr algn="just"/>
            <a:r>
              <a:rPr lang="ru-RU" sz="2400" dirty="0"/>
              <a:t>•	Развитие инфраструктуры сакральных объектов регионов (строительство дорог, благоустройство, подведение необходимой инфраструктуры)</a:t>
            </a:r>
          </a:p>
          <a:p>
            <a:pPr algn="just"/>
            <a:r>
              <a:rPr lang="ru-RU" sz="2400" dirty="0"/>
              <a:t>•	Разработка мобильных приложений и 3D моделей сакральных объектов.</a:t>
            </a:r>
          </a:p>
          <a:p>
            <a:pPr algn="just"/>
            <a:r>
              <a:rPr lang="ru-RU" sz="2400" dirty="0"/>
              <a:t>•	Включение сакральных объектов в электронные карты навигации.</a:t>
            </a:r>
          </a:p>
          <a:p>
            <a:pPr algn="just"/>
            <a:r>
              <a:rPr lang="ru-RU" sz="2400" dirty="0"/>
              <a:t>•	Установка QR кодов на сакральных объектах региона.</a:t>
            </a:r>
          </a:p>
          <a:p>
            <a:pPr algn="just"/>
            <a:r>
              <a:rPr lang="ru-RU" sz="2400" dirty="0"/>
              <a:t>•	Организация туров по сакральным объектам региона.</a:t>
            </a:r>
          </a:p>
          <a:p>
            <a:pPr algn="just"/>
            <a:r>
              <a:rPr lang="ru-RU" sz="2400" dirty="0"/>
              <a:t>•	Подготовка видеороликов, брошюр, раздаточных материалов, путеводителей </a:t>
            </a:r>
            <a:r>
              <a:rPr lang="ru-RU" sz="2400" dirty="0" err="1"/>
              <a:t>и.т.д</a:t>
            </a:r>
            <a:r>
              <a:rPr lang="ru-RU" sz="2400" dirty="0"/>
              <a:t> с туристическими маршрутами и распространение их среди населения региона.</a:t>
            </a:r>
          </a:p>
          <a:p>
            <a:pPr algn="just"/>
            <a:r>
              <a:rPr lang="ru-RU" sz="2400" dirty="0"/>
              <a:t>•	Пропаганда и продвижение в СМИ и интернете идеи посещения сакральных мест региона.</a:t>
            </a:r>
          </a:p>
        </p:txBody>
      </p:sp>
      <p:sp>
        <p:nvSpPr>
          <p:cNvPr id="196" name="Текст"/>
          <p:cNvSpPr txBox="1"/>
          <p:nvPr/>
        </p:nvSpPr>
        <p:spPr>
          <a:xfrm>
            <a:off x="6726115" y="8302653"/>
            <a:ext cx="564516" cy="5639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50215" algn="just" defTabSz="1300480">
              <a:spcBef>
                <a:spcPts val="500"/>
              </a:spcBef>
              <a:tabLst>
                <a:tab pos="533400" algn="l"/>
                <a:tab pos="622300" algn="l"/>
              </a:tabLst>
              <a:defRPr sz="1400" b="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9785" y="-129453"/>
            <a:ext cx="1814198" cy="1814198"/>
          </a:xfrm>
          <a:prstGeom prst="rect">
            <a:avLst/>
          </a:prstGeom>
        </p:spPr>
      </p:pic>
      <p:sp>
        <p:nvSpPr>
          <p:cNvPr id="2" name="Прямоугольник 6">
            <a:extLst>
              <a:ext uri="{FF2B5EF4-FFF2-40B4-BE49-F238E27FC236}">
                <a16:creationId xmlns:a16="http://schemas.microsoft.com/office/drawing/2014/main" id="{9D67401F-4E35-4206-B504-A7D7E20476C6}"/>
              </a:ext>
            </a:extLst>
          </p:cNvPr>
          <p:cNvSpPr txBox="1"/>
          <p:nvPr/>
        </p:nvSpPr>
        <p:spPr>
          <a:xfrm>
            <a:off x="3120932" y="423198"/>
            <a:ext cx="6762936" cy="1470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Спецпроект  </a:t>
            </a:r>
          </a:p>
          <a:p>
            <a:r>
              <a:rPr lang="ru-RU" dirty="0"/>
              <a:t>«Духовные святыни Казахстана. </a:t>
            </a:r>
          </a:p>
          <a:p>
            <a:r>
              <a:rPr lang="ru-RU" dirty="0"/>
              <a:t>Сакральная география Казахстана»</a:t>
            </a:r>
          </a:p>
        </p:txBody>
      </p:sp>
    </p:spTree>
    <p:extLst>
      <p:ext uri="{BB962C8B-B14F-4D97-AF65-F5344CB8AC3E}">
        <p14:creationId xmlns:p14="http://schemas.microsoft.com/office/powerpoint/2010/main" val="3952190702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" y="0"/>
            <a:ext cx="13002545" cy="9908487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TextBox 4"/>
          <p:cNvSpPr txBox="1"/>
          <p:nvPr/>
        </p:nvSpPr>
        <p:spPr>
          <a:xfrm>
            <a:off x="2530116" y="3528790"/>
            <a:ext cx="1164342" cy="51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Итоги</a:t>
            </a:r>
            <a:endParaRPr dirty="0"/>
          </a:p>
        </p:txBody>
      </p:sp>
      <p:sp>
        <p:nvSpPr>
          <p:cNvPr id="171" name="TextBox 4"/>
          <p:cNvSpPr txBox="1"/>
          <p:nvPr/>
        </p:nvSpPr>
        <p:spPr>
          <a:xfrm>
            <a:off x="8287493" y="3240580"/>
            <a:ext cx="2087310" cy="900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Ожидаемые результаты</a:t>
            </a:r>
            <a:endParaRPr dirty="0"/>
          </a:p>
        </p:txBody>
      </p:sp>
      <p:sp>
        <p:nvSpPr>
          <p:cNvPr id="172" name="Аналитическое и организационное обеспечение проектов программы «Рухани жаңғыру» и деятельности структур, участвующих в реализации Программы «Рухани жаңғыру»"/>
          <p:cNvSpPr txBox="1"/>
          <p:nvPr/>
        </p:nvSpPr>
        <p:spPr>
          <a:xfrm>
            <a:off x="844903" y="4473268"/>
            <a:ext cx="5115650" cy="3578409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/>
          <a:p>
            <a:pPr indent="450850" algn="just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- </a:t>
            </a:r>
            <a:r>
              <a:rPr lang="ru-RU" sz="1600" b="0" spc="20" dirty="0" err="1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видеоблоки</a:t>
            </a: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, для проведения разъяснительной работы по переводу казахского алфавита на латинскую графику;</a:t>
            </a:r>
          </a:p>
          <a:p>
            <a:pPr indent="450850" algn="just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- продукты визуальной информации (билборды, лайтбоксы, баннеры и др.) по переводу казахского алфавита на латинскую графику;</a:t>
            </a:r>
          </a:p>
          <a:p>
            <a:pPr indent="450850" algn="just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- веб-сервис по обучению государственному языку «Tilqural.kz»,</a:t>
            </a:r>
          </a:p>
          <a:p>
            <a:pPr indent="450850" algn="just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- портал «Sozdikqor.kz», </a:t>
            </a:r>
          </a:p>
          <a:p>
            <a:pPr indent="450850" algn="just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- разработан проект многофункционального конвертера, цель которого-создание веб-сервиса по конвертации текстов на казахском языке с кириллицы в латиницу.</a:t>
            </a:r>
          </a:p>
        </p:txBody>
      </p:sp>
      <p:sp>
        <p:nvSpPr>
          <p:cNvPr id="173" name="3. Выработка рекомендаций по деятельности Центрального экспертного совета при Национальной комиссии по реализации программы модернизации общественного сознания при Президенте РК;"/>
          <p:cNvSpPr txBox="1"/>
          <p:nvPr/>
        </p:nvSpPr>
        <p:spPr>
          <a:xfrm>
            <a:off x="6502399" y="4564649"/>
            <a:ext cx="5657498" cy="1854861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>
            <a:lvl1pPr marL="450214" indent="-179704" algn="just" defTabSz="1300480">
              <a:buSzPct val="100000"/>
              <a:buFont typeface="Symbol"/>
              <a:buChar char="·"/>
              <a:tabLst>
                <a:tab pos="444500" algn="l"/>
              </a:tabLst>
              <a:defRPr sz="1600" b="0" spc="20"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>
              <a:tabLst/>
            </a:pPr>
            <a:r>
              <a:rPr lang="ru-RU" dirty="0"/>
              <a:t>Реализация спецпроекта позволит расширить применение государственного языка на международной арене и популяризировать научно-культурные технологические достижения.</a:t>
            </a:r>
          </a:p>
          <a:p>
            <a:pPr>
              <a:tabLst/>
            </a:pPr>
            <a:r>
              <a:rPr lang="ru-RU" dirty="0"/>
              <a:t>Языковые ценности получат новый импульс в развитии и расширятся возможности общенационального применения.</a:t>
            </a:r>
          </a:p>
        </p:txBody>
      </p:sp>
      <p:pic>
        <p:nvPicPr>
          <p:cNvPr id="175" name="Picture 17" descr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7374" y="3203488"/>
            <a:ext cx="1069280" cy="106928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6" name="Picture 6" descr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013" y="3240580"/>
            <a:ext cx="1069280" cy="1069280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Согласно теории поколений, к данной категории относится поколение Y (по состоянию на сегодняшний день рожденные в период с 1991 по 1995) и Поколение Z (по состоянию на сегодняшний день рожденные в период с 1996 по 2006)."/>
          <p:cNvSpPr txBox="1"/>
          <p:nvPr/>
        </p:nvSpPr>
        <p:spPr>
          <a:xfrm>
            <a:off x="844903" y="2244631"/>
            <a:ext cx="11314995" cy="685310"/>
          </a:xfrm>
          <a:prstGeom prst="rect">
            <a:avLst/>
          </a:prstGeom>
          <a:ln w="25400">
            <a:solidFill>
              <a:srgbClr val="3F6797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 anchor="ctr">
            <a:spAutoFit/>
          </a:bodyPr>
          <a:lstStyle/>
          <a:p>
            <a:pPr indent="640305" algn="just" defTabSz="1849571">
              <a:defRPr sz="1800">
                <a:solidFill>
                  <a:srgbClr val="3F679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dirty="0"/>
              <a:t>Цель спецпроекта - обеспечение поэтапного перехода к использованию казахского языка на основе латинской графики.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8" name="Прямоугольник 6"/>
          <p:cNvSpPr txBox="1"/>
          <p:nvPr/>
        </p:nvSpPr>
        <p:spPr>
          <a:xfrm>
            <a:off x="2863651" y="423198"/>
            <a:ext cx="7277499" cy="1470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Спецпроект  </a:t>
            </a:r>
          </a:p>
          <a:p>
            <a:r>
              <a:rPr lang="ru-RU" dirty="0"/>
              <a:t>«Перевод алфавита казахского языка </a:t>
            </a:r>
          </a:p>
          <a:p>
            <a:r>
              <a:rPr lang="ru-RU" dirty="0"/>
              <a:t>на латинскую графику»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85326" y="-140340"/>
            <a:ext cx="1814198" cy="181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667442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7732"/>
            <a:ext cx="13004801" cy="9753602"/>
          </a:xfrm>
          <a:prstGeom prst="rect">
            <a:avLst/>
          </a:prstGeom>
          <a:ln w="12700">
            <a:miter lim="400000"/>
          </a:ln>
        </p:spPr>
      </p:pic>
      <p:sp>
        <p:nvSpPr>
          <p:cNvPr id="187" name="Формирование экологического сознания"/>
          <p:cNvSpPr txBox="1"/>
          <p:nvPr/>
        </p:nvSpPr>
        <p:spPr>
          <a:xfrm>
            <a:off x="4609143" y="2206802"/>
            <a:ext cx="3786512" cy="603707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r>
              <a:rPr lang="ru-RU" dirty="0"/>
              <a:t>Рекомендации для РПО по организации работы на местах: </a:t>
            </a:r>
            <a:endParaRPr dirty="0"/>
          </a:p>
        </p:txBody>
      </p:sp>
      <p:sp>
        <p:nvSpPr>
          <p:cNvPr id="188" name="Проведение профориентации"/>
          <p:cNvSpPr txBox="1"/>
          <p:nvPr/>
        </p:nvSpPr>
        <p:spPr>
          <a:xfrm>
            <a:off x="677819" y="3566292"/>
            <a:ext cx="11329065" cy="3980577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pPr algn="just"/>
            <a:r>
              <a:rPr lang="ru-RU" sz="2800" dirty="0"/>
              <a:t>–	на заседании РЭС (региональные экспертные советы) утвердить региональные планы по эффективной реализации спецпроекта;</a:t>
            </a:r>
          </a:p>
          <a:p>
            <a:pPr algn="just"/>
            <a:r>
              <a:rPr lang="ru-RU" sz="2800" dirty="0"/>
              <a:t>–	оказать содействие в содержательном проведении мероприятий утвержденных республиканским планом;</a:t>
            </a:r>
          </a:p>
          <a:p>
            <a:pPr algn="just"/>
            <a:r>
              <a:rPr lang="ru-RU" sz="2800" dirty="0"/>
              <a:t>–	контроль исполнения мероприятий утвержденных планов;</a:t>
            </a:r>
          </a:p>
          <a:p>
            <a:pPr algn="just"/>
            <a:r>
              <a:rPr lang="ru-RU" sz="2800" dirty="0"/>
              <a:t>–	информационное обеспечение спецпроекта: в СМИ, социальных сетях, наружная реклама, демонстрация видеороликов на </a:t>
            </a:r>
            <a:r>
              <a:rPr lang="en-US" sz="2800" dirty="0"/>
              <a:t>LED</a:t>
            </a:r>
            <a:r>
              <a:rPr lang="ru-RU" sz="2800" dirty="0"/>
              <a:t>-экранах в публичных местах.</a:t>
            </a:r>
          </a:p>
        </p:txBody>
      </p:sp>
      <p:sp>
        <p:nvSpPr>
          <p:cNvPr id="196" name="Текст"/>
          <p:cNvSpPr txBox="1"/>
          <p:nvPr/>
        </p:nvSpPr>
        <p:spPr>
          <a:xfrm>
            <a:off x="6726115" y="8302653"/>
            <a:ext cx="564516" cy="5639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50215" algn="just" defTabSz="1300480">
              <a:spcBef>
                <a:spcPts val="500"/>
              </a:spcBef>
              <a:tabLst>
                <a:tab pos="533400" algn="l"/>
                <a:tab pos="622300" algn="l"/>
              </a:tabLst>
              <a:defRPr sz="1400" b="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9785" y="-129453"/>
            <a:ext cx="1814198" cy="1814198"/>
          </a:xfrm>
          <a:prstGeom prst="rect">
            <a:avLst/>
          </a:prstGeom>
        </p:spPr>
      </p:pic>
      <p:sp>
        <p:nvSpPr>
          <p:cNvPr id="2" name="Прямоугольник 6">
            <a:extLst>
              <a:ext uri="{FF2B5EF4-FFF2-40B4-BE49-F238E27FC236}">
                <a16:creationId xmlns:a16="http://schemas.microsoft.com/office/drawing/2014/main" id="{8AB59CC0-A103-48DA-A84B-D204AD9BF4FA}"/>
              </a:ext>
            </a:extLst>
          </p:cNvPr>
          <p:cNvSpPr txBox="1"/>
          <p:nvPr/>
        </p:nvSpPr>
        <p:spPr>
          <a:xfrm>
            <a:off x="2863651" y="423198"/>
            <a:ext cx="7277499" cy="1470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Спецпроект  </a:t>
            </a:r>
          </a:p>
          <a:p>
            <a:r>
              <a:rPr lang="ru-RU" dirty="0"/>
              <a:t>«Перевод алфавита казахского языка </a:t>
            </a:r>
          </a:p>
          <a:p>
            <a:r>
              <a:rPr lang="ru-RU" dirty="0"/>
              <a:t>на латинскую графику»</a:t>
            </a:r>
          </a:p>
        </p:txBody>
      </p:sp>
    </p:spTree>
    <p:extLst>
      <p:ext uri="{BB962C8B-B14F-4D97-AF65-F5344CB8AC3E}">
        <p14:creationId xmlns:p14="http://schemas.microsoft.com/office/powerpoint/2010/main" val="3250241593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" y="0"/>
            <a:ext cx="13002545" cy="9908487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TextBox 4"/>
          <p:cNvSpPr txBox="1"/>
          <p:nvPr/>
        </p:nvSpPr>
        <p:spPr>
          <a:xfrm>
            <a:off x="2530116" y="3528790"/>
            <a:ext cx="1164342" cy="51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Итоги</a:t>
            </a:r>
            <a:endParaRPr dirty="0"/>
          </a:p>
        </p:txBody>
      </p:sp>
      <p:sp>
        <p:nvSpPr>
          <p:cNvPr id="171" name="TextBox 4"/>
          <p:cNvSpPr txBox="1"/>
          <p:nvPr/>
        </p:nvSpPr>
        <p:spPr>
          <a:xfrm>
            <a:off x="8287493" y="3240580"/>
            <a:ext cx="2087310" cy="900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Ожидаемые результаты</a:t>
            </a:r>
            <a:endParaRPr dirty="0"/>
          </a:p>
        </p:txBody>
      </p:sp>
      <p:sp>
        <p:nvSpPr>
          <p:cNvPr id="172" name="Аналитическое и организационное обеспечение проектов программы «Рухани жаңғыру» и деятельности структур, участвующих в реализации Программы «Рухани жаңғыру»"/>
          <p:cNvSpPr txBox="1"/>
          <p:nvPr/>
        </p:nvSpPr>
        <p:spPr>
          <a:xfrm>
            <a:off x="844903" y="4564649"/>
            <a:ext cx="5115650" cy="4070852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/>
          <a:p>
            <a:pPr indent="450850" algn="just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Спецпроект реализуется по 3 направлениям:</a:t>
            </a:r>
          </a:p>
          <a:p>
            <a:pPr indent="450850" algn="just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1. Выставки-презентации лучших достижений материальной культуры и искусства за рубежом. В рамках данного направления был реализован проект в 26 странах мира «Шествие Золотого человека по музеям мира», а также открыты центры казахской культуры и литературы в 28 странах.</a:t>
            </a:r>
          </a:p>
          <a:p>
            <a:pPr indent="450850" algn="just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2. Перевод на 6 языков ООН лучших литературных произведений казахстанских авторов. Переведено два тома антологии казахской культуры  на 6 международных языков.</a:t>
            </a:r>
          </a:p>
          <a:p>
            <a:pPr indent="450850" algn="just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3. Гастроли театров и коллективов за рубежом. За 3 года реализации спецпроекта организованно: 1 презентация, 3 премьеры, 55 гастролей, 19 выставок и 1 фестиваль. </a:t>
            </a:r>
          </a:p>
        </p:txBody>
      </p:sp>
      <p:sp>
        <p:nvSpPr>
          <p:cNvPr id="173" name="3. Выработка рекомендаций по деятельности Центрального экспертного совета при Национальной комиссии по реализации программы модернизации общественного сознания при Президенте РК;"/>
          <p:cNvSpPr txBox="1"/>
          <p:nvPr/>
        </p:nvSpPr>
        <p:spPr>
          <a:xfrm>
            <a:off x="6502399" y="4564649"/>
            <a:ext cx="5657498" cy="2101082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>
            <a:lvl1pPr marL="450214" indent="-179704" algn="just" defTabSz="1300480">
              <a:buSzPct val="100000"/>
              <a:buFont typeface="Symbol"/>
              <a:buChar char="·"/>
              <a:tabLst>
                <a:tab pos="444500" algn="l"/>
              </a:tabLst>
              <a:defRPr sz="1600" b="0" spc="20"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>
              <a:tabLst/>
            </a:pPr>
            <a:r>
              <a:rPr lang="ru-RU" dirty="0"/>
              <a:t>Сохранение национальных ценностей в век глобализации;</a:t>
            </a:r>
          </a:p>
          <a:p>
            <a:pPr>
              <a:tabLst/>
            </a:pPr>
            <a:r>
              <a:rPr lang="ru-RU" dirty="0"/>
              <a:t>Формирование положительного </a:t>
            </a:r>
            <a:r>
              <a:rPr lang="ru-RU" dirty="0" err="1"/>
              <a:t>имижда</a:t>
            </a:r>
            <a:r>
              <a:rPr lang="ru-RU" dirty="0"/>
              <a:t> государства;</a:t>
            </a:r>
          </a:p>
          <a:p>
            <a:pPr>
              <a:tabLst/>
            </a:pPr>
            <a:r>
              <a:rPr lang="ru-RU" dirty="0"/>
              <a:t>Возможность дополнительного дохода в экономику страны путем экспорта национальных ценностей;</a:t>
            </a:r>
          </a:p>
          <a:p>
            <a:pPr>
              <a:tabLst/>
            </a:pPr>
            <a:r>
              <a:rPr lang="ru-RU" dirty="0"/>
              <a:t>Поддержка творческой интеллигенции и талантливой молодежи. </a:t>
            </a:r>
          </a:p>
        </p:txBody>
      </p:sp>
      <p:pic>
        <p:nvPicPr>
          <p:cNvPr id="175" name="Picture 17" descr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7374" y="3203488"/>
            <a:ext cx="1069280" cy="106928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6" name="Picture 6" descr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013" y="3240580"/>
            <a:ext cx="1069280" cy="1069280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Согласно теории поколений, к данной категории относится поколение Y (по состоянию на сегодняшний день рожденные в период с 1991 по 1995) и Поколение Z (по состоянию на сегодняшний день рожденные в период с 1996 по 2006)."/>
          <p:cNvSpPr txBox="1"/>
          <p:nvPr/>
        </p:nvSpPr>
        <p:spPr>
          <a:xfrm>
            <a:off x="844903" y="2244631"/>
            <a:ext cx="11314995" cy="685310"/>
          </a:xfrm>
          <a:prstGeom prst="rect">
            <a:avLst/>
          </a:prstGeom>
          <a:ln w="25400">
            <a:solidFill>
              <a:srgbClr val="3F6797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 anchor="ctr">
            <a:spAutoFit/>
          </a:bodyPr>
          <a:lstStyle/>
          <a:p>
            <a:pPr indent="640305" algn="just" defTabSz="1849571">
              <a:defRPr sz="1800">
                <a:solidFill>
                  <a:srgbClr val="3F679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dirty="0"/>
              <a:t>Цель спецпроекта - популяризация культурных достижений Казахстана на мировом уровне.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8" name="Прямоугольник 6"/>
          <p:cNvSpPr txBox="1"/>
          <p:nvPr/>
        </p:nvSpPr>
        <p:spPr>
          <a:xfrm>
            <a:off x="2767471" y="423198"/>
            <a:ext cx="7469859" cy="1470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Спецпроект  </a:t>
            </a:r>
          </a:p>
          <a:p>
            <a:r>
              <a:rPr lang="ru-RU" dirty="0"/>
              <a:t>«Современная казахстанская культура </a:t>
            </a:r>
          </a:p>
          <a:p>
            <a:r>
              <a:rPr lang="ru-RU" dirty="0"/>
              <a:t>в глобальном мире»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85326" y="-140340"/>
            <a:ext cx="1814198" cy="181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22222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7732"/>
            <a:ext cx="13004801" cy="9753602"/>
          </a:xfrm>
          <a:prstGeom prst="rect">
            <a:avLst/>
          </a:prstGeom>
          <a:ln w="12700">
            <a:miter lim="400000"/>
          </a:ln>
        </p:spPr>
      </p:pic>
      <p:sp>
        <p:nvSpPr>
          <p:cNvPr id="187" name="Формирование экологического сознания"/>
          <p:cNvSpPr txBox="1"/>
          <p:nvPr/>
        </p:nvSpPr>
        <p:spPr>
          <a:xfrm>
            <a:off x="4609143" y="2206802"/>
            <a:ext cx="3786512" cy="603707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r>
              <a:rPr lang="ru-RU" dirty="0"/>
              <a:t>Рекомендации для РПО по организации работы на местах: </a:t>
            </a:r>
            <a:endParaRPr dirty="0"/>
          </a:p>
        </p:txBody>
      </p:sp>
      <p:sp>
        <p:nvSpPr>
          <p:cNvPr id="188" name="Проведение профориентации"/>
          <p:cNvSpPr txBox="1"/>
          <p:nvPr/>
        </p:nvSpPr>
        <p:spPr>
          <a:xfrm>
            <a:off x="400091" y="3377641"/>
            <a:ext cx="12204615" cy="4534575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pPr algn="just"/>
            <a:r>
              <a:rPr lang="ru-RU" sz="2400" dirty="0"/>
              <a:t>–	</a:t>
            </a:r>
            <a:r>
              <a:rPr lang="kk-KZ" sz="2400" dirty="0"/>
              <a:t>Спецпроект должен реализовываться зарубежом и быть ориентированным на иностранного потребителя</a:t>
            </a:r>
            <a:r>
              <a:rPr lang="ru-RU" sz="2400" dirty="0"/>
              <a:t>. В связи с чем, оценочные индикаторы не должны быть в плане мероприятий по реализации программы «</a:t>
            </a:r>
            <a:r>
              <a:rPr lang="ru-RU" sz="2400" dirty="0" err="1"/>
              <a:t>Рухани</a:t>
            </a:r>
            <a:r>
              <a:rPr lang="ru-RU" sz="2400" dirty="0"/>
              <a:t> </a:t>
            </a:r>
            <a:r>
              <a:rPr lang="ru-RU" sz="2400" dirty="0" err="1"/>
              <a:t>жаңғыру</a:t>
            </a:r>
            <a:r>
              <a:rPr lang="ru-RU" sz="2400" dirty="0"/>
              <a:t>» РПО;</a:t>
            </a:r>
          </a:p>
          <a:p>
            <a:pPr algn="just"/>
            <a:r>
              <a:rPr lang="ru-RU" sz="2400" dirty="0"/>
              <a:t>– 	 </a:t>
            </a:r>
            <a:r>
              <a:rPr lang="ru-RU" sz="2400" dirty="0" err="1"/>
              <a:t>зарубежом</a:t>
            </a:r>
            <a:r>
              <a:rPr lang="ru-RU" sz="2400" dirty="0"/>
              <a:t> местные исполнительные органы могут организовывать культурные мероприятия соответствующие целям спецпроекта. Однако такие мероприятия редко организовываются и за частую являются дополнениями к основным мероприятиям;</a:t>
            </a:r>
          </a:p>
          <a:p>
            <a:pPr algn="just"/>
            <a:r>
              <a:rPr lang="ru-RU" sz="2400" dirty="0"/>
              <a:t>–	РПО должны широко освещать и информировать местное население о проводимых культурных мероприятиях </a:t>
            </a:r>
            <a:r>
              <a:rPr lang="ru-RU" sz="2400" dirty="0" err="1"/>
              <a:t>зарубежом</a:t>
            </a:r>
            <a:r>
              <a:rPr lang="ru-RU" sz="2400" dirty="0"/>
              <a:t> в рамках данного спецпроекта. Это позволит пробудить интерес внутренней аудитории к произведениям культуры.</a:t>
            </a:r>
          </a:p>
        </p:txBody>
      </p:sp>
      <p:sp>
        <p:nvSpPr>
          <p:cNvPr id="196" name="Текст"/>
          <p:cNvSpPr txBox="1"/>
          <p:nvPr/>
        </p:nvSpPr>
        <p:spPr>
          <a:xfrm>
            <a:off x="6726115" y="8302653"/>
            <a:ext cx="564516" cy="5639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50215" algn="just" defTabSz="1300480">
              <a:spcBef>
                <a:spcPts val="500"/>
              </a:spcBef>
              <a:tabLst>
                <a:tab pos="533400" algn="l"/>
                <a:tab pos="622300" algn="l"/>
              </a:tabLst>
              <a:defRPr sz="1400" b="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9785" y="-129453"/>
            <a:ext cx="1814198" cy="1814198"/>
          </a:xfrm>
          <a:prstGeom prst="rect">
            <a:avLst/>
          </a:prstGeom>
        </p:spPr>
      </p:pic>
      <p:sp>
        <p:nvSpPr>
          <p:cNvPr id="3" name="Прямоугольник 6">
            <a:extLst>
              <a:ext uri="{FF2B5EF4-FFF2-40B4-BE49-F238E27FC236}">
                <a16:creationId xmlns:a16="http://schemas.microsoft.com/office/drawing/2014/main" id="{D9561255-D268-44F2-9D8E-A970878742BB}"/>
              </a:ext>
            </a:extLst>
          </p:cNvPr>
          <p:cNvSpPr txBox="1"/>
          <p:nvPr/>
        </p:nvSpPr>
        <p:spPr>
          <a:xfrm>
            <a:off x="2767471" y="423198"/>
            <a:ext cx="7469859" cy="1470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Спецпроект  </a:t>
            </a:r>
          </a:p>
          <a:p>
            <a:r>
              <a:rPr lang="ru-RU" dirty="0"/>
              <a:t>«Современная казахстанская культура </a:t>
            </a:r>
          </a:p>
          <a:p>
            <a:r>
              <a:rPr lang="ru-RU" dirty="0"/>
              <a:t>в глобальном мире»</a:t>
            </a:r>
          </a:p>
        </p:txBody>
      </p:sp>
    </p:spTree>
    <p:extLst>
      <p:ext uri="{BB962C8B-B14F-4D97-AF65-F5344CB8AC3E}">
        <p14:creationId xmlns:p14="http://schemas.microsoft.com/office/powerpoint/2010/main" val="254391055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" y="0"/>
            <a:ext cx="13002545" cy="9908487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TextBox 4"/>
          <p:cNvSpPr txBox="1"/>
          <p:nvPr/>
        </p:nvSpPr>
        <p:spPr>
          <a:xfrm>
            <a:off x="1062382" y="2831776"/>
            <a:ext cx="2935471" cy="51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Итоги</a:t>
            </a:r>
            <a:endParaRPr dirty="0"/>
          </a:p>
        </p:txBody>
      </p:sp>
      <p:sp>
        <p:nvSpPr>
          <p:cNvPr id="171" name="TextBox 4"/>
          <p:cNvSpPr txBox="1"/>
          <p:nvPr/>
        </p:nvSpPr>
        <p:spPr>
          <a:xfrm>
            <a:off x="8431982" y="2628971"/>
            <a:ext cx="2087310" cy="900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Ожидаемые результаты</a:t>
            </a:r>
            <a:endParaRPr dirty="0"/>
          </a:p>
        </p:txBody>
      </p:sp>
      <p:sp>
        <p:nvSpPr>
          <p:cNvPr id="172" name="Аналитическое и организационное обеспечение проектов программы «Рухани жаңғыру» и деятельности структур, участвующих в реализации Программы «Рухани жаңғыру»"/>
          <p:cNvSpPr txBox="1"/>
          <p:nvPr/>
        </p:nvSpPr>
        <p:spPr>
          <a:xfrm>
            <a:off x="350729" y="3662504"/>
            <a:ext cx="5686816" cy="6163733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/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400" dirty="0"/>
              <a:t>1. Проведены мероприятия по популяризации тюркской культуры, изучения культуры </a:t>
            </a:r>
            <a:r>
              <a:rPr lang="ru-RU" sz="1400" dirty="0" err="1"/>
              <a:t>тюркоязычных</a:t>
            </a:r>
            <a:r>
              <a:rPr lang="ru-RU" sz="1400" dirty="0"/>
              <a:t> стран: </a:t>
            </a: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400" dirty="0"/>
              <a:t>- Республиканский тур </a:t>
            </a:r>
            <a:r>
              <a:rPr lang="ru-RU" sz="1400" dirty="0" err="1"/>
              <a:t>айтыскеров</a:t>
            </a:r>
            <a:r>
              <a:rPr lang="ru-RU" sz="1400" dirty="0"/>
              <a:t> «</a:t>
            </a:r>
            <a:r>
              <a:rPr lang="ru-RU" sz="1400" dirty="0" err="1"/>
              <a:t>Ұлы</a:t>
            </a:r>
            <a:r>
              <a:rPr lang="ru-RU" sz="1400" dirty="0"/>
              <a:t> дала </a:t>
            </a:r>
            <a:r>
              <a:rPr lang="ru-RU" sz="1400" dirty="0" err="1"/>
              <a:t>ән</a:t>
            </a:r>
            <a:r>
              <a:rPr lang="ru-RU" sz="1400" dirty="0"/>
              <a:t> мен </a:t>
            </a:r>
            <a:r>
              <a:rPr lang="ru-RU" sz="1400" dirty="0" err="1"/>
              <a:t>жыры</a:t>
            </a:r>
            <a:r>
              <a:rPr lang="ru-RU" sz="1400" dirty="0"/>
              <a:t>, </a:t>
            </a:r>
            <a:r>
              <a:rPr lang="ru-RU" sz="1400" dirty="0" err="1"/>
              <a:t>ақындықтың</a:t>
            </a:r>
            <a:r>
              <a:rPr lang="ru-RU" sz="1400" dirty="0"/>
              <a:t> </a:t>
            </a:r>
            <a:r>
              <a:rPr lang="ru-RU" sz="1400" dirty="0" err="1"/>
              <a:t>жеті</a:t>
            </a:r>
            <a:r>
              <a:rPr lang="ru-RU" sz="1400" dirty="0"/>
              <a:t> </a:t>
            </a:r>
            <a:r>
              <a:rPr lang="ru-RU" sz="1400" dirty="0" err="1"/>
              <a:t>қыры</a:t>
            </a:r>
            <a:r>
              <a:rPr lang="ru-RU" sz="1400" dirty="0"/>
              <a:t>». </a:t>
            </a: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400" dirty="0"/>
              <a:t>- Выставка «</a:t>
            </a:r>
            <a:r>
              <a:rPr lang="ru-RU" sz="1400" dirty="0" err="1"/>
              <a:t>Алпысыншы</a:t>
            </a:r>
            <a:r>
              <a:rPr lang="ru-RU" sz="1400" dirty="0"/>
              <a:t> </a:t>
            </a:r>
            <a:r>
              <a:rPr lang="ru-RU" sz="1400" dirty="0" err="1"/>
              <a:t>жылғылар</a:t>
            </a:r>
            <a:r>
              <a:rPr lang="ru-RU" sz="1400" dirty="0"/>
              <a:t>. </a:t>
            </a:r>
            <a:r>
              <a:rPr lang="ru-RU" sz="1400" dirty="0" err="1"/>
              <a:t>Түркі</a:t>
            </a:r>
            <a:r>
              <a:rPr lang="ru-RU" sz="1400" dirty="0"/>
              <a:t> </a:t>
            </a:r>
            <a:r>
              <a:rPr lang="ru-RU" sz="1400" dirty="0" err="1"/>
              <a:t>романтизмі</a:t>
            </a:r>
            <a:r>
              <a:rPr lang="ru-RU" sz="1400" dirty="0"/>
              <a:t>»  Музея искусств </a:t>
            </a:r>
            <a:r>
              <a:rPr lang="ru-RU" sz="1400" dirty="0" err="1"/>
              <a:t>им.А.Кастеева</a:t>
            </a:r>
            <a:r>
              <a:rPr lang="ru-RU" sz="1400" dirty="0"/>
              <a:t> и Академии Российского художественной живописи в Галерее искусств имени Зураба Церетели в </a:t>
            </a:r>
            <a:r>
              <a:rPr lang="ru-RU" sz="1400" dirty="0" err="1"/>
              <a:t>г.Москва</a:t>
            </a:r>
            <a:endParaRPr lang="ru-RU" sz="1400" dirty="0"/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kk-KZ" sz="1400" dirty="0"/>
              <a:t>- Гастрольные командировка Уйгурского музыкального комедийного театра в нескольких городах Турции</a:t>
            </a: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kk-KZ" sz="1400" dirty="0"/>
              <a:t>- Выставка «Великая степь: история и культура» в музее цивилизаций Анадолы в г.Анкара.</a:t>
            </a: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ru-RU" sz="1400" dirty="0"/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400" dirty="0"/>
              <a:t>2. Создание экспозиции «Культура и религия на Великом шелковом пути» при Центре сближения международных культур МКС РК.</a:t>
            </a:r>
          </a:p>
          <a:p>
            <a:pPr marL="342900" indent="-342900" algn="l" defTabSz="1300480">
              <a:buAutoNum type="arabicPeriod" startAt="2"/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ru-RU" sz="1400" dirty="0"/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400" dirty="0"/>
              <a:t>3. Реализация научного проекта «Исследование и реконструкция социально-экономических и мировоззренческих контекстов в поселении </a:t>
            </a:r>
            <a:r>
              <a:rPr lang="ru-RU" sz="1400" dirty="0" err="1"/>
              <a:t>Ботай</a:t>
            </a:r>
            <a:r>
              <a:rPr lang="ru-RU" sz="1400" dirty="0"/>
              <a:t>».</a:t>
            </a: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ru-RU" sz="1400" dirty="0"/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400" dirty="0"/>
              <a:t>4. Проведение археологических работ в рамках научного проекта «</a:t>
            </a:r>
            <a:r>
              <a:rPr lang="ru-RU" sz="1400" dirty="0" err="1"/>
              <a:t>Семиозис</a:t>
            </a:r>
            <a:r>
              <a:rPr lang="ru-RU" sz="1400" dirty="0"/>
              <a:t> материальной культуры Семиречья на основе материалов археологического комплекса </a:t>
            </a:r>
            <a:r>
              <a:rPr lang="ru-RU" sz="1400" dirty="0" err="1"/>
              <a:t>Рахат</a:t>
            </a:r>
            <a:r>
              <a:rPr lang="ru-RU" sz="1400" dirty="0"/>
              <a:t> от </a:t>
            </a:r>
            <a:r>
              <a:rPr lang="ru-RU" sz="1400" dirty="0" err="1"/>
              <a:t>сакского</a:t>
            </a:r>
            <a:r>
              <a:rPr lang="ru-RU" sz="1400" dirty="0"/>
              <a:t> периода до </a:t>
            </a:r>
            <a:r>
              <a:rPr lang="en-US" sz="1400" dirty="0"/>
              <a:t>XIII</a:t>
            </a:r>
            <a:r>
              <a:rPr lang="kk-KZ" sz="1400" dirty="0"/>
              <a:t> века».</a:t>
            </a:r>
            <a:endParaRPr lang="ru-RU" sz="1400" dirty="0"/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ru-RU" sz="1400" dirty="0"/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400" dirty="0"/>
              <a:t>В 2019 году проведено 938 мероприятий в рамках проекта «Генезис тюркского мира».</a:t>
            </a:r>
          </a:p>
        </p:txBody>
      </p:sp>
      <p:sp>
        <p:nvSpPr>
          <p:cNvPr id="173" name="3. Выработка рекомендаций по деятельности Центрального экспертного совета при Национальной комиссии по реализации программы модернизации общественного сознания при Президенте РК;"/>
          <p:cNvSpPr txBox="1"/>
          <p:nvPr/>
        </p:nvSpPr>
        <p:spPr>
          <a:xfrm>
            <a:off x="6375339" y="3665251"/>
            <a:ext cx="5686566" cy="3824631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>
            <a:spAutoFit/>
          </a:bodyPr>
          <a:lstStyle>
            <a:lvl1pPr marL="450214" indent="-179704" algn="just" defTabSz="1300480">
              <a:buSzPct val="100000"/>
              <a:buFont typeface="Symbol"/>
              <a:buChar char="·"/>
              <a:tabLst>
                <a:tab pos="444500" algn="l"/>
              </a:tabLst>
              <a:defRPr sz="1600" b="0" spc="20"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ru-RU" dirty="0"/>
              <a:t>Восприятие Казахстана всеми </a:t>
            </a:r>
            <a:r>
              <a:rPr lang="ru-RU" dirty="0" err="1"/>
              <a:t>тюркоязычными</a:t>
            </a:r>
            <a:r>
              <a:rPr lang="ru-RU" dirty="0"/>
              <a:t> народами как исторической родины (качественный показатель)</a:t>
            </a:r>
          </a:p>
          <a:p>
            <a:r>
              <a:rPr lang="ru-RU" dirty="0"/>
              <a:t>Повышение привлекательности Туркестана среди тюркских народов (качественный показатель); </a:t>
            </a:r>
          </a:p>
          <a:p>
            <a:r>
              <a:rPr lang="ru-RU" dirty="0"/>
              <a:t>Увеличение количества туристов из </a:t>
            </a:r>
            <a:r>
              <a:rPr lang="ru-RU" dirty="0" err="1"/>
              <a:t>тюркоязычных</a:t>
            </a:r>
            <a:r>
              <a:rPr lang="ru-RU" dirty="0"/>
              <a:t> стран (количественный показатель);</a:t>
            </a:r>
          </a:p>
          <a:p>
            <a:r>
              <a:rPr lang="ru-RU" dirty="0"/>
              <a:t>Укрепление культурных, научных, социально-экономических связей между </a:t>
            </a:r>
            <a:r>
              <a:rPr lang="ru-RU" dirty="0" err="1"/>
              <a:t>тюркоязычными</a:t>
            </a:r>
            <a:r>
              <a:rPr lang="ru-RU" dirty="0"/>
              <a:t> народами (количество проектов); </a:t>
            </a:r>
          </a:p>
          <a:p>
            <a:r>
              <a:rPr lang="ru-RU" dirty="0"/>
              <a:t>Организация информационной работы (количество публикаций); </a:t>
            </a:r>
          </a:p>
          <a:p>
            <a:r>
              <a:rPr lang="ru-RU" dirty="0"/>
              <a:t>Новые научные открытия, увеличение количества информационно-образовательных материалов. </a:t>
            </a:r>
          </a:p>
          <a:p>
            <a:endParaRPr lang="ru-RU" dirty="0"/>
          </a:p>
        </p:txBody>
      </p:sp>
      <p:pic>
        <p:nvPicPr>
          <p:cNvPr id="175" name="Picture 17" descr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7583" y="2522459"/>
            <a:ext cx="1069280" cy="106928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6" name="Picture 6" descr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014" y="2522459"/>
            <a:ext cx="1069280" cy="1069280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Согласно теории поколений, к данной категории относится поколение Y (по состоянию на сегодняшний день рожденные в период с 1991 по 1995) и Поколение Z (по состоянию на сегодняшний день рожденные в период с 1996 по 2006)."/>
          <p:cNvSpPr txBox="1"/>
          <p:nvPr/>
        </p:nvSpPr>
        <p:spPr>
          <a:xfrm>
            <a:off x="844902" y="1632314"/>
            <a:ext cx="11314995" cy="685310"/>
          </a:xfrm>
          <a:prstGeom prst="rect">
            <a:avLst/>
          </a:prstGeom>
          <a:ln w="25400">
            <a:solidFill>
              <a:srgbClr val="3F6797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 anchor="ctr">
            <a:spAutoFit/>
          </a:bodyPr>
          <a:lstStyle/>
          <a:p>
            <a:pPr indent="640305" algn="just" defTabSz="1849571">
              <a:defRPr sz="1800">
                <a:solidFill>
                  <a:srgbClr val="3F679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dirty="0"/>
              <a:t>Цель спецпроекта - улучшение качества жизни на селе, модернизация инфраструктуры сельских территорий, доведение их до параметров Системы региональных стандартов.</a:t>
            </a:r>
          </a:p>
        </p:txBody>
      </p:sp>
      <p:sp>
        <p:nvSpPr>
          <p:cNvPr id="178" name="Прямоугольник 6"/>
          <p:cNvSpPr txBox="1"/>
          <p:nvPr/>
        </p:nvSpPr>
        <p:spPr>
          <a:xfrm>
            <a:off x="3964112" y="423198"/>
            <a:ext cx="5076576" cy="1023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Спецпроект  </a:t>
            </a:r>
          </a:p>
          <a:p>
            <a:r>
              <a:rPr lang="ru-RU" dirty="0"/>
              <a:t>«Генезис тюркского мира»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85326" y="-140340"/>
            <a:ext cx="1814198" cy="181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129215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2"/>
            <a:ext cx="13004801" cy="9753602"/>
          </a:xfrm>
          <a:prstGeom prst="rect">
            <a:avLst/>
          </a:prstGeom>
          <a:ln w="12700">
            <a:miter lim="400000"/>
          </a:ln>
        </p:spPr>
      </p:pic>
      <p:sp>
        <p:nvSpPr>
          <p:cNvPr id="187" name="Формирование экологического сознания"/>
          <p:cNvSpPr txBox="1"/>
          <p:nvPr/>
        </p:nvSpPr>
        <p:spPr>
          <a:xfrm>
            <a:off x="4326568" y="2016158"/>
            <a:ext cx="3786512" cy="603707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r>
              <a:rPr lang="ru-RU" dirty="0"/>
              <a:t>Рекомендации для РПО по организации работы на местах: </a:t>
            </a:r>
            <a:endParaRPr dirty="0"/>
          </a:p>
        </p:txBody>
      </p:sp>
      <p:sp>
        <p:nvSpPr>
          <p:cNvPr id="188" name="Проведение профориентации"/>
          <p:cNvSpPr txBox="1"/>
          <p:nvPr/>
        </p:nvSpPr>
        <p:spPr>
          <a:xfrm>
            <a:off x="601249" y="3471854"/>
            <a:ext cx="11915775" cy="1826141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pPr algn="just"/>
            <a:r>
              <a:rPr lang="ru-RU" dirty="0"/>
              <a:t>- Спецпроект «Генезис тюркского мира» должен войти в критерии оценки работы только РПО «</a:t>
            </a:r>
            <a:r>
              <a:rPr lang="ru-RU" dirty="0" err="1"/>
              <a:t>Рухани</a:t>
            </a:r>
            <a:r>
              <a:rPr lang="ru-RU" dirty="0"/>
              <a:t> </a:t>
            </a:r>
            <a:r>
              <a:rPr lang="ru-RU" dirty="0" err="1"/>
              <a:t>жаңғыру</a:t>
            </a:r>
            <a:r>
              <a:rPr lang="ru-RU" dirty="0"/>
              <a:t>» Туркестанской области. Работу других регионов косвенно реализующих данный спецпроект будет некорректным сравнивать  с Туркестанской областью.</a:t>
            </a:r>
          </a:p>
          <a:p>
            <a:pPr algn="just"/>
            <a:endParaRPr lang="ru-RU" dirty="0"/>
          </a:p>
          <a:p>
            <a:pPr marL="285750" indent="-285750" algn="just">
              <a:buFontTx/>
              <a:buChar char="-"/>
            </a:pPr>
            <a:r>
              <a:rPr lang="ru-RU" dirty="0"/>
              <a:t>другим РПО необходимо усилить привлекательность регионов путем разработки плана/видения по повышению узнаваемости объектов, пунктов, мифов, имеющих важное значение для </a:t>
            </a:r>
            <a:r>
              <a:rPr lang="ru-RU" dirty="0" err="1"/>
              <a:t>тюркоязычного</a:t>
            </a:r>
            <a:r>
              <a:rPr lang="ru-RU" dirty="0"/>
              <a:t> мира.</a:t>
            </a:r>
          </a:p>
          <a:p>
            <a:pPr marL="285750" indent="-285750" algn="just">
              <a:buFontTx/>
              <a:buChar char="-"/>
            </a:pPr>
            <a:endParaRPr lang="ru-RU" dirty="0"/>
          </a:p>
        </p:txBody>
      </p:sp>
      <p:sp>
        <p:nvSpPr>
          <p:cNvPr id="196" name="Текст"/>
          <p:cNvSpPr txBox="1"/>
          <p:nvPr/>
        </p:nvSpPr>
        <p:spPr>
          <a:xfrm>
            <a:off x="6726115" y="8302653"/>
            <a:ext cx="564516" cy="5639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50215" algn="just" defTabSz="1300480">
              <a:spcBef>
                <a:spcPts val="500"/>
              </a:spcBef>
              <a:tabLst>
                <a:tab pos="533400" algn="l"/>
                <a:tab pos="622300" algn="l"/>
              </a:tabLst>
              <a:defRPr sz="1400" b="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2" name="Прямоугольник 6"/>
          <p:cNvSpPr txBox="1"/>
          <p:nvPr/>
        </p:nvSpPr>
        <p:spPr>
          <a:xfrm>
            <a:off x="3683316" y="384795"/>
            <a:ext cx="5076576" cy="1023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Спецпроект  </a:t>
            </a:r>
          </a:p>
          <a:p>
            <a:r>
              <a:rPr lang="ru-RU" dirty="0"/>
              <a:t>«Генезис тюркского мира»</a:t>
            </a: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9785" y="-129453"/>
            <a:ext cx="1814198" cy="181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20571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" y="0"/>
            <a:ext cx="13002545" cy="9908487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TextBox 4"/>
          <p:cNvSpPr txBox="1"/>
          <p:nvPr/>
        </p:nvSpPr>
        <p:spPr>
          <a:xfrm>
            <a:off x="1741119" y="2522459"/>
            <a:ext cx="1703268" cy="51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Итоги</a:t>
            </a:r>
            <a:endParaRPr dirty="0"/>
          </a:p>
        </p:txBody>
      </p:sp>
      <p:sp>
        <p:nvSpPr>
          <p:cNvPr id="171" name="TextBox 4"/>
          <p:cNvSpPr txBox="1"/>
          <p:nvPr/>
        </p:nvSpPr>
        <p:spPr>
          <a:xfrm>
            <a:off x="8431982" y="2628971"/>
            <a:ext cx="2087310" cy="900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Ожидаемые результаты</a:t>
            </a:r>
            <a:endParaRPr dirty="0"/>
          </a:p>
        </p:txBody>
      </p:sp>
      <p:sp>
        <p:nvSpPr>
          <p:cNvPr id="172" name="Аналитическое и организационное обеспечение проектов программы «Рухани жаңғыру» и деятельности структур, участвующих в реализации Программы «Рухани жаңғыру»"/>
          <p:cNvSpPr txBox="1"/>
          <p:nvPr/>
        </p:nvSpPr>
        <p:spPr>
          <a:xfrm>
            <a:off x="815583" y="3205700"/>
            <a:ext cx="5686816" cy="6163733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/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400" dirty="0">
                <a:sym typeface="Helvetica"/>
              </a:rPr>
              <a:t>Создан Центр «Архив 2025»</a:t>
            </a:r>
            <a:r>
              <a:rPr lang="kk-KZ" sz="1400" dirty="0">
                <a:sym typeface="Helvetica"/>
              </a:rPr>
              <a:t>, который </a:t>
            </a:r>
            <a:r>
              <a:rPr lang="ru-RU" sz="1400" dirty="0">
                <a:sym typeface="Helvetica"/>
              </a:rPr>
              <a:t>координирует работу подведомственных учреждений Министерства культуры и спорта и Министерства образования и науки по этой работе.</a:t>
            </a: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400" dirty="0">
                <a:sym typeface="Helvetica"/>
              </a:rPr>
              <a:t>Центром начат</a:t>
            </a:r>
            <a:r>
              <a:rPr lang="kk-KZ" sz="1400" dirty="0">
                <a:sym typeface="Helvetica"/>
              </a:rPr>
              <a:t>а работа </a:t>
            </a:r>
            <a:r>
              <a:rPr lang="ru-RU" sz="1400" dirty="0">
                <a:sym typeface="Helvetica"/>
              </a:rPr>
              <a:t>по инвентаризации архивных материалов, которые были выявлены в зарубежных архивах и библиотеках в рамках программы «</a:t>
            </a:r>
            <a:r>
              <a:rPr lang="ru-RU" sz="1400" dirty="0" err="1">
                <a:sym typeface="Helvetica"/>
              </a:rPr>
              <a:t>Мәдени</a:t>
            </a:r>
            <a:r>
              <a:rPr lang="ru-RU" sz="1400" dirty="0">
                <a:sym typeface="Helvetica"/>
              </a:rPr>
              <a:t> </a:t>
            </a:r>
            <a:r>
              <a:rPr lang="ru-RU" sz="1400" dirty="0" err="1">
                <a:sym typeface="Helvetica"/>
              </a:rPr>
              <a:t>мұра</a:t>
            </a:r>
            <a:r>
              <a:rPr lang="ru-RU" sz="1400" dirty="0">
                <a:sym typeface="Helvetica"/>
              </a:rPr>
              <a:t>». </a:t>
            </a: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400" dirty="0">
                <a:sym typeface="Helvetica"/>
              </a:rPr>
              <a:t>Более 60 тысяч документов из зарубежных архивов будут введены в единую базу данных, это исключит дублирование в поисковой работе.  </a:t>
            </a: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400" dirty="0">
                <a:sym typeface="Helvetica"/>
              </a:rPr>
              <a:t>В 2019-2020 гг. реализуется исследовательский проект «Археографические работы в зарубежных архивах и фондах по истории и культуре Великой степи (выявление, анализ, оцифровка)», который выполняется Республиканским информационным центром по изучению исторических материалов при Институте востоковедения им. Р.Б. Сулейменова КН МОН РК</a:t>
            </a:r>
          </a:p>
          <a:p>
            <a:pPr algn="just"/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Проведены археографические экспедиции в Россию, Узбекистан, Турцию, Китайскую Народную Республику, Монголию, Великобританию, Францию, Италию, Ватикан, Венгрию и др.</a:t>
            </a:r>
          </a:p>
          <a:p>
            <a:pPr algn="just"/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Издано свыше 65 уникальных научных </a:t>
            </a:r>
            <a:r>
              <a:rPr lang="kk-KZ" sz="1400" dirty="0">
                <a:solidFill>
                  <a:schemeClr val="accent1">
                    <a:lumMod val="75000"/>
                  </a:schemeClr>
                </a:solidFill>
              </a:rPr>
              <a:t>трудов в виде книг и монографий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. </a:t>
            </a: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400" dirty="0">
                <a:sym typeface="Helvetica"/>
              </a:rPr>
              <a:t>Так в рамках деятельности археографического сообщества были проведены поисково-исследовательские экспедиции в  Великобританию, Францию, Москву, Санкт-Петербург, Астрахань, Омск, Томск, Польшу Венгрию и были  обнаружены документы, касающиеся истории, культуры Великой степи со времен античности и до наших дней. </a:t>
            </a:r>
          </a:p>
        </p:txBody>
      </p:sp>
      <p:sp>
        <p:nvSpPr>
          <p:cNvPr id="173" name="3. Выработка рекомендаций по деятельности Центрального экспертного совета при Национальной комиссии по реализации программы модернизации общественного сознания при Президенте РК;"/>
          <p:cNvSpPr txBox="1"/>
          <p:nvPr/>
        </p:nvSpPr>
        <p:spPr>
          <a:xfrm>
            <a:off x="6883804" y="3949939"/>
            <a:ext cx="5686566" cy="3578409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>
            <a:spAutoFit/>
          </a:bodyPr>
          <a:lstStyle>
            <a:lvl1pPr marL="450214" indent="-179704" algn="just" defTabSz="1300480">
              <a:buSzPct val="100000"/>
              <a:buFont typeface="Symbol"/>
              <a:buChar char="·"/>
              <a:tabLst>
                <a:tab pos="444500" algn="l"/>
              </a:tabLst>
              <a:defRPr sz="1600" b="0" spc="20"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270510" indent="0">
              <a:buNone/>
            </a:pPr>
            <a:endParaRPr lang="ru-RU" dirty="0"/>
          </a:p>
          <a:p>
            <a:r>
              <a:rPr lang="ru-RU" dirty="0"/>
              <a:t>Подтверждение отдельных исторических событий, явлений и процессов, происходивших на территории Казахстана, на основе архивных документов</a:t>
            </a:r>
            <a:r>
              <a:rPr lang="kk-KZ" dirty="0"/>
              <a:t>;</a:t>
            </a:r>
            <a:endParaRPr lang="ru-RU" dirty="0"/>
          </a:p>
          <a:p>
            <a:pPr lvl="0"/>
            <a:r>
              <a:rPr lang="ru-RU" dirty="0"/>
              <a:t>Систематизация деятельности в сфере архивов и документации; </a:t>
            </a:r>
          </a:p>
          <a:p>
            <a:pPr lvl="0"/>
            <a:r>
              <a:rPr lang="ru-RU" dirty="0"/>
              <a:t>Укрепление международного сотрудничества в вопросах обеспечения доступа к историческим архивным документам;</a:t>
            </a:r>
          </a:p>
          <a:p>
            <a:pPr lvl="0"/>
            <a:r>
              <a:rPr lang="ru-RU" dirty="0"/>
              <a:t>Восполнение белых пятен в истории Казахстана на основе архивных документов</a:t>
            </a:r>
            <a:r>
              <a:rPr lang="kk-KZ" dirty="0"/>
              <a:t>,</a:t>
            </a:r>
            <a:r>
              <a:rPr lang="ru-RU" dirty="0"/>
              <a:t> полученных из зарубежных источников.</a:t>
            </a:r>
          </a:p>
          <a:p>
            <a:pPr marL="270510" indent="0">
              <a:buNone/>
            </a:pPr>
            <a:endParaRPr lang="ru-RU" dirty="0"/>
          </a:p>
        </p:txBody>
      </p:sp>
      <p:pic>
        <p:nvPicPr>
          <p:cNvPr id="175" name="Picture 17" descr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7583" y="2522459"/>
            <a:ext cx="1069280" cy="106928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6" name="Picture 6" descr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015" y="2522460"/>
            <a:ext cx="634578" cy="634578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Согласно теории поколений, к данной категории относится поколение Y (по состоянию на сегодняшний день рожденные в период с 1991 по 1995) и Поколение Z (по состоянию на сегодняшний день рожденные в период с 1996 по 2006)."/>
          <p:cNvSpPr txBox="1"/>
          <p:nvPr/>
        </p:nvSpPr>
        <p:spPr>
          <a:xfrm>
            <a:off x="844902" y="1493815"/>
            <a:ext cx="11314995" cy="962309"/>
          </a:xfrm>
          <a:prstGeom prst="rect">
            <a:avLst/>
          </a:prstGeom>
          <a:ln w="25400">
            <a:solidFill>
              <a:srgbClr val="3F6797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 anchor="ctr">
            <a:spAutoFit/>
          </a:bodyPr>
          <a:lstStyle/>
          <a:p>
            <a:pPr indent="640305" algn="just" defTabSz="1849571">
              <a:defRPr sz="1800">
                <a:solidFill>
                  <a:srgbClr val="3F679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dirty="0"/>
              <a:t>Цель спецпроекта - </a:t>
            </a:r>
            <a:r>
              <a:rPr lang="ru-RU" sz="1800" dirty="0">
                <a:sym typeface="Helvetica"/>
              </a:rPr>
              <a:t>проведение поисково-исследовательских работ в казахстанских и зарубежных архивах в целях восстановления объективного исторического развития казахского общества</a:t>
            </a:r>
            <a:r>
              <a:rPr lang="ru-RU" dirty="0"/>
              <a:t>.</a:t>
            </a:r>
          </a:p>
        </p:txBody>
      </p:sp>
      <p:sp>
        <p:nvSpPr>
          <p:cNvPr id="178" name="Прямоугольник 6"/>
          <p:cNvSpPr txBox="1"/>
          <p:nvPr/>
        </p:nvSpPr>
        <p:spPr>
          <a:xfrm>
            <a:off x="5029309" y="423198"/>
            <a:ext cx="2946185" cy="1023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Спецпроект  </a:t>
            </a:r>
          </a:p>
          <a:p>
            <a:r>
              <a:rPr lang="ru-RU" dirty="0"/>
              <a:t>«Архив – 2025»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85326" y="-140340"/>
            <a:ext cx="1814198" cy="181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59831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5" y="0"/>
            <a:ext cx="13002545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60" name="Прямоугольник 6"/>
          <p:cNvSpPr txBox="1"/>
          <p:nvPr/>
        </p:nvSpPr>
        <p:spPr>
          <a:xfrm>
            <a:off x="5709149" y="416820"/>
            <a:ext cx="1832099" cy="577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Вопросы</a:t>
            </a:r>
            <a:endParaRPr dirty="0"/>
          </a:p>
        </p:txBody>
      </p:sp>
      <p:sp>
        <p:nvSpPr>
          <p:cNvPr id="161" name="Школьники…"/>
          <p:cNvSpPr txBox="1"/>
          <p:nvPr/>
        </p:nvSpPr>
        <p:spPr>
          <a:xfrm>
            <a:off x="4541694" y="1789227"/>
            <a:ext cx="4174528" cy="867460"/>
          </a:xfrm>
          <a:prstGeom prst="rect">
            <a:avLst/>
          </a:prstGeom>
          <a:ln w="38100">
            <a:solidFill>
              <a:srgbClr val="3F6797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>
                <a:solidFill>
                  <a:srgbClr val="385F90"/>
                </a:solidFill>
              </a:defRPr>
            </a:pPr>
            <a:r>
              <a:rPr lang="ru-RU" dirty="0"/>
              <a:t>1.Спецпроекты: развитие личности.</a:t>
            </a:r>
            <a:endParaRPr dirty="0"/>
          </a:p>
        </p:txBody>
      </p:sp>
      <p:sp>
        <p:nvSpPr>
          <p:cNvPr id="163" name="Молодежь…"/>
          <p:cNvSpPr txBox="1"/>
          <p:nvPr/>
        </p:nvSpPr>
        <p:spPr>
          <a:xfrm>
            <a:off x="4541694" y="3610941"/>
            <a:ext cx="4174528" cy="1210588"/>
          </a:xfrm>
          <a:prstGeom prst="rect">
            <a:avLst/>
          </a:prstGeom>
          <a:ln w="38100">
            <a:solidFill>
              <a:srgbClr val="3F6797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>
                <a:solidFill>
                  <a:srgbClr val="385F90"/>
                </a:solidFill>
              </a:defRPr>
            </a:pPr>
            <a:r>
              <a:rPr lang="ru-RU" dirty="0"/>
              <a:t>2.Спецпроекты: формирование единой нации.</a:t>
            </a:r>
            <a:endParaRPr dirty="0"/>
          </a:p>
        </p:txBody>
      </p:sp>
      <p:sp>
        <p:nvSpPr>
          <p:cNvPr id="164" name="Взрослые…"/>
          <p:cNvSpPr txBox="1"/>
          <p:nvPr/>
        </p:nvSpPr>
        <p:spPr>
          <a:xfrm>
            <a:off x="4541694" y="5591117"/>
            <a:ext cx="4237389" cy="1579920"/>
          </a:xfrm>
          <a:prstGeom prst="rect">
            <a:avLst/>
          </a:prstGeom>
          <a:ln w="38100">
            <a:solidFill>
              <a:srgbClr val="3F6797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>
                <a:solidFill>
                  <a:srgbClr val="385F90"/>
                </a:solidFill>
              </a:defRPr>
            </a:pPr>
            <a:r>
              <a:rPr lang="ru-RU" dirty="0"/>
              <a:t>3.Спецпроекты: развитие государства, гражданского общества и местных сообществ.</a:t>
            </a:r>
            <a:endParaRPr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5326" y="-140340"/>
            <a:ext cx="1814198" cy="1814198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2"/>
            <a:ext cx="13004801" cy="9753602"/>
          </a:xfrm>
          <a:prstGeom prst="rect">
            <a:avLst/>
          </a:prstGeom>
          <a:ln w="12700">
            <a:miter lim="400000"/>
          </a:ln>
        </p:spPr>
      </p:pic>
      <p:sp>
        <p:nvSpPr>
          <p:cNvPr id="187" name="Формирование экологического сознания"/>
          <p:cNvSpPr txBox="1"/>
          <p:nvPr/>
        </p:nvSpPr>
        <p:spPr>
          <a:xfrm>
            <a:off x="4326568" y="2016158"/>
            <a:ext cx="3786512" cy="603707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r>
              <a:rPr lang="ru-RU" dirty="0"/>
              <a:t>Рекомендации для РПО по организации работы на местах: </a:t>
            </a:r>
            <a:endParaRPr dirty="0"/>
          </a:p>
        </p:txBody>
      </p:sp>
      <p:sp>
        <p:nvSpPr>
          <p:cNvPr id="188" name="Проведение профориентации"/>
          <p:cNvSpPr txBox="1"/>
          <p:nvPr/>
        </p:nvSpPr>
        <p:spPr>
          <a:xfrm>
            <a:off x="312409" y="3102523"/>
            <a:ext cx="12204615" cy="2564805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pPr marL="285750" indent="-285750" algn="just">
              <a:buFontTx/>
              <a:buChar char="-"/>
            </a:pPr>
            <a:r>
              <a:rPr lang="ru-RU" dirty="0"/>
              <a:t>участие в процессе информирования населения о реализации спецпроекта Архив-2025, обеспечение и</a:t>
            </a:r>
            <a:r>
              <a:rPr lang="ru-RU" i="1" dirty="0"/>
              <a:t>нформационного сопровождения: </a:t>
            </a:r>
            <a:r>
              <a:rPr lang="ru-RU" dirty="0"/>
              <a:t>определение каналов информационно-</a:t>
            </a:r>
            <a:r>
              <a:rPr lang="ru-RU" dirty="0" err="1"/>
              <a:t>имиджевого</a:t>
            </a:r>
            <a:r>
              <a:rPr lang="ru-RU" dirty="0"/>
              <a:t> позиционирования спецпроекта – в СМИ, социальных сетях, разработка наружной рекламы, прокат роликов на </a:t>
            </a:r>
            <a:r>
              <a:rPr lang="ru-RU" dirty="0" err="1"/>
              <a:t>лэд</a:t>
            </a:r>
            <a:r>
              <a:rPr lang="ru-RU" dirty="0"/>
              <a:t>-экранах в местах массового скопления населения и иное;</a:t>
            </a:r>
          </a:p>
          <a:p>
            <a:pPr algn="just"/>
            <a:endParaRPr lang="ru-RU" dirty="0"/>
          </a:p>
          <a:p>
            <a:pPr marL="285750" indent="-285750" algn="just">
              <a:buFontTx/>
              <a:buChar char="-"/>
            </a:pPr>
            <a:r>
              <a:rPr lang="ru-RU" dirty="0"/>
              <a:t>организация участия региональных представителей научного и студенческого сообщества в деятельности поисково-исследовательских групп и разработке плана деятельности по проекту;</a:t>
            </a:r>
          </a:p>
          <a:p>
            <a:pPr algn="just"/>
            <a:endParaRPr lang="ru-RU" dirty="0"/>
          </a:p>
          <a:p>
            <a:pPr marL="285750" indent="-285750" algn="just">
              <a:buFontTx/>
              <a:buChar char="-"/>
            </a:pPr>
            <a:r>
              <a:rPr lang="ru-RU" dirty="0"/>
              <a:t>организация тесного взаимодействия с региональными архивами и их сотрудниками. </a:t>
            </a:r>
          </a:p>
          <a:p>
            <a:pPr algn="just"/>
            <a:endParaRPr lang="ru-RU" dirty="0"/>
          </a:p>
        </p:txBody>
      </p:sp>
      <p:sp>
        <p:nvSpPr>
          <p:cNvPr id="196" name="Текст"/>
          <p:cNvSpPr txBox="1"/>
          <p:nvPr/>
        </p:nvSpPr>
        <p:spPr>
          <a:xfrm>
            <a:off x="6726115" y="8302653"/>
            <a:ext cx="564516" cy="5639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50215" algn="just" defTabSz="1300480">
              <a:spcBef>
                <a:spcPts val="500"/>
              </a:spcBef>
              <a:tabLst>
                <a:tab pos="533400" algn="l"/>
                <a:tab pos="622300" algn="l"/>
              </a:tabLst>
              <a:defRPr sz="1400" b="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2" name="Прямоугольник 6"/>
          <p:cNvSpPr txBox="1"/>
          <p:nvPr/>
        </p:nvSpPr>
        <p:spPr>
          <a:xfrm>
            <a:off x="4790190" y="384795"/>
            <a:ext cx="2862829" cy="1023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Спецпроект  </a:t>
            </a:r>
          </a:p>
          <a:p>
            <a:r>
              <a:rPr lang="ru-RU" dirty="0"/>
              <a:t>«Архив - 2025»</a:t>
            </a: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9785" y="-129453"/>
            <a:ext cx="1814198" cy="181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915965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5" y="-9855"/>
            <a:ext cx="13002545" cy="9908487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TextBox 4"/>
          <p:cNvSpPr txBox="1"/>
          <p:nvPr/>
        </p:nvSpPr>
        <p:spPr>
          <a:xfrm>
            <a:off x="1062382" y="2831776"/>
            <a:ext cx="2935471" cy="51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Итоги</a:t>
            </a:r>
            <a:endParaRPr dirty="0"/>
          </a:p>
        </p:txBody>
      </p:sp>
      <p:sp>
        <p:nvSpPr>
          <p:cNvPr id="171" name="TextBox 4"/>
          <p:cNvSpPr txBox="1"/>
          <p:nvPr/>
        </p:nvSpPr>
        <p:spPr>
          <a:xfrm>
            <a:off x="8431982" y="2628971"/>
            <a:ext cx="2087310" cy="900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Ожидаемые результаты</a:t>
            </a:r>
            <a:endParaRPr dirty="0"/>
          </a:p>
        </p:txBody>
      </p:sp>
      <p:sp>
        <p:nvSpPr>
          <p:cNvPr id="172" name="Аналитическое и организационное обеспечение проектов программы «Рухани жаңғыру» и деятельности структур, участвующих в реализации Программы «Рухани жаңғыру»"/>
          <p:cNvSpPr txBox="1"/>
          <p:nvPr/>
        </p:nvSpPr>
        <p:spPr>
          <a:xfrm>
            <a:off x="350729" y="3662504"/>
            <a:ext cx="5686816" cy="4732572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/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kk-KZ" sz="1300" dirty="0"/>
              <a:t>Проводится работа по составлению сборника «Древние мелодии Великой степи» из лучших образцов народного творчества</a:t>
            </a: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kk-KZ" sz="1300" dirty="0"/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kk-KZ" sz="1300" dirty="0"/>
              <a:t>При подготовке первых 5 томов 10-томника «Антология степного фольклора» были отобраны лучшие образцы народного эпоса. 1 том – древние эпосы и батыры, 2 том – сборник сказаний «Қырымның қырық батыры», 3 том – исторические эпосы, 4 том – эпосы о любви, 5 том – поэмы.</a:t>
            </a:r>
            <a:endParaRPr lang="ru-RU" sz="1300" dirty="0"/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kk-KZ" sz="1300" dirty="0"/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kk-KZ" sz="1300" dirty="0"/>
              <a:t>Проведена работа по 3 исследованиям МОН РК:</a:t>
            </a:r>
            <a:endParaRPr lang="ru-RU" sz="1300" dirty="0"/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ru-RU" sz="1300" dirty="0"/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300" dirty="0"/>
              <a:t>1. «Систематизация и исследование письменных источников, материалов фольклорных экспедиций», «Антология степного фольклора»</a:t>
            </a: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ru-RU" sz="1300" dirty="0"/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300" dirty="0"/>
              <a:t>2. «Сохранение и систематизация фольклорного музыкального наследия, сбор лучших образцов древних мотивов Великой Степи».</a:t>
            </a: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kk-KZ" sz="1300" dirty="0"/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300" dirty="0"/>
              <a:t>3. «Исследование письменных источников древнего, средневекового периода, подготовка антологии древней литературы».</a:t>
            </a: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300" dirty="0"/>
          </a:p>
        </p:txBody>
      </p:sp>
      <p:sp>
        <p:nvSpPr>
          <p:cNvPr id="173" name="3. Выработка рекомендаций по деятельности Центрального экспертного совета при Национальной комиссии по реализации программы модернизации общественного сознания при Президенте РК;"/>
          <p:cNvSpPr txBox="1"/>
          <p:nvPr/>
        </p:nvSpPr>
        <p:spPr>
          <a:xfrm>
            <a:off x="6375338" y="3665251"/>
            <a:ext cx="5784559" cy="3332188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>
            <a:lvl1pPr marL="450214" indent="-179704" algn="just" defTabSz="1300480">
              <a:buSzPct val="100000"/>
              <a:buFont typeface="Symbol"/>
              <a:buChar char="·"/>
              <a:tabLst>
                <a:tab pos="444500" algn="l"/>
              </a:tabLst>
              <a:defRPr sz="1600" b="0" spc="20"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ru-RU" dirty="0"/>
              <a:t>Формирование «Антологии степного фольклора»;</a:t>
            </a:r>
          </a:p>
          <a:p>
            <a:r>
              <a:rPr lang="ru-RU" dirty="0"/>
              <a:t>Оцифровка национального музыкального наследия и обеспечение доступа в интернет пространстве;</a:t>
            </a:r>
          </a:p>
          <a:p>
            <a:r>
              <a:rPr lang="ru-RU" dirty="0"/>
              <a:t>Обеспечение возможности для знакомства народов мира с фольклором и музыкой Великой степи;</a:t>
            </a:r>
          </a:p>
          <a:p>
            <a:r>
              <a:rPr lang="ru-RU" dirty="0"/>
              <a:t>Представление вниманию молодого поколения письменного наследия и литературных памятников древности;</a:t>
            </a:r>
          </a:p>
          <a:p>
            <a:r>
              <a:rPr lang="kk-KZ" dirty="0"/>
              <a:t>Формирование избранных произведений устного народного творчества;</a:t>
            </a:r>
          </a:p>
          <a:p>
            <a:r>
              <a:rPr lang="kk-KZ" dirty="0"/>
              <a:t>Обеспечение возможности просмотра </a:t>
            </a:r>
            <a:r>
              <a:rPr lang="ru-RU" dirty="0"/>
              <a:t>«Антологии степного фольклора» в цифровом формате на портала </a:t>
            </a:r>
            <a:r>
              <a:rPr lang="en-US" dirty="0"/>
              <a:t>RUH.KZ</a:t>
            </a:r>
            <a:r>
              <a:rPr lang="ru-RU" dirty="0"/>
              <a:t>;</a:t>
            </a:r>
          </a:p>
        </p:txBody>
      </p:sp>
      <p:pic>
        <p:nvPicPr>
          <p:cNvPr id="175" name="Picture 17" descr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7583" y="2522459"/>
            <a:ext cx="1069280" cy="106928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6" name="Picture 6" descr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014" y="2522459"/>
            <a:ext cx="1069280" cy="1069280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Согласно теории поколений, к данной категории относится поколение Y (по состоянию на сегодняшний день рожденные в период с 1991 по 1995) и Поколение Z (по состоянию на сегодняшний день рожденные в период с 1996 по 2006)."/>
          <p:cNvSpPr txBox="1"/>
          <p:nvPr/>
        </p:nvSpPr>
        <p:spPr>
          <a:xfrm>
            <a:off x="844903" y="1908159"/>
            <a:ext cx="11314995" cy="408311"/>
          </a:xfrm>
          <a:prstGeom prst="rect">
            <a:avLst/>
          </a:prstGeom>
          <a:ln w="25400">
            <a:solidFill>
              <a:srgbClr val="3F6797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 anchor="ctr">
            <a:spAutoFit/>
          </a:bodyPr>
          <a:lstStyle/>
          <a:p>
            <a:pPr indent="640305" algn="just" defTabSz="1849571">
              <a:defRPr sz="1800">
                <a:solidFill>
                  <a:srgbClr val="3F679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dirty="0"/>
              <a:t>Цель спецпроекта – сохранение и пропаганда казахского фольклора и музыки.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8" name="Прямоугольник 6"/>
          <p:cNvSpPr txBox="1"/>
          <p:nvPr/>
        </p:nvSpPr>
        <p:spPr>
          <a:xfrm>
            <a:off x="2272143" y="423198"/>
            <a:ext cx="8460515" cy="1023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Спецпроект  </a:t>
            </a:r>
          </a:p>
          <a:p>
            <a:r>
              <a:rPr lang="ru-RU" dirty="0"/>
              <a:t>«Тысяча лет степного фольклора и музыки»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85326" y="-140340"/>
            <a:ext cx="1814198" cy="181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416252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2"/>
            <a:ext cx="13004801" cy="9753602"/>
          </a:xfrm>
          <a:prstGeom prst="rect">
            <a:avLst/>
          </a:prstGeom>
          <a:ln w="12700">
            <a:miter lim="400000"/>
          </a:ln>
        </p:spPr>
      </p:pic>
      <p:sp>
        <p:nvSpPr>
          <p:cNvPr id="187" name="Формирование экологического сознания"/>
          <p:cNvSpPr txBox="1"/>
          <p:nvPr/>
        </p:nvSpPr>
        <p:spPr>
          <a:xfrm>
            <a:off x="4301515" y="2029941"/>
            <a:ext cx="3786512" cy="603707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r>
              <a:rPr lang="ru-RU" dirty="0"/>
              <a:t>Рекомендации для РПО по организации работы на местах: </a:t>
            </a:r>
            <a:endParaRPr dirty="0"/>
          </a:p>
        </p:txBody>
      </p:sp>
      <p:sp>
        <p:nvSpPr>
          <p:cNvPr id="188" name="Проведение профориентации"/>
          <p:cNvSpPr txBox="1"/>
          <p:nvPr/>
        </p:nvSpPr>
        <p:spPr>
          <a:xfrm>
            <a:off x="312407" y="3346765"/>
            <a:ext cx="12204615" cy="3795911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pPr algn="just"/>
            <a:r>
              <a:rPr lang="ru-RU" dirty="0"/>
              <a:t>– координация и реализация спецпроекта на региональном уровне;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– организация сбора на местах лучших образцов устного народного творчества – сказок, легенд, эпосов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– рассмотрение на заседаниях региональных экспертных советов вопросов об эффективной реализации данного спецпроекта, пополнении фонда национальной музыки и фольклора содержательными и новыми вещами</a:t>
            </a:r>
          </a:p>
          <a:p>
            <a:pPr algn="just"/>
            <a:endParaRPr lang="kk-KZ" dirty="0"/>
          </a:p>
          <a:p>
            <a:pPr algn="just"/>
            <a:r>
              <a:rPr lang="kk-KZ" dirty="0"/>
              <a:t>- разработка информационно-справочных материалов музыкальными образовательными учреждениями</a:t>
            </a:r>
          </a:p>
          <a:p>
            <a:pPr algn="just"/>
            <a:endParaRPr lang="kk-KZ" dirty="0"/>
          </a:p>
          <a:p>
            <a:pPr algn="just"/>
            <a:r>
              <a:rPr lang="kk-KZ" dirty="0"/>
              <a:t>- выпуск на СД дисках музыки сложившейся местной музыкальной школы, местных певцов, разработка мобильного приложения и пропаганда среди народа</a:t>
            </a:r>
            <a:endParaRPr lang="ru-RU" dirty="0"/>
          </a:p>
          <a:p>
            <a:pPr algn="just"/>
            <a:endParaRPr lang="kk-KZ" dirty="0"/>
          </a:p>
          <a:p>
            <a:pPr algn="just"/>
            <a:r>
              <a:rPr lang="kk-KZ" dirty="0"/>
              <a:t>- обеспечение информационного сопровождения: показ спецпроекта – в СМИ, социальных сетях, наружной рекламе, на лэд экранах в местах массового скопления людей </a:t>
            </a:r>
            <a:endParaRPr lang="ru-RU" dirty="0"/>
          </a:p>
          <a:p>
            <a:pPr algn="just"/>
            <a:endParaRPr lang="ru-RU" dirty="0"/>
          </a:p>
        </p:txBody>
      </p:sp>
      <p:sp>
        <p:nvSpPr>
          <p:cNvPr id="196" name="Текст"/>
          <p:cNvSpPr txBox="1"/>
          <p:nvPr/>
        </p:nvSpPr>
        <p:spPr>
          <a:xfrm>
            <a:off x="6726115" y="8302653"/>
            <a:ext cx="564516" cy="5639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50215" algn="just" defTabSz="1300480">
              <a:spcBef>
                <a:spcPts val="500"/>
              </a:spcBef>
              <a:tabLst>
                <a:tab pos="533400" algn="l"/>
                <a:tab pos="622300" algn="l"/>
              </a:tabLst>
              <a:defRPr sz="1400" b="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2" name="Прямоугольник 6"/>
          <p:cNvSpPr txBox="1"/>
          <p:nvPr/>
        </p:nvSpPr>
        <p:spPr>
          <a:xfrm>
            <a:off x="2184458" y="380905"/>
            <a:ext cx="8460515" cy="1023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Спецпроект  </a:t>
            </a:r>
          </a:p>
          <a:p>
            <a:r>
              <a:rPr lang="ru-RU" dirty="0"/>
              <a:t>«Тысяча лет степного фольклора и музыки»</a:t>
            </a: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9785" y="-129453"/>
            <a:ext cx="1814198" cy="181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295028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Picture 2" descr="Pictur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54887"/>
            <a:ext cx="13002545" cy="9908487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TextBox 4"/>
          <p:cNvSpPr txBox="1"/>
          <p:nvPr/>
        </p:nvSpPr>
        <p:spPr>
          <a:xfrm>
            <a:off x="1840711" y="2883246"/>
            <a:ext cx="2935471" cy="51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129822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500" b="1" i="0" u="none" strike="noStrike" kern="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Итоги</a:t>
            </a:r>
            <a:endParaRPr kumimoji="0" sz="2500" b="1" i="0" u="none" strike="noStrike" kern="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1" name="TextBox 4"/>
          <p:cNvSpPr txBox="1"/>
          <p:nvPr/>
        </p:nvSpPr>
        <p:spPr>
          <a:xfrm>
            <a:off x="8379302" y="2869104"/>
            <a:ext cx="2902325" cy="900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129822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500" b="1" i="0" u="none" strike="noStrike" kern="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Ожидаемые результаты</a:t>
            </a:r>
            <a:endParaRPr kumimoji="0" sz="2500" b="1" i="0" u="none" strike="noStrike" kern="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2" name="Аналитическое и организационное обеспечение проектов программы «Рухани жаңғыру» и деятельности структур, участвующих в реализации Программы «Рухани жаңғыру»"/>
          <p:cNvSpPr txBox="1"/>
          <p:nvPr/>
        </p:nvSpPr>
        <p:spPr>
          <a:xfrm>
            <a:off x="815123" y="3889613"/>
            <a:ext cx="5363569" cy="5086515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65021" tIns="65021" rIns="65021" bIns="65021">
            <a:spAutoFit/>
          </a:bodyPr>
          <a:lstStyle/>
          <a:p>
            <a:pPr marL="0" marR="0" lvl="0" indent="0" algn="just" defTabSz="130048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kumimoji="0" lang="kk-KZ" sz="1400" b="1" i="0" u="none" strike="noStrike" kern="0" cap="none" spc="0" normalizeH="0" baseline="0" noProof="0" dirty="0">
                <a:ln>
                  <a:noFill/>
                </a:ln>
                <a:solidFill>
                  <a:srgbClr val="0076BA">
                    <a:lumMod val="75000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В ходе реализации проекта всего проведено 2524 мероприятий.  Найбольшее количество населения охвачено в Мангистауской (421 мероприятие, 97408 человек) и Карагандинской (11 мероприятий, 88 843 человека) областях</a:t>
            </a: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0076BA">
                    <a:lumMod val="75000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.</a:t>
            </a:r>
          </a:p>
          <a:p>
            <a:pPr marL="0" marR="0" lvl="0" indent="0" algn="just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400" b="1" i="0" u="none" strike="noStrike" kern="0" cap="none" spc="0" normalizeH="0" baseline="0" noProof="0" dirty="0">
                <a:ln>
                  <a:noFill/>
                </a:ln>
                <a:solidFill>
                  <a:srgbClr val="0076BA">
                    <a:lumMod val="75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t>В рамках проекта  «Великие имена великой степи» разработана концепция по созданию образовательно-просветительского, энциклопедического парка.  </a:t>
            </a:r>
          </a:p>
          <a:p>
            <a:pPr marL="0" marR="0" lvl="0" indent="0" algn="just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400" b="1" i="0" u="none" strike="noStrike" kern="0" cap="none" spc="0" normalizeH="0" baseline="0" noProof="0" dirty="0">
                <a:ln>
                  <a:noFill/>
                </a:ln>
                <a:solidFill>
                  <a:srgbClr val="0076BA">
                    <a:lumMod val="75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t>Сформирован список Великих имен (100 имен), и разработан вариант интерактивного образовательно-просветительского, энциклопедического парка (онлайн платформа, карта)</a:t>
            </a: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0076BA">
                    <a:lumMod val="75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t>.</a:t>
            </a:r>
          </a:p>
          <a:p>
            <a:pPr marL="0" marR="0" lvl="0" indent="0" algn="just" defTabSz="130048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0076BA">
                    <a:lumMod val="75000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В фонде Государственного архива кинематографических документов России обнаружено более 105 фотографий исторических личностей, разных периодов.</a:t>
            </a: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rgbClr val="385F90"/>
              </a:solidFill>
              <a:effectLst/>
              <a:uLnTx/>
              <a:uFillTx/>
              <a:latin typeface="Helvetica"/>
              <a:cs typeface="Helvetica"/>
              <a:sym typeface="Helvetica"/>
            </a:endParaRPr>
          </a:p>
          <a:p>
            <a:pPr marL="0" marR="0" lvl="0" indent="0" algn="just" defTabSz="130048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0076BA">
                    <a:lumMod val="75000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Впервые переведен на казахский язык литературный памятник X века «</a:t>
            </a:r>
            <a:r>
              <a:rPr kumimoji="0" lang="ru-RU" sz="1400" b="1" i="0" u="none" strike="noStrike" kern="0" cap="none" spc="0" normalizeH="0" baseline="0" noProof="0" dirty="0" err="1">
                <a:ln>
                  <a:noFill/>
                </a:ln>
                <a:solidFill>
                  <a:srgbClr val="0076BA">
                    <a:lumMod val="75000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Алтун</a:t>
            </a: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0076BA">
                    <a:lumMod val="75000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 </a:t>
            </a:r>
            <a:r>
              <a:rPr kumimoji="0" lang="ru-RU" sz="1400" b="1" i="0" u="none" strike="noStrike" kern="0" cap="none" spc="0" normalizeH="0" baseline="0" noProof="0" dirty="0" err="1">
                <a:ln>
                  <a:noFill/>
                </a:ln>
                <a:solidFill>
                  <a:srgbClr val="0076BA">
                    <a:lumMod val="75000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Ярук</a:t>
            </a: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0076BA">
                    <a:lumMod val="75000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».</a:t>
            </a:r>
            <a:endParaRPr kumimoji="0" lang="kk-KZ" sz="1400" b="1" i="0" u="none" strike="noStrike" kern="0" cap="none" spc="0" normalizeH="0" baseline="0" noProof="0" dirty="0">
              <a:ln>
                <a:noFill/>
              </a:ln>
              <a:solidFill>
                <a:srgbClr val="0076BA">
                  <a:lumMod val="75000"/>
                </a:srgbClr>
              </a:solidFill>
              <a:effectLst/>
              <a:uLnTx/>
              <a:uFillTx/>
              <a:latin typeface="Helvetica"/>
              <a:cs typeface="Helvetica"/>
              <a:sym typeface="Helvetica"/>
            </a:endParaRPr>
          </a:p>
          <a:p>
            <a:pPr marL="0" marR="0" lvl="0" indent="0" algn="just" defTabSz="130048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kumimoji="0" lang="kk-KZ" sz="1400" b="1" i="0" u="none" strike="noStrike" kern="0" cap="none" spc="0" normalizeH="0" baseline="0" noProof="0" dirty="0">
                <a:ln>
                  <a:noFill/>
                </a:ln>
                <a:solidFill>
                  <a:srgbClr val="0076BA">
                    <a:lumMod val="75000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Выпущен книга </a:t>
            </a: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0076BA">
                    <a:lumMod val="75000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«</a:t>
            </a:r>
            <a:r>
              <a:rPr kumimoji="0" lang="kk-KZ" sz="1400" b="1" i="0" u="none" strike="noStrike" kern="0" cap="none" spc="0" normalizeH="0" baseline="0" noProof="0" dirty="0">
                <a:ln>
                  <a:noFill/>
                </a:ln>
                <a:solidFill>
                  <a:srgbClr val="0076BA">
                    <a:lumMod val="75000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Великие имена великой степи</a:t>
            </a: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0076BA">
                    <a:lumMod val="75000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» </a:t>
            </a:r>
            <a:r>
              <a:rPr kumimoji="0" lang="kk-KZ" sz="1400" b="1" i="0" u="none" strike="noStrike" kern="0" cap="none" spc="0" normalizeH="0" baseline="0" noProof="0" dirty="0">
                <a:ln>
                  <a:noFill/>
                </a:ln>
                <a:solidFill>
                  <a:srgbClr val="0076BA">
                    <a:lumMod val="75000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 (двухтомник, Алматы: 2019.-563 стр.)</a:t>
            </a:r>
          </a:p>
          <a:p>
            <a:pPr marL="0" marR="0" lvl="0" indent="0" algn="just" defTabSz="130048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kumimoji="0" lang="kk-KZ" sz="1400" b="1" i="0" u="none" strike="noStrike" kern="0" cap="none" spc="0" normalizeH="0" baseline="0" noProof="0" dirty="0">
                <a:ln>
                  <a:noFill/>
                </a:ln>
                <a:solidFill>
                  <a:srgbClr val="0076BA">
                    <a:lumMod val="75000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В рамках реализации проекта в целях апробации результатов исследований  проведено 6 научно-практических мероприятий, среди них 5 круглых столов и 1 международная конференция.  </a:t>
            </a:r>
            <a:endParaRPr kumimoji="0" sz="1400" b="1" i="0" u="none" strike="noStrike" kern="0" cap="none" spc="0" normalizeH="0" baseline="0" noProof="0" dirty="0">
              <a:ln>
                <a:noFill/>
              </a:ln>
              <a:solidFill>
                <a:srgbClr val="0076BA">
                  <a:lumMod val="75000"/>
                </a:srgbClr>
              </a:solidFill>
              <a:effectLst/>
              <a:uLnTx/>
              <a:uFillTx/>
              <a:latin typeface="Helvetica"/>
              <a:cs typeface="Helvetica"/>
              <a:sym typeface="Helvetica"/>
            </a:endParaRPr>
          </a:p>
        </p:txBody>
      </p:sp>
      <p:sp>
        <p:nvSpPr>
          <p:cNvPr id="173" name="3. Выработка рекомендаций по деятельности Центрального экспертного совета при Национальной комиссии по реализации программы модернизации общественного сознания при Президенте РК;"/>
          <p:cNvSpPr txBox="1"/>
          <p:nvPr/>
        </p:nvSpPr>
        <p:spPr>
          <a:xfrm>
            <a:off x="6747335" y="4162643"/>
            <a:ext cx="5686566" cy="4563294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1" tIns="65021" rIns="65021" bIns="65021">
            <a:spAutoFit/>
          </a:bodyPr>
          <a:lstStyle>
            <a:lvl1pPr marL="450214" indent="-179704" algn="just" defTabSz="1300480">
              <a:buSzPct val="100000"/>
              <a:buFont typeface="Symbol"/>
              <a:buChar char="·"/>
              <a:tabLst>
                <a:tab pos="444500" algn="l"/>
              </a:tabLst>
              <a:defRPr sz="1600" b="0" spc="20"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450214" marR="0" lvl="0" indent="-179704" algn="just" defTabSz="130048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Symbol"/>
              <a:buChar char="·"/>
              <a:tabLst>
                <a:tab pos="444500" algn="l"/>
              </a:tabLst>
              <a:defRPr/>
            </a:pPr>
            <a:r>
              <a:rPr kumimoji="0" lang="kk-KZ" sz="1600" b="0" i="0" u="none" strike="noStrike" kern="0" cap="none" spc="20" normalizeH="0" baseline="0" noProof="0" dirty="0">
                <a:ln>
                  <a:noFill/>
                </a:ln>
                <a:solidFill>
                  <a:srgbClr val="385F90"/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Будет построен образовательный парк под открытым небом в г.Нур-Султан</a:t>
            </a:r>
            <a:r>
              <a:rPr kumimoji="0" lang="ru-RU" sz="1600" b="0" i="0" u="none" strike="noStrike" kern="0" cap="none" spc="20" normalizeH="0" baseline="0" noProof="0" dirty="0">
                <a:ln>
                  <a:noFill/>
                </a:ln>
                <a:solidFill>
                  <a:srgbClr val="385F90"/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;</a:t>
            </a:r>
            <a:r>
              <a:rPr kumimoji="0" lang="kk-KZ" sz="1600" b="0" i="0" u="none" strike="noStrike" kern="0" cap="none" spc="20" normalizeH="0" baseline="0" noProof="0" dirty="0">
                <a:ln>
                  <a:noFill/>
                </a:ln>
                <a:solidFill>
                  <a:srgbClr val="385F90"/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  </a:t>
            </a:r>
            <a:endParaRPr kumimoji="0" lang="ru-RU" sz="1600" b="0" i="0" u="none" strike="noStrike" kern="0" cap="none" spc="20" normalizeH="0" baseline="0" noProof="0" dirty="0">
              <a:ln>
                <a:noFill/>
              </a:ln>
              <a:solidFill>
                <a:srgbClr val="385F90"/>
              </a:solidFill>
              <a:effectLst/>
              <a:uLnTx/>
              <a:uFillTx/>
              <a:latin typeface="Helvetica"/>
              <a:cs typeface="Helvetica"/>
              <a:sym typeface="Helvetica"/>
            </a:endParaRPr>
          </a:p>
          <a:p>
            <a:pPr marL="450214" marR="0" lvl="0" indent="-179704" algn="just" defTabSz="130048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Symbol"/>
              <a:buChar char="·"/>
              <a:tabLst>
                <a:tab pos="444500" algn="l"/>
              </a:tabLst>
              <a:defRPr/>
            </a:pPr>
            <a:r>
              <a:rPr kumimoji="0" lang="ru-RU" sz="1600" b="0" i="0" u="none" strike="noStrike" kern="0" cap="none" spc="20" normalizeH="0" baseline="0" noProof="0" dirty="0">
                <a:ln>
                  <a:noFill/>
                </a:ln>
                <a:solidFill>
                  <a:srgbClr val="385F90"/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Произведения великих казахских писателей будут переведены на мировые языки;</a:t>
            </a:r>
            <a:endParaRPr kumimoji="0" lang="kk-KZ" sz="1600" b="0" i="0" u="none" strike="noStrike" kern="0" cap="none" spc="20" normalizeH="0" baseline="0" noProof="0" dirty="0">
              <a:ln>
                <a:noFill/>
              </a:ln>
              <a:solidFill>
                <a:srgbClr val="385F90"/>
              </a:solidFill>
              <a:effectLst/>
              <a:uLnTx/>
              <a:uFillTx/>
              <a:latin typeface="Helvetica"/>
              <a:cs typeface="Helvetica"/>
              <a:sym typeface="Helvetica"/>
            </a:endParaRPr>
          </a:p>
          <a:p>
            <a:pPr marL="450214" marR="0" lvl="0" indent="-179704" algn="just" defTabSz="130048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Symbol"/>
              <a:buChar char="·"/>
              <a:tabLst>
                <a:tab pos="444500" algn="l"/>
              </a:tabLst>
              <a:defRPr/>
            </a:pPr>
            <a:r>
              <a:rPr kumimoji="0" lang="kk-KZ" sz="1600" b="0" i="0" u="none" strike="noStrike" kern="0" cap="none" spc="20" normalizeH="0" baseline="0" noProof="0" dirty="0">
                <a:ln>
                  <a:noFill/>
                </a:ln>
                <a:solidFill>
                  <a:srgbClr val="385F90"/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Будут производены художественные фильмы и кино о великих исторических личностях великой степи</a:t>
            </a:r>
            <a:r>
              <a:rPr kumimoji="0" lang="ru-RU" sz="1600" b="0" i="0" u="none" strike="noStrike" kern="0" cap="none" spc="20" normalizeH="0" baseline="0" noProof="0" dirty="0">
                <a:ln>
                  <a:noFill/>
                </a:ln>
                <a:solidFill>
                  <a:srgbClr val="385F90"/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;</a:t>
            </a:r>
            <a:endParaRPr kumimoji="0" lang="kk-KZ" sz="1600" b="0" i="0" u="none" strike="noStrike" kern="0" cap="none" spc="20" normalizeH="0" baseline="0" noProof="0" dirty="0">
              <a:ln>
                <a:noFill/>
              </a:ln>
              <a:solidFill>
                <a:srgbClr val="385F90"/>
              </a:solidFill>
              <a:effectLst/>
              <a:uLnTx/>
              <a:uFillTx/>
              <a:latin typeface="Helvetica"/>
              <a:cs typeface="Helvetica"/>
              <a:sym typeface="Helvetica"/>
            </a:endParaRPr>
          </a:p>
          <a:p>
            <a:pPr marL="450214" marR="0" lvl="0" indent="-179704" algn="just" defTabSz="130048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Symbol"/>
              <a:buChar char="·"/>
              <a:tabLst>
                <a:tab pos="444500" algn="l"/>
              </a:tabLst>
              <a:defRPr/>
            </a:pPr>
            <a:r>
              <a:rPr kumimoji="0" lang="ru-RU" sz="1600" b="0" i="0" u="none" strike="noStrike" kern="0" cap="none" spc="20" normalizeH="0" baseline="0" noProof="0" dirty="0">
                <a:ln>
                  <a:noFill/>
                </a:ln>
                <a:solidFill>
                  <a:srgbClr val="385F90"/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Повышение национальной идентичности через   информирование населения о    великих личностях, которым будут посвящены отдельные зоны в образовательном парке; </a:t>
            </a:r>
          </a:p>
          <a:p>
            <a:pPr marL="450214" marR="0" lvl="0" indent="-179704" algn="just" defTabSz="130048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Symbol"/>
              <a:buChar char="·"/>
              <a:tabLst>
                <a:tab pos="444500" algn="l"/>
              </a:tabLst>
              <a:defRPr/>
            </a:pPr>
            <a:r>
              <a:rPr kumimoji="0" lang="ru-RU" sz="1600" b="0" i="0" u="none" strike="noStrike" kern="0" cap="none" spc="20" normalizeH="0" baseline="0" noProof="0" dirty="0">
                <a:ln>
                  <a:noFill/>
                </a:ln>
                <a:solidFill>
                  <a:srgbClr val="385F90"/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Проведены фундаментальные исследования по формированию исторического сознания населения;</a:t>
            </a:r>
          </a:p>
          <a:p>
            <a:pPr marL="450214" marR="0" lvl="0" indent="-179704" algn="just" defTabSz="130048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Symbol"/>
              <a:buChar char="·"/>
              <a:tabLst>
                <a:tab pos="444500" algn="l"/>
              </a:tabLst>
              <a:defRPr/>
            </a:pPr>
            <a:r>
              <a:rPr kumimoji="0" lang="kk-KZ" sz="1600" b="0" i="0" u="none" strike="noStrike" kern="0" cap="none" spc="20" normalizeH="0" baseline="0" noProof="0" dirty="0">
                <a:ln>
                  <a:noFill/>
                </a:ln>
                <a:solidFill>
                  <a:srgbClr val="385F90"/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Именами великих личностей будут названы регионы и улицы, а также установлены памятники;</a:t>
            </a:r>
            <a:endParaRPr kumimoji="0" lang="ru-RU" sz="1600" b="0" i="0" u="none" strike="noStrike" kern="0" cap="none" spc="20" normalizeH="0" baseline="0" noProof="0" dirty="0">
              <a:ln>
                <a:noFill/>
              </a:ln>
              <a:solidFill>
                <a:srgbClr val="385F90"/>
              </a:solidFill>
              <a:effectLst/>
              <a:uLnTx/>
              <a:uFillTx/>
              <a:latin typeface="Helvetica"/>
              <a:cs typeface="Helvetica"/>
              <a:sym typeface="Helvetica"/>
            </a:endParaRPr>
          </a:p>
          <a:p>
            <a:pPr marL="450214" marR="0" lvl="0" indent="-179704" algn="just" defTabSz="130048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Symbol"/>
              <a:buChar char="·"/>
              <a:tabLst>
                <a:tab pos="444500" algn="l"/>
              </a:tabLst>
              <a:defRPr/>
            </a:pPr>
            <a:r>
              <a:rPr kumimoji="0" lang="ru-RU" sz="1600" b="0" i="0" u="none" strike="noStrike" kern="0" cap="none" spc="20" normalizeH="0" baseline="0" noProof="0" dirty="0">
                <a:ln>
                  <a:noFill/>
                </a:ln>
                <a:solidFill>
                  <a:srgbClr val="385F90"/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Выявление новых фактов об истории и как следствие возрождение исторического сознания.</a:t>
            </a:r>
          </a:p>
          <a:p>
            <a:pPr marL="450214" marR="0" lvl="0" indent="-179704" algn="just" defTabSz="130048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Symbol"/>
              <a:buChar char="·"/>
              <a:tabLst>
                <a:tab pos="444500" algn="l"/>
              </a:tabLst>
              <a:defRPr/>
            </a:pPr>
            <a:endParaRPr kumimoji="0" lang="ru-RU" sz="1600" b="0" i="0" u="none" strike="noStrike" kern="0" cap="none" spc="20" normalizeH="0" baseline="0" noProof="0" dirty="0">
              <a:ln>
                <a:noFill/>
              </a:ln>
              <a:solidFill>
                <a:srgbClr val="385F90"/>
              </a:solidFill>
              <a:effectLst/>
              <a:uLnTx/>
              <a:uFillTx/>
              <a:latin typeface="Helvetica"/>
              <a:cs typeface="Helvetica"/>
              <a:sym typeface="Helvetica"/>
            </a:endParaRPr>
          </a:p>
        </p:txBody>
      </p:sp>
      <p:pic>
        <p:nvPicPr>
          <p:cNvPr id="175" name="Picture 17" descr="Picture 1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26110" y="2820333"/>
            <a:ext cx="1069280" cy="106928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6" name="Picture 6" descr="Picture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44903" y="2869104"/>
            <a:ext cx="709479" cy="709479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Согласно теории поколений, к данной категории относится поколение Y (по состоянию на сегодняшний день рожденные в период с 1991 по 1995) и Поколение Z (по состоянию на сегодняшний день рожденные в период с 1996 по 2006)."/>
          <p:cNvSpPr txBox="1"/>
          <p:nvPr/>
        </p:nvSpPr>
        <p:spPr>
          <a:xfrm>
            <a:off x="844903" y="1677327"/>
            <a:ext cx="11314995" cy="869976"/>
          </a:xfrm>
          <a:prstGeom prst="rect">
            <a:avLst/>
          </a:prstGeom>
          <a:ln w="25400">
            <a:solidFill>
              <a:srgbClr val="3F6797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1" tIns="65021" rIns="65021" bIns="65021" anchor="ctr">
            <a:spAutoFit/>
          </a:bodyPr>
          <a:lstStyle/>
          <a:p>
            <a:pPr marL="0" marR="0" lvl="0" indent="0" algn="just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>
                <a:ln>
                  <a:noFill/>
                </a:ln>
                <a:solidFill>
                  <a:srgbClr val="0076BA">
                    <a:lumMod val="75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t>Цель – </a:t>
            </a:r>
            <a:r>
              <a:rPr kumimoji="0" lang="kk-KZ" sz="2400" b="1" i="0" u="none" strike="noStrike" kern="0" cap="none" spc="0" normalizeH="0" baseline="0" noProof="0" dirty="0">
                <a:ln>
                  <a:noFill/>
                </a:ln>
                <a:solidFill>
                  <a:srgbClr val="0076BA">
                    <a:lumMod val="75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t> </a:t>
            </a:r>
            <a:r>
              <a:rPr kumimoji="0" lang="ru-RU" sz="2400" b="1" i="0" u="none" strike="noStrike" kern="0" cap="none" spc="0" normalizeH="0" baseline="0" noProof="0" dirty="0">
                <a:ln>
                  <a:noFill/>
                </a:ln>
                <a:solidFill>
                  <a:srgbClr val="0076BA">
                    <a:lumMod val="75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t>формирование  национального сознания об истории страны и дальнейшая популяризация великих личностей нашей нации  </a:t>
            </a:r>
          </a:p>
        </p:txBody>
      </p:sp>
      <p:sp>
        <p:nvSpPr>
          <p:cNvPr id="178" name="Прямоугольник 6"/>
          <p:cNvSpPr txBox="1"/>
          <p:nvPr/>
        </p:nvSpPr>
        <p:spPr>
          <a:xfrm>
            <a:off x="2231277" y="423198"/>
            <a:ext cx="8542269" cy="577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130048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9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Спецпроект «Великие имена великой степи» 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985326" y="-140340"/>
            <a:ext cx="1814198" cy="181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174023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icture 2" descr="Pictur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-2"/>
            <a:ext cx="13004801" cy="9753602"/>
          </a:xfrm>
          <a:prstGeom prst="rect">
            <a:avLst/>
          </a:prstGeom>
          <a:ln w="12700">
            <a:miter lim="400000"/>
          </a:ln>
        </p:spPr>
      </p:pic>
      <p:sp>
        <p:nvSpPr>
          <p:cNvPr id="187" name="Формирование экологического сознания"/>
          <p:cNvSpPr txBox="1"/>
          <p:nvPr/>
        </p:nvSpPr>
        <p:spPr>
          <a:xfrm>
            <a:off x="4261694" y="1115594"/>
            <a:ext cx="4266288" cy="841256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385F90"/>
                </a:solidFill>
                <a:effectLst/>
                <a:uLnTx/>
                <a:uFillTx/>
                <a:latin typeface="Helvetica Neue"/>
                <a:sym typeface="Helvetica Neue"/>
              </a:rPr>
              <a:t>Рекомендации для Региональных проектных офисов по организации работы на местах: </a:t>
            </a:r>
          </a:p>
        </p:txBody>
      </p:sp>
      <p:sp>
        <p:nvSpPr>
          <p:cNvPr id="188" name="Проведение профориентации"/>
          <p:cNvSpPr txBox="1"/>
          <p:nvPr/>
        </p:nvSpPr>
        <p:spPr>
          <a:xfrm>
            <a:off x="400091" y="2857616"/>
            <a:ext cx="12204615" cy="3549690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pPr marL="0" marR="0" lvl="0" indent="0" algn="just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385F90"/>
                </a:solidFill>
                <a:effectLst/>
                <a:uLnTx/>
                <a:uFillTx/>
                <a:latin typeface="Helvetica Neue"/>
                <a:sym typeface="Helvetica Neue"/>
              </a:rPr>
              <a:t>- организация заседаний региональных экспертных советов по вопросам реализации спецпроекта</a:t>
            </a:r>
            <a:r>
              <a:rPr kumimoji="0" lang="kk-KZ" sz="1600" b="1" i="0" u="none" strike="noStrike" kern="0" cap="none" spc="0" normalizeH="0" baseline="0" noProof="0" dirty="0">
                <a:ln>
                  <a:noFill/>
                </a:ln>
                <a:solidFill>
                  <a:srgbClr val="385F90"/>
                </a:solidFill>
                <a:effectLst/>
                <a:uLnTx/>
                <a:uFillTx/>
                <a:latin typeface="Helvetica Neue"/>
                <a:sym typeface="Helvetica Neue"/>
              </a:rPr>
              <a:t>;</a:t>
            </a: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rgbClr val="385F90"/>
              </a:solidFill>
              <a:effectLst/>
              <a:uLnTx/>
              <a:uFillTx/>
              <a:latin typeface="Helvetica Neue"/>
              <a:sym typeface="Helvetica Neue"/>
            </a:endParaRPr>
          </a:p>
          <a:p>
            <a:pPr marL="0" marR="0" lvl="0" indent="0" algn="just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rgbClr val="385F90"/>
              </a:solidFill>
              <a:effectLst/>
              <a:uLnTx/>
              <a:uFillTx/>
              <a:latin typeface="Helvetica Neue"/>
              <a:sym typeface="Helvetica Neue"/>
            </a:endParaRPr>
          </a:p>
          <a:p>
            <a:pPr marL="0" marR="0" lvl="0" indent="0" algn="just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385F90"/>
                </a:solidFill>
                <a:effectLst/>
                <a:uLnTx/>
                <a:uFillTx/>
                <a:latin typeface="Helvetica Neue"/>
                <a:sym typeface="Helvetica Neue"/>
              </a:rPr>
              <a:t>- проведение работы по возрождению и продвижению  великих личностей каждого региона; </a:t>
            </a:r>
            <a:endParaRPr kumimoji="0" lang="kk-KZ" sz="1600" b="1" i="0" u="none" strike="noStrike" kern="0" cap="none" spc="0" normalizeH="0" baseline="0" noProof="0" dirty="0">
              <a:ln>
                <a:noFill/>
              </a:ln>
              <a:solidFill>
                <a:srgbClr val="385F90"/>
              </a:solidFill>
              <a:effectLst/>
              <a:uLnTx/>
              <a:uFillTx/>
              <a:latin typeface="Helvetica Neue"/>
              <a:sym typeface="Helvetica Neue"/>
            </a:endParaRPr>
          </a:p>
          <a:p>
            <a:pPr marL="0" marR="0" lvl="0" indent="0" algn="just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rgbClr val="385F90"/>
              </a:solidFill>
              <a:effectLst/>
              <a:uLnTx/>
              <a:uFillTx/>
              <a:latin typeface="Helvetica Neue"/>
              <a:sym typeface="Helvetica Neue"/>
            </a:endParaRPr>
          </a:p>
          <a:p>
            <a:pPr marL="0" marR="0" lvl="0" indent="0" algn="just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385F90"/>
                </a:solidFill>
                <a:effectLst/>
                <a:uLnTx/>
                <a:uFillTx/>
                <a:latin typeface="Helvetica Neue"/>
                <a:sym typeface="Helvetica Neue"/>
              </a:rPr>
              <a:t>- подготовка и размещение билбордов с крылатыми фразами великих личностей или их краткой биографией</a:t>
            </a:r>
            <a:r>
              <a:rPr kumimoji="0" lang="kk-KZ" sz="1600" b="1" i="0" u="none" strike="noStrike" kern="0" cap="none" spc="0" normalizeH="0" baseline="0" noProof="0" dirty="0">
                <a:ln>
                  <a:noFill/>
                </a:ln>
                <a:solidFill>
                  <a:srgbClr val="385F90"/>
                </a:solidFill>
                <a:effectLst/>
                <a:uLnTx/>
                <a:uFillTx/>
                <a:latin typeface="Helvetica Neue"/>
                <a:sym typeface="Helvetica Neue"/>
              </a:rPr>
              <a:t>;</a:t>
            </a: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rgbClr val="385F90"/>
              </a:solidFill>
              <a:effectLst/>
              <a:uLnTx/>
              <a:uFillTx/>
              <a:latin typeface="Helvetica Neue"/>
              <a:sym typeface="Helvetica Neue"/>
            </a:endParaRPr>
          </a:p>
          <a:p>
            <a:pPr marL="0" marR="0" lvl="0" indent="0" algn="just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rgbClr val="385F90"/>
              </a:solidFill>
              <a:effectLst/>
              <a:uLnTx/>
              <a:uFillTx/>
              <a:latin typeface="Helvetica Neue"/>
              <a:sym typeface="Helvetica Neue"/>
            </a:endParaRPr>
          </a:p>
          <a:p>
            <a:pPr marL="0" marR="0" lvl="0" indent="0" algn="just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385F90"/>
                </a:solidFill>
                <a:effectLst/>
                <a:uLnTx/>
                <a:uFillTx/>
                <a:latin typeface="Helvetica Neue"/>
                <a:sym typeface="Helvetica Neue"/>
              </a:rPr>
              <a:t>- проведение работ в областях, районах и селах по переименованию улиц в честь исторических личностей</a:t>
            </a:r>
            <a:r>
              <a:rPr kumimoji="0" lang="kk-KZ" sz="1600" b="1" i="0" u="none" strike="noStrike" kern="0" cap="none" spc="0" normalizeH="0" baseline="0" noProof="0" dirty="0">
                <a:ln>
                  <a:noFill/>
                </a:ln>
                <a:solidFill>
                  <a:srgbClr val="385F90"/>
                </a:solidFill>
                <a:effectLst/>
                <a:uLnTx/>
                <a:uFillTx/>
                <a:latin typeface="Helvetica Neue"/>
                <a:sym typeface="Helvetica Neue"/>
              </a:rPr>
              <a:t>;</a:t>
            </a: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385F90"/>
                </a:solidFill>
                <a:effectLst/>
                <a:uLnTx/>
                <a:uFillTx/>
                <a:latin typeface="Helvetica Neue"/>
                <a:sym typeface="Helvetica Neue"/>
              </a:rPr>
              <a:t> </a:t>
            </a:r>
          </a:p>
          <a:p>
            <a:pPr marL="0" marR="0" lvl="0" indent="0" algn="just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rgbClr val="385F90"/>
              </a:solidFill>
              <a:effectLst/>
              <a:uLnTx/>
              <a:uFillTx/>
              <a:latin typeface="Helvetica Neue"/>
              <a:sym typeface="Helvetica Neue"/>
            </a:endParaRPr>
          </a:p>
          <a:p>
            <a:pPr marL="95250" marR="0" lvl="0" indent="-95250" algn="just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kk-KZ" sz="1600" b="1" i="0" u="none" strike="noStrike" kern="0" cap="none" spc="0" normalizeH="0" baseline="0" noProof="0" dirty="0">
                <a:ln>
                  <a:noFill/>
                </a:ln>
                <a:solidFill>
                  <a:srgbClr val="385F90"/>
                </a:solidFill>
                <a:effectLst/>
                <a:uLnTx/>
                <a:uFillTx/>
                <a:latin typeface="Helvetica Neue"/>
                <a:sym typeface="Helvetica Neue"/>
              </a:rPr>
              <a:t>обеспечение взаимосвязи с региональными, республиканским СМИ и телеканалами для размещения информации о проведенной работе;</a:t>
            </a:r>
          </a:p>
          <a:p>
            <a:pPr marL="285750" marR="0" lvl="0" indent="-285750" algn="just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kk-KZ" sz="1600" b="1" i="0" u="none" strike="noStrike" kern="0" cap="none" spc="0" normalizeH="0" baseline="0" noProof="0" dirty="0">
              <a:ln>
                <a:noFill/>
              </a:ln>
              <a:solidFill>
                <a:srgbClr val="385F90"/>
              </a:solidFill>
              <a:effectLst/>
              <a:uLnTx/>
              <a:uFillTx/>
              <a:latin typeface="Helvetica Neue"/>
              <a:sym typeface="Helvetica Neue"/>
            </a:endParaRPr>
          </a:p>
          <a:p>
            <a:pPr marL="95250" marR="0" lvl="0" indent="-95250" algn="just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385F90"/>
                </a:solidFill>
                <a:effectLst/>
                <a:uLnTx/>
                <a:uFillTx/>
                <a:latin typeface="Helvetica Neue"/>
                <a:sym typeface="Helvetica Neue"/>
              </a:rPr>
              <a:t>организация работы с привлечением историков для проведения исследования о других великих </a:t>
            </a:r>
            <a:r>
              <a:rPr kumimoji="0" lang="ru-RU" sz="1600" b="1" i="0" u="none" strike="noStrike" kern="0" cap="none" spc="0" normalizeH="0" baseline="0" noProof="0">
                <a:ln>
                  <a:noFill/>
                </a:ln>
                <a:solidFill>
                  <a:srgbClr val="385F90"/>
                </a:solidFill>
                <a:effectLst/>
                <a:uLnTx/>
                <a:uFillTx/>
                <a:latin typeface="Helvetica Neue"/>
                <a:sym typeface="Helvetica Neue"/>
              </a:rPr>
              <a:t>личностях регионов.</a:t>
            </a: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rgbClr val="385F90"/>
              </a:solidFill>
              <a:effectLst/>
              <a:uLnTx/>
              <a:uFillTx/>
              <a:latin typeface="Helvetica Neue"/>
              <a:sym typeface="Helvetica Neue"/>
            </a:endParaRPr>
          </a:p>
          <a:p>
            <a:pPr marL="285750" marR="0" lvl="0" indent="-285750" algn="just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rgbClr val="385F90"/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  <p:sp>
        <p:nvSpPr>
          <p:cNvPr id="196" name="Текст"/>
          <p:cNvSpPr txBox="1"/>
          <p:nvPr/>
        </p:nvSpPr>
        <p:spPr>
          <a:xfrm>
            <a:off x="6726115" y="8302653"/>
            <a:ext cx="564516" cy="5639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50215" marR="0" lvl="0" indent="0" algn="just" defTabSz="1300480" rtl="0" eaLnBrk="1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>
                <a:tab pos="533400" algn="l"/>
                <a:tab pos="622300" algn="l"/>
              </a:tabLst>
              <a:defRPr sz="1400" b="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2" name="Прямоугольник 6"/>
          <p:cNvSpPr txBox="1"/>
          <p:nvPr/>
        </p:nvSpPr>
        <p:spPr>
          <a:xfrm>
            <a:off x="1911113" y="281174"/>
            <a:ext cx="8542269" cy="577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130048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9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Спецпроект «Великие имена великой степи» </a:t>
            </a: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099785" y="-129453"/>
            <a:ext cx="1814198" cy="181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163978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5" y="0"/>
            <a:ext cx="13002545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64" name="Взрослые…"/>
          <p:cNvSpPr txBox="1"/>
          <p:nvPr/>
        </p:nvSpPr>
        <p:spPr>
          <a:xfrm>
            <a:off x="4541694" y="3533624"/>
            <a:ext cx="4237389" cy="1210588"/>
          </a:xfrm>
          <a:prstGeom prst="rect">
            <a:avLst/>
          </a:prstGeom>
          <a:ln w="38100">
            <a:solidFill>
              <a:srgbClr val="3F6797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>
                <a:solidFill>
                  <a:srgbClr val="385F90"/>
                </a:solidFill>
              </a:defRPr>
            </a:pPr>
            <a:r>
              <a:rPr lang="ru-RU" dirty="0"/>
              <a:t>3.Спецпроекты: эволюционное развитие Казахстана.</a:t>
            </a:r>
            <a:endParaRPr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5326" y="-140340"/>
            <a:ext cx="1814198" cy="181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55633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" y="0"/>
            <a:ext cx="13002545" cy="9908487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TextBox 4"/>
          <p:cNvSpPr txBox="1"/>
          <p:nvPr/>
        </p:nvSpPr>
        <p:spPr>
          <a:xfrm>
            <a:off x="1062382" y="2831776"/>
            <a:ext cx="2935471" cy="51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Итоги</a:t>
            </a:r>
            <a:endParaRPr dirty="0"/>
          </a:p>
        </p:txBody>
      </p:sp>
      <p:sp>
        <p:nvSpPr>
          <p:cNvPr id="171" name="TextBox 4"/>
          <p:cNvSpPr txBox="1"/>
          <p:nvPr/>
        </p:nvSpPr>
        <p:spPr>
          <a:xfrm>
            <a:off x="8431982" y="2628971"/>
            <a:ext cx="2087310" cy="900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Ожидаемые результаты</a:t>
            </a:r>
            <a:endParaRPr dirty="0"/>
          </a:p>
        </p:txBody>
      </p:sp>
      <p:sp>
        <p:nvSpPr>
          <p:cNvPr id="172" name="Аналитическое и организационное обеспечение проектов программы «Рухани жаңғыру» и деятельности структур, участвующих в реализации Программы «Рухани жаңғыру»"/>
          <p:cNvSpPr txBox="1"/>
          <p:nvPr/>
        </p:nvSpPr>
        <p:spPr>
          <a:xfrm>
            <a:off x="350729" y="3662504"/>
            <a:ext cx="5686816" cy="2347303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/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dirty="0"/>
              <a:t>По новой методике отобраны 3477 перспективных сел, в которых проживает 6,6 млн человек или 85% сельского населения.</a:t>
            </a: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ru-RU" sz="1600" dirty="0"/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dirty="0"/>
              <a:t>В 2020 году в 250 сельских населенных пунктах запланировано реализация 1641 проекта на общую сумму 80 </a:t>
            </a:r>
            <a:r>
              <a:rPr lang="ru-RU" sz="1600" dirty="0" err="1"/>
              <a:t>млрд.тенге</a:t>
            </a:r>
            <a:r>
              <a:rPr lang="ru-RU" sz="1600" dirty="0"/>
              <a:t>, в том числе 22 проекта перешедшие с 2019 года.</a:t>
            </a: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ru-RU" sz="1600" dirty="0"/>
          </a:p>
        </p:txBody>
      </p:sp>
      <p:sp>
        <p:nvSpPr>
          <p:cNvPr id="173" name="3. Выработка рекомендаций по деятельности Центрального экспертного совета при Национальной комиссии по реализации программы модернизации общественного сознания при Президенте РК;"/>
          <p:cNvSpPr txBox="1"/>
          <p:nvPr/>
        </p:nvSpPr>
        <p:spPr>
          <a:xfrm>
            <a:off x="6375339" y="3665251"/>
            <a:ext cx="5686566" cy="2593524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>
            <a:spAutoFit/>
          </a:bodyPr>
          <a:lstStyle>
            <a:lvl1pPr marL="450214" indent="-179704" algn="just" defTabSz="1300480">
              <a:buSzPct val="100000"/>
              <a:buFont typeface="Symbol"/>
              <a:buChar char="·"/>
              <a:tabLst>
                <a:tab pos="444500" algn="l"/>
              </a:tabLst>
              <a:defRPr sz="1600" b="0" spc="20"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ru-RU" dirty="0"/>
              <a:t>улучшение качества жизни около 7 млн сельчан путем модернизации инфраструктуры сел, </a:t>
            </a:r>
          </a:p>
          <a:p>
            <a:r>
              <a:rPr lang="ru-RU" dirty="0"/>
              <a:t>строительства и ремонта более 7 тыс. км. дорог и </a:t>
            </a:r>
            <a:r>
              <a:rPr lang="ru-RU" dirty="0" err="1"/>
              <a:t>внутрипоселковых</a:t>
            </a:r>
            <a:r>
              <a:rPr lang="ru-RU" dirty="0"/>
              <a:t> улиц,  инженерных сетей жизнеобеспечения, </a:t>
            </a:r>
          </a:p>
          <a:p>
            <a:r>
              <a:rPr lang="ru-RU" dirty="0"/>
              <a:t>100% обеспечения качественной питьевой водой,</a:t>
            </a:r>
          </a:p>
          <a:p>
            <a:r>
              <a:rPr lang="ru-RU" dirty="0"/>
              <a:t>реконструкции и строительства объектов образования, здравоохранения, культуры и спорта,</a:t>
            </a:r>
          </a:p>
          <a:p>
            <a:r>
              <a:rPr lang="ru-RU" dirty="0"/>
              <a:t>создание 130 тыс. новых рабочих мест. </a:t>
            </a:r>
          </a:p>
          <a:p>
            <a:endParaRPr lang="ru-RU" dirty="0"/>
          </a:p>
        </p:txBody>
      </p:sp>
      <p:pic>
        <p:nvPicPr>
          <p:cNvPr id="175" name="Picture 17" descr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7583" y="2522459"/>
            <a:ext cx="1069280" cy="106928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6" name="Picture 6" descr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014" y="2522459"/>
            <a:ext cx="1069280" cy="1069280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Согласно теории поколений, к данной категории относится поколение Y (по состоянию на сегодняшний день рожденные в период с 1991 по 1995) и Поколение Z (по состоянию на сегодняшний день рожденные в период с 1996 по 2006)."/>
          <p:cNvSpPr txBox="1"/>
          <p:nvPr/>
        </p:nvSpPr>
        <p:spPr>
          <a:xfrm>
            <a:off x="844902" y="1632314"/>
            <a:ext cx="11314995" cy="685310"/>
          </a:xfrm>
          <a:prstGeom prst="rect">
            <a:avLst/>
          </a:prstGeom>
          <a:ln w="25400">
            <a:solidFill>
              <a:srgbClr val="3F6797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 anchor="ctr">
            <a:spAutoFit/>
          </a:bodyPr>
          <a:lstStyle/>
          <a:p>
            <a:pPr indent="640305" algn="just" defTabSz="1849571">
              <a:defRPr sz="1800">
                <a:solidFill>
                  <a:srgbClr val="3F679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dirty="0"/>
              <a:t>Цель спецпроекта - улучшение качества жизни на селе, модернизация инфраструктуры сельских территорий, доведение их до параметров Системы региональных стандартов.</a:t>
            </a:r>
          </a:p>
        </p:txBody>
      </p:sp>
      <p:sp>
        <p:nvSpPr>
          <p:cNvPr id="178" name="Прямоугольник 6"/>
          <p:cNvSpPr txBox="1"/>
          <p:nvPr/>
        </p:nvSpPr>
        <p:spPr>
          <a:xfrm>
            <a:off x="4714317" y="423198"/>
            <a:ext cx="3576166" cy="1023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Спецпроект  </a:t>
            </a:r>
          </a:p>
          <a:p>
            <a:r>
              <a:rPr lang="ru-RU" dirty="0"/>
              <a:t>«</a:t>
            </a:r>
            <a:r>
              <a:rPr lang="ru-RU" dirty="0" err="1"/>
              <a:t>Ауыл</a:t>
            </a:r>
            <a:r>
              <a:rPr lang="ru-RU" dirty="0"/>
              <a:t> – Ел </a:t>
            </a:r>
            <a:r>
              <a:rPr lang="ru-RU" dirty="0" err="1"/>
              <a:t>бесігі</a:t>
            </a:r>
            <a:r>
              <a:rPr lang="ru-RU" dirty="0"/>
              <a:t>»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85326" y="-140340"/>
            <a:ext cx="1814198" cy="181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696142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2"/>
            <a:ext cx="13004801" cy="9753602"/>
          </a:xfrm>
          <a:prstGeom prst="rect">
            <a:avLst/>
          </a:prstGeom>
          <a:ln w="12700">
            <a:miter lim="400000"/>
          </a:ln>
        </p:spPr>
      </p:pic>
      <p:sp>
        <p:nvSpPr>
          <p:cNvPr id="187" name="Формирование экологического сознания"/>
          <p:cNvSpPr txBox="1"/>
          <p:nvPr/>
        </p:nvSpPr>
        <p:spPr>
          <a:xfrm>
            <a:off x="4326568" y="2016158"/>
            <a:ext cx="3786512" cy="603707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r>
              <a:rPr lang="ru-RU" dirty="0"/>
              <a:t>Рекомендации для РПО по организации работы на местах: </a:t>
            </a:r>
            <a:endParaRPr dirty="0"/>
          </a:p>
        </p:txBody>
      </p:sp>
      <p:sp>
        <p:nvSpPr>
          <p:cNvPr id="188" name="Проведение профориентации"/>
          <p:cNvSpPr txBox="1"/>
          <p:nvPr/>
        </p:nvSpPr>
        <p:spPr>
          <a:xfrm>
            <a:off x="312409" y="3594964"/>
            <a:ext cx="12204615" cy="1579920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pPr marL="285750" indent="-285750" algn="just">
              <a:buFontTx/>
              <a:buChar char="-"/>
            </a:pPr>
            <a:r>
              <a:rPr lang="ru-RU" dirty="0"/>
              <a:t>координация и реализация спецпроекта на региональном уровне;</a:t>
            </a:r>
          </a:p>
          <a:p>
            <a:pPr marL="285750" indent="-285750" algn="just">
              <a:buFontTx/>
              <a:buChar char="-"/>
            </a:pPr>
            <a:endParaRPr lang="ru-RU" dirty="0"/>
          </a:p>
          <a:p>
            <a:pPr marL="285750" indent="-285750" algn="just">
              <a:buFontTx/>
              <a:buChar char="-"/>
            </a:pPr>
            <a:r>
              <a:rPr lang="ru-RU" dirty="0"/>
              <a:t>утверждение регионального плана работы на заседании региональной экспертной комиссии для эффективной реализации спецпроекта;</a:t>
            </a:r>
          </a:p>
          <a:p>
            <a:pPr marL="285750" indent="-285750" algn="just">
              <a:buFontTx/>
              <a:buChar char="-"/>
            </a:pPr>
            <a:endParaRPr lang="ru-RU" dirty="0"/>
          </a:p>
          <a:p>
            <a:pPr algn="just"/>
            <a:r>
              <a:rPr lang="ru-RU" dirty="0"/>
              <a:t>-    обеспечение информационного сопровождения спецпроекта.</a:t>
            </a:r>
          </a:p>
        </p:txBody>
      </p:sp>
      <p:sp>
        <p:nvSpPr>
          <p:cNvPr id="196" name="Текст"/>
          <p:cNvSpPr txBox="1"/>
          <p:nvPr/>
        </p:nvSpPr>
        <p:spPr>
          <a:xfrm>
            <a:off x="6726115" y="8302653"/>
            <a:ext cx="564516" cy="5639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50215" algn="just" defTabSz="1300480">
              <a:spcBef>
                <a:spcPts val="500"/>
              </a:spcBef>
              <a:tabLst>
                <a:tab pos="533400" algn="l"/>
                <a:tab pos="622300" algn="l"/>
              </a:tabLst>
              <a:defRPr sz="1400" b="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2" name="Прямоугольник 6"/>
          <p:cNvSpPr txBox="1"/>
          <p:nvPr/>
        </p:nvSpPr>
        <p:spPr>
          <a:xfrm>
            <a:off x="4433520" y="384795"/>
            <a:ext cx="3576166" cy="1023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Спецпроект  </a:t>
            </a:r>
          </a:p>
          <a:p>
            <a:r>
              <a:rPr lang="ru-RU" dirty="0"/>
              <a:t>«</a:t>
            </a:r>
            <a:r>
              <a:rPr lang="ru-RU" dirty="0" err="1"/>
              <a:t>Ауыл</a:t>
            </a:r>
            <a:r>
              <a:rPr lang="ru-RU" dirty="0"/>
              <a:t> – Ел </a:t>
            </a:r>
            <a:r>
              <a:rPr lang="ru-RU" dirty="0" err="1"/>
              <a:t>бесігі</a:t>
            </a:r>
            <a:r>
              <a:rPr lang="ru-RU" dirty="0"/>
              <a:t>»</a:t>
            </a: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9785" y="-129453"/>
            <a:ext cx="1814198" cy="181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228313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0" y="0"/>
            <a:ext cx="13002545" cy="9908487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TextBox 4"/>
          <p:cNvSpPr txBox="1"/>
          <p:nvPr/>
        </p:nvSpPr>
        <p:spPr>
          <a:xfrm>
            <a:off x="2530116" y="3235276"/>
            <a:ext cx="1164342" cy="51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Итоги</a:t>
            </a:r>
            <a:endParaRPr dirty="0"/>
          </a:p>
        </p:txBody>
      </p:sp>
      <p:sp>
        <p:nvSpPr>
          <p:cNvPr id="171" name="TextBox 4"/>
          <p:cNvSpPr txBox="1"/>
          <p:nvPr/>
        </p:nvSpPr>
        <p:spPr>
          <a:xfrm>
            <a:off x="8287493" y="3116401"/>
            <a:ext cx="2087310" cy="900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Ожидаемые результаты</a:t>
            </a:r>
            <a:endParaRPr dirty="0"/>
          </a:p>
        </p:txBody>
      </p:sp>
      <p:sp>
        <p:nvSpPr>
          <p:cNvPr id="172" name="Аналитическое и организационное обеспечение проектов программы «Рухани жаңғыру» и деятельности структур, участвующих в реализации Программы «Рухани жаңғыру»"/>
          <p:cNvSpPr txBox="1"/>
          <p:nvPr/>
        </p:nvSpPr>
        <p:spPr>
          <a:xfrm>
            <a:off x="844903" y="4354108"/>
            <a:ext cx="5115650" cy="5055737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/>
          <a:p>
            <a:pPr indent="450850" algn="just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Проект реализуется по двум основным блокам - это краеведческая работа и развитие меценатства:</a:t>
            </a:r>
          </a:p>
          <a:p>
            <a:pPr indent="450850" algn="just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Краеведческая работа. В рамках изучения истории, природы, культуры родного края со второго полугодия 2018-2019 учебного года в школьную программу 5-7 классов введен интегрированный учебный курс «Краеведение» в рамках учебных предметов «История Казахстана», «Казахская литература» («Казахский язык и литература» для школ с неказахским языком обучения), «География», «Музыка».</a:t>
            </a:r>
          </a:p>
          <a:p>
            <a:pPr indent="450850" algn="just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Краеведческой деятельностью были охвачены свыше 1,5 миллиона школьника. </a:t>
            </a:r>
          </a:p>
          <a:p>
            <a:pPr indent="450850" algn="just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Развитие меценатства. За 3 года было привлечено свыше 300 млрд. тенге спонсорских средств, в том числе построено 1 852 и реконструировано 1 527 объекта. К реализации данных проектов привлечено 11 133 мецената по всей республике.</a:t>
            </a:r>
          </a:p>
        </p:txBody>
      </p:sp>
      <p:sp>
        <p:nvSpPr>
          <p:cNvPr id="173" name="3. Выработка рекомендаций по деятельности Центрального экспертного совета при Национальной комиссии по реализации программы модернизации общественного сознания при Президенте РК;"/>
          <p:cNvSpPr txBox="1"/>
          <p:nvPr/>
        </p:nvSpPr>
        <p:spPr>
          <a:xfrm>
            <a:off x="6502399" y="4417892"/>
            <a:ext cx="5657498" cy="3332188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>
            <a:lvl1pPr marL="450214" indent="-179704" algn="just" defTabSz="1300480">
              <a:buSzPct val="100000"/>
              <a:buFont typeface="Symbol"/>
              <a:buChar char="·"/>
              <a:tabLst>
                <a:tab pos="444500" algn="l"/>
              </a:tabLst>
              <a:defRPr sz="1600" b="0" spc="20"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>
              <a:tabLst/>
            </a:pPr>
            <a:r>
              <a:rPr lang="ru-RU" dirty="0"/>
              <a:t>Увеличение в сельской местности парков, скверов, аллей, детских и спортивных площадок.</a:t>
            </a:r>
          </a:p>
          <a:p>
            <a:pPr>
              <a:tabLst/>
            </a:pPr>
            <a:r>
              <a:rPr lang="ru-RU" dirty="0"/>
              <a:t>100% обеспечение доступным интернетом населенные пункты страны.</a:t>
            </a:r>
          </a:p>
          <a:p>
            <a:pPr>
              <a:tabLst/>
            </a:pPr>
            <a:r>
              <a:rPr lang="ru-RU" dirty="0"/>
              <a:t>Привитие культуры благотворительности гражданам страны.</a:t>
            </a:r>
          </a:p>
          <a:p>
            <a:pPr>
              <a:tabLst/>
            </a:pPr>
            <a:r>
              <a:rPr lang="ru-RU" dirty="0"/>
              <a:t>Повышение уровня истинного патриотизма граждан.</a:t>
            </a:r>
          </a:p>
          <a:p>
            <a:pPr>
              <a:tabLst/>
            </a:pPr>
            <a:r>
              <a:rPr lang="ru-RU" dirty="0"/>
              <a:t>Увеличение числа молодежи, знающей историю своего края и страны.</a:t>
            </a:r>
          </a:p>
          <a:p>
            <a:pPr>
              <a:tabLst/>
            </a:pPr>
            <a:r>
              <a:rPr lang="ru-RU" dirty="0"/>
              <a:t>Повышение статуса и привлекательности сельской местности.</a:t>
            </a:r>
          </a:p>
          <a:p>
            <a:pPr>
              <a:tabLst/>
            </a:pPr>
            <a:r>
              <a:rPr lang="ru-RU" dirty="0"/>
              <a:t>Повышение экологической грамотности граждан.</a:t>
            </a:r>
          </a:p>
        </p:txBody>
      </p:sp>
      <p:pic>
        <p:nvPicPr>
          <p:cNvPr id="175" name="Picture 17" descr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7374" y="3068020"/>
            <a:ext cx="1069280" cy="106928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6" name="Picture 6" descr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013" y="3059956"/>
            <a:ext cx="1069280" cy="1069280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Согласно теории поколений, к данной категории относится поколение Y (по состоянию на сегодняшний день рожденные в период с 1991 по 1995) и Поколение Z (по состоянию на сегодняшний день рожденные в период с 1996 по 2006)."/>
          <p:cNvSpPr txBox="1"/>
          <p:nvPr/>
        </p:nvSpPr>
        <p:spPr>
          <a:xfrm>
            <a:off x="923925" y="1840545"/>
            <a:ext cx="11314995" cy="962309"/>
          </a:xfrm>
          <a:prstGeom prst="rect">
            <a:avLst/>
          </a:prstGeom>
          <a:ln w="25400">
            <a:solidFill>
              <a:srgbClr val="3F6797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 anchor="ctr">
            <a:spAutoFit/>
          </a:bodyPr>
          <a:lstStyle/>
          <a:p>
            <a:pPr indent="640305" algn="just" defTabSz="1849571">
              <a:defRPr sz="1800">
                <a:solidFill>
                  <a:srgbClr val="3F679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dirty="0"/>
              <a:t>Цель спецпроекта - воспитание у казахстанцев чувства истинного патриотизма, который выражается в любви, гордости и преданности своему аулу, городу, краю, его истории, культуре, традициям и быту, нравственном долге перед Родиной.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8" name="Прямоугольник 6"/>
          <p:cNvSpPr txBox="1"/>
          <p:nvPr/>
        </p:nvSpPr>
        <p:spPr>
          <a:xfrm>
            <a:off x="4175707" y="766759"/>
            <a:ext cx="4653384" cy="577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Спецпроект «</a:t>
            </a:r>
            <a:r>
              <a:rPr lang="ru-RU" dirty="0" err="1"/>
              <a:t>Туған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»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85326" y="-140340"/>
            <a:ext cx="1814198" cy="181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480276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767"/>
            <a:ext cx="13004801" cy="9753602"/>
          </a:xfrm>
          <a:prstGeom prst="rect">
            <a:avLst/>
          </a:prstGeom>
          <a:ln w="12700">
            <a:miter lim="400000"/>
          </a:ln>
        </p:spPr>
      </p:pic>
      <p:sp>
        <p:nvSpPr>
          <p:cNvPr id="187" name="Формирование экологического сознания"/>
          <p:cNvSpPr txBox="1"/>
          <p:nvPr/>
        </p:nvSpPr>
        <p:spPr>
          <a:xfrm>
            <a:off x="4609142" y="2005259"/>
            <a:ext cx="3786512" cy="603707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r>
              <a:rPr lang="ru-RU" dirty="0"/>
              <a:t>Рекомендации для РПО по организации работы на местах: </a:t>
            </a:r>
            <a:endParaRPr dirty="0"/>
          </a:p>
        </p:txBody>
      </p:sp>
      <p:sp>
        <p:nvSpPr>
          <p:cNvPr id="188" name="Проведение профориентации"/>
          <p:cNvSpPr txBox="1"/>
          <p:nvPr/>
        </p:nvSpPr>
        <p:spPr>
          <a:xfrm>
            <a:off x="354934" y="3358973"/>
            <a:ext cx="11882221" cy="4534575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pPr algn="just"/>
            <a:r>
              <a:rPr lang="ru-RU" sz="2400" dirty="0"/>
              <a:t>•	Строительство мало затратных социальных объектов в сельских местностях.</a:t>
            </a:r>
          </a:p>
          <a:p>
            <a:pPr algn="just"/>
            <a:r>
              <a:rPr lang="ru-RU" sz="2400" dirty="0"/>
              <a:t>•	Ремонт или реконструкция социальных объектов в сельских местностях.</a:t>
            </a:r>
          </a:p>
          <a:p>
            <a:pPr algn="just"/>
            <a:r>
              <a:rPr lang="ru-RU" sz="2400" dirty="0"/>
              <a:t>•	Проведение широкополосного интернета в сельскую местность.</a:t>
            </a:r>
          </a:p>
          <a:p>
            <a:pPr algn="just"/>
            <a:r>
              <a:rPr lang="ru-RU" sz="2400" dirty="0"/>
              <a:t>•	Вовлечение учащихся в работу краеведческих и экологических кружков.</a:t>
            </a:r>
          </a:p>
          <a:p>
            <a:pPr algn="just"/>
            <a:r>
              <a:rPr lang="ru-RU" sz="2400" dirty="0"/>
              <a:t>•	Проведение экологических акций.</a:t>
            </a:r>
          </a:p>
          <a:p>
            <a:pPr algn="just"/>
            <a:r>
              <a:rPr lang="ru-RU" sz="2400" dirty="0"/>
              <a:t>•	Проведение акций милосердия.</a:t>
            </a:r>
          </a:p>
          <a:p>
            <a:pPr algn="just"/>
            <a:r>
              <a:rPr lang="ru-RU" sz="2400" dirty="0"/>
              <a:t>•	Проведение массовых патриотических акций в городах и сельской местности.</a:t>
            </a:r>
          </a:p>
          <a:p>
            <a:pPr algn="just"/>
            <a:r>
              <a:rPr lang="ru-RU" sz="2400" dirty="0"/>
              <a:t>•	Чествование почетных граждан городов, районов и сел, а также организация встречи их с молодежью.</a:t>
            </a:r>
          </a:p>
        </p:txBody>
      </p:sp>
      <p:sp>
        <p:nvSpPr>
          <p:cNvPr id="196" name="Текст"/>
          <p:cNvSpPr txBox="1"/>
          <p:nvPr/>
        </p:nvSpPr>
        <p:spPr>
          <a:xfrm>
            <a:off x="6726115" y="8302653"/>
            <a:ext cx="564516" cy="5639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50215" algn="just" defTabSz="1300480">
              <a:spcBef>
                <a:spcPts val="500"/>
              </a:spcBef>
              <a:tabLst>
                <a:tab pos="533400" algn="l"/>
                <a:tab pos="622300" algn="l"/>
              </a:tabLst>
              <a:defRPr sz="1400" b="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9785" y="-129453"/>
            <a:ext cx="1814198" cy="1814198"/>
          </a:xfrm>
          <a:prstGeom prst="rect">
            <a:avLst/>
          </a:prstGeom>
        </p:spPr>
      </p:pic>
      <p:sp>
        <p:nvSpPr>
          <p:cNvPr id="2" name="Прямоугольник 6">
            <a:extLst>
              <a:ext uri="{FF2B5EF4-FFF2-40B4-BE49-F238E27FC236}">
                <a16:creationId xmlns:a16="http://schemas.microsoft.com/office/drawing/2014/main" id="{9D67401F-4E35-4206-B504-A7D7E20476C6}"/>
              </a:ext>
            </a:extLst>
          </p:cNvPr>
          <p:cNvSpPr txBox="1"/>
          <p:nvPr/>
        </p:nvSpPr>
        <p:spPr>
          <a:xfrm>
            <a:off x="3120932" y="423198"/>
            <a:ext cx="6762936" cy="1470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Спецпроект  </a:t>
            </a:r>
          </a:p>
          <a:p>
            <a:r>
              <a:rPr lang="ru-RU" dirty="0"/>
              <a:t>«Духовные святыни Казахстана. </a:t>
            </a:r>
          </a:p>
          <a:p>
            <a:r>
              <a:rPr lang="ru-RU" dirty="0"/>
              <a:t>Сакральная география Казахстана»</a:t>
            </a:r>
          </a:p>
        </p:txBody>
      </p:sp>
    </p:spTree>
    <p:extLst>
      <p:ext uri="{BB962C8B-B14F-4D97-AF65-F5344CB8AC3E}">
        <p14:creationId xmlns:p14="http://schemas.microsoft.com/office/powerpoint/2010/main" val="366411710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5" y="0"/>
            <a:ext cx="13002545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61" name="Школьники…"/>
          <p:cNvSpPr txBox="1"/>
          <p:nvPr/>
        </p:nvSpPr>
        <p:spPr>
          <a:xfrm>
            <a:off x="4537934" y="4344537"/>
            <a:ext cx="4174528" cy="867460"/>
          </a:xfrm>
          <a:prstGeom prst="rect">
            <a:avLst/>
          </a:prstGeom>
          <a:ln w="38100">
            <a:solidFill>
              <a:srgbClr val="3F6797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>
                <a:solidFill>
                  <a:srgbClr val="385F90"/>
                </a:solidFill>
              </a:defRPr>
            </a:pPr>
            <a:r>
              <a:rPr lang="ru-RU" dirty="0"/>
              <a:t>1.Спецпроекты: развитие личности.</a:t>
            </a:r>
            <a:endParaRPr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5326" y="-140340"/>
            <a:ext cx="1814198" cy="181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11757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" y="0"/>
            <a:ext cx="13002545" cy="9908487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TextBox 4"/>
          <p:cNvSpPr txBox="1"/>
          <p:nvPr/>
        </p:nvSpPr>
        <p:spPr>
          <a:xfrm>
            <a:off x="1062382" y="3708596"/>
            <a:ext cx="2935471" cy="51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Итоги</a:t>
            </a:r>
            <a:endParaRPr dirty="0"/>
          </a:p>
        </p:txBody>
      </p:sp>
      <p:sp>
        <p:nvSpPr>
          <p:cNvPr id="171" name="TextBox 4"/>
          <p:cNvSpPr txBox="1"/>
          <p:nvPr/>
        </p:nvSpPr>
        <p:spPr>
          <a:xfrm>
            <a:off x="8431982" y="3505791"/>
            <a:ext cx="2087310" cy="900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Ожидаемые результаты</a:t>
            </a:r>
            <a:endParaRPr dirty="0"/>
          </a:p>
        </p:txBody>
      </p:sp>
      <p:sp>
        <p:nvSpPr>
          <p:cNvPr id="172" name="Аналитическое и организационное обеспечение проектов программы «Рухани жаңғыру» и деятельности структур, участвующих в реализации Программы «Рухани жаңғыру»"/>
          <p:cNvSpPr txBox="1"/>
          <p:nvPr/>
        </p:nvSpPr>
        <p:spPr>
          <a:xfrm>
            <a:off x="844903" y="4539324"/>
            <a:ext cx="4432361" cy="3085967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/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dirty="0"/>
              <a:t>Проведено три сезона отбора участников, из более 6 тыс. заявок </a:t>
            </a: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dirty="0"/>
              <a:t>(в 2017 году – 2112, </a:t>
            </a: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dirty="0"/>
              <a:t>в 2018 году – 2388, </a:t>
            </a: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dirty="0"/>
              <a:t>в 2019 году - 1673) </a:t>
            </a: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ru-RU" sz="1600" dirty="0"/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dirty="0"/>
              <a:t>путем всенародного онлайн голосования определено 163 победителя </a:t>
            </a: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ru-RU" sz="1600" dirty="0"/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dirty="0"/>
              <a:t>(в 2017 году - 102, </a:t>
            </a: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dirty="0"/>
              <a:t>в 2018 году – 29, </a:t>
            </a: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dirty="0"/>
              <a:t>в 2019 году - 32). </a:t>
            </a:r>
            <a:endParaRPr sz="1600" dirty="0"/>
          </a:p>
        </p:txBody>
      </p:sp>
      <p:sp>
        <p:nvSpPr>
          <p:cNvPr id="173" name="3. Выработка рекомендаций по деятельности Центрального экспертного совета при Национальной комиссии по реализации программы модернизации общественного сознания при Президенте РК;"/>
          <p:cNvSpPr txBox="1"/>
          <p:nvPr/>
        </p:nvSpPr>
        <p:spPr>
          <a:xfrm>
            <a:off x="6375339" y="4542071"/>
            <a:ext cx="5686566" cy="3085967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>
            <a:spAutoFit/>
          </a:bodyPr>
          <a:lstStyle>
            <a:lvl1pPr marL="450214" indent="-179704" algn="just" defTabSz="1300480">
              <a:buSzPct val="100000"/>
              <a:buFont typeface="Symbol"/>
              <a:buChar char="·"/>
              <a:tabLst>
                <a:tab pos="444500" algn="l"/>
              </a:tabLst>
              <a:defRPr sz="1600" b="0" spc="20"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ru-RU" dirty="0"/>
              <a:t>Рост охвата регионов и городов республиканского значения;  </a:t>
            </a:r>
          </a:p>
          <a:p>
            <a:r>
              <a:rPr lang="ru-RU" dirty="0"/>
              <a:t>Повышение самосознания и гражданской ответственности </a:t>
            </a:r>
            <a:r>
              <a:rPr lang="ru-RU" dirty="0" err="1"/>
              <a:t>казахстанцев</a:t>
            </a:r>
            <a:r>
              <a:rPr lang="ru-RU" dirty="0"/>
              <a:t> через демонстрацию положительного примера </a:t>
            </a:r>
            <a:r>
              <a:rPr lang="ru-RU" dirty="0" err="1"/>
              <a:t>амбассадоров</a:t>
            </a:r>
            <a:r>
              <a:rPr lang="ru-RU" dirty="0"/>
              <a:t> проекта;</a:t>
            </a:r>
          </a:p>
          <a:p>
            <a:r>
              <a:rPr lang="ru-RU" dirty="0"/>
              <a:t>Создание дополнительных образовательных возможностей;  </a:t>
            </a:r>
          </a:p>
          <a:p>
            <a:r>
              <a:rPr lang="ru-RU" dirty="0"/>
              <a:t>Вовлечение </a:t>
            </a:r>
            <a:r>
              <a:rPr lang="ru-RU" dirty="0" err="1"/>
              <a:t>казахстанцев</a:t>
            </a:r>
            <a:r>
              <a:rPr lang="ru-RU" dirty="0"/>
              <a:t> в реализацию социальных, экологических, </a:t>
            </a:r>
            <a:r>
              <a:rPr lang="ru-RU" dirty="0" err="1"/>
              <a:t>имиджевых</a:t>
            </a:r>
            <a:r>
              <a:rPr lang="ru-RU" dirty="0"/>
              <a:t> и других проектов, направленных на развитие общества;</a:t>
            </a:r>
          </a:p>
          <a:p>
            <a:r>
              <a:rPr lang="ru-RU" dirty="0"/>
              <a:t>Реализация общественно значимых инициатив от победителей проекта. </a:t>
            </a:r>
          </a:p>
        </p:txBody>
      </p:sp>
      <p:pic>
        <p:nvPicPr>
          <p:cNvPr id="175" name="Picture 17" descr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7583" y="3399279"/>
            <a:ext cx="1069280" cy="106928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6" name="Picture 6" descr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014" y="3399279"/>
            <a:ext cx="1069280" cy="1069280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Согласно теории поколений, к данной категории относится поколение Y (по состоянию на сегодняшний день рожденные в период с 1991 по 1995) и Поколение Z (по состоянию на сегодняшний день рожденные в период с 1996 по 2006)."/>
          <p:cNvSpPr txBox="1"/>
          <p:nvPr/>
        </p:nvSpPr>
        <p:spPr>
          <a:xfrm>
            <a:off x="844903" y="1631160"/>
            <a:ext cx="11314995" cy="962309"/>
          </a:xfrm>
          <a:prstGeom prst="rect">
            <a:avLst/>
          </a:prstGeom>
          <a:ln w="25400">
            <a:solidFill>
              <a:srgbClr val="3F6797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 anchor="ctr">
            <a:spAutoFit/>
          </a:bodyPr>
          <a:lstStyle/>
          <a:p>
            <a:pPr indent="640305" algn="just" defTabSz="1849571">
              <a:defRPr sz="1800">
                <a:solidFill>
                  <a:srgbClr val="3F679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dirty="0"/>
              <a:t>Цель спецпроекта - показать истории успешных людей, олицетворяющих современный Казахстан, его успехи и достижения в различных сферах деятельности, для продвижения ценностей Программы.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8" name="Прямоугольник 6"/>
          <p:cNvSpPr txBox="1"/>
          <p:nvPr/>
        </p:nvSpPr>
        <p:spPr>
          <a:xfrm>
            <a:off x="3786179" y="423198"/>
            <a:ext cx="5432443" cy="1023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Спецпроект  </a:t>
            </a:r>
          </a:p>
          <a:p>
            <a:r>
              <a:rPr lang="ru-RU" dirty="0"/>
              <a:t>«100 новых лиц Казахстана»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85326" y="-140340"/>
            <a:ext cx="1814198" cy="1814198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ED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2"/>
            <a:ext cx="13004801" cy="9753602"/>
          </a:xfrm>
          <a:prstGeom prst="rect">
            <a:avLst/>
          </a:prstGeom>
          <a:ln w="12700">
            <a:miter lim="400000"/>
          </a:ln>
        </p:spPr>
      </p:pic>
      <p:sp>
        <p:nvSpPr>
          <p:cNvPr id="187" name="Формирование экологического сознания"/>
          <p:cNvSpPr txBox="1"/>
          <p:nvPr/>
        </p:nvSpPr>
        <p:spPr>
          <a:xfrm>
            <a:off x="4288989" y="1684745"/>
            <a:ext cx="3786512" cy="603707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r>
              <a:rPr lang="ru-RU" dirty="0"/>
              <a:t>Рекомендации для РПО по организации работы на местах: </a:t>
            </a:r>
            <a:endParaRPr dirty="0"/>
          </a:p>
        </p:txBody>
      </p:sp>
      <p:sp>
        <p:nvSpPr>
          <p:cNvPr id="188" name="Проведение профориентации"/>
          <p:cNvSpPr txBox="1"/>
          <p:nvPr/>
        </p:nvSpPr>
        <p:spPr>
          <a:xfrm>
            <a:off x="312409" y="2610078"/>
            <a:ext cx="12204615" cy="3549690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pPr algn="just"/>
            <a:r>
              <a:rPr lang="ru-RU" dirty="0"/>
              <a:t>- проведение заседаний региональных экспертных советов с целью корректировки хода реализации спецпроекта (при необходимости внесение изменений в региональный План по реализации Программы «</a:t>
            </a:r>
            <a:r>
              <a:rPr lang="ru-RU" dirty="0" err="1"/>
              <a:t>Рухани</a:t>
            </a:r>
            <a:r>
              <a:rPr lang="ru-RU" dirty="0"/>
              <a:t> </a:t>
            </a:r>
            <a:r>
              <a:rPr lang="ru-RU" dirty="0" err="1"/>
              <a:t>жаңғыру</a:t>
            </a:r>
            <a:r>
              <a:rPr lang="ru-RU" dirty="0"/>
              <a:t>», определение объема финансирования);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-  координация и реализация спецпроекта на региональном уровне;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- обеспечение инфраструктурой при необходимости (наличие материально-технической базы и </a:t>
            </a:r>
            <a:r>
              <a:rPr lang="ru-RU" dirty="0" err="1"/>
              <a:t>др</a:t>
            </a:r>
            <a:r>
              <a:rPr lang="ru-RU" dirty="0"/>
              <a:t>);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- при необходимости методическое сопровождение (разработка информационно-справочных материалов по реализации спецпроекта);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- обеспечение информационного сопровождения: определение каналов информационно-</a:t>
            </a:r>
            <a:r>
              <a:rPr lang="ru-RU" dirty="0" err="1"/>
              <a:t>имиджевого</a:t>
            </a:r>
            <a:r>
              <a:rPr lang="ru-RU" dirty="0"/>
              <a:t> позиционирования спецпроекта – СМИ, социальных сетей, разработка наружной рекламы, прокат роликов на </a:t>
            </a:r>
            <a:r>
              <a:rPr lang="ru-RU" dirty="0" err="1"/>
              <a:t>лэд</a:t>
            </a:r>
            <a:r>
              <a:rPr lang="ru-RU" dirty="0"/>
              <a:t>-экранах в местах массового скопления населения и иное).</a:t>
            </a:r>
          </a:p>
        </p:txBody>
      </p:sp>
      <p:sp>
        <p:nvSpPr>
          <p:cNvPr id="196" name="Текст"/>
          <p:cNvSpPr txBox="1"/>
          <p:nvPr/>
        </p:nvSpPr>
        <p:spPr>
          <a:xfrm>
            <a:off x="6726115" y="8302653"/>
            <a:ext cx="564516" cy="5639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50215" algn="just" defTabSz="1300480">
              <a:spcBef>
                <a:spcPts val="500"/>
              </a:spcBef>
              <a:tabLst>
                <a:tab pos="533400" algn="l"/>
                <a:tab pos="622300" algn="l"/>
              </a:tabLst>
              <a:defRPr sz="1400" b="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2" name="Прямоугольник 6"/>
          <p:cNvSpPr txBox="1"/>
          <p:nvPr/>
        </p:nvSpPr>
        <p:spPr>
          <a:xfrm>
            <a:off x="3466024" y="281174"/>
            <a:ext cx="5432443" cy="1023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Спецпроект  </a:t>
            </a:r>
          </a:p>
          <a:p>
            <a:r>
              <a:rPr lang="ru-RU" dirty="0"/>
              <a:t>«100 новых лиц Казахстана»</a:t>
            </a: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9785" y="-129453"/>
            <a:ext cx="1814198" cy="1814198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5" y="0"/>
            <a:ext cx="13002545" cy="9908487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TextBox 4"/>
          <p:cNvSpPr txBox="1"/>
          <p:nvPr/>
        </p:nvSpPr>
        <p:spPr>
          <a:xfrm>
            <a:off x="2453447" y="3150923"/>
            <a:ext cx="1164342" cy="51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Итоги</a:t>
            </a:r>
            <a:endParaRPr dirty="0"/>
          </a:p>
        </p:txBody>
      </p:sp>
      <p:sp>
        <p:nvSpPr>
          <p:cNvPr id="171" name="TextBox 4"/>
          <p:cNvSpPr txBox="1"/>
          <p:nvPr/>
        </p:nvSpPr>
        <p:spPr>
          <a:xfrm>
            <a:off x="8287493" y="2924691"/>
            <a:ext cx="2087310" cy="900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Ожидаемые результаты</a:t>
            </a:r>
            <a:endParaRPr dirty="0"/>
          </a:p>
        </p:txBody>
      </p:sp>
      <p:sp>
        <p:nvSpPr>
          <p:cNvPr id="172" name="Аналитическое и организационное обеспечение проектов программы «Рухани жаңғыру» и деятельности структур, участвующих в реализации Программы «Рухани жаңғыру»"/>
          <p:cNvSpPr txBox="1"/>
          <p:nvPr/>
        </p:nvSpPr>
        <p:spPr>
          <a:xfrm>
            <a:off x="844901" y="4170253"/>
            <a:ext cx="5307541" cy="3578409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/>
          <a:p>
            <a:pPr indent="450850" algn="just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Определены критерии отбора учебников </a:t>
            </a:r>
            <a:r>
              <a:rPr lang="ru-RU" sz="1600" b="0" i="1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(учебники должны быть по гуманитарным дисциплинам: история, философия, политология, социология, психология, культурология, филология, педагогика, экономика, менеджмент; базовые учебники должны быть по образовательным программам из 100 топовых вузов мира и должны содержаться в базе известных издательств (например, </a:t>
            </a:r>
            <a:r>
              <a:rPr lang="ru-RU" sz="1600" b="0" i="1" spc="20" dirty="0" err="1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CengageLearning</a:t>
            </a:r>
            <a:r>
              <a:rPr lang="ru-RU" sz="1600" b="0" i="1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, SAGE).</a:t>
            </a:r>
            <a:endParaRPr lang="en-US" sz="1600" b="0" i="1" spc="20" dirty="0">
              <a:solidFill>
                <a:srgbClr val="385F90"/>
              </a:solidFill>
              <a:latin typeface="Helvetica"/>
              <a:cs typeface="Helvetica"/>
              <a:sym typeface="Helvetica"/>
            </a:endParaRPr>
          </a:p>
          <a:p>
            <a:pPr algn="l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en-US" sz="1600" b="0" spc="20" dirty="0">
              <a:solidFill>
                <a:srgbClr val="385F90"/>
              </a:solidFill>
              <a:latin typeface="Helvetica"/>
              <a:cs typeface="Helvetica"/>
              <a:sym typeface="Helvetica"/>
            </a:endParaRPr>
          </a:p>
          <a:p>
            <a:pPr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Переведено</a:t>
            </a: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:</a:t>
            </a:r>
          </a:p>
          <a:p>
            <a:pPr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в 2017 году – 1</a:t>
            </a:r>
            <a:r>
              <a:rPr lang="en-US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7</a:t>
            </a: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, в 2018 году – </a:t>
            </a:r>
            <a:r>
              <a:rPr lang="en-US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30</a:t>
            </a: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, в 2019 году – </a:t>
            </a:r>
            <a:r>
              <a:rPr lang="en-US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30</a:t>
            </a:r>
            <a:r>
              <a:rPr lang="kk-KZ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,</a:t>
            </a:r>
            <a:endParaRPr lang="en-US" sz="1600" b="0" spc="20" dirty="0">
              <a:solidFill>
                <a:srgbClr val="385F90"/>
              </a:solidFill>
              <a:latin typeface="Helvetica"/>
              <a:cs typeface="Helvetica"/>
              <a:sym typeface="Helvetica"/>
            </a:endParaRPr>
          </a:p>
          <a:p>
            <a:pPr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kk-KZ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в </a:t>
            </a:r>
            <a:r>
              <a:rPr lang="en-US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2020 </a:t>
            </a:r>
            <a:r>
              <a:rPr lang="kk-KZ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году </a:t>
            </a:r>
            <a:r>
              <a:rPr lang="ru-RU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–</a:t>
            </a:r>
            <a:r>
              <a:rPr lang="kk-KZ" sz="1600" b="0" spc="20" dirty="0">
                <a:solidFill>
                  <a:srgbClr val="385F90"/>
                </a:solidFill>
                <a:latin typeface="Helvetica"/>
                <a:cs typeface="Helvetica"/>
                <a:sym typeface="Helvetica"/>
              </a:rPr>
              <a:t> 23.</a:t>
            </a:r>
            <a:endParaRPr lang="ru-RU" sz="1600" b="0" spc="20" dirty="0">
              <a:solidFill>
                <a:srgbClr val="385F90"/>
              </a:solidFill>
              <a:latin typeface="Helvetica"/>
              <a:cs typeface="Helvetica"/>
              <a:sym typeface="Helvetica"/>
            </a:endParaRPr>
          </a:p>
        </p:txBody>
      </p:sp>
      <p:sp>
        <p:nvSpPr>
          <p:cNvPr id="173" name="3. Выработка рекомендаций по деятельности Центрального экспертного совета при Национальной комиссии по реализации программы модернизации общественного сознания при Президенте РК;"/>
          <p:cNvSpPr txBox="1"/>
          <p:nvPr/>
        </p:nvSpPr>
        <p:spPr>
          <a:xfrm>
            <a:off x="6468529" y="4188608"/>
            <a:ext cx="5657498" cy="3085967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>
            <a:lvl1pPr marL="450214" indent="-179704" algn="just" defTabSz="1300480">
              <a:buSzPct val="100000"/>
              <a:buFont typeface="Symbol"/>
              <a:buChar char="·"/>
              <a:tabLst>
                <a:tab pos="444500" algn="l"/>
              </a:tabLst>
              <a:defRPr sz="1600" b="0" spc="20"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ru-RU" dirty="0"/>
              <a:t>100 лучших учебников будут переведены на государственный язык.</a:t>
            </a:r>
          </a:p>
          <a:p>
            <a:r>
              <a:rPr lang="ru-RU" dirty="0"/>
              <a:t>Библиотеки (республиканские, областные, городские/районные), книжный фонд организаций </a:t>
            </a:r>
            <a:r>
              <a:rPr lang="ru-RU" dirty="0" err="1"/>
              <a:t>ТиПО</a:t>
            </a:r>
            <a:r>
              <a:rPr lang="ru-RU" dirty="0"/>
              <a:t> и вузов будут пополнены новыми учебниками.</a:t>
            </a:r>
          </a:p>
          <a:p>
            <a:r>
              <a:rPr lang="ru-RU" dirty="0"/>
              <a:t>Разработаны рекомендации по внедрению учебников в образовательный процесс.</a:t>
            </a:r>
          </a:p>
          <a:p>
            <a:r>
              <a:rPr lang="ru-RU" dirty="0"/>
              <a:t>100 лучших учебников будут размещены на доступных интернет ресурсах.</a:t>
            </a:r>
          </a:p>
          <a:p>
            <a:r>
              <a:rPr lang="ru-RU" dirty="0"/>
              <a:t>Более 5000 студентов получат доступ к современным популярным учебникам.</a:t>
            </a:r>
          </a:p>
        </p:txBody>
      </p:sp>
      <p:pic>
        <p:nvPicPr>
          <p:cNvPr id="175" name="Picture 17" descr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7374" y="2825667"/>
            <a:ext cx="1069280" cy="106928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6" name="Picture 6" descr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013" y="2821927"/>
            <a:ext cx="1069280" cy="1069280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Согласно теории поколений, к данной категории относится поколение Y (по состоянию на сегодняшний день рожденные в период с 1991 по 1995) и Поколение Z (по состоянию на сегодняшний день рожденные в период с 1996 по 2006)."/>
          <p:cNvSpPr txBox="1"/>
          <p:nvPr/>
        </p:nvSpPr>
        <p:spPr>
          <a:xfrm>
            <a:off x="811032" y="2041238"/>
            <a:ext cx="11314995" cy="685310"/>
          </a:xfrm>
          <a:prstGeom prst="rect">
            <a:avLst/>
          </a:prstGeom>
          <a:ln w="25400">
            <a:solidFill>
              <a:srgbClr val="3F6797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 anchor="ctr">
            <a:spAutoFit/>
          </a:bodyPr>
          <a:lstStyle/>
          <a:p>
            <a:pPr indent="640305" algn="just" defTabSz="1849571">
              <a:defRPr sz="1800">
                <a:solidFill>
                  <a:srgbClr val="3F679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dirty="0"/>
              <a:t>Цель спецпроекта - создание условий для получения студентами гуманитарного образования на государственном языке по лучшим мировым образцам.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8" name="Прямоугольник 6"/>
          <p:cNvSpPr txBox="1"/>
          <p:nvPr/>
        </p:nvSpPr>
        <p:spPr>
          <a:xfrm>
            <a:off x="2471717" y="423198"/>
            <a:ext cx="8061367" cy="1470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Спецпроект  </a:t>
            </a:r>
          </a:p>
          <a:p>
            <a:r>
              <a:rPr lang="ru-RU" dirty="0"/>
              <a:t>«Новое гуманитарное знание. </a:t>
            </a:r>
          </a:p>
          <a:p>
            <a:r>
              <a:rPr lang="ru-RU" dirty="0"/>
              <a:t>100 новых учебников на казахском языке»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85326" y="-140340"/>
            <a:ext cx="1814198" cy="1814198"/>
          </a:xfrm>
          <a:prstGeom prst="rect">
            <a:avLst/>
          </a:prstGeom>
        </p:spPr>
      </p:pic>
      <p:sp>
        <p:nvSpPr>
          <p:cNvPr id="2" name="Согласно теории поколений, к данной категории относится поколение Y (по состоянию на сегодняшний день рожденные в период с 1991 по 1995) и Поколение Z (по состоянию на сегодняшний день рожденные в период с 1996 по 2006).">
            <a:extLst>
              <a:ext uri="{FF2B5EF4-FFF2-40B4-BE49-F238E27FC236}">
                <a16:creationId xmlns:a16="http://schemas.microsoft.com/office/drawing/2014/main" id="{E467E6C4-6DCB-4191-B3D2-643E256EF764}"/>
              </a:ext>
            </a:extLst>
          </p:cNvPr>
          <p:cNvSpPr txBox="1"/>
          <p:nvPr/>
        </p:nvSpPr>
        <p:spPr>
          <a:xfrm>
            <a:off x="844901" y="8618208"/>
            <a:ext cx="11314995" cy="685310"/>
          </a:xfrm>
          <a:prstGeom prst="rect">
            <a:avLst/>
          </a:prstGeom>
          <a:ln w="25400">
            <a:solidFill>
              <a:srgbClr val="3F6797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1" tIns="65021" rIns="65021" bIns="65021" anchor="ctr">
            <a:spAutoFit/>
          </a:bodyPr>
          <a:lstStyle/>
          <a:p>
            <a:pPr indent="640305" defTabSz="1849571">
              <a:defRPr sz="1800">
                <a:solidFill>
                  <a:srgbClr val="3F679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dirty="0"/>
              <a:t>Все переведенные книги размещены на сайте www.100kitap.kz и на портале Открытого университета Казахстана – www.OpenU.kz. в электронном формате для чтения.</a:t>
            </a:r>
            <a:endParaRPr lang="ru-RU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9178667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7732"/>
            <a:ext cx="13004801" cy="9753602"/>
          </a:xfrm>
          <a:prstGeom prst="rect">
            <a:avLst/>
          </a:prstGeom>
          <a:ln w="12700">
            <a:miter lim="400000"/>
          </a:ln>
        </p:spPr>
      </p:pic>
      <p:sp>
        <p:nvSpPr>
          <p:cNvPr id="187" name="Формирование экологического сознания"/>
          <p:cNvSpPr txBox="1"/>
          <p:nvPr/>
        </p:nvSpPr>
        <p:spPr>
          <a:xfrm>
            <a:off x="4609143" y="2206802"/>
            <a:ext cx="3786512" cy="603707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r>
              <a:rPr lang="ru-RU" dirty="0"/>
              <a:t>Рекомендации для РПО по организации работы на местах: </a:t>
            </a:r>
            <a:endParaRPr dirty="0"/>
          </a:p>
        </p:txBody>
      </p:sp>
      <p:sp>
        <p:nvSpPr>
          <p:cNvPr id="188" name="Проведение профориентации"/>
          <p:cNvSpPr txBox="1"/>
          <p:nvPr/>
        </p:nvSpPr>
        <p:spPr>
          <a:xfrm>
            <a:off x="400091" y="3377640"/>
            <a:ext cx="12204615" cy="4534575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1600">
                <a:solidFill>
                  <a:srgbClr val="385F90"/>
                </a:solidFill>
              </a:defRPr>
            </a:lvl1pPr>
          </a:lstStyle>
          <a:p>
            <a:pPr marL="285750" indent="-285750" algn="just">
              <a:buFontTx/>
              <a:buChar char="-"/>
            </a:pPr>
            <a:r>
              <a:rPr lang="ru-RU" sz="2400" dirty="0"/>
              <a:t>проведение заседаний региональных экспертных советов с целью корректировки хода реализации спецпроекта по вопросу обсуждения перечня книг, вопросов по внедрению учебников в образовательный процесс и требований по отбору учебников для перевода.</a:t>
            </a:r>
          </a:p>
          <a:p>
            <a:pPr algn="just"/>
            <a:endParaRPr lang="ru-RU" sz="2400" dirty="0"/>
          </a:p>
          <a:p>
            <a:pPr marL="285750" indent="-285750" algn="just">
              <a:buFontTx/>
              <a:buChar char="-"/>
            </a:pPr>
            <a:r>
              <a:rPr lang="ru-RU" sz="2400" dirty="0"/>
              <a:t>участие в процессе распределения учебников среди учебных заведений и сбора обратной связи. </a:t>
            </a:r>
          </a:p>
          <a:p>
            <a:pPr algn="just"/>
            <a:endParaRPr lang="ru-RU" sz="2400" dirty="0"/>
          </a:p>
          <a:p>
            <a:pPr marL="285750" indent="-285750" algn="just">
              <a:buFontTx/>
              <a:buChar char="-"/>
            </a:pPr>
            <a:r>
              <a:rPr lang="ru-RU" sz="2400" dirty="0"/>
              <a:t>обеспечение информационного сопровождения: определение каналов информационно-имиджевого позиционирования спецпроекта – СМИ, социальных сетях, разработка наружной рекламы, прокат роликов на </a:t>
            </a:r>
            <a:r>
              <a:rPr lang="ru-RU" sz="2400" dirty="0" err="1"/>
              <a:t>лэд</a:t>
            </a:r>
            <a:r>
              <a:rPr lang="ru-RU" sz="2400" dirty="0"/>
              <a:t>-экранах в местах массового скопления населения и иное.</a:t>
            </a:r>
          </a:p>
        </p:txBody>
      </p:sp>
      <p:sp>
        <p:nvSpPr>
          <p:cNvPr id="196" name="Текст"/>
          <p:cNvSpPr txBox="1"/>
          <p:nvPr/>
        </p:nvSpPr>
        <p:spPr>
          <a:xfrm>
            <a:off x="6726115" y="8302653"/>
            <a:ext cx="564516" cy="5639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50215" algn="just" defTabSz="1300480">
              <a:spcBef>
                <a:spcPts val="500"/>
              </a:spcBef>
              <a:tabLst>
                <a:tab pos="533400" algn="l"/>
                <a:tab pos="622300" algn="l"/>
              </a:tabLst>
              <a:defRPr sz="1400" b="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9785" y="-129453"/>
            <a:ext cx="1814198" cy="1814198"/>
          </a:xfrm>
          <a:prstGeom prst="rect">
            <a:avLst/>
          </a:prstGeom>
        </p:spPr>
      </p:pic>
      <p:sp>
        <p:nvSpPr>
          <p:cNvPr id="3" name="Прямоугольник 6">
            <a:extLst>
              <a:ext uri="{FF2B5EF4-FFF2-40B4-BE49-F238E27FC236}">
                <a16:creationId xmlns:a16="http://schemas.microsoft.com/office/drawing/2014/main" id="{E5D7DC43-6638-4D5B-8E71-5AA93C6181CC}"/>
              </a:ext>
            </a:extLst>
          </p:cNvPr>
          <p:cNvSpPr txBox="1"/>
          <p:nvPr/>
        </p:nvSpPr>
        <p:spPr>
          <a:xfrm>
            <a:off x="2471717" y="434487"/>
            <a:ext cx="8061367" cy="1470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Спецпроект  </a:t>
            </a:r>
          </a:p>
          <a:p>
            <a:r>
              <a:rPr lang="ru-RU" dirty="0"/>
              <a:t>«Новое гуманитарное знание. </a:t>
            </a:r>
          </a:p>
          <a:p>
            <a:r>
              <a:rPr lang="ru-RU" dirty="0"/>
              <a:t>100 новых учебников на казахском языке»</a:t>
            </a:r>
          </a:p>
        </p:txBody>
      </p:sp>
    </p:spTree>
    <p:extLst>
      <p:ext uri="{BB962C8B-B14F-4D97-AF65-F5344CB8AC3E}">
        <p14:creationId xmlns:p14="http://schemas.microsoft.com/office/powerpoint/2010/main" val="2401855256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5" y="0"/>
            <a:ext cx="13002545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63" name="Молодежь…"/>
          <p:cNvSpPr txBox="1"/>
          <p:nvPr/>
        </p:nvSpPr>
        <p:spPr>
          <a:xfrm>
            <a:off x="4541694" y="3610941"/>
            <a:ext cx="4174528" cy="1210588"/>
          </a:xfrm>
          <a:prstGeom prst="rect">
            <a:avLst/>
          </a:prstGeom>
          <a:ln w="38100">
            <a:solidFill>
              <a:srgbClr val="3F6797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>
                <a:solidFill>
                  <a:srgbClr val="385F90"/>
                </a:solidFill>
              </a:defRPr>
            </a:pPr>
            <a:r>
              <a:rPr lang="ru-RU" dirty="0"/>
              <a:t>2.Спецпроекты: сохранение национальной идентичности.</a:t>
            </a:r>
            <a:endParaRPr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5326" y="-140340"/>
            <a:ext cx="1814198" cy="181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18649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5" y="-9855"/>
            <a:ext cx="13002545" cy="9908487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TextBox 4"/>
          <p:cNvSpPr txBox="1"/>
          <p:nvPr/>
        </p:nvSpPr>
        <p:spPr>
          <a:xfrm>
            <a:off x="1062382" y="2831776"/>
            <a:ext cx="2935471" cy="51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Итоги</a:t>
            </a:r>
            <a:endParaRPr dirty="0"/>
          </a:p>
        </p:txBody>
      </p:sp>
      <p:sp>
        <p:nvSpPr>
          <p:cNvPr id="171" name="TextBox 4"/>
          <p:cNvSpPr txBox="1"/>
          <p:nvPr/>
        </p:nvSpPr>
        <p:spPr>
          <a:xfrm>
            <a:off x="8431982" y="2628971"/>
            <a:ext cx="2087310" cy="900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>
            <a:spAutoFit/>
          </a:bodyPr>
          <a:lstStyle>
            <a:lvl1pPr defTabSz="1298221">
              <a:defRPr sz="2500">
                <a:solidFill>
                  <a:srgbClr val="25406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dirty="0"/>
              <a:t>Ожидаемые результаты</a:t>
            </a:r>
            <a:endParaRPr dirty="0"/>
          </a:p>
        </p:txBody>
      </p:sp>
      <p:sp>
        <p:nvSpPr>
          <p:cNvPr id="172" name="Аналитическое и организационное обеспечение проектов программы «Рухани жаңғыру» и деятельности структур, участвующих в реализации Программы «Рухани жаңғыру»"/>
          <p:cNvSpPr txBox="1"/>
          <p:nvPr/>
        </p:nvSpPr>
        <p:spPr>
          <a:xfrm>
            <a:off x="350728" y="3662504"/>
            <a:ext cx="7020915" cy="5948289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/>
          <a:p>
            <a:pPr algn="just"/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2019 году киностудией «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</a:rPr>
              <a:t>Казахфильм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» имени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</a:rPr>
              <a:t>Ш.Айманова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 по заказу Министерства культуры и спорта Республики Казахстан издано два анимационных фильма:</a:t>
            </a:r>
          </a:p>
          <a:p>
            <a:pPr lvl="0" algn="just"/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1. «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</a:rPr>
              <a:t>Күлтегін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» о юных годах известного военачальника тюркского каганата, который объединил множество кочевых этносов под одним флагом и продолжил традиции великой кочевой империи; </a:t>
            </a:r>
          </a:p>
          <a:p>
            <a:pPr lvl="0" algn="just"/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2. «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</a:rPr>
              <a:t>Мұзбалақ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» об истории приручения беркута человеком и дружбы, основанной на взаимном доверии птицы и ее хозяина. </a:t>
            </a:r>
            <a:endParaRPr lang="kk-KZ" sz="1300" dirty="0"/>
          </a:p>
          <a:p>
            <a:pPr algn="just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400" dirty="0">
                <a:solidFill>
                  <a:schemeClr val="accent1">
                    <a:lumMod val="75000"/>
                  </a:schemeClr>
                </a:solidFill>
                <a:sym typeface="Helvetica"/>
              </a:rPr>
              <a:t>27 сентября 2019 года был презентован художественный исторический фильм «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sym typeface="Helvetica"/>
              </a:rPr>
              <a:t>Томирис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sym typeface="Helvetica"/>
              </a:rPr>
              <a:t>», который рассказывает историю жизни и правления великой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sym typeface="Helvetica"/>
              </a:rPr>
              <a:t>сакской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sym typeface="Helvetica"/>
              </a:rPr>
              <a:t> царицы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sym typeface="Helvetica"/>
              </a:rPr>
              <a:t>Томирис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sym typeface="Helvetica"/>
              </a:rPr>
              <a:t>. </a:t>
            </a:r>
            <a:endParaRPr lang="kk-KZ" sz="1300" dirty="0"/>
          </a:p>
          <a:p>
            <a:pPr algn="just" defTabSz="1300480">
              <a:defRPr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sz="1400" dirty="0">
                <a:solidFill>
                  <a:schemeClr val="accent1">
                    <a:lumMod val="75000"/>
                  </a:schemeClr>
                </a:solidFill>
                <a:sym typeface="Helvetica"/>
              </a:rPr>
              <a:t>Начато производство</a:t>
            </a:r>
            <a:r>
              <a:rPr lang="ru-RU" sz="1400" i="1" dirty="0">
                <a:solidFill>
                  <a:schemeClr val="accent1">
                    <a:lumMod val="75000"/>
                  </a:schemeClr>
                </a:solidFill>
                <a:sym typeface="Helvetica"/>
              </a:rPr>
              <a:t>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sym typeface="Helvetica"/>
              </a:rPr>
              <a:t>многосерийного художественного фильма «В потоках истории: обретая вечность. Касым хан» о времени становления Касым хана, одного из сыновей основателя Казахского ханства –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sym typeface="Helvetica"/>
              </a:rPr>
              <a:t>Жаныбека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sym typeface="Helvetica"/>
              </a:rPr>
              <a:t>.</a:t>
            </a:r>
          </a:p>
          <a:p>
            <a:pPr algn="just"/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2020 году запланирован запуск четырех полнометражных фильмов:  </a:t>
            </a:r>
          </a:p>
          <a:p>
            <a:pPr lvl="0" algn="just"/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1. «Алла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</a:rPr>
              <a:t>Ильчун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» </a:t>
            </a:r>
            <a:r>
              <a:rPr lang="ru-RU" sz="1400" i="1" dirty="0">
                <a:solidFill>
                  <a:schemeClr val="accent1">
                    <a:lumMod val="75000"/>
                  </a:schemeClr>
                </a:solidFill>
              </a:rPr>
              <a:t>(документальный фильм о жизни модели с казахскими корнями, музы </a:t>
            </a:r>
            <a:r>
              <a:rPr lang="ru-RU" sz="1400" i="1" dirty="0" err="1">
                <a:solidFill>
                  <a:schemeClr val="accent1">
                    <a:lumMod val="75000"/>
                  </a:schemeClr>
                </a:solidFill>
              </a:rPr>
              <a:t>Dior</a:t>
            </a:r>
            <a:r>
              <a:rPr lang="ru-RU" sz="1400" i="1" dirty="0">
                <a:solidFill>
                  <a:schemeClr val="accent1">
                    <a:lumMod val="75000"/>
                  </a:schemeClr>
                </a:solidFill>
              </a:rPr>
              <a:t>, дочери зажиточного казахского бая и русской оперной певицы, эмигрировавшей в Париж сразу после революции 1917 года. Презентован в феврале 2020 года во время закрытого показа в Париже, </a:t>
            </a:r>
            <a:r>
              <a:rPr lang="ru-RU" sz="1400" i="1" dirty="0" err="1">
                <a:solidFill>
                  <a:schemeClr val="accent1">
                    <a:lumMod val="75000"/>
                  </a:schemeClr>
                </a:solidFill>
              </a:rPr>
              <a:t>Нур</a:t>
            </a:r>
            <a:r>
              <a:rPr lang="ru-RU" sz="1400" i="1" dirty="0">
                <a:solidFill>
                  <a:schemeClr val="accent1">
                    <a:lumMod val="75000"/>
                  </a:schemeClr>
                </a:solidFill>
              </a:rPr>
              <a:t>-Султане и Алматы);</a:t>
            </a:r>
            <a:endParaRPr lang="ru-RU" sz="1400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just"/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2. «Наш милый доктор-2» </a:t>
            </a:r>
            <a:r>
              <a:rPr lang="ru-RU" sz="1400" i="1" dirty="0">
                <a:solidFill>
                  <a:schemeClr val="accent1">
                    <a:lumMod val="75000"/>
                  </a:schemeClr>
                </a:solidFill>
              </a:rPr>
              <a:t>(продолжение культовой советской кинокартины “Наш милый доктор”. Режиссёр Аскар </a:t>
            </a:r>
            <a:r>
              <a:rPr lang="ru-RU" sz="1400" i="1" dirty="0" err="1">
                <a:solidFill>
                  <a:schemeClr val="accent1">
                    <a:lumMod val="75000"/>
                  </a:schemeClr>
                </a:solidFill>
              </a:rPr>
              <a:t>Бисембин</a:t>
            </a:r>
            <a:r>
              <a:rPr lang="ru-RU" sz="1400" i="1" dirty="0">
                <a:solidFill>
                  <a:schemeClr val="accent1">
                    <a:lumMod val="75000"/>
                  </a:schemeClr>
                </a:solidFill>
              </a:rPr>
              <a:t>);</a:t>
            </a:r>
            <a:endParaRPr lang="ru-RU" sz="1400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just"/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3. «Посланник папы»;</a:t>
            </a:r>
          </a:p>
          <a:p>
            <a:pPr lvl="0" algn="just"/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4. «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</a:rPr>
              <a:t>Ақтастағы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</a:rPr>
              <a:t>Ахико</a:t>
            </a:r>
            <a:r>
              <a:rPr lang="ru-RU" sz="1400" i="1" dirty="0">
                <a:solidFill>
                  <a:schemeClr val="accent1">
                    <a:lumMod val="75000"/>
                  </a:schemeClr>
                </a:solidFill>
              </a:rPr>
              <a:t>» (о судьбе японца по имени </a:t>
            </a:r>
            <a:r>
              <a:rPr lang="ru-RU" sz="1400" i="1" dirty="0" err="1">
                <a:solidFill>
                  <a:schemeClr val="accent1">
                    <a:lumMod val="75000"/>
                  </a:schemeClr>
                </a:solidFill>
              </a:rPr>
              <a:t>Ахико</a:t>
            </a:r>
            <a:r>
              <a:rPr lang="ru-RU" sz="1400" i="1" dirty="0">
                <a:solidFill>
                  <a:schemeClr val="accent1">
                    <a:lumMod val="75000"/>
                  </a:schemeClr>
                </a:solidFill>
              </a:rPr>
              <a:t>, который в советское время стал жертвой сталинских репрессий и в 15 лет оказался в стенах </a:t>
            </a:r>
            <a:r>
              <a:rPr lang="ru-RU" sz="1400" i="1" dirty="0" err="1">
                <a:solidFill>
                  <a:schemeClr val="accent1">
                    <a:lumMod val="75000"/>
                  </a:schemeClr>
                </a:solidFill>
              </a:rPr>
              <a:t>Карлага</a:t>
            </a:r>
            <a:r>
              <a:rPr lang="ru-RU" sz="1400" i="1" dirty="0">
                <a:solidFill>
                  <a:schemeClr val="accent1">
                    <a:lumMod val="75000"/>
                  </a:schemeClr>
                </a:solidFill>
              </a:rPr>
              <a:t> - исправительно-трудового лагеря, подчинявшегося ГУЛАГу, в котором просидел 10 лет).</a:t>
            </a:r>
            <a:endParaRPr lang="ru-RU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3" name="3. Выработка рекомендаций по деятельности Центрального экспертного совета при Национальной комиссии по реализации программы модернизации общественного сознания при Президенте РК;"/>
          <p:cNvSpPr txBox="1"/>
          <p:nvPr/>
        </p:nvSpPr>
        <p:spPr>
          <a:xfrm>
            <a:off x="7586133" y="3665251"/>
            <a:ext cx="4573764" cy="2347303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1" tIns="65021" rIns="65021" bIns="65021">
            <a:spAutoFit/>
          </a:bodyPr>
          <a:lstStyle>
            <a:lvl1pPr marL="450214" indent="-179704" algn="just" defTabSz="1300480">
              <a:buSzPct val="100000"/>
              <a:buFont typeface="Symbol"/>
              <a:buChar char="·"/>
              <a:tabLst>
                <a:tab pos="444500" algn="l"/>
              </a:tabLst>
              <a:defRPr sz="1600" b="0" spc="20">
                <a:solidFill>
                  <a:srgbClr val="385F9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/>
            <a:r>
              <a:rPr lang="ru-RU" dirty="0"/>
              <a:t>Создание цикла документальных фильмов, сериалов и телевизионного контента о ключевых исторических событиях и личностях.</a:t>
            </a:r>
          </a:p>
          <a:p>
            <a:pPr lvl="0"/>
            <a:r>
              <a:rPr lang="ru-RU" dirty="0"/>
              <a:t>Рост интереса </a:t>
            </a:r>
            <a:r>
              <a:rPr lang="ru-RU" dirty="0" err="1"/>
              <a:t>казахстанцев</a:t>
            </a:r>
            <a:r>
              <a:rPr lang="ru-RU" dirty="0"/>
              <a:t> к изучению истории.</a:t>
            </a:r>
          </a:p>
          <a:p>
            <a:pPr lvl="0"/>
            <a:r>
              <a:rPr lang="ru-RU" dirty="0"/>
              <a:t>Популяризация казахских мифов и фольклора. </a:t>
            </a:r>
          </a:p>
          <a:p>
            <a:pPr lvl="0"/>
            <a:r>
              <a:rPr lang="ru-RU" dirty="0"/>
              <a:t>Появление национальных супергероев. </a:t>
            </a:r>
          </a:p>
        </p:txBody>
      </p:sp>
      <p:pic>
        <p:nvPicPr>
          <p:cNvPr id="175" name="Picture 17" descr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7583" y="2522459"/>
            <a:ext cx="1069280" cy="106928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6" name="Picture 6" descr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014" y="2522459"/>
            <a:ext cx="1069280" cy="1069280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Согласно теории поколений, к данной категории относится поколение Y (по состоянию на сегодняшний день рожденные в период с 1991 по 1995) и Поколение Z (по состоянию на сегодняшний день рожденные в период с 1996 по 2006)."/>
          <p:cNvSpPr txBox="1"/>
          <p:nvPr/>
        </p:nvSpPr>
        <p:spPr>
          <a:xfrm>
            <a:off x="857552" y="1472676"/>
            <a:ext cx="11314995" cy="962309"/>
          </a:xfrm>
          <a:prstGeom prst="rect">
            <a:avLst/>
          </a:prstGeom>
          <a:ln w="25400">
            <a:solidFill>
              <a:srgbClr val="3F6797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1" tIns="65021" rIns="65021" bIns="65021" anchor="ctr">
            <a:spAutoFit/>
          </a:bodyPr>
          <a:lstStyle/>
          <a:p>
            <a:pPr indent="640305" algn="just" defTabSz="1849571">
              <a:defRPr sz="1800">
                <a:solidFill>
                  <a:srgbClr val="3F679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dirty="0"/>
              <a:t>Цель спецпроекта – </a:t>
            </a:r>
            <a:r>
              <a:rPr lang="ru-RU" sz="1800" dirty="0">
                <a:sym typeface="Helvetica"/>
              </a:rPr>
              <a:t>создать достоверный и качественный исторический кинопродукт, способный заинтересовать представителей разных возрастных групп.</a:t>
            </a:r>
          </a:p>
          <a:p>
            <a:pPr indent="640305" algn="just" defTabSz="1849571">
              <a:defRPr sz="1800">
                <a:solidFill>
                  <a:srgbClr val="3F679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ru-RU" dirty="0"/>
              <a:t>.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8" name="Прямоугольник 6"/>
          <p:cNvSpPr txBox="1"/>
          <p:nvPr/>
        </p:nvSpPr>
        <p:spPr>
          <a:xfrm>
            <a:off x="3108108" y="254827"/>
            <a:ext cx="6788584" cy="1023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65021" tIns="65021" rIns="65021" bIns="65021">
            <a:spAutoFit/>
          </a:bodyPr>
          <a:lstStyle>
            <a:lvl1pPr defTabSz="1300480">
              <a:defRPr sz="29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Спецпроект  </a:t>
            </a:r>
          </a:p>
          <a:p>
            <a:r>
              <a:rPr lang="ru-RU" dirty="0"/>
              <a:t>«История в кино и на телевидении»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85326" y="-140340"/>
            <a:ext cx="1814198" cy="181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76918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</TotalTime>
  <Words>3779</Words>
  <Application>Microsoft Office PowerPoint</Application>
  <PresentationFormat>Произвольный</PresentationFormat>
  <Paragraphs>337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8" baseType="lpstr">
      <vt:lpstr>Arial</vt:lpstr>
      <vt:lpstr>Calibri</vt:lpstr>
      <vt:lpstr>Helvetica</vt:lpstr>
      <vt:lpstr>Helvetica Neue</vt:lpstr>
      <vt:lpstr>Helvetica Neue Light</vt:lpstr>
      <vt:lpstr>Helvetica Neue Medium</vt:lpstr>
      <vt:lpstr>Symbol</vt:lpstr>
      <vt:lpstr>Times New Roman</vt:lpstr>
      <vt:lpstr>Black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63</cp:revision>
  <dcterms:modified xsi:type="dcterms:W3CDTF">2020-09-24T09:14:05Z</dcterms:modified>
</cp:coreProperties>
</file>