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79" r:id="rId3"/>
    <p:sldId id="262" r:id="rId4"/>
    <p:sldId id="263" r:id="rId5"/>
    <p:sldId id="274" r:id="rId6"/>
    <p:sldId id="275" r:id="rId7"/>
    <p:sldId id="276" r:id="rId8"/>
    <p:sldId id="277" r:id="rId9"/>
    <p:sldId id="280" r:id="rId10"/>
    <p:sldId id="281" r:id="rId11"/>
    <p:sldId id="282" r:id="rId12"/>
    <p:sldId id="283" r:id="rId13"/>
    <p:sldId id="284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666" y="84"/>
      </p:cViewPr>
      <p:guideLst>
        <p:guide orient="horz" pos="2137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E53878-3294-4347-AF75-BEF15B925406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A50852-5375-4F63-85C2-2CEC5393CC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8561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28AF-6CD0-45B0-861A-1A95CC05F60B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C7205-A2A2-4961-B59A-AF4B3C5112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28AF-6CD0-45B0-861A-1A95CC05F60B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C7205-A2A2-4961-B59A-AF4B3C5112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28AF-6CD0-45B0-861A-1A95CC05F60B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C7205-A2A2-4961-B59A-AF4B3C5112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28AF-6CD0-45B0-861A-1A95CC05F60B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C7205-A2A2-4961-B59A-AF4B3C5112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28AF-6CD0-45B0-861A-1A95CC05F60B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C7205-A2A2-4961-B59A-AF4B3C5112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28AF-6CD0-45B0-861A-1A95CC05F60B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C7205-A2A2-4961-B59A-AF4B3C5112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28AF-6CD0-45B0-861A-1A95CC05F60B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C7205-A2A2-4961-B59A-AF4B3C5112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28AF-6CD0-45B0-861A-1A95CC05F60B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C7205-A2A2-4961-B59A-AF4B3C5112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28AF-6CD0-45B0-861A-1A95CC05F60B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C7205-A2A2-4961-B59A-AF4B3C5112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28AF-6CD0-45B0-861A-1A95CC05F60B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C7205-A2A2-4961-B59A-AF4B3C5112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28AF-6CD0-45B0-861A-1A95CC05F60B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5A7C7205-A2A2-4961-B59A-AF4B3C5112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EBE28AF-6CD0-45B0-861A-1A95CC05F60B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A7C7205-A2A2-4961-B59A-AF4B3C51125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1257" y="581890"/>
            <a:ext cx="11241315" cy="5153891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О формировании   Совета по педагогической этике</a:t>
            </a:r>
            <a:b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 О некоторых вопросах педагогической этики»-</a:t>
            </a:r>
            <a:b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Приказ Министра образования и науки Республики Казахстан от 11 мая 2020 года № 190. </a:t>
            </a:r>
            <a:b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Зарегистрирован в Министерстве юстиции Республики Казахстан 12 мая 2020 года № 20619.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12685" y="6052457"/>
            <a:ext cx="9144000" cy="584200"/>
          </a:xfrm>
        </p:spPr>
        <p:txBody>
          <a:bodyPr/>
          <a:lstStyle/>
          <a:p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2020 -2021 учебный год СОШ № 39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150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072" y="40075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Основные задачи и полномочия Совета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ru-RU" dirty="0" smtClean="0"/>
          </a:p>
          <a:p>
            <a:r>
              <a:rPr lang="en-US" dirty="0" smtClean="0"/>
              <a:t>     </a:t>
            </a:r>
            <a:r>
              <a:rPr lang="ru-RU" dirty="0" smtClean="0"/>
              <a:t> 1) мониторинг, профилактика и предупреждение нарушений педагогической этики;</a:t>
            </a:r>
          </a:p>
          <a:p>
            <a:r>
              <a:rPr lang="en-US" dirty="0" smtClean="0"/>
              <a:t>     </a:t>
            </a:r>
            <a:r>
              <a:rPr lang="ru-RU" dirty="0" smtClean="0"/>
              <a:t> 2) способствование улучшению нравственно-психологического климата коллектива организации образования, урегулированию конфликтных ситуаций, связанных с нарушениями педагогической этики;</a:t>
            </a:r>
          </a:p>
          <a:p>
            <a:r>
              <a:rPr lang="en-US" dirty="0" smtClean="0"/>
              <a:t>     </a:t>
            </a:r>
            <a:r>
              <a:rPr lang="ru-RU" dirty="0" smtClean="0"/>
              <a:t> 3) всестороннее, полное и объективное исследование обстоятельств, необходимых и достаточных для правильного рассмотрения вопроса об ответственности педагогов;</a:t>
            </a:r>
          </a:p>
          <a:p>
            <a:r>
              <a:rPr lang="en-US" dirty="0" smtClean="0"/>
              <a:t>     </a:t>
            </a:r>
            <a:r>
              <a:rPr lang="ru-RU" dirty="0" smtClean="0"/>
              <a:t> 4) рассмотрение причин и условий, способствующих нарушению педагогической этики, и выработка на их основе рекомендаций руководителю организации образования.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Организация деятельности Совета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Срок </a:t>
            </a:r>
            <a:r>
              <a:rPr lang="ru-RU" dirty="0" smtClean="0"/>
              <a:t>полномочий Совета составляет три года.</a:t>
            </a:r>
          </a:p>
          <a:p>
            <a:r>
              <a:rPr lang="en-US" dirty="0" smtClean="0"/>
              <a:t>     </a:t>
            </a:r>
            <a:r>
              <a:rPr lang="ru-RU" dirty="0" smtClean="0"/>
              <a:t> 6. Совет состоит из председателя, секретаря и других членов Совета. Число членов Совета должно быть нечетным и составлять не менее 7 человек (без учета секретаря Совета).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10639" y="700644"/>
            <a:ext cx="10843161" cy="5476319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 </a:t>
            </a:r>
            <a:r>
              <a:rPr lang="en-US" dirty="0" smtClean="0"/>
              <a:t>     </a:t>
            </a:r>
            <a:r>
              <a:rPr lang="ru-RU" dirty="0" smtClean="0"/>
              <a:t> 4. Совет в пределах своей компетенции: </a:t>
            </a:r>
          </a:p>
          <a:p>
            <a:r>
              <a:rPr lang="ru-RU" dirty="0" smtClean="0"/>
              <a:t> </a:t>
            </a:r>
            <a:r>
              <a:rPr lang="en-US" dirty="0" smtClean="0"/>
              <a:t>     </a:t>
            </a:r>
            <a:r>
              <a:rPr lang="ru-RU" dirty="0" smtClean="0"/>
              <a:t> 1) заслушивает на своих заседаниях педагогов и лиц причастных к рассматриваемым вопросам; </a:t>
            </a:r>
          </a:p>
          <a:p>
            <a:r>
              <a:rPr lang="ru-RU" dirty="0" smtClean="0"/>
              <a:t> </a:t>
            </a:r>
            <a:r>
              <a:rPr lang="en-US" dirty="0" smtClean="0"/>
              <a:t>     </a:t>
            </a:r>
            <a:r>
              <a:rPr lang="ru-RU" dirty="0" smtClean="0"/>
              <a:t> 2) запрашивает документы, материалы и информацию организации образования, необходимые для выполнения стоящих перед ним задач; </a:t>
            </a:r>
          </a:p>
          <a:p>
            <a:r>
              <a:rPr lang="ru-RU" dirty="0" smtClean="0"/>
              <a:t> </a:t>
            </a:r>
            <a:r>
              <a:rPr lang="en-US" dirty="0" smtClean="0"/>
              <a:t>     </a:t>
            </a:r>
            <a:r>
              <a:rPr lang="ru-RU" dirty="0" smtClean="0"/>
              <a:t> 3) истребует объяснения и (или) пояснения у педагогов и лиц причастных к рассматриваемым вопросам; </a:t>
            </a:r>
          </a:p>
          <a:p>
            <a:r>
              <a:rPr lang="en-US" dirty="0" smtClean="0"/>
              <a:t>     </a:t>
            </a:r>
            <a:r>
              <a:rPr lang="ru-RU" dirty="0" smtClean="0"/>
              <a:t> 4) вносит предложения руководителю организации образования о проведении проверки фактов нарушения педагогической этики;</a:t>
            </a:r>
          </a:p>
          <a:p>
            <a:r>
              <a:rPr lang="ru-RU" dirty="0" smtClean="0"/>
              <a:t> </a:t>
            </a:r>
            <a:r>
              <a:rPr lang="en-US" dirty="0" smtClean="0"/>
              <a:t>     </a:t>
            </a:r>
            <a:r>
              <a:rPr lang="ru-RU" dirty="0" smtClean="0"/>
              <a:t> 5) вносит руководителю организации образования рекомендации по укреплению дисциплины труда, профилактике нарушений педагогической этики; </a:t>
            </a:r>
          </a:p>
          <a:p>
            <a:r>
              <a:rPr lang="ru-RU" dirty="0" smtClean="0"/>
              <a:t> </a:t>
            </a:r>
            <a:r>
              <a:rPr lang="en-US" dirty="0" smtClean="0"/>
              <a:t>     </a:t>
            </a:r>
            <a:r>
              <a:rPr lang="ru-RU" dirty="0" smtClean="0"/>
              <a:t> 6) вносит на рассмотрение руководителю организации образования, рекомендации об ответственности за нарушения педагогической этики; </a:t>
            </a:r>
          </a:p>
          <a:p>
            <a:r>
              <a:rPr lang="ru-RU" dirty="0" smtClean="0"/>
              <a:t> </a:t>
            </a:r>
            <a:r>
              <a:rPr lang="en-US" dirty="0" smtClean="0"/>
              <a:t>     </a:t>
            </a:r>
            <a:r>
              <a:rPr lang="ru-RU" dirty="0" smtClean="0"/>
              <a:t> 7) обращается к компетентным государственным органам или соответствующим должностным лицам с предложениями о рассмотрении ответственности должностных лиц организации образования, не рассмотревших надлежащим образом рекомендации Совета. </a:t>
            </a:r>
          </a:p>
          <a:p>
            <a:r>
              <a:rPr lang="en-US" dirty="0" smtClean="0"/>
              <a:t>     </a:t>
            </a:r>
            <a:r>
              <a:rPr lang="ru-RU" dirty="0" smtClean="0"/>
              <a:t> 8) проводит работу по примирению сторон.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22. Заседание Совета оформляется в виде протокола, который подписывается председателем и секретарем Совета. Протокол заседания Совета - официальный письменный документ, отражающий ход заседания Совета и принятые на нем рекомендации. Протокол должен храниться в организации образования и должен быть включен в номенклатуру дел организации образования.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24395" y="985652"/>
            <a:ext cx="10629405" cy="5191311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en-US" dirty="0" smtClean="0"/>
              <a:t>   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1. Настоящие Правила педагогической этики (далее - педагогическая этика) разработаны в соответствии с положениями Закона Республики Казахстан от 27 июля 2007 года "Об образовании" и Закона Республики Казахстан от 27 декабря 2019 года "О статусе педагога", а также основаны на общепризнанных нравственных принципах, а также нормах Республики Казахстан.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1370651" y="693759"/>
            <a:ext cx="8942452" cy="1243678"/>
          </a:xfrm>
          <a:prstGeom prst="rect">
            <a:avLst/>
          </a:prstGeom>
          <a:gradFill rotWithShape="1">
            <a:gsLst>
              <a:gs pos="0">
                <a:srgbClr val="FFD8B1"/>
              </a:gs>
              <a:gs pos="100000">
                <a:srgbClr val="766452"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302453" y="854409"/>
            <a:ext cx="9220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 представляют собой свод 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общих принципов и норм педагогической этики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которыми руководствуются педагогические работники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opганизаций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образования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39" name="Rectangle 2"/>
          <p:cNvSpPr>
            <a:spLocks noChangeArrowheads="1"/>
          </p:cNvSpPr>
          <p:nvPr/>
        </p:nvSpPr>
        <p:spPr bwMode="auto">
          <a:xfrm>
            <a:off x="1370651" y="2284411"/>
            <a:ext cx="8942452" cy="1681007"/>
          </a:xfrm>
          <a:prstGeom prst="rect">
            <a:avLst/>
          </a:prstGeom>
          <a:gradFill rotWithShape="1">
            <a:gsLst>
              <a:gs pos="0">
                <a:srgbClr val="FFD8B1"/>
              </a:gs>
              <a:gs pos="100000">
                <a:srgbClr val="766452"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370651" y="2551677"/>
            <a:ext cx="9220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Знание и соблюдение педагогическими работниками положений Правил является одним из 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критериев оценки качества их профессиональной деятельности и трудовой дисциплины</a:t>
            </a:r>
            <a:endParaRPr lang="ru-RU" sz="2000" dirty="0">
              <a:solidFill>
                <a:srgbClr val="FF0000"/>
              </a:solidFill>
            </a:endParaRPr>
          </a:p>
        </p:txBody>
      </p:sp>
      <p:pic>
        <p:nvPicPr>
          <p:cNvPr id="44" name="Picture 4" descr="http://bilim-pavlodar.gov.kz/media/img/site/2017/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4798" y="5656773"/>
            <a:ext cx="1066280" cy="1066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322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9340" y="89942"/>
            <a:ext cx="111519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Основными принципами педагогической этики являются:</a:t>
            </a:r>
          </a:p>
        </p:txBody>
      </p: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650701" y="740754"/>
            <a:ext cx="9647302" cy="1125610"/>
          </a:xfrm>
          <a:prstGeom prst="rect">
            <a:avLst/>
          </a:prstGeom>
          <a:gradFill rotWithShape="1">
            <a:gsLst>
              <a:gs pos="0">
                <a:srgbClr val="FFD8B1"/>
              </a:gs>
              <a:gs pos="100000">
                <a:srgbClr val="766452"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50701" y="641442"/>
            <a:ext cx="1096056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добросовестность:</a:t>
            </a:r>
          </a:p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добросовестность педагога предполагает его ответственность 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результат обучения и воспитания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умение осуществлять коррективы в своей деятельности, развитую способность к критике и рефлексии, открытость для любых мнении учеников, родителей, коллег;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4" name="Picture 4" descr="http://bilim-pavlodar.gov.kz/media/img/site/2017/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0998" y="5713923"/>
            <a:ext cx="1066280" cy="1066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650701" y="2041353"/>
            <a:ext cx="9647302" cy="1125610"/>
          </a:xfrm>
          <a:prstGeom prst="rect">
            <a:avLst/>
          </a:prstGeom>
          <a:gradFill rotWithShape="1">
            <a:gsLst>
              <a:gs pos="0">
                <a:srgbClr val="FFD8B1"/>
              </a:gs>
              <a:gs pos="100000">
                <a:srgbClr val="766452"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50700" y="2019394"/>
            <a:ext cx="1079287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честность:</a:t>
            </a:r>
          </a:p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честность педагога предполагает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открытость его оценочной деятельности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прозрачность создаваемой им образовательной среды. Честность запрещает педагогу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нарушать права ученика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его родителей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(законных представителей),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коллег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650699" y="3244920"/>
            <a:ext cx="10792879" cy="2088499"/>
          </a:xfrm>
          <a:prstGeom prst="rect">
            <a:avLst/>
          </a:prstGeom>
          <a:gradFill rotWithShape="1">
            <a:gsLst>
              <a:gs pos="0">
                <a:srgbClr val="FFD8B1"/>
              </a:gs>
              <a:gs pos="100000">
                <a:srgbClr val="766452"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50699" y="3302094"/>
            <a:ext cx="10341155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уважение чести и достоинства личности:</a:t>
            </a:r>
          </a:p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Педагог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уважает честь и достоинство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ученика, родителя, людей, которые становятся объектами его профессионального внимания,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тактичен в общении с ними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Он искренне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желает развития ребенка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проявляет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готовность всегда </a:t>
            </a:r>
            <a:r>
              <a:rPr lang="ru-RU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придти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ему на помощь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деликатность в оценке успехов (неуспехов) обучающегося.</a:t>
            </a:r>
          </a:p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Не допускается применение 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методов физического, морального и психического насилия по отношению к участникам образовательного процесса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650698" y="5532047"/>
            <a:ext cx="9455943" cy="1125610"/>
          </a:xfrm>
          <a:prstGeom prst="rect">
            <a:avLst/>
          </a:prstGeom>
          <a:gradFill rotWithShape="1">
            <a:gsLst>
              <a:gs pos="0">
                <a:srgbClr val="FFD8B1"/>
              </a:gs>
              <a:gs pos="100000">
                <a:srgbClr val="766452"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50699" y="5457328"/>
            <a:ext cx="103902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уважение общечеловеческих ценностей:</a:t>
            </a:r>
          </a:p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признавая приоритет общечеловеческих ценностей, педагог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уважением относится к особенностям, ценностям и достоинству каждой национальной культуры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000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9340" y="89942"/>
            <a:ext cx="111519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Основными принципами педагогической этики являются:</a:t>
            </a:r>
          </a:p>
        </p:txBody>
      </p: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650698" y="724994"/>
            <a:ext cx="9647302" cy="1404346"/>
          </a:xfrm>
          <a:prstGeom prst="rect">
            <a:avLst/>
          </a:prstGeom>
          <a:gradFill rotWithShape="1">
            <a:gsLst>
              <a:gs pos="0">
                <a:srgbClr val="FFD8B1"/>
              </a:gs>
              <a:gs pos="100000">
                <a:srgbClr val="766452"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50701" y="641442"/>
            <a:ext cx="1096056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воспитывает культуру межнациональных отношений, пробуждает у обучающихся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уважение прав и достоинства всех наций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всех людей вне зависимости от возраста, пола, языка, национальности, вероисповедания, гражданства, происхождения, социального, должностного и имущественного положения или любых иных обстоятельств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способствует созданию климата доверия и уважения в школьном коллективе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</p:txBody>
      </p:sp>
      <p:pic>
        <p:nvPicPr>
          <p:cNvPr id="44" name="Picture 4" descr="http://bilim-pavlodar.gov.kz/media/img/site/2017/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0998" y="5713923"/>
            <a:ext cx="1066280" cy="1066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650698" y="2516130"/>
            <a:ext cx="10792879" cy="2476855"/>
          </a:xfrm>
          <a:prstGeom prst="rect">
            <a:avLst/>
          </a:prstGeom>
          <a:gradFill rotWithShape="1">
            <a:gsLst>
              <a:gs pos="0">
                <a:srgbClr val="FFD8B1"/>
              </a:gs>
              <a:gs pos="100000">
                <a:srgbClr val="766452"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50698" y="2461895"/>
            <a:ext cx="109605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 профессиональная солидарность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 заботится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престиже профессии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уважает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честь и достоинство коллег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допускает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действий, наносящих ущерб авторитету учительства.</a:t>
            </a:r>
          </a:p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Не допускается в какой бы то ни было форме,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злоупотреблять доверием своих коллег, мешать им выполнять профессиональные обязанности, наносить им какой-либо ущерб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Педагог оказывает содействие коллегам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повышении уровня теоретического и методического мастерства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 развитии творческих способностей, приходит на помощь к коллегам, попавшим в беду. Профессиональная солидарность не может служить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оправданием неправды и несправедливости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601553" y="5420922"/>
            <a:ext cx="9455943" cy="1125610"/>
          </a:xfrm>
          <a:prstGeom prst="rect">
            <a:avLst/>
          </a:prstGeom>
          <a:gradFill rotWithShape="1">
            <a:gsLst>
              <a:gs pos="0">
                <a:srgbClr val="FFD8B1"/>
              </a:gs>
              <a:gs pos="100000">
                <a:srgbClr val="766452"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01553" y="5501037"/>
            <a:ext cx="103902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6) непрерывность профессионального развития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совершенствует свое профессиональное мастерство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интеллектуальный, творческий и общенаучный уровень.</a:t>
            </a:r>
          </a:p>
        </p:txBody>
      </p:sp>
    </p:spTree>
    <p:extLst>
      <p:ext uri="{BB962C8B-B14F-4D97-AF65-F5344CB8AC3E}">
        <p14:creationId xmlns:p14="http://schemas.microsoft.com/office/powerpoint/2010/main" val="71494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9340" y="89942"/>
            <a:ext cx="1115192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нормы педагогической этики</a:t>
            </a:r>
          </a:p>
        </p:txBody>
      </p: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650701" y="927738"/>
            <a:ext cx="10960566" cy="824018"/>
          </a:xfrm>
          <a:prstGeom prst="rect">
            <a:avLst/>
          </a:prstGeom>
          <a:gradFill rotWithShape="1">
            <a:gsLst>
              <a:gs pos="0">
                <a:srgbClr val="FFD8B1"/>
              </a:gs>
              <a:gs pos="100000">
                <a:srgbClr val="766452"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52230" y="848207"/>
            <a:ext cx="1096056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способствуют воспитанию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обучающихся и воспитанников в духе высокой нравственности, уважения к родителям, этнокультурным ценностям, бережного отношения к окружающему миру;</a:t>
            </a:r>
          </a:p>
        </p:txBody>
      </p:sp>
      <p:pic>
        <p:nvPicPr>
          <p:cNvPr id="44" name="Picture 4" descr="http://bilim-pavlodar.gov.kz/media/img/site/2017/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0998" y="5713923"/>
            <a:ext cx="1066280" cy="1066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650701" y="2041353"/>
            <a:ext cx="9647302" cy="624372"/>
          </a:xfrm>
          <a:prstGeom prst="rect">
            <a:avLst/>
          </a:prstGeom>
          <a:gradFill rotWithShape="1">
            <a:gsLst>
              <a:gs pos="0">
                <a:srgbClr val="FFD8B1"/>
              </a:gs>
              <a:gs pos="100000">
                <a:srgbClr val="766452"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50700" y="2019394"/>
            <a:ext cx="107928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допускают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совершения действий, способных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дискредитировать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высокое звание педагогического работника Республики Казахстан;</a:t>
            </a: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650700" y="2969502"/>
            <a:ext cx="10792879" cy="612705"/>
          </a:xfrm>
          <a:prstGeom prst="rect">
            <a:avLst/>
          </a:prstGeom>
          <a:gradFill rotWithShape="1">
            <a:gsLst>
              <a:gs pos="0">
                <a:srgbClr val="FFD8B1"/>
              </a:gs>
              <a:gs pos="100000">
                <a:srgbClr val="766452"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50700" y="3026676"/>
            <a:ext cx="103411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добросовестно и качественно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исполняют свои служебные обязанности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650700" y="4010402"/>
            <a:ext cx="9455943" cy="659203"/>
          </a:xfrm>
          <a:prstGeom prst="rect">
            <a:avLst/>
          </a:prstGeom>
          <a:gradFill rotWithShape="1">
            <a:gsLst>
              <a:gs pos="0">
                <a:srgbClr val="FFD8B1"/>
              </a:gs>
              <a:gs pos="100000">
                <a:srgbClr val="766452"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50701" y="3935683"/>
            <a:ext cx="103902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непрерывно совершенствуют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свое профессиональное мастерство, активно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занимаются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самообразованием и самосовершенствованием;</a:t>
            </a: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650700" y="5084111"/>
            <a:ext cx="9455943" cy="659203"/>
          </a:xfrm>
          <a:prstGeom prst="rect">
            <a:avLst/>
          </a:prstGeom>
          <a:gradFill rotWithShape="1">
            <a:gsLst>
              <a:gs pos="0">
                <a:srgbClr val="FFD8B1"/>
              </a:gs>
              <a:gs pos="100000">
                <a:srgbClr val="766452"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50700" y="5158392"/>
            <a:ext cx="103902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 неукоснительно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соблюдают трудовую дисциплину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80199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9340" y="89942"/>
            <a:ext cx="1115192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нормы педагогической этики</a:t>
            </a:r>
          </a:p>
        </p:txBody>
      </p: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650701" y="927738"/>
            <a:ext cx="10960566" cy="611518"/>
          </a:xfrm>
          <a:prstGeom prst="rect">
            <a:avLst/>
          </a:prstGeom>
          <a:gradFill rotWithShape="1">
            <a:gsLst>
              <a:gs pos="0">
                <a:srgbClr val="FFD8B1"/>
              </a:gs>
              <a:gs pos="100000">
                <a:srgbClr val="766452"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52230" y="848207"/>
            <a:ext cx="109605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6)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бережно относятся к имуществу организации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 и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используют его в личных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целях;</a:t>
            </a:r>
          </a:p>
        </p:txBody>
      </p:sp>
      <p:pic>
        <p:nvPicPr>
          <p:cNvPr id="44" name="Picture 4" descr="http://bilim-pavlodar.gov.kz/media/img/site/2017/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0998" y="5713923"/>
            <a:ext cx="1066280" cy="1066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650701" y="2041353"/>
            <a:ext cx="9647302" cy="624372"/>
          </a:xfrm>
          <a:prstGeom prst="rect">
            <a:avLst/>
          </a:prstGeom>
          <a:gradFill rotWithShape="1">
            <a:gsLst>
              <a:gs pos="0">
                <a:srgbClr val="FFD8B1"/>
              </a:gs>
              <a:gs pos="100000">
                <a:srgbClr val="766452"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50700" y="2019394"/>
            <a:ext cx="107928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7)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принимают меры по предупреждению коррупции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своим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личным поведением подают пример честности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беспристрастности и справедливости;</a:t>
            </a: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650700" y="2969502"/>
            <a:ext cx="10792879" cy="612705"/>
          </a:xfrm>
          <a:prstGeom prst="rect">
            <a:avLst/>
          </a:prstGeom>
          <a:gradFill rotWithShape="1">
            <a:gsLst>
              <a:gs pos="0">
                <a:srgbClr val="FFD8B1"/>
              </a:gs>
              <a:gs pos="100000">
                <a:srgbClr val="766452"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50700" y="2969526"/>
            <a:ext cx="103411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8)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допускают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использования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служебной информации в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корыстных и иных личных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целях;</a:t>
            </a: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650700" y="4010402"/>
            <a:ext cx="9455943" cy="659203"/>
          </a:xfrm>
          <a:prstGeom prst="rect">
            <a:avLst/>
          </a:prstGeom>
          <a:gradFill rotWithShape="1">
            <a:gsLst>
              <a:gs pos="0">
                <a:srgbClr val="FFD8B1"/>
              </a:gs>
              <a:gs pos="100000">
                <a:srgbClr val="766452"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50701" y="3935683"/>
            <a:ext cx="103902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9) личным примером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способствуют созданию устойчивой и позитивной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морально-психологической обстановки в коллективе;</a:t>
            </a: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650700" y="5084111"/>
            <a:ext cx="9455943" cy="659203"/>
          </a:xfrm>
          <a:prstGeom prst="rect">
            <a:avLst/>
          </a:prstGeom>
          <a:gradFill rotWithShape="1">
            <a:gsLst>
              <a:gs pos="0">
                <a:srgbClr val="FFD8B1"/>
              </a:gs>
              <a:gs pos="100000">
                <a:srgbClr val="766452"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50700" y="5129817"/>
            <a:ext cx="103902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10) придерживаются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делового стиля в одежде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период исполнения своих служебных обязанностей.</a:t>
            </a:r>
          </a:p>
        </p:txBody>
      </p:sp>
    </p:spTree>
    <p:extLst>
      <p:ext uri="{BB962C8B-B14F-4D97-AF65-F5344CB8AC3E}">
        <p14:creationId xmlns:p14="http://schemas.microsoft.com/office/powerpoint/2010/main" val="1136356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9340" y="89942"/>
            <a:ext cx="1115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отношениях с участниками образовательного процесса педагогические работники:</a:t>
            </a:r>
          </a:p>
        </p:txBody>
      </p: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613572" y="1472094"/>
            <a:ext cx="10960566" cy="843799"/>
          </a:xfrm>
          <a:prstGeom prst="rect">
            <a:avLst/>
          </a:prstGeom>
          <a:gradFill rotWithShape="1">
            <a:gsLst>
              <a:gs pos="0">
                <a:srgbClr val="FFD8B1"/>
              </a:gs>
              <a:gs pos="100000">
                <a:srgbClr val="766452"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52230" y="1421868"/>
            <a:ext cx="1096056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уважают права, честь и достоинство человека независимо от возраста, пола, национальности, вероисповедания, гражданства, происхождения, социального, должностного и имущественного положения или любых иных обстоятельств;</a:t>
            </a:r>
          </a:p>
        </p:txBody>
      </p:sp>
      <p:pic>
        <p:nvPicPr>
          <p:cNvPr id="44" name="Picture 4" descr="http://bilim-pavlodar.gov.kz/media/img/site/2017/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0998" y="5713923"/>
            <a:ext cx="1066280" cy="1066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638862" y="2584654"/>
            <a:ext cx="9647302" cy="851903"/>
          </a:xfrm>
          <a:prstGeom prst="rect">
            <a:avLst/>
          </a:prstGeom>
          <a:gradFill rotWithShape="1">
            <a:gsLst>
              <a:gs pos="0">
                <a:srgbClr val="FFD8B1"/>
              </a:gs>
              <a:gs pos="100000">
                <a:srgbClr val="766452"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38862" y="2567023"/>
            <a:ext cx="1079287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допускают фактов финансовых и иных вымогательств по отношению к участниками образовательного процесса, прилагают усилия по пресечению таких действий со стороны своих коллег;</a:t>
            </a: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638863" y="3552418"/>
            <a:ext cx="10792879" cy="965658"/>
          </a:xfrm>
          <a:prstGeom prst="rect">
            <a:avLst/>
          </a:prstGeom>
          <a:gradFill rotWithShape="1">
            <a:gsLst>
              <a:gs pos="0">
                <a:srgbClr val="FFD8B1"/>
              </a:gs>
              <a:gs pos="100000">
                <a:srgbClr val="766452"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50699" y="3594746"/>
            <a:ext cx="1034115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своими действиями не дают повода для обоснованной критики со стороны общества, терпимо относиться к ней, использовать конструктивную критику для устранения недостатков и улучшения своей профессиональной деятельности;</a:t>
            </a: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650699" y="4735555"/>
            <a:ext cx="9455943" cy="659203"/>
          </a:xfrm>
          <a:prstGeom prst="rect">
            <a:avLst/>
          </a:prstGeom>
          <a:gradFill rotWithShape="1">
            <a:gsLst>
              <a:gs pos="0">
                <a:srgbClr val="FFD8B1"/>
              </a:gs>
              <a:gs pos="100000">
                <a:srgbClr val="766452"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50699" y="4807947"/>
            <a:ext cx="103902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оказывают профессиональную поддержку участниками образовательного процесса.</a:t>
            </a:r>
          </a:p>
        </p:txBody>
      </p:sp>
    </p:spTree>
    <p:extLst>
      <p:ext uri="{BB962C8B-B14F-4D97-AF65-F5344CB8AC3E}">
        <p14:creationId xmlns:p14="http://schemas.microsoft.com/office/powerpoint/2010/main" val="318602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Типовые правила организации работы совета по педагогической этике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     </a:t>
            </a:r>
            <a:r>
              <a:rPr lang="ru-RU" dirty="0" smtClean="0"/>
              <a:t> Совет по педагогической этике (далее – Совет) является коллегиальным органом, создаваемый в организациях образования, рассматривающий вопросы, соблюдения педагогами педагогической этики.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2019</TotalTime>
  <Words>745</Words>
  <Application>Microsoft Office PowerPoint</Application>
  <PresentationFormat>Широкоэкранный</PresentationFormat>
  <Paragraphs>61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Constantia</vt:lpstr>
      <vt:lpstr>Times New Roman</vt:lpstr>
      <vt:lpstr>Wingdings 2</vt:lpstr>
      <vt:lpstr>Поток</vt:lpstr>
      <vt:lpstr>       О формировании   Совета по педагогической этике  « О некоторых вопросах педагогической этики»-  Приказ Министра образования и науки Республики Казахстан от 11 мая 2020 года № 190.  Зарегистрирован в Министерстве юстиции Республики Казахстан 12 мая 2020 года № 20619.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Типовые правила организации работы совета по педагогической этике</vt:lpstr>
      <vt:lpstr>Основные задачи и полномочия Совета </vt:lpstr>
      <vt:lpstr>Организация деятельности Совета 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Мониторинг школ города Павлодара по организованному началу  2018-2019 учебного года</dc:title>
  <dc:creator>kab417</dc:creator>
  <cp:lastModifiedBy>PC</cp:lastModifiedBy>
  <cp:revision>92</cp:revision>
  <dcterms:created xsi:type="dcterms:W3CDTF">2018-12-04T11:08:57Z</dcterms:created>
  <dcterms:modified xsi:type="dcterms:W3CDTF">2021-02-18T08:31:41Z</dcterms:modified>
</cp:coreProperties>
</file>