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7" r:id="rId3"/>
    <p:sldId id="257" r:id="rId4"/>
    <p:sldId id="268" r:id="rId5"/>
    <p:sldId id="258" r:id="rId6"/>
    <p:sldId id="269" r:id="rId7"/>
    <p:sldId id="260" r:id="rId8"/>
    <p:sldId id="273" r:id="rId9"/>
    <p:sldId id="261" r:id="rId10"/>
    <p:sldId id="270" r:id="rId11"/>
    <p:sldId id="263" r:id="rId12"/>
    <p:sldId id="264" r:id="rId13"/>
    <p:sldId id="271" r:id="rId14"/>
    <p:sldId id="266"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EEEBCB8-0B5B-42BD-8693-E954BB61D126}" type="datetimeFigureOut">
              <a:rPr lang="ru-RU" smtClean="0"/>
              <a:t>04.03.2021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C2C9D0D-4712-440B-A66F-2CBA349A13B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EEEBCB8-0B5B-42BD-8693-E954BB61D126}"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EEEBCB8-0B5B-42BD-8693-E954BB61D126}"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EEEBCB8-0B5B-42BD-8693-E954BB61D126}"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EEBCB8-0B5B-42BD-8693-E954BB61D126}"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5EEEBCB8-0B5B-42BD-8693-E954BB61D126}" type="datetimeFigureOut">
              <a:rPr lang="ru-RU" smtClean="0"/>
              <a:t>04.03.2021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2C9D0D-4712-440B-A66F-2CBA349A13B6}"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5EEEBCB8-0B5B-42BD-8693-E954BB61D126}" type="datetimeFigureOut">
              <a:rPr lang="ru-RU" smtClean="0"/>
              <a:t>04.03.2021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2C9D0D-4712-440B-A66F-2CBA349A13B6}"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5EEEBCB8-0B5B-42BD-8693-E954BB61D126}" type="datetimeFigureOut">
              <a:rPr lang="ru-RU" smtClean="0"/>
              <a:t>04.03.2021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EBCB8-0B5B-42BD-8693-E954BB61D126}" type="datetimeFigureOut">
              <a:rPr lang="ru-RU" smtClean="0"/>
              <a:t>04.03.2021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2C9D0D-4712-440B-A66F-2CBA349A13B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EEEBCB8-0B5B-42BD-8693-E954BB61D126}" type="datetimeFigureOut">
              <a:rPr lang="ru-RU" smtClean="0"/>
              <a:t>04.03.2021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1C2C9D0D-4712-440B-A66F-2CBA349A13B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5EEEBCB8-0B5B-42BD-8693-E954BB61D126}" type="datetimeFigureOut">
              <a:rPr lang="ru-RU" smtClean="0"/>
              <a:t>04.03.2021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1C2C9D0D-4712-440B-A66F-2CBA349A13B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EEEBCB8-0B5B-42BD-8693-E954BB61D126}" type="datetimeFigureOut">
              <a:rPr lang="ru-RU" smtClean="0"/>
              <a:t>04.03.2021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C2C9D0D-4712-440B-A66F-2CBA349A13B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620688"/>
            <a:ext cx="4346860" cy="576064"/>
          </a:xfrm>
        </p:spPr>
        <p:txBody>
          <a:bodyPr>
            <a:normAutofit fontScale="90000"/>
          </a:bodyPr>
          <a:lstStyle/>
          <a:p>
            <a:r>
              <a:rPr lang="ru-RU" dirty="0"/>
              <a:t/>
            </a:r>
            <a:br>
              <a:rPr lang="ru-RU" dirty="0"/>
            </a:br>
            <a:r>
              <a:rPr lang="ru-RU" dirty="0"/>
              <a:t/>
            </a:r>
            <a:br>
              <a:rPr lang="ru-RU" dirty="0"/>
            </a:br>
            <a:r>
              <a:rPr lang="ru-RU" dirty="0"/>
              <a:t>Профессия - Актер</a:t>
            </a: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0"/>
            <a:ext cx="9144000" cy="6858000"/>
          </a:xfrm>
          <a:prstGeom prst="rect">
            <a:avLst/>
          </a:prstGeom>
        </p:spPr>
      </p:pic>
      <p:pic>
        <p:nvPicPr>
          <p:cNvPr id="5" name="Рисунок 4"/>
          <p:cNvPicPr>
            <a:picLocks noChangeAspect="1"/>
          </p:cNvPicPr>
          <p:nvPr/>
        </p:nvPicPr>
        <p:blipFill>
          <a:blip r:embed="rId3"/>
          <a:stretch>
            <a:fillRect/>
          </a:stretch>
        </p:blipFill>
        <p:spPr>
          <a:xfrm>
            <a:off x="-130826" y="112226"/>
            <a:ext cx="9144000" cy="1372925"/>
          </a:xfrm>
          <a:prstGeom prst="rect">
            <a:avLst/>
          </a:prstGeom>
        </p:spPr>
      </p:pic>
      <p:grpSp>
        <p:nvGrpSpPr>
          <p:cNvPr id="7" name="Группа 6"/>
          <p:cNvGrpSpPr>
            <a:grpSpLocks/>
          </p:cNvGrpSpPr>
          <p:nvPr/>
        </p:nvGrpSpPr>
        <p:grpSpPr bwMode="auto">
          <a:xfrm>
            <a:off x="7453666" y="45775"/>
            <a:ext cx="1468438" cy="1439376"/>
            <a:chOff x="8590685" y="100908"/>
            <a:chExt cx="1578668" cy="1327811"/>
          </a:xfrm>
        </p:grpSpPr>
        <p:pic>
          <p:nvPicPr>
            <p:cNvPr id="8" name="Picture 2" descr="Картинки по запросу профессии выбор молодых"/>
            <p:cNvPicPr>
              <a:picLocks noChangeAspect="1" noChangeArrowheads="1"/>
            </p:cNvPicPr>
            <p:nvPr/>
          </p:nvPicPr>
          <p:blipFill>
            <a:blip r:embed="rId4" cstate="print">
              <a:extLst/>
            </a:blip>
            <a:srcRect/>
            <a:stretch>
              <a:fillRect/>
            </a:stretch>
          </p:blipFill>
          <p:spPr bwMode="auto">
            <a:xfrm>
              <a:off x="8590685" y="100908"/>
              <a:ext cx="1578668" cy="1327811"/>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a:extLst/>
          </p:spPr>
        </p:pic>
        <p:pic>
          <p:nvPicPr>
            <p:cNvPr id="9" name="Picture 10" descr="Картинки по запросу галочка ок"/>
            <p:cNvPicPr>
              <a:picLocks noChangeAspect="1" noChangeArrowheads="1"/>
            </p:cNvPicPr>
            <p:nvPr/>
          </p:nvPicPr>
          <p:blipFill>
            <a:blip r:embed="rId5" cstate="print">
              <a:extLst/>
            </a:blip>
            <a:srcRect/>
            <a:stretch>
              <a:fillRect/>
            </a:stretch>
          </p:blipFill>
          <p:spPr bwMode="auto">
            <a:xfrm>
              <a:off x="9071723" y="533075"/>
              <a:ext cx="616591" cy="463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pSp>
      <p:sp>
        <p:nvSpPr>
          <p:cNvPr id="10" name="Прямоугольник 9"/>
          <p:cNvSpPr/>
          <p:nvPr/>
        </p:nvSpPr>
        <p:spPr>
          <a:xfrm>
            <a:off x="1056378" y="1485781"/>
            <a:ext cx="6383002" cy="1015663"/>
          </a:xfrm>
          <a:prstGeom prst="rect">
            <a:avLst/>
          </a:prstGeom>
          <a:solidFill>
            <a:sysClr val="window" lastClr="FFFFFF"/>
          </a:solidFill>
          <a:ln w="25400" cap="flat" cmpd="sng" algn="ctr">
            <a:solidFill>
              <a:srgbClr val="FF0000"/>
            </a:solidFill>
            <a:prstDash val="solid"/>
          </a:ln>
          <a:effectLst>
            <a:glow rad="139700">
              <a:srgbClr val="C0504D">
                <a:satMod val="175000"/>
                <a:alpha val="40000"/>
              </a:srgbClr>
            </a:glow>
          </a:effectLst>
          <a:scene3d>
            <a:camera prst="orthographicFront"/>
            <a:lightRig rig="threePt" dir="t"/>
          </a:scene3d>
          <a:sp3d>
            <a:bevelT prst="angle"/>
          </a:sp3d>
        </p:spPr>
        <p:txBody>
          <a:bodyPr wrap="square">
            <a:spAutoFit/>
          </a:bodyP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98475" indent="-41275" algn="l" rtl="0" eaLnBrk="0" fontAlgn="base" hangingPunct="0">
              <a:spcBef>
                <a:spcPct val="0"/>
              </a:spcBef>
              <a:spcAft>
                <a:spcPct val="0"/>
              </a:spcAft>
              <a:defRPr kern="1200">
                <a:solidFill>
                  <a:schemeClr val="dk1"/>
                </a:solidFill>
                <a:latin typeface="+mn-lt"/>
                <a:ea typeface="+mn-ea"/>
                <a:cs typeface="+mn-cs"/>
              </a:defRPr>
            </a:lvl2pPr>
            <a:lvl3pPr marL="998538" indent="-84138" algn="l" rtl="0" eaLnBrk="0" fontAlgn="base" hangingPunct="0">
              <a:spcBef>
                <a:spcPct val="0"/>
              </a:spcBef>
              <a:spcAft>
                <a:spcPct val="0"/>
              </a:spcAft>
              <a:defRPr kern="1200">
                <a:solidFill>
                  <a:schemeClr val="dk1"/>
                </a:solidFill>
                <a:latin typeface="+mn-lt"/>
                <a:ea typeface="+mn-ea"/>
                <a:cs typeface="+mn-cs"/>
              </a:defRPr>
            </a:lvl3pPr>
            <a:lvl4pPr marL="1498600" indent="-127000" algn="l" rtl="0" eaLnBrk="0" fontAlgn="base" hangingPunct="0">
              <a:spcBef>
                <a:spcPct val="0"/>
              </a:spcBef>
              <a:spcAft>
                <a:spcPct val="0"/>
              </a:spcAft>
              <a:defRPr kern="1200">
                <a:solidFill>
                  <a:schemeClr val="dk1"/>
                </a:solidFill>
                <a:latin typeface="+mn-lt"/>
                <a:ea typeface="+mn-ea"/>
                <a:cs typeface="+mn-cs"/>
              </a:defRPr>
            </a:lvl4pPr>
            <a:lvl5pPr marL="1998663" indent="-169863"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1007742" rtl="0" eaLnBrk="1" fontAlgn="auto" latinLnBrk="0" hangingPunct="1">
              <a:lnSpc>
                <a:spcPct val="100000"/>
              </a:lnSpc>
              <a:spcBef>
                <a:spcPts val="0"/>
              </a:spcBef>
              <a:spcAft>
                <a:spcPts val="0"/>
              </a:spcAft>
              <a:buClrTx/>
              <a:buSzTx/>
              <a:buFontTx/>
              <a:buNone/>
              <a:tabLst/>
              <a:defRPr/>
            </a:pPr>
            <a:r>
              <a:rPr kumimoji="0" lang="ru-RU" sz="6000" b="0" i="0" u="none" strike="noStrike" kern="0" cap="none" spc="0" normalizeH="0" baseline="0" noProof="0"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Arial Black" panose="020B0A04020102020204" pitchFamily="34" charset="0"/>
                <a:ea typeface="+mn-ea"/>
                <a:cs typeface="Arial" panose="020B0604020202020204" pitchFamily="34" charset="0"/>
              </a:rPr>
              <a:t>Актер</a:t>
            </a:r>
            <a:r>
              <a:rPr kumimoji="0" lang="ru-RU" sz="3600" b="0" i="0" u="none" strike="noStrike" kern="0" cap="none" spc="0" normalizeH="0" baseline="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itchFamily="18" charset="0"/>
                <a:ea typeface="+mn-ea"/>
                <a:cs typeface="Times New Roman" pitchFamily="18" charset="0"/>
              </a:rPr>
              <a:t> </a:t>
            </a:r>
            <a:endParaRPr kumimoji="0" lang="ru-RU" sz="3600" b="0" i="0" u="none" strike="noStrike" kern="0" cap="none" spc="0" normalizeH="0" baseline="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Calibri"/>
              <a:ea typeface="+mn-ea"/>
              <a:cs typeface="+mn-cs"/>
            </a:endParaRPr>
          </a:p>
        </p:txBody>
      </p:sp>
    </p:spTree>
    <p:extLst>
      <p:ext uri="{BB962C8B-B14F-4D97-AF65-F5344CB8AC3E}">
        <p14:creationId xmlns:p14="http://schemas.microsoft.com/office/powerpoint/2010/main" val="608677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3728" y="908720"/>
            <a:ext cx="5472608" cy="400110"/>
          </a:xfrm>
          <a:prstGeom prst="rect">
            <a:avLst/>
          </a:prstGeom>
        </p:spPr>
        <p:txBody>
          <a:bodyPr wrap="square">
            <a:spAutoFit/>
          </a:bodyPr>
          <a:lstStyle/>
          <a:p>
            <a:r>
              <a:rPr lang="ru-RU" sz="2000" u="sng" dirty="0" err="1">
                <a:solidFill>
                  <a:srgbClr val="FF0000"/>
                </a:solidFill>
              </a:rPr>
              <a:t>Қажетті</a:t>
            </a:r>
            <a:r>
              <a:rPr lang="ru-RU" sz="2000" u="sng" dirty="0">
                <a:solidFill>
                  <a:srgbClr val="FF0000"/>
                </a:solidFill>
              </a:rPr>
              <a:t> </a:t>
            </a:r>
            <a:r>
              <a:rPr lang="ru-RU" sz="2000" u="sng" dirty="0" err="1">
                <a:solidFill>
                  <a:srgbClr val="FF0000"/>
                </a:solidFill>
              </a:rPr>
              <a:t>кәсіби</a:t>
            </a:r>
            <a:r>
              <a:rPr lang="ru-RU" sz="2000" u="sng" dirty="0">
                <a:solidFill>
                  <a:srgbClr val="FF0000"/>
                </a:solidFill>
              </a:rPr>
              <a:t> </a:t>
            </a:r>
            <a:r>
              <a:rPr lang="ru-RU" sz="2000" u="sng" dirty="0" err="1">
                <a:solidFill>
                  <a:srgbClr val="FF0000"/>
                </a:solidFill>
              </a:rPr>
              <a:t>білім</a:t>
            </a:r>
            <a:r>
              <a:rPr lang="ru-RU" sz="2000" u="sng" dirty="0">
                <a:solidFill>
                  <a:srgbClr val="FF0000"/>
                </a:solidFill>
              </a:rPr>
              <a:t> мен </a:t>
            </a:r>
            <a:r>
              <a:rPr lang="ru-RU" sz="2000" u="sng" dirty="0" err="1">
                <a:solidFill>
                  <a:srgbClr val="FF0000"/>
                </a:solidFill>
              </a:rPr>
              <a:t>дағдылар</a:t>
            </a:r>
            <a:r>
              <a:rPr lang="ru-RU" sz="2000" u="sng" dirty="0">
                <a:solidFill>
                  <a:srgbClr val="FF0000"/>
                </a:solidFill>
              </a:rPr>
              <a:t>:</a:t>
            </a:r>
          </a:p>
        </p:txBody>
      </p:sp>
      <p:sp>
        <p:nvSpPr>
          <p:cNvPr id="4" name="Прямоугольник 3"/>
          <p:cNvSpPr/>
          <p:nvPr/>
        </p:nvSpPr>
        <p:spPr>
          <a:xfrm>
            <a:off x="1052736" y="1700808"/>
            <a:ext cx="7614592" cy="3539430"/>
          </a:xfrm>
          <a:prstGeom prst="rect">
            <a:avLst/>
          </a:prstGeom>
        </p:spPr>
        <p:txBody>
          <a:bodyPr wrap="square">
            <a:spAutoFit/>
          </a:bodyPr>
          <a:lstStyle/>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суреткерлік</a:t>
            </a:r>
            <a:r>
              <a:rPr lang="ru-RU" sz="1600" dirty="0">
                <a:solidFill>
                  <a:schemeClr val="bg2">
                    <a:lumMod val="50000"/>
                  </a:schemeClr>
                </a:solidFill>
              </a:rPr>
              <a:t>, </a:t>
            </a:r>
            <a:r>
              <a:rPr lang="ru-RU" sz="1600" dirty="0" err="1">
                <a:solidFill>
                  <a:schemeClr val="bg2">
                    <a:lumMod val="50000"/>
                  </a:schemeClr>
                </a:solidFill>
              </a:rPr>
              <a:t>түрлендіре</a:t>
            </a:r>
            <a:r>
              <a:rPr lang="ru-RU" sz="1600" dirty="0">
                <a:solidFill>
                  <a:schemeClr val="bg2">
                    <a:lumMod val="50000"/>
                  </a:schemeClr>
                </a:solidFill>
              </a:rPr>
              <a:t> </a:t>
            </a:r>
            <a:r>
              <a:rPr lang="ru-RU" sz="1600" dirty="0" err="1">
                <a:solidFill>
                  <a:schemeClr val="bg2">
                    <a:lumMod val="50000"/>
                  </a:schemeClr>
                </a:solidFill>
              </a:rPr>
              <a:t>білу</a:t>
            </a:r>
            <a:r>
              <a:rPr lang="ru-RU" sz="1600" dirty="0">
                <a:solidFill>
                  <a:schemeClr val="bg2">
                    <a:lumMod val="50000"/>
                  </a:schemeClr>
                </a:solidFill>
              </a:rPr>
              <a:t>, </a:t>
            </a:r>
            <a:r>
              <a:rPr lang="ru-RU" sz="1600" dirty="0" err="1">
                <a:solidFill>
                  <a:schemeClr val="bg2">
                    <a:lumMod val="50000"/>
                  </a:schemeClr>
                </a:solidFill>
              </a:rPr>
              <a:t>бейнеге</a:t>
            </a:r>
            <a:r>
              <a:rPr lang="ru-RU" sz="1600" dirty="0">
                <a:solidFill>
                  <a:schemeClr val="bg2">
                    <a:lumMod val="50000"/>
                  </a:schemeClr>
                </a:solidFill>
              </a:rPr>
              <a:t> </a:t>
            </a:r>
            <a:r>
              <a:rPr lang="ru-RU" sz="1600" dirty="0" err="1">
                <a:solidFill>
                  <a:schemeClr val="bg2">
                    <a:lumMod val="50000"/>
                  </a:schemeClr>
                </a:solidFill>
              </a:rPr>
              <a:t>дағдылану</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жанрлық-рөлдік</a:t>
            </a:r>
            <a:r>
              <a:rPr lang="ru-RU" sz="1600" dirty="0" smtClean="0">
                <a:solidFill>
                  <a:schemeClr val="bg2">
                    <a:lumMod val="50000"/>
                  </a:schemeClr>
                </a:solidFill>
              </a:rPr>
              <a:t> </a:t>
            </a:r>
            <a:r>
              <a:rPr lang="ru-RU" sz="1600" dirty="0" err="1">
                <a:solidFill>
                  <a:schemeClr val="bg2">
                    <a:lumMod val="50000"/>
                  </a:schemeClr>
                </a:solidFill>
              </a:rPr>
              <a:t>ерекшеліктерді</a:t>
            </a:r>
            <a:r>
              <a:rPr lang="ru-RU" sz="1600" dirty="0">
                <a:solidFill>
                  <a:schemeClr val="bg2">
                    <a:lumMod val="50000"/>
                  </a:schemeClr>
                </a:solidFill>
              </a:rPr>
              <a:t> </a:t>
            </a:r>
            <a:r>
              <a:rPr lang="ru-RU" sz="1600" dirty="0" err="1">
                <a:solidFill>
                  <a:schemeClr val="bg2">
                    <a:lumMod val="50000"/>
                  </a:schemeClr>
                </a:solidFill>
              </a:rPr>
              <a:t>білу</a:t>
            </a:r>
            <a:endParaRPr lang="ru-RU" sz="1600" dirty="0">
              <a:solidFill>
                <a:schemeClr val="bg2">
                  <a:lumMod val="50000"/>
                </a:schemeClr>
              </a:solidFill>
            </a:endParaRP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ауызша</a:t>
            </a:r>
            <a:r>
              <a:rPr lang="ru-RU" sz="1600" dirty="0" smtClean="0">
                <a:solidFill>
                  <a:schemeClr val="bg2">
                    <a:lumMod val="50000"/>
                  </a:schemeClr>
                </a:solidFill>
              </a:rPr>
              <a:t> </a:t>
            </a:r>
            <a:r>
              <a:rPr lang="ru-RU" sz="1600" dirty="0" err="1">
                <a:solidFill>
                  <a:schemeClr val="bg2">
                    <a:lumMod val="50000"/>
                  </a:schemeClr>
                </a:solidFill>
              </a:rPr>
              <a:t>сипаттамадан</a:t>
            </a:r>
            <a:r>
              <a:rPr lang="ru-RU" sz="1600" dirty="0">
                <a:solidFill>
                  <a:schemeClr val="bg2">
                    <a:lumMod val="50000"/>
                  </a:schemeClr>
                </a:solidFill>
              </a:rPr>
              <a:t> </a:t>
            </a:r>
            <a:r>
              <a:rPr lang="ru-RU" sz="1600" dirty="0" err="1">
                <a:solidFill>
                  <a:schemeClr val="bg2">
                    <a:lumMod val="50000"/>
                  </a:schemeClr>
                </a:solidFill>
              </a:rPr>
              <a:t>кескін</a:t>
            </a:r>
            <a:r>
              <a:rPr lang="ru-RU" sz="1600" dirty="0">
                <a:solidFill>
                  <a:schemeClr val="bg2">
                    <a:lumMod val="50000"/>
                  </a:schemeClr>
                </a:solidFill>
              </a:rPr>
              <a:t> </a:t>
            </a:r>
            <a:r>
              <a:rPr lang="ru-RU" sz="1600" dirty="0" err="1">
                <a:solidFill>
                  <a:schemeClr val="bg2">
                    <a:lumMod val="50000"/>
                  </a:schemeClr>
                </a:solidFill>
              </a:rPr>
              <a:t>жасау</a:t>
            </a:r>
            <a:r>
              <a:rPr lang="ru-RU" sz="1600" dirty="0">
                <a:solidFill>
                  <a:schemeClr val="bg2">
                    <a:lumMod val="50000"/>
                  </a:schemeClr>
                </a:solidFill>
              </a:rPr>
              <a:t> </a:t>
            </a:r>
            <a:r>
              <a:rPr lang="ru-RU" sz="1600" dirty="0" err="1">
                <a:solidFill>
                  <a:schemeClr val="bg2">
                    <a:lumMod val="50000"/>
                  </a:schemeClr>
                </a:solidFill>
              </a:rPr>
              <a:t>мүмкіндігі</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психологияны</a:t>
            </a:r>
            <a:r>
              <a:rPr lang="ru-RU" sz="1600" dirty="0" smtClean="0">
                <a:solidFill>
                  <a:schemeClr val="bg2">
                    <a:lumMod val="50000"/>
                  </a:schemeClr>
                </a:solidFill>
              </a:rPr>
              <a:t> </a:t>
            </a:r>
            <a:r>
              <a:rPr lang="ru-RU" sz="1600" dirty="0" err="1">
                <a:solidFill>
                  <a:schemeClr val="bg2">
                    <a:lumMod val="50000"/>
                  </a:schemeClr>
                </a:solidFill>
              </a:rPr>
              <a:t>білу</a:t>
            </a:r>
            <a:r>
              <a:rPr lang="ru-RU" sz="1600" dirty="0">
                <a:solidFill>
                  <a:schemeClr val="bg2">
                    <a:lumMod val="50000"/>
                  </a:schemeClr>
                </a:solidFill>
              </a:rPr>
              <a:t> (мимика, </a:t>
            </a:r>
            <a:r>
              <a:rPr lang="ru-RU" sz="1600" dirty="0" err="1">
                <a:solidFill>
                  <a:schemeClr val="bg2">
                    <a:lumMod val="50000"/>
                  </a:schemeClr>
                </a:solidFill>
              </a:rPr>
              <a:t>сөйлеу</a:t>
            </a:r>
            <a:r>
              <a:rPr lang="ru-RU" sz="1600" dirty="0">
                <a:solidFill>
                  <a:schemeClr val="bg2">
                    <a:lumMod val="50000"/>
                  </a:schemeClr>
                </a:solidFill>
              </a:rPr>
              <a:t> </a:t>
            </a:r>
            <a:r>
              <a:rPr lang="ru-RU" sz="1600" dirty="0" err="1">
                <a:solidFill>
                  <a:schemeClr val="bg2">
                    <a:lumMod val="50000"/>
                  </a:schemeClr>
                </a:solidFill>
              </a:rPr>
              <a:t>ерекшеліктері</a:t>
            </a:r>
            <a:r>
              <a:rPr lang="ru-RU" sz="1600" dirty="0">
                <a:solidFill>
                  <a:schemeClr val="bg2">
                    <a:lumMod val="50000"/>
                  </a:schemeClr>
                </a:solidFill>
              </a:rPr>
              <a:t> </a:t>
            </a:r>
            <a:r>
              <a:rPr lang="ru-RU" sz="1600" dirty="0" err="1">
                <a:solidFill>
                  <a:schemeClr val="bg2">
                    <a:lumMod val="50000"/>
                  </a:schemeClr>
                </a:solidFill>
              </a:rPr>
              <a:t>және</a:t>
            </a:r>
            <a:r>
              <a:rPr lang="ru-RU" sz="1600" dirty="0">
                <a:solidFill>
                  <a:schemeClr val="bg2">
                    <a:lumMod val="50000"/>
                  </a:schemeClr>
                </a:solidFill>
              </a:rPr>
              <a:t> </a:t>
            </a:r>
            <a:r>
              <a:rPr lang="ru-RU" sz="1600" dirty="0" err="1">
                <a:solidFill>
                  <a:schemeClr val="bg2">
                    <a:lumMod val="50000"/>
                  </a:schemeClr>
                </a:solidFill>
              </a:rPr>
              <a:t>т.б</a:t>
            </a:r>
            <a:r>
              <a:rPr lang="ru-RU" sz="1600" dirty="0">
                <a:solidFill>
                  <a:schemeClr val="bg2">
                    <a:lumMod val="50000"/>
                  </a:schemeClr>
                </a:solidFill>
              </a:rPr>
              <a:t>. </a:t>
            </a:r>
            <a:r>
              <a:rPr lang="ru-RU" sz="1600" dirty="0" err="1">
                <a:solidFill>
                  <a:schemeClr val="bg2">
                    <a:lumMod val="50000"/>
                  </a:schemeClr>
                </a:solidFill>
              </a:rPr>
              <a:t>тұрғысынан</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сахнадан</a:t>
            </a:r>
            <a:r>
              <a:rPr lang="ru-RU" sz="1600" dirty="0">
                <a:solidFill>
                  <a:schemeClr val="bg2">
                    <a:lumMod val="50000"/>
                  </a:schemeClr>
                </a:solidFill>
              </a:rPr>
              <a:t>, камера </a:t>
            </a:r>
            <a:r>
              <a:rPr lang="ru-RU" sz="1600" dirty="0" err="1">
                <a:solidFill>
                  <a:schemeClr val="bg2">
                    <a:lumMod val="50000"/>
                  </a:schemeClr>
                </a:solidFill>
              </a:rPr>
              <a:t>линзаларынан</a:t>
            </a:r>
            <a:r>
              <a:rPr lang="ru-RU" sz="1600" dirty="0">
                <a:solidFill>
                  <a:schemeClr val="bg2">
                    <a:lumMod val="50000"/>
                  </a:schemeClr>
                </a:solidFill>
              </a:rPr>
              <a:t>, </a:t>
            </a:r>
            <a:r>
              <a:rPr lang="ru-RU" sz="1600" dirty="0" err="1">
                <a:solidFill>
                  <a:schemeClr val="bg2">
                    <a:lumMod val="50000"/>
                  </a:schemeClr>
                </a:solidFill>
              </a:rPr>
              <a:t>көрермендерден</a:t>
            </a:r>
            <a:r>
              <a:rPr lang="ru-RU" sz="1600" dirty="0">
                <a:solidFill>
                  <a:schemeClr val="bg2">
                    <a:lumMod val="50000"/>
                  </a:schemeClr>
                </a:solidFill>
              </a:rPr>
              <a:t> </a:t>
            </a:r>
            <a:r>
              <a:rPr lang="ru-RU" sz="1600" dirty="0" err="1">
                <a:solidFill>
                  <a:schemeClr val="bg2">
                    <a:lumMod val="50000"/>
                  </a:schemeClr>
                </a:solidFill>
              </a:rPr>
              <a:t>қорықпау</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музыкалық-хореографиялық</a:t>
            </a:r>
            <a:r>
              <a:rPr lang="ru-RU" sz="1600" dirty="0" smtClean="0">
                <a:solidFill>
                  <a:schemeClr val="bg2">
                    <a:lumMod val="50000"/>
                  </a:schemeClr>
                </a:solidFill>
              </a:rPr>
              <a:t> </a:t>
            </a:r>
            <a:r>
              <a:rPr lang="ru-RU" sz="1600" dirty="0" err="1">
                <a:solidFill>
                  <a:schemeClr val="bg2">
                    <a:lumMod val="50000"/>
                  </a:schemeClr>
                </a:solidFill>
              </a:rPr>
              <a:t>шеберліктің</a:t>
            </a:r>
            <a:r>
              <a:rPr lang="ru-RU" sz="1600" dirty="0">
                <a:solidFill>
                  <a:schemeClr val="bg2">
                    <a:lumMod val="50000"/>
                  </a:schemeClr>
                </a:solidFill>
              </a:rPr>
              <a:t> </a:t>
            </a:r>
            <a:r>
              <a:rPr lang="ru-RU" sz="1600" dirty="0" err="1">
                <a:solidFill>
                  <a:schemeClr val="bg2">
                    <a:lumMod val="50000"/>
                  </a:schemeClr>
                </a:solidFill>
              </a:rPr>
              <a:t>болуы</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мінсіз</a:t>
            </a:r>
            <a:r>
              <a:rPr lang="ru-RU" sz="1600" dirty="0" smtClean="0">
                <a:solidFill>
                  <a:schemeClr val="bg2">
                    <a:lumMod val="50000"/>
                  </a:schemeClr>
                </a:solidFill>
              </a:rPr>
              <a:t> </a:t>
            </a:r>
            <a:r>
              <a:rPr lang="ru-RU" sz="1600" dirty="0">
                <a:solidFill>
                  <a:schemeClr val="bg2">
                    <a:lumMod val="50000"/>
                  </a:schemeClr>
                </a:solidFill>
              </a:rPr>
              <a:t>артикуляция;</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әдеби</a:t>
            </a:r>
            <a:r>
              <a:rPr lang="ru-RU" sz="1600" dirty="0" smtClean="0">
                <a:solidFill>
                  <a:schemeClr val="bg2">
                    <a:lumMod val="50000"/>
                  </a:schemeClr>
                </a:solidFill>
              </a:rPr>
              <a:t> </a:t>
            </a:r>
            <a:r>
              <a:rPr lang="ru-RU" sz="1600" dirty="0" err="1">
                <a:solidFill>
                  <a:schemeClr val="bg2">
                    <a:lumMod val="50000"/>
                  </a:schemeClr>
                </a:solidFill>
              </a:rPr>
              <a:t>қабілет</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шығармашылық</a:t>
            </a:r>
            <a:r>
              <a:rPr lang="ru-RU" sz="1600" dirty="0">
                <a:solidFill>
                  <a:schemeClr val="bg2">
                    <a:lumMod val="50000"/>
                  </a:schemeClr>
                </a:solidFill>
              </a:rPr>
              <a:t>, </a:t>
            </a:r>
            <a:r>
              <a:rPr lang="ru-RU" sz="1600" dirty="0" err="1">
                <a:solidFill>
                  <a:schemeClr val="bg2">
                    <a:lumMod val="50000"/>
                  </a:schemeClr>
                </a:solidFill>
              </a:rPr>
              <a:t>үйлесімділік</a:t>
            </a:r>
            <a:r>
              <a:rPr lang="ru-RU" sz="1600" dirty="0">
                <a:solidFill>
                  <a:schemeClr val="bg2">
                    <a:lumMod val="50000"/>
                  </a:schemeClr>
                </a:solidFill>
              </a:rPr>
              <a:t> </a:t>
            </a:r>
            <a:r>
              <a:rPr lang="ru-RU" sz="1600" dirty="0" err="1">
                <a:solidFill>
                  <a:schemeClr val="bg2">
                    <a:lumMod val="50000"/>
                  </a:schemeClr>
                </a:solidFill>
              </a:rPr>
              <a:t>сезімі</a:t>
            </a:r>
            <a:r>
              <a:rPr lang="ru-RU" sz="1600" dirty="0">
                <a:solidFill>
                  <a:schemeClr val="bg2">
                    <a:lumMod val="50000"/>
                  </a:schemeClr>
                </a:solidFill>
              </a:rPr>
              <a:t>, </a:t>
            </a:r>
            <a:r>
              <a:rPr lang="ru-RU" sz="1600" dirty="0" err="1">
                <a:solidFill>
                  <a:schemeClr val="bg2">
                    <a:lumMod val="50000"/>
                  </a:schemeClr>
                </a:solidFill>
              </a:rPr>
              <a:t>ырғақ</a:t>
            </a:r>
            <a:r>
              <a:rPr lang="ru-RU" sz="1600" dirty="0">
                <a:solidFill>
                  <a:schemeClr val="bg2">
                    <a:lumMod val="50000"/>
                  </a:schemeClr>
                </a:solidFill>
              </a:rPr>
              <a:t> </a:t>
            </a:r>
            <a:r>
              <a:rPr lang="ru-RU" sz="1600" dirty="0" err="1">
                <a:solidFill>
                  <a:schemeClr val="bg2">
                    <a:lumMod val="50000"/>
                  </a:schemeClr>
                </a:solidFill>
              </a:rPr>
              <a:t>сезімі</a:t>
            </a:r>
            <a:r>
              <a:rPr lang="ru-RU" sz="1600" dirty="0">
                <a:solidFill>
                  <a:schemeClr val="bg2">
                    <a:lumMod val="50000"/>
                  </a:schemeClr>
                </a:solidFill>
              </a:rPr>
              <a:t>, </a:t>
            </a:r>
            <a:r>
              <a:rPr lang="ru-RU" sz="1600" dirty="0" err="1">
                <a:solidFill>
                  <a:schemeClr val="bg2">
                    <a:lumMod val="50000"/>
                  </a:schemeClr>
                </a:solidFill>
              </a:rPr>
              <a:t>дамыған</a:t>
            </a:r>
            <a:r>
              <a:rPr lang="ru-RU" sz="1600" dirty="0">
                <a:solidFill>
                  <a:schemeClr val="bg2">
                    <a:lumMod val="50000"/>
                  </a:schemeClr>
                </a:solidFill>
              </a:rPr>
              <a:t> </a:t>
            </a:r>
            <a:r>
              <a:rPr lang="ru-RU" sz="1600" dirty="0" err="1">
                <a:solidFill>
                  <a:schemeClr val="bg2">
                    <a:lumMod val="50000"/>
                  </a:schemeClr>
                </a:solidFill>
              </a:rPr>
              <a:t>эстетикалық</a:t>
            </a:r>
            <a:r>
              <a:rPr lang="ru-RU" sz="1600" dirty="0">
                <a:solidFill>
                  <a:schemeClr val="bg2">
                    <a:lumMod val="50000"/>
                  </a:schemeClr>
                </a:solidFill>
              </a:rPr>
              <a:t> </a:t>
            </a:r>
            <a:r>
              <a:rPr lang="ru-RU" sz="1600" dirty="0" err="1">
                <a:solidFill>
                  <a:schemeClr val="bg2">
                    <a:lumMod val="50000"/>
                  </a:schemeClr>
                </a:solidFill>
              </a:rPr>
              <a:t>және</a:t>
            </a:r>
            <a:r>
              <a:rPr lang="ru-RU" sz="1600" dirty="0">
                <a:solidFill>
                  <a:schemeClr val="bg2">
                    <a:lumMod val="50000"/>
                  </a:schemeClr>
                </a:solidFill>
              </a:rPr>
              <a:t> </a:t>
            </a:r>
            <a:r>
              <a:rPr lang="ru-RU" sz="1600" dirty="0" err="1">
                <a:solidFill>
                  <a:schemeClr val="bg2">
                    <a:lumMod val="50000"/>
                  </a:schemeClr>
                </a:solidFill>
              </a:rPr>
              <a:t>көркемдік</a:t>
            </a:r>
            <a:r>
              <a:rPr lang="ru-RU" sz="1600" dirty="0">
                <a:solidFill>
                  <a:schemeClr val="bg2">
                    <a:lumMod val="50000"/>
                  </a:schemeClr>
                </a:solidFill>
              </a:rPr>
              <a:t> </a:t>
            </a:r>
            <a:r>
              <a:rPr lang="ru-RU" sz="1600" dirty="0" err="1">
                <a:solidFill>
                  <a:schemeClr val="bg2">
                    <a:lumMod val="50000"/>
                  </a:schemeClr>
                </a:solidFill>
              </a:rPr>
              <a:t>талғам</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сахналық</a:t>
            </a:r>
            <a:r>
              <a:rPr lang="ru-RU" sz="1600" dirty="0" smtClean="0">
                <a:solidFill>
                  <a:schemeClr val="bg2">
                    <a:lumMod val="50000"/>
                  </a:schemeClr>
                </a:solidFill>
              </a:rPr>
              <a:t> </a:t>
            </a:r>
            <a:r>
              <a:rPr lang="ru-RU" sz="1600" dirty="0" err="1">
                <a:solidFill>
                  <a:schemeClr val="bg2">
                    <a:lumMod val="50000"/>
                  </a:schemeClr>
                </a:solidFill>
              </a:rPr>
              <a:t>очаровты</a:t>
            </a:r>
            <a:r>
              <a:rPr lang="ru-RU" sz="1600" dirty="0">
                <a:solidFill>
                  <a:schemeClr val="bg2">
                    <a:lumMod val="50000"/>
                  </a:schemeClr>
                </a:solidFill>
              </a:rPr>
              <a:t> </a:t>
            </a:r>
            <a:r>
              <a:rPr lang="ru-RU" sz="1600" dirty="0" err="1">
                <a:solidFill>
                  <a:schemeClr val="bg2">
                    <a:lumMod val="50000"/>
                  </a:schemeClr>
                </a:solidFill>
              </a:rPr>
              <a:t>иемдену</a:t>
            </a:r>
            <a:r>
              <a:rPr lang="ru-RU" sz="1600" dirty="0">
                <a:solidFill>
                  <a:schemeClr val="bg2">
                    <a:lumMod val="50000"/>
                  </a:schemeClr>
                </a:solidFill>
              </a:rPr>
              <a:t> (</a:t>
            </a:r>
            <a:r>
              <a:rPr lang="ru-RU" sz="1600" dirty="0" err="1">
                <a:solidFill>
                  <a:schemeClr val="bg2">
                    <a:lumMod val="50000"/>
                  </a:schemeClr>
                </a:solidFill>
              </a:rPr>
              <a:t>экспрессивтілік</a:t>
            </a:r>
            <a:r>
              <a:rPr lang="ru-RU" sz="1600" dirty="0">
                <a:solidFill>
                  <a:schemeClr val="bg2">
                    <a:lumMod val="50000"/>
                  </a:schemeClr>
                </a:solidFill>
              </a:rPr>
              <a:t>, </a:t>
            </a:r>
            <a:r>
              <a:rPr lang="ru-RU" sz="1600" dirty="0" err="1">
                <a:solidFill>
                  <a:schemeClr val="bg2">
                    <a:lumMod val="50000"/>
                  </a:schemeClr>
                </a:solidFill>
              </a:rPr>
              <a:t>сахнада</a:t>
            </a:r>
            <a:r>
              <a:rPr lang="ru-RU" sz="1600" dirty="0">
                <a:solidFill>
                  <a:schemeClr val="bg2">
                    <a:lumMod val="50000"/>
                  </a:schemeClr>
                </a:solidFill>
              </a:rPr>
              <a:t> </a:t>
            </a:r>
            <a:r>
              <a:rPr lang="ru-RU" sz="1600" dirty="0" err="1">
                <a:solidFill>
                  <a:schemeClr val="bg2">
                    <a:lumMod val="50000"/>
                  </a:schemeClr>
                </a:solidFill>
              </a:rPr>
              <a:t>серіктестермен</a:t>
            </a:r>
            <a:r>
              <a:rPr lang="ru-RU" sz="1600" dirty="0">
                <a:solidFill>
                  <a:schemeClr val="bg2">
                    <a:lumMod val="50000"/>
                  </a:schemeClr>
                </a:solidFill>
              </a:rPr>
              <a:t> </a:t>
            </a:r>
            <a:r>
              <a:rPr lang="ru-RU" sz="1600" dirty="0" err="1">
                <a:solidFill>
                  <a:schemeClr val="bg2">
                    <a:lumMod val="50000"/>
                  </a:schemeClr>
                </a:solidFill>
              </a:rPr>
              <a:t>табиғи</a:t>
            </a:r>
            <a:r>
              <a:rPr lang="ru-RU" sz="1600" dirty="0">
                <a:solidFill>
                  <a:schemeClr val="bg2">
                    <a:lumMod val="50000"/>
                  </a:schemeClr>
                </a:solidFill>
              </a:rPr>
              <a:t> </a:t>
            </a:r>
            <a:r>
              <a:rPr lang="ru-RU" sz="1600" dirty="0" err="1">
                <a:solidFill>
                  <a:schemeClr val="bg2">
                    <a:lumMod val="50000"/>
                  </a:schemeClr>
                </a:solidFill>
              </a:rPr>
              <a:t>қарым-қатынас</a:t>
            </a:r>
            <a:r>
              <a:rPr lang="ru-RU" sz="1600" dirty="0">
                <a:solidFill>
                  <a:schemeClr val="bg2">
                    <a:lumMod val="50000"/>
                  </a:schemeClr>
                </a:solidFill>
              </a:rPr>
              <a:t> </a:t>
            </a:r>
            <a:r>
              <a:rPr lang="ru-RU" sz="1600" dirty="0" err="1">
                <a:solidFill>
                  <a:schemeClr val="bg2">
                    <a:lumMod val="50000"/>
                  </a:schemeClr>
                </a:solidFill>
              </a:rPr>
              <a:t>жасау</a:t>
            </a:r>
            <a:r>
              <a:rPr lang="ru-RU" sz="1600" dirty="0">
                <a:solidFill>
                  <a:schemeClr val="bg2">
                    <a:lumMod val="50000"/>
                  </a:schemeClr>
                </a:solidFill>
              </a:rPr>
              <a:t> </a:t>
            </a:r>
            <a:r>
              <a:rPr lang="ru-RU" sz="1600" dirty="0" err="1" smtClean="0">
                <a:solidFill>
                  <a:schemeClr val="bg2">
                    <a:lumMod val="50000"/>
                  </a:schemeClr>
                </a:solidFill>
              </a:rPr>
              <a:t>мүмкіндігі</a:t>
            </a:r>
            <a:r>
              <a:rPr lang="ru-RU" sz="1600" dirty="0" smtClean="0">
                <a:solidFill>
                  <a:schemeClr val="bg2">
                    <a:lumMod val="50000"/>
                  </a:schemeClr>
                </a:solidFill>
              </a:rPr>
              <a:t>,</a:t>
            </a:r>
          </a:p>
          <a:p>
            <a:r>
              <a:rPr lang="ru-RU" sz="1600" dirty="0" err="1" smtClean="0">
                <a:solidFill>
                  <a:schemeClr val="bg2">
                    <a:lumMod val="50000"/>
                  </a:schemeClr>
                </a:solidFill>
              </a:rPr>
              <a:t>көрерменді</a:t>
            </a:r>
            <a:r>
              <a:rPr lang="ru-RU" sz="1600" dirty="0" smtClean="0">
                <a:solidFill>
                  <a:schemeClr val="bg2">
                    <a:lumMod val="50000"/>
                  </a:schemeClr>
                </a:solidFill>
              </a:rPr>
              <a:t> - </a:t>
            </a:r>
            <a:r>
              <a:rPr lang="ru-RU" sz="1600" dirty="0" err="1" smtClean="0">
                <a:solidFill>
                  <a:schemeClr val="bg2">
                    <a:lumMod val="50000"/>
                  </a:schemeClr>
                </a:solidFill>
              </a:rPr>
              <a:t>өзіне</a:t>
            </a:r>
            <a:r>
              <a:rPr lang="ru-RU" sz="1600" dirty="0" smtClean="0">
                <a:solidFill>
                  <a:schemeClr val="bg2">
                    <a:lumMod val="50000"/>
                  </a:schemeClr>
                </a:solidFill>
              </a:rPr>
              <a:t> </a:t>
            </a:r>
            <a:r>
              <a:rPr lang="ru-RU" sz="1600" dirty="0" err="1">
                <a:solidFill>
                  <a:schemeClr val="bg2">
                    <a:lumMod val="50000"/>
                  </a:schemeClr>
                </a:solidFill>
              </a:rPr>
              <a:t>тарта</a:t>
            </a:r>
            <a:r>
              <a:rPr lang="ru-RU" sz="1600" dirty="0">
                <a:solidFill>
                  <a:schemeClr val="bg2">
                    <a:lumMod val="50000"/>
                  </a:schemeClr>
                </a:solidFill>
              </a:rPr>
              <a:t> </a:t>
            </a:r>
            <a:r>
              <a:rPr lang="ru-RU" sz="1600" dirty="0" err="1">
                <a:solidFill>
                  <a:schemeClr val="bg2">
                    <a:lumMod val="50000"/>
                  </a:schemeClr>
                </a:solidFill>
              </a:rPr>
              <a:t>білу</a:t>
            </a:r>
            <a:r>
              <a:rPr lang="ru-RU" sz="1600" dirty="0">
                <a:solidFill>
                  <a:schemeClr val="bg2">
                    <a:lumMod val="50000"/>
                  </a:schemeClr>
                </a:solidFill>
              </a:rPr>
              <a:t>);</a:t>
            </a:r>
          </a:p>
          <a:p>
            <a:pPr marL="285750" indent="-285750">
              <a:buFont typeface="Wingdings" panose="05000000000000000000" pitchFamily="2" charset="2"/>
              <a:buChar char="Ø"/>
            </a:pPr>
            <a:r>
              <a:rPr lang="ru-RU" sz="1600" dirty="0" smtClean="0">
                <a:solidFill>
                  <a:schemeClr val="bg2">
                    <a:lumMod val="50000"/>
                  </a:schemeClr>
                </a:solidFill>
              </a:rPr>
              <a:t>-  </a:t>
            </a:r>
            <a:r>
              <a:rPr lang="ru-RU" sz="1600" dirty="0" err="1" smtClean="0">
                <a:solidFill>
                  <a:schemeClr val="bg2">
                    <a:lumMod val="50000"/>
                  </a:schemeClr>
                </a:solidFill>
              </a:rPr>
              <a:t>үздіксіз</a:t>
            </a:r>
            <a:r>
              <a:rPr lang="ru-RU" sz="1600" dirty="0" smtClean="0">
                <a:solidFill>
                  <a:schemeClr val="bg2">
                    <a:lumMod val="50000"/>
                  </a:schemeClr>
                </a:solidFill>
              </a:rPr>
              <a:t> </a:t>
            </a:r>
            <a:r>
              <a:rPr lang="ru-RU" sz="1600" dirty="0" err="1">
                <a:solidFill>
                  <a:schemeClr val="bg2">
                    <a:lumMod val="50000"/>
                  </a:schemeClr>
                </a:solidFill>
              </a:rPr>
              <a:t>кәсіби</a:t>
            </a:r>
            <a:r>
              <a:rPr lang="ru-RU" sz="1600" dirty="0">
                <a:solidFill>
                  <a:schemeClr val="bg2">
                    <a:lumMod val="50000"/>
                  </a:schemeClr>
                </a:solidFill>
              </a:rPr>
              <a:t> </a:t>
            </a:r>
            <a:r>
              <a:rPr lang="ru-RU" sz="1600" dirty="0" err="1">
                <a:solidFill>
                  <a:schemeClr val="bg2">
                    <a:lumMod val="50000"/>
                  </a:schemeClr>
                </a:solidFill>
              </a:rPr>
              <a:t>жетілдіруге</a:t>
            </a:r>
            <a:r>
              <a:rPr lang="ru-RU" sz="1600" dirty="0">
                <a:solidFill>
                  <a:schemeClr val="bg2">
                    <a:lumMod val="50000"/>
                  </a:schemeClr>
                </a:solidFill>
              </a:rPr>
              <a:t> </a:t>
            </a:r>
            <a:r>
              <a:rPr lang="ru-RU" sz="1600" dirty="0" err="1">
                <a:solidFill>
                  <a:schemeClr val="bg2">
                    <a:lumMod val="50000"/>
                  </a:schemeClr>
                </a:solidFill>
              </a:rPr>
              <a:t>ұмтылу</a:t>
            </a:r>
            <a:endParaRPr lang="ru-RU" sz="1600" dirty="0">
              <a:solidFill>
                <a:schemeClr val="bg2">
                  <a:lumMod val="50000"/>
                </a:schemeClr>
              </a:solidFill>
            </a:endParaRPr>
          </a:p>
        </p:txBody>
      </p:sp>
    </p:spTree>
    <p:extLst>
      <p:ext uri="{BB962C8B-B14F-4D97-AF65-F5344CB8AC3E}">
        <p14:creationId xmlns:p14="http://schemas.microsoft.com/office/powerpoint/2010/main" val="103849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196752"/>
            <a:ext cx="5723468" cy="963994"/>
          </a:xfrm>
        </p:spPr>
        <p:txBody>
          <a:bodyPr>
            <a:normAutofit fontScale="90000"/>
          </a:bodyPr>
          <a:lstStyle/>
          <a:p>
            <a:r>
              <a:rPr lang="ru-RU" sz="2400" u="sng" dirty="0">
                <a:solidFill>
                  <a:srgbClr val="FF0000"/>
                </a:solidFill>
              </a:rPr>
              <a:t>Необходимые профессиональные знания и навыки:</a:t>
            </a:r>
            <a:br>
              <a:rPr lang="ru-RU" sz="2400" u="sng" dirty="0">
                <a:solidFill>
                  <a:srgbClr val="FF0000"/>
                </a:solidFill>
              </a:rPr>
            </a:br>
            <a:endParaRPr lang="ru-RU" sz="2400" u="sng" dirty="0">
              <a:solidFill>
                <a:srgbClr val="FF0000"/>
              </a:solidFill>
            </a:endParaRPr>
          </a:p>
        </p:txBody>
      </p:sp>
      <p:sp>
        <p:nvSpPr>
          <p:cNvPr id="3" name="Подзаголовок 2"/>
          <p:cNvSpPr>
            <a:spLocks noGrp="1"/>
          </p:cNvSpPr>
          <p:nvPr>
            <p:ph type="subTitle" idx="1"/>
          </p:nvPr>
        </p:nvSpPr>
        <p:spPr>
          <a:xfrm>
            <a:off x="1043608" y="1844824"/>
            <a:ext cx="6971835" cy="3816424"/>
          </a:xfrm>
        </p:spPr>
        <p:txBody>
          <a:bodyPr>
            <a:normAutofit fontScale="62500" lnSpcReduction="20000"/>
          </a:bodyPr>
          <a:lstStyle/>
          <a:p>
            <a:pPr marL="342900" indent="-342900" algn="l">
              <a:buFont typeface="Wingdings" pitchFamily="2" charset="2"/>
              <a:buChar char="Ø"/>
            </a:pPr>
            <a:r>
              <a:rPr lang="ru-RU" sz="2600" dirty="0"/>
              <a:t>артистизм, умение перевоплощаться, вживаться в образ;</a:t>
            </a:r>
          </a:p>
          <a:p>
            <a:pPr marL="342900" indent="-342900" algn="l">
              <a:buFont typeface="Wingdings" pitchFamily="2" charset="2"/>
              <a:buChar char="Ø"/>
            </a:pPr>
            <a:r>
              <a:rPr lang="ru-RU" sz="2600" dirty="0"/>
              <a:t>знание жанрово-ролевой специфики</a:t>
            </a:r>
          </a:p>
          <a:p>
            <a:pPr marL="342900" indent="-342900" algn="l">
              <a:buFont typeface="Wingdings" pitchFamily="2" charset="2"/>
              <a:buChar char="Ø"/>
            </a:pPr>
            <a:r>
              <a:rPr lang="ru-RU" sz="2600" dirty="0"/>
              <a:t>способность к созданию образа по словесному описанию;</a:t>
            </a:r>
          </a:p>
          <a:p>
            <a:pPr marL="342900" indent="-342900" algn="l">
              <a:buFont typeface="Wingdings" pitchFamily="2" charset="2"/>
              <a:buChar char="Ø"/>
            </a:pPr>
            <a:r>
              <a:rPr lang="ru-RU" sz="2600" dirty="0"/>
              <a:t>знание психологии (с точки зрения мимики, речевых особенностей и т.п.);</a:t>
            </a:r>
          </a:p>
          <a:p>
            <a:pPr marL="342900" indent="-342900" algn="l">
              <a:buFont typeface="Wingdings" pitchFamily="2" charset="2"/>
              <a:buChar char="Ø"/>
            </a:pPr>
            <a:r>
              <a:rPr lang="ru-RU" sz="2600" dirty="0"/>
              <a:t>отсутствие боязни сцены, объектива камер, зрителей;</a:t>
            </a:r>
          </a:p>
          <a:p>
            <a:pPr marL="342900" indent="-342900" algn="l">
              <a:buFont typeface="Wingdings" pitchFamily="2" charset="2"/>
              <a:buChar char="Ø"/>
            </a:pPr>
            <a:r>
              <a:rPr lang="ru-RU" sz="2600" dirty="0"/>
              <a:t>наличие музыкально-хореографических навыков;</a:t>
            </a:r>
          </a:p>
          <a:p>
            <a:pPr marL="342900" indent="-342900" algn="l">
              <a:buFont typeface="Wingdings" pitchFamily="2" charset="2"/>
              <a:buChar char="Ø"/>
            </a:pPr>
            <a:r>
              <a:rPr lang="ru-RU" sz="2600" dirty="0"/>
              <a:t>безупречная артикуляция;</a:t>
            </a:r>
          </a:p>
          <a:p>
            <a:pPr marL="342900" indent="-342900" algn="l">
              <a:buFont typeface="Wingdings" pitchFamily="2" charset="2"/>
              <a:buChar char="Ø"/>
            </a:pPr>
            <a:r>
              <a:rPr lang="ru-RU" sz="2600" dirty="0"/>
              <a:t>литературные способности;</a:t>
            </a:r>
          </a:p>
          <a:p>
            <a:pPr marL="342900" indent="-342900" algn="l">
              <a:buFont typeface="Wingdings" pitchFamily="2" charset="2"/>
              <a:buChar char="Ø"/>
            </a:pPr>
            <a:r>
              <a:rPr lang="ru-RU" sz="2600" dirty="0"/>
              <a:t>творческие способности, чувство гармонии, чувство ритма, развитый эстетический и художественный вкус;</a:t>
            </a:r>
          </a:p>
          <a:p>
            <a:pPr marL="342900" indent="-342900" algn="l">
              <a:buFont typeface="Wingdings" pitchFamily="2" charset="2"/>
              <a:buChar char="Ø"/>
            </a:pPr>
            <a:r>
              <a:rPr lang="ru-RU" sz="2600" dirty="0"/>
              <a:t>обладание сценическим обаянием (выразительность, способность к естественному общению с партнерами на сцене, умение привлечь зрителя);</a:t>
            </a:r>
          </a:p>
          <a:p>
            <a:pPr marL="342900" indent="-342900" algn="l">
              <a:buFont typeface="Wingdings" pitchFamily="2" charset="2"/>
              <a:buChar char="Ø"/>
            </a:pPr>
            <a:r>
              <a:rPr lang="ru-RU" sz="2600" dirty="0"/>
              <a:t>стремление к постоянному профессиональному совершенствованию</a:t>
            </a:r>
          </a:p>
          <a:p>
            <a:pPr marL="342900" indent="-342900">
              <a:buFont typeface="Wingdings" pitchFamily="2" charset="2"/>
              <a:buChar char="Ø"/>
            </a:pPr>
            <a:endParaRPr lang="ru-RU" dirty="0"/>
          </a:p>
        </p:txBody>
      </p:sp>
    </p:spTree>
    <p:extLst>
      <p:ext uri="{BB962C8B-B14F-4D97-AF65-F5344CB8AC3E}">
        <p14:creationId xmlns:p14="http://schemas.microsoft.com/office/powerpoint/2010/main" val="3445797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124744"/>
            <a:ext cx="5723468" cy="864096"/>
          </a:xfrm>
        </p:spPr>
        <p:txBody>
          <a:bodyPr/>
          <a:lstStyle/>
          <a:p>
            <a:r>
              <a:rPr lang="ru-RU" u="sng" dirty="0">
                <a:solidFill>
                  <a:srgbClr val="FF0000"/>
                </a:solidFill>
              </a:rPr>
              <a:t>Личные качества:</a:t>
            </a:r>
          </a:p>
        </p:txBody>
      </p:sp>
      <p:sp>
        <p:nvSpPr>
          <p:cNvPr id="3" name="Подзаголовок 2"/>
          <p:cNvSpPr>
            <a:spLocks noGrp="1"/>
          </p:cNvSpPr>
          <p:nvPr>
            <p:ph type="subTitle" idx="1"/>
          </p:nvPr>
        </p:nvSpPr>
        <p:spPr>
          <a:xfrm>
            <a:off x="1727200" y="1988840"/>
            <a:ext cx="5712179" cy="3271782"/>
          </a:xfrm>
        </p:spPr>
        <p:txBody>
          <a:bodyPr>
            <a:normAutofit fontScale="62500" lnSpcReduction="20000"/>
          </a:bodyPr>
          <a:lstStyle/>
          <a:p>
            <a:pPr marL="342900" indent="-342900" algn="l">
              <a:buFont typeface="Wingdings" pitchFamily="2" charset="2"/>
              <a:buChar char="v"/>
            </a:pPr>
            <a:r>
              <a:rPr lang="ru-RU" sz="2600" dirty="0"/>
              <a:t>хорошая память;</a:t>
            </a:r>
          </a:p>
          <a:p>
            <a:pPr marL="342900" indent="-342900" algn="l">
              <a:buFont typeface="Wingdings" pitchFamily="2" charset="2"/>
              <a:buChar char="v"/>
            </a:pPr>
            <a:r>
              <a:rPr lang="ru-RU" sz="2600" dirty="0"/>
              <a:t>наблюдательность;</a:t>
            </a:r>
          </a:p>
          <a:p>
            <a:pPr marL="342900" indent="-342900" algn="l">
              <a:buFont typeface="Wingdings" pitchFamily="2" charset="2"/>
              <a:buChar char="v"/>
            </a:pPr>
            <a:r>
              <a:rPr lang="ru-RU" sz="2600" dirty="0"/>
              <a:t>трудолюбие, работоспособность;</a:t>
            </a:r>
          </a:p>
          <a:p>
            <a:pPr marL="342900" indent="-342900" algn="l">
              <a:buFont typeface="Wingdings" pitchFamily="2" charset="2"/>
              <a:buChar char="v"/>
            </a:pPr>
            <a:r>
              <a:rPr lang="ru-RU" sz="2600" dirty="0"/>
              <a:t>физическая выносливость, терпеливость;</a:t>
            </a:r>
          </a:p>
          <a:p>
            <a:pPr marL="342900" indent="-342900" algn="l">
              <a:buFont typeface="Wingdings" pitchFamily="2" charset="2"/>
              <a:buChar char="v"/>
            </a:pPr>
            <a:r>
              <a:rPr lang="ru-RU" sz="2600" dirty="0"/>
              <a:t>умение и желание работать в команде;</a:t>
            </a:r>
          </a:p>
          <a:p>
            <a:pPr marL="342900" indent="-342900" algn="l">
              <a:buFont typeface="Wingdings" pitchFamily="2" charset="2"/>
              <a:buChar char="v"/>
            </a:pPr>
            <a:r>
              <a:rPr lang="ru-RU" sz="2600" dirty="0"/>
              <a:t>креативность;</a:t>
            </a:r>
          </a:p>
          <a:p>
            <a:pPr marL="342900" indent="-342900" algn="l">
              <a:buFont typeface="Wingdings" pitchFamily="2" charset="2"/>
              <a:buChar char="v"/>
            </a:pPr>
            <a:r>
              <a:rPr lang="ru-RU" sz="2600" dirty="0"/>
              <a:t>ответственность;</a:t>
            </a:r>
          </a:p>
          <a:p>
            <a:pPr marL="342900" indent="-342900" algn="l">
              <a:buFont typeface="Wingdings" pitchFamily="2" charset="2"/>
              <a:buChar char="v"/>
            </a:pPr>
            <a:r>
              <a:rPr lang="ru-RU" sz="2600" dirty="0"/>
              <a:t>абстрактность мышления;</a:t>
            </a:r>
          </a:p>
          <a:p>
            <a:pPr marL="342900" indent="-342900" algn="l">
              <a:buFont typeface="Wingdings" pitchFamily="2" charset="2"/>
              <a:buChar char="v"/>
            </a:pPr>
            <a:r>
              <a:rPr lang="ru-RU" sz="2600" dirty="0"/>
              <a:t>ораторские способности;</a:t>
            </a:r>
          </a:p>
          <a:p>
            <a:pPr marL="342900" indent="-342900" algn="l">
              <a:buFont typeface="Wingdings" pitchFamily="2" charset="2"/>
              <a:buChar char="v"/>
            </a:pPr>
            <a:r>
              <a:rPr lang="ru-RU" sz="2600" dirty="0"/>
              <a:t>решительность;</a:t>
            </a:r>
          </a:p>
          <a:p>
            <a:pPr marL="342900" indent="-342900" algn="l">
              <a:buFont typeface="Wingdings" pitchFamily="2" charset="2"/>
              <a:buChar char="v"/>
            </a:pPr>
            <a:r>
              <a:rPr lang="ru-RU" sz="2600" dirty="0"/>
              <a:t>уверенность в себе;</a:t>
            </a:r>
          </a:p>
          <a:p>
            <a:pPr marL="342900" indent="-342900" algn="l">
              <a:buFont typeface="Wingdings" pitchFamily="2" charset="2"/>
              <a:buChar char="v"/>
            </a:pPr>
            <a:r>
              <a:rPr lang="ru-RU" sz="2600" dirty="0"/>
              <a:t>выносливость к эмоциональным нагрузкам;</a:t>
            </a:r>
          </a:p>
          <a:p>
            <a:pPr marL="342900" indent="-342900" algn="l">
              <a:buFont typeface="Wingdings" pitchFamily="2" charset="2"/>
              <a:buChar char="v"/>
            </a:pPr>
            <a:r>
              <a:rPr lang="ru-RU" sz="2600" dirty="0"/>
              <a:t>энергичность.</a:t>
            </a:r>
          </a:p>
          <a:p>
            <a:pPr marL="342900" indent="-342900">
              <a:buFont typeface="Wingdings" pitchFamily="2" charset="2"/>
              <a:buChar char="v"/>
            </a:pPr>
            <a:endParaRPr lang="ru-RU" dirty="0"/>
          </a:p>
        </p:txBody>
      </p:sp>
    </p:spTree>
    <p:extLst>
      <p:ext uri="{BB962C8B-B14F-4D97-AF65-F5344CB8AC3E}">
        <p14:creationId xmlns:p14="http://schemas.microsoft.com/office/powerpoint/2010/main" val="33034211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0685" y="980728"/>
            <a:ext cx="4701113" cy="1027242"/>
          </a:xfrm>
        </p:spPr>
        <p:txBody>
          <a:bodyPr/>
          <a:lstStyle/>
          <a:p>
            <a:r>
              <a:rPr lang="ru-RU" u="sng" dirty="0">
                <a:solidFill>
                  <a:schemeClr val="accent5"/>
                </a:solidFill>
              </a:rPr>
              <a:t>Жеке </a:t>
            </a:r>
            <a:r>
              <a:rPr lang="ru-RU" u="sng" dirty="0" err="1">
                <a:solidFill>
                  <a:schemeClr val="accent5"/>
                </a:solidFill>
              </a:rPr>
              <a:t>қасиеттері</a:t>
            </a:r>
            <a:r>
              <a:rPr lang="ru-RU" u="sng" dirty="0">
                <a:solidFill>
                  <a:schemeClr val="accent5"/>
                </a:solidFill>
              </a:rPr>
              <a:t>:</a:t>
            </a:r>
          </a:p>
        </p:txBody>
      </p:sp>
      <p:sp>
        <p:nvSpPr>
          <p:cNvPr id="3" name="Объект 2"/>
          <p:cNvSpPr>
            <a:spLocks noGrp="1"/>
          </p:cNvSpPr>
          <p:nvPr>
            <p:ph idx="1"/>
          </p:nvPr>
        </p:nvSpPr>
        <p:spPr/>
        <p:txBody>
          <a:bodyPr>
            <a:normAutofit fontScale="70000" lnSpcReduction="20000"/>
          </a:bodyPr>
          <a:lstStyle/>
          <a:p>
            <a:pPr>
              <a:buFont typeface="Wingdings" panose="05000000000000000000" pitchFamily="2" charset="2"/>
              <a:buChar char="v"/>
            </a:pPr>
            <a:r>
              <a:rPr lang="ru-RU" dirty="0" err="1">
                <a:solidFill>
                  <a:schemeClr val="bg2">
                    <a:lumMod val="50000"/>
                  </a:schemeClr>
                </a:solidFill>
              </a:rPr>
              <a:t>жақсы</a:t>
            </a:r>
            <a:r>
              <a:rPr lang="ru-RU" dirty="0">
                <a:solidFill>
                  <a:schemeClr val="bg2">
                    <a:lumMod val="50000"/>
                  </a:schemeClr>
                </a:solidFill>
              </a:rPr>
              <a:t> </a:t>
            </a:r>
            <a:r>
              <a:rPr lang="ru-RU" dirty="0" err="1">
                <a:solidFill>
                  <a:schemeClr val="bg2">
                    <a:lumMod val="50000"/>
                  </a:schemeClr>
                </a:solidFill>
              </a:rPr>
              <a:t>жады</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бақылау</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еңбекқорлық</a:t>
            </a:r>
            <a:r>
              <a:rPr lang="ru-RU" dirty="0">
                <a:solidFill>
                  <a:schemeClr val="bg2">
                    <a:lumMod val="50000"/>
                  </a:schemeClr>
                </a:solidFill>
              </a:rPr>
              <a:t>, </a:t>
            </a:r>
            <a:r>
              <a:rPr lang="ru-RU" dirty="0" err="1">
                <a:solidFill>
                  <a:schemeClr val="bg2">
                    <a:lumMod val="50000"/>
                  </a:schemeClr>
                </a:solidFill>
              </a:rPr>
              <a:t>тиімділік</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физикалық</a:t>
            </a:r>
            <a:r>
              <a:rPr lang="ru-RU" dirty="0">
                <a:solidFill>
                  <a:schemeClr val="bg2">
                    <a:lumMod val="50000"/>
                  </a:schemeClr>
                </a:solidFill>
              </a:rPr>
              <a:t> </a:t>
            </a:r>
            <a:r>
              <a:rPr lang="ru-RU" dirty="0" err="1">
                <a:solidFill>
                  <a:schemeClr val="bg2">
                    <a:lumMod val="50000"/>
                  </a:schemeClr>
                </a:solidFill>
              </a:rPr>
              <a:t>төзімділік</a:t>
            </a:r>
            <a:r>
              <a:rPr lang="ru-RU" dirty="0">
                <a:solidFill>
                  <a:schemeClr val="bg2">
                    <a:lumMod val="50000"/>
                  </a:schemeClr>
                </a:solidFill>
              </a:rPr>
              <a:t>, </a:t>
            </a:r>
            <a:r>
              <a:rPr lang="ru-RU" dirty="0" err="1">
                <a:solidFill>
                  <a:schemeClr val="bg2">
                    <a:lumMod val="50000"/>
                  </a:schemeClr>
                </a:solidFill>
              </a:rPr>
              <a:t>шыдамдылық</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топта</a:t>
            </a:r>
            <a:r>
              <a:rPr lang="ru-RU" dirty="0">
                <a:solidFill>
                  <a:schemeClr val="bg2">
                    <a:lumMod val="50000"/>
                  </a:schemeClr>
                </a:solidFill>
              </a:rPr>
              <a:t> </a:t>
            </a:r>
            <a:r>
              <a:rPr lang="ru-RU" dirty="0" err="1">
                <a:solidFill>
                  <a:schemeClr val="bg2">
                    <a:lumMod val="50000"/>
                  </a:schemeClr>
                </a:solidFill>
              </a:rPr>
              <a:t>жұмыс</a:t>
            </a:r>
            <a:r>
              <a:rPr lang="ru-RU" dirty="0">
                <a:solidFill>
                  <a:schemeClr val="bg2">
                    <a:lumMod val="50000"/>
                  </a:schemeClr>
                </a:solidFill>
              </a:rPr>
              <a:t> </a:t>
            </a:r>
            <a:r>
              <a:rPr lang="ru-RU" dirty="0" err="1">
                <a:solidFill>
                  <a:schemeClr val="bg2">
                    <a:lumMod val="50000"/>
                  </a:schemeClr>
                </a:solidFill>
              </a:rPr>
              <a:t>істеуге</a:t>
            </a:r>
            <a:r>
              <a:rPr lang="ru-RU" dirty="0">
                <a:solidFill>
                  <a:schemeClr val="bg2">
                    <a:lumMod val="50000"/>
                  </a:schemeClr>
                </a:solidFill>
              </a:rPr>
              <a:t> </a:t>
            </a:r>
            <a:r>
              <a:rPr lang="ru-RU" dirty="0" err="1">
                <a:solidFill>
                  <a:schemeClr val="bg2">
                    <a:lumMod val="50000"/>
                  </a:schemeClr>
                </a:solidFill>
              </a:rPr>
              <a:t>қабілеттілік</a:t>
            </a:r>
            <a:r>
              <a:rPr lang="ru-RU" dirty="0">
                <a:solidFill>
                  <a:schemeClr val="bg2">
                    <a:lumMod val="50000"/>
                  </a:schemeClr>
                </a:solidFill>
              </a:rPr>
              <a:t> пен </a:t>
            </a:r>
            <a:r>
              <a:rPr lang="ru-RU" dirty="0" err="1">
                <a:solidFill>
                  <a:schemeClr val="bg2">
                    <a:lumMod val="50000"/>
                  </a:schemeClr>
                </a:solidFill>
              </a:rPr>
              <a:t>дайындық</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шығармашылық</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жауапкершілік</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ойлаудың</a:t>
            </a:r>
            <a:r>
              <a:rPr lang="ru-RU" dirty="0">
                <a:solidFill>
                  <a:schemeClr val="bg2">
                    <a:lumMod val="50000"/>
                  </a:schemeClr>
                </a:solidFill>
              </a:rPr>
              <a:t> </a:t>
            </a:r>
            <a:r>
              <a:rPr lang="ru-RU" dirty="0" err="1">
                <a:solidFill>
                  <a:schemeClr val="bg2">
                    <a:lumMod val="50000"/>
                  </a:schemeClr>
                </a:solidFill>
              </a:rPr>
              <a:t>абстрактілігі</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шешендік</a:t>
            </a:r>
            <a:r>
              <a:rPr lang="ru-RU" dirty="0">
                <a:solidFill>
                  <a:schemeClr val="bg2">
                    <a:lumMod val="50000"/>
                  </a:schemeClr>
                </a:solidFill>
              </a:rPr>
              <a:t> </a:t>
            </a:r>
            <a:r>
              <a:rPr lang="ru-RU" dirty="0" err="1">
                <a:solidFill>
                  <a:schemeClr val="bg2">
                    <a:lumMod val="50000"/>
                  </a:schemeClr>
                </a:solidFill>
              </a:rPr>
              <a:t>шеберлік</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анықтау</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өзіне</a:t>
            </a:r>
            <a:r>
              <a:rPr lang="ru-RU" dirty="0">
                <a:solidFill>
                  <a:schemeClr val="bg2">
                    <a:lumMod val="50000"/>
                  </a:schemeClr>
                </a:solidFill>
              </a:rPr>
              <a:t> </a:t>
            </a:r>
            <a:r>
              <a:rPr lang="ru-RU" dirty="0" err="1">
                <a:solidFill>
                  <a:schemeClr val="bg2">
                    <a:lumMod val="50000"/>
                  </a:schemeClr>
                </a:solidFill>
              </a:rPr>
              <a:t>сенім</a:t>
            </a:r>
            <a:r>
              <a:rPr lang="ru-RU" dirty="0">
                <a:solidFill>
                  <a:schemeClr val="bg2">
                    <a:lumMod val="50000"/>
                  </a:schemeClr>
                </a:solidFill>
              </a:rPr>
              <a:t>;</a:t>
            </a:r>
          </a:p>
          <a:p>
            <a:pPr>
              <a:buFont typeface="Wingdings" panose="05000000000000000000" pitchFamily="2" charset="2"/>
              <a:buChar char="v"/>
            </a:pPr>
            <a:r>
              <a:rPr lang="ru-RU" dirty="0" err="1">
                <a:solidFill>
                  <a:schemeClr val="bg2">
                    <a:lumMod val="50000"/>
                  </a:schemeClr>
                </a:solidFill>
              </a:rPr>
              <a:t>эмоционалды</a:t>
            </a:r>
            <a:r>
              <a:rPr lang="ru-RU" dirty="0">
                <a:solidFill>
                  <a:schemeClr val="bg2">
                    <a:lumMod val="50000"/>
                  </a:schemeClr>
                </a:solidFill>
              </a:rPr>
              <a:t> </a:t>
            </a:r>
            <a:r>
              <a:rPr lang="ru-RU" dirty="0" err="1">
                <a:solidFill>
                  <a:schemeClr val="bg2">
                    <a:lumMod val="50000"/>
                  </a:schemeClr>
                </a:solidFill>
              </a:rPr>
              <a:t>күйзеліске</a:t>
            </a:r>
            <a:r>
              <a:rPr lang="ru-RU" dirty="0">
                <a:solidFill>
                  <a:schemeClr val="bg2">
                    <a:lumMod val="50000"/>
                  </a:schemeClr>
                </a:solidFill>
              </a:rPr>
              <a:t> </a:t>
            </a:r>
            <a:r>
              <a:rPr lang="ru-RU" dirty="0" err="1">
                <a:solidFill>
                  <a:schemeClr val="bg2">
                    <a:lumMod val="50000"/>
                  </a:schemeClr>
                </a:solidFill>
              </a:rPr>
              <a:t>төзімділік</a:t>
            </a:r>
            <a:r>
              <a:rPr lang="ru-RU" dirty="0">
                <a:solidFill>
                  <a:schemeClr val="bg2">
                    <a:lumMod val="50000"/>
                  </a:schemeClr>
                </a:solidFill>
              </a:rPr>
              <a:t>;</a:t>
            </a:r>
          </a:p>
          <a:p>
            <a:pPr>
              <a:buFont typeface="Wingdings" panose="05000000000000000000" pitchFamily="2" charset="2"/>
              <a:buChar char="v"/>
            </a:pPr>
            <a:r>
              <a:rPr lang="ru-RU" dirty="0">
                <a:solidFill>
                  <a:schemeClr val="bg2">
                    <a:lumMod val="50000"/>
                  </a:schemeClr>
                </a:solidFill>
              </a:rPr>
              <a:t>энергия.</a:t>
            </a:r>
          </a:p>
        </p:txBody>
      </p:sp>
    </p:spTree>
    <p:extLst>
      <p:ext uri="{BB962C8B-B14F-4D97-AF65-F5344CB8AC3E}">
        <p14:creationId xmlns:p14="http://schemas.microsoft.com/office/powerpoint/2010/main" val="2088232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134" y="649111"/>
            <a:ext cx="7611021" cy="5665168"/>
          </a:xfrm>
        </p:spPr>
      </p:pic>
      <p:sp>
        <p:nvSpPr>
          <p:cNvPr id="6" name="Прямоугольник 5"/>
          <p:cNvSpPr/>
          <p:nvPr/>
        </p:nvSpPr>
        <p:spPr>
          <a:xfrm>
            <a:off x="0" y="0"/>
            <a:ext cx="8168788" cy="57214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98475" indent="-41275" algn="l" rtl="0" eaLnBrk="0" fontAlgn="base" hangingPunct="0">
              <a:spcBef>
                <a:spcPct val="0"/>
              </a:spcBef>
              <a:spcAft>
                <a:spcPct val="0"/>
              </a:spcAft>
              <a:defRPr kern="1200">
                <a:solidFill>
                  <a:schemeClr val="dk1"/>
                </a:solidFill>
                <a:latin typeface="+mn-lt"/>
                <a:ea typeface="+mn-ea"/>
                <a:cs typeface="+mn-cs"/>
              </a:defRPr>
            </a:lvl2pPr>
            <a:lvl3pPr marL="998538" indent="-84138" algn="l" rtl="0" eaLnBrk="0" fontAlgn="base" hangingPunct="0">
              <a:spcBef>
                <a:spcPct val="0"/>
              </a:spcBef>
              <a:spcAft>
                <a:spcPct val="0"/>
              </a:spcAft>
              <a:defRPr kern="1200">
                <a:solidFill>
                  <a:schemeClr val="dk1"/>
                </a:solidFill>
                <a:latin typeface="+mn-lt"/>
                <a:ea typeface="+mn-ea"/>
                <a:cs typeface="+mn-cs"/>
              </a:defRPr>
            </a:lvl3pPr>
            <a:lvl4pPr marL="1498600" indent="-127000" algn="l" rtl="0" eaLnBrk="0" fontAlgn="base" hangingPunct="0">
              <a:spcBef>
                <a:spcPct val="0"/>
              </a:spcBef>
              <a:spcAft>
                <a:spcPct val="0"/>
              </a:spcAft>
              <a:defRPr kern="1200">
                <a:solidFill>
                  <a:schemeClr val="dk1"/>
                </a:solidFill>
                <a:latin typeface="+mn-lt"/>
                <a:ea typeface="+mn-ea"/>
                <a:cs typeface="+mn-cs"/>
              </a:defRPr>
            </a:lvl4pPr>
            <a:lvl5pPr marL="1998663" indent="-169863"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183953" marR="0" lvl="0" indent="-183953" algn="l" defTabSz="919765" rtl="0" eaLnBrk="1" fontAlgn="auto" latinLnBrk="0" hangingPunct="1">
              <a:lnSpc>
                <a:spcPct val="90000"/>
              </a:lnSpc>
              <a:spcBef>
                <a:spcPts val="1207"/>
              </a:spcBef>
              <a:spcAft>
                <a:spcPts val="202"/>
              </a:spcAft>
              <a:buClr>
                <a:srgbClr val="FFFFFF"/>
              </a:buClr>
              <a:buSzTx/>
              <a:buFontTx/>
              <a:buNone/>
              <a:tabLst/>
              <a:defRPr/>
            </a:pPr>
            <a:r>
              <a:rPr kumimoji="0" lang="ru-RU" sz="3464" b="1" i="0" u="none" strike="noStrike" kern="1200" cap="none" spc="0" normalizeH="0" baseline="0" noProof="0" dirty="0">
                <a:ln/>
                <a:solidFill>
                  <a:srgbClr val="00B050"/>
                </a:solidFill>
                <a:effectLst/>
                <a:uLnTx/>
                <a:uFillTx/>
                <a:latin typeface="Arial" panose="020B0604020202020204" pitchFamily="34" charset="0"/>
                <a:ea typeface="+mn-ea"/>
                <a:cs typeface="Arial" panose="020B0604020202020204" pitchFamily="34" charset="0"/>
              </a:rPr>
              <a:t>МАМАНДЫҚ АЛУ ЖОЛДАРЫ</a:t>
            </a:r>
          </a:p>
        </p:txBody>
      </p:sp>
      <p:sp>
        <p:nvSpPr>
          <p:cNvPr id="7" name="Содержимое 2"/>
          <p:cNvSpPr txBox="1">
            <a:spLocks/>
          </p:cNvSpPr>
          <p:nvPr/>
        </p:nvSpPr>
        <p:spPr>
          <a:xfrm>
            <a:off x="802420" y="817582"/>
            <a:ext cx="7483563" cy="5297365"/>
          </a:xfrm>
          <a:prstGeom prst="rect">
            <a:avLst/>
          </a:prstGeom>
          <a:gradFill>
            <a:gsLst>
              <a:gs pos="12000">
                <a:schemeClr val="accent3">
                  <a:lumMod val="40000"/>
                  <a:lumOff val="60000"/>
                </a:schemeClr>
              </a:gs>
              <a:gs pos="52000">
                <a:schemeClr val="bg2">
                  <a:lumMod val="20000"/>
                  <a:lumOff val="80000"/>
                  <a:alpha val="53000"/>
                </a:schemeClr>
              </a:gs>
              <a:gs pos="80000">
                <a:schemeClr val="accent3">
                  <a:lumMod val="20000"/>
                  <a:lumOff val="80000"/>
                </a:schemeClr>
              </a:gs>
              <a:gs pos="100000">
                <a:schemeClr val="accent3">
                  <a:lumMod val="20000"/>
                  <a:lumOff val="80000"/>
                  <a:alpha val="40000"/>
                </a:schemeClr>
              </a:gs>
            </a:gsLst>
            <a:lin ang="5400000" scaled="1"/>
          </a:gradFill>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lIns="87611" tIns="43806" rIns="87611" bIns="43806"/>
          <a:lstStyle>
            <a:lvl1pPr marL="191987" indent="-191987" algn="l" defTabSz="959937" rtl="0" eaLnBrk="1" latinLnBrk="0" hangingPunct="1">
              <a:lnSpc>
                <a:spcPct val="90000"/>
              </a:lnSpc>
              <a:spcBef>
                <a:spcPts val="1260"/>
              </a:spcBef>
              <a:spcAft>
                <a:spcPts val="210"/>
              </a:spcAft>
              <a:buClr>
                <a:schemeClr val="tx1"/>
              </a:buClr>
              <a:buFont typeface="Wingdings" pitchFamily="2" charset="2"/>
              <a:buChar char=""/>
              <a:defRPr sz="2310" kern="1200">
                <a:solidFill>
                  <a:schemeClr val="tx1"/>
                </a:solidFill>
                <a:latin typeface="+mn-lt"/>
                <a:ea typeface="+mn-ea"/>
                <a:cs typeface="+mn-cs"/>
              </a:defRPr>
            </a:lvl1pPr>
            <a:lvl2pPr marL="431972" indent="-191987" algn="l" defTabSz="959937" rtl="0" eaLnBrk="1" latinLnBrk="0" hangingPunct="1">
              <a:lnSpc>
                <a:spcPct val="90000"/>
              </a:lnSpc>
              <a:spcBef>
                <a:spcPts val="210"/>
              </a:spcBef>
              <a:spcAft>
                <a:spcPts val="420"/>
              </a:spcAft>
              <a:buClr>
                <a:schemeClr val="tx1"/>
              </a:buClr>
              <a:buFont typeface="Wingdings" pitchFamily="2" charset="2"/>
              <a:buChar char=""/>
              <a:defRPr sz="2100" kern="1200">
                <a:solidFill>
                  <a:schemeClr val="tx1"/>
                </a:solidFill>
                <a:latin typeface="+mn-lt"/>
                <a:ea typeface="+mn-ea"/>
                <a:cs typeface="+mn-cs"/>
              </a:defRPr>
            </a:lvl2pPr>
            <a:lvl3pPr marL="671956" indent="-191987" algn="l" defTabSz="959937" rtl="0" eaLnBrk="1" latinLnBrk="0" hangingPunct="1">
              <a:lnSpc>
                <a:spcPct val="90000"/>
              </a:lnSpc>
              <a:spcBef>
                <a:spcPts val="210"/>
              </a:spcBef>
              <a:spcAft>
                <a:spcPts val="420"/>
              </a:spcAft>
              <a:buClr>
                <a:schemeClr val="tx1"/>
              </a:buClr>
              <a:buFont typeface="Wingdings" pitchFamily="2" charset="2"/>
              <a:buChar char=""/>
              <a:defRPr sz="1890" kern="1200">
                <a:solidFill>
                  <a:schemeClr val="tx1"/>
                </a:solidFill>
                <a:latin typeface="+mn-lt"/>
                <a:ea typeface="+mn-ea"/>
                <a:cs typeface="+mn-cs"/>
              </a:defRPr>
            </a:lvl3pPr>
            <a:lvl4pPr marL="911940" indent="-191987"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4pPr>
            <a:lvl5pPr marL="1151925" indent="-191987"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5pPr>
            <a:lvl6pPr marL="1348573"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6pPr>
            <a:lvl7pPr marL="1545096"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7pPr>
            <a:lvl8pPr marL="1710124"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8pPr>
            <a:lvl9pPr marL="1896149"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9pPr>
          </a:lstStyle>
          <a:p>
            <a:pPr marL="0" indent="0" defTabSz="919765" fontAlgn="auto">
              <a:lnSpc>
                <a:spcPct val="120000"/>
              </a:lnSpc>
              <a:spcBef>
                <a:spcPts val="575"/>
              </a:spcBef>
              <a:spcAft>
                <a:spcPts val="575"/>
              </a:spcAft>
              <a:buFont typeface="Arial" panose="020B0604020202020204" pitchFamily="34" charset="0"/>
              <a:buNone/>
              <a:defRPr/>
            </a:pPr>
            <a:r>
              <a:rPr lang="en-US" sz="2800" b="1" dirty="0" smtClean="0">
                <a:solidFill>
                  <a:srgbClr val="002060"/>
                </a:solidFill>
                <a:latin typeface="Arial" panose="020B0604020202020204" pitchFamily="34" charset="0"/>
                <a:cs typeface="Arial" panose="020B0604020202020204" pitchFamily="34" charset="0"/>
              </a:rPr>
              <a:t>5B</a:t>
            </a:r>
            <a:r>
              <a:rPr lang="ru-RU" sz="2800" b="1" dirty="0" smtClean="0">
                <a:solidFill>
                  <a:srgbClr val="002060"/>
                </a:solidFill>
                <a:latin typeface="Arial" panose="020B0604020202020204" pitchFamily="34" charset="0"/>
                <a:cs typeface="Arial" panose="020B0604020202020204" pitchFamily="34" charset="0"/>
              </a:rPr>
              <a:t>040700</a:t>
            </a:r>
            <a:r>
              <a:rPr lang="en-US" sz="2800" b="1" dirty="0" smtClean="0">
                <a:solidFill>
                  <a:srgbClr val="002060"/>
                </a:solidFill>
                <a:latin typeface="Arial" panose="020B0604020202020204" pitchFamily="34" charset="0"/>
                <a:cs typeface="Arial" panose="020B0604020202020204" pitchFamily="34" charset="0"/>
              </a:rPr>
              <a:t> </a:t>
            </a:r>
            <a:r>
              <a:rPr lang="ru-RU" sz="2800" b="1" dirty="0" smtClean="0">
                <a:solidFill>
                  <a:srgbClr val="002060"/>
                </a:solidFill>
                <a:latin typeface="Arial" panose="020B0604020202020204" pitchFamily="34" charset="0"/>
                <a:cs typeface="Arial" panose="020B0604020202020204" pitchFamily="34" charset="0"/>
              </a:rPr>
              <a:t>«</a:t>
            </a:r>
            <a:r>
              <a:rPr lang="ru-RU" sz="2800" b="1" dirty="0" err="1" smtClean="0">
                <a:solidFill>
                  <a:srgbClr val="002060"/>
                </a:solidFill>
                <a:latin typeface="Arial" panose="020B0604020202020204" pitchFamily="34" charset="0"/>
                <a:cs typeface="Arial" panose="020B0604020202020204" pitchFamily="34" charset="0"/>
              </a:rPr>
              <a:t>Актерлік</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өнер</a:t>
            </a:r>
            <a:r>
              <a:rPr lang="ru-RU" sz="2800" b="1" dirty="0" smtClean="0">
                <a:solidFill>
                  <a:srgbClr val="002060"/>
                </a:solidFill>
                <a:latin typeface="Arial" panose="020B0604020202020204" pitchFamily="34" charset="0"/>
                <a:cs typeface="Arial" panose="020B0604020202020204" pitchFamily="34" charset="0"/>
              </a:rPr>
              <a:t>»</a:t>
            </a:r>
          </a:p>
          <a:p>
            <a:pPr marL="892175" indent="0" defTabSz="919765" fontAlgn="auto">
              <a:spcBef>
                <a:spcPts val="0"/>
              </a:spcBef>
              <a:spcAft>
                <a:spcPts val="0"/>
              </a:spcAft>
              <a:buFont typeface="Arial" panose="020B0604020202020204" pitchFamily="34" charset="0"/>
              <a:buNone/>
              <a:defRPr/>
            </a:pPr>
            <a:endParaRPr lang="ru-RU" sz="2800" b="1" dirty="0">
              <a:solidFill>
                <a:srgbClr val="002060"/>
              </a:solidFill>
              <a:latin typeface="Arial" panose="020B0604020202020204" pitchFamily="34" charset="0"/>
              <a:cs typeface="Arial" panose="020B0604020202020204" pitchFamily="34" charset="0"/>
            </a:endParaRPr>
          </a:p>
          <a:p>
            <a:pPr marL="892175" indent="0" defTabSz="919765" fontAlgn="auto">
              <a:spcBef>
                <a:spcPts val="0"/>
              </a:spcBef>
              <a:spcAft>
                <a:spcPts val="0"/>
              </a:spcAft>
              <a:buFont typeface="Arial" panose="020B0604020202020204" pitchFamily="34" charset="0"/>
              <a:buNone/>
              <a:defRPr/>
            </a:pPr>
            <a:endParaRPr lang="ru-RU" sz="2800" b="1" dirty="0" smtClean="0">
              <a:solidFill>
                <a:srgbClr val="002060"/>
              </a:solidFill>
              <a:latin typeface="Arial" panose="020B0604020202020204" pitchFamily="34" charset="0"/>
              <a:cs typeface="Arial" panose="020B0604020202020204" pitchFamily="34" charset="0"/>
            </a:endParaRPr>
          </a:p>
          <a:p>
            <a:pPr marL="892175" indent="0" defTabSz="919765" fontAlgn="auto">
              <a:spcBef>
                <a:spcPts val="0"/>
              </a:spcBef>
              <a:spcAft>
                <a:spcPts val="0"/>
              </a:spcAft>
              <a:buFont typeface="Arial" panose="020B0604020202020204" pitchFamily="34" charset="0"/>
              <a:buNone/>
              <a:defRPr/>
            </a:pPr>
            <a:r>
              <a:rPr lang="ru-RU" sz="2800" b="1" dirty="0" err="1" smtClean="0">
                <a:solidFill>
                  <a:srgbClr val="002060"/>
                </a:solidFill>
                <a:latin typeface="Arial" panose="020B0604020202020204" pitchFamily="34" charset="0"/>
                <a:cs typeface="Arial" panose="020B0604020202020204" pitchFamily="34" charset="0"/>
              </a:rPr>
              <a:t>Казақ</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ұлттық</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өнер</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академиясы</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Нұр-Сұлтан</a:t>
            </a:r>
            <a:endParaRPr lang="ru-RU" sz="2800" b="1" dirty="0" smtClean="0">
              <a:solidFill>
                <a:srgbClr val="002060"/>
              </a:solidFill>
              <a:latin typeface="Arial" panose="020B0604020202020204" pitchFamily="34" charset="0"/>
              <a:cs typeface="Arial" panose="020B0604020202020204" pitchFamily="34" charset="0"/>
            </a:endParaRPr>
          </a:p>
          <a:p>
            <a:pPr marL="892175" indent="0" defTabSz="919765" fontAlgn="auto">
              <a:spcBef>
                <a:spcPts val="0"/>
              </a:spcBef>
              <a:spcAft>
                <a:spcPts val="0"/>
              </a:spcAft>
              <a:buFont typeface="Wingdings" pitchFamily="2" charset="2"/>
              <a:buNone/>
              <a:defRPr/>
            </a:pPr>
            <a:r>
              <a:rPr lang="ru-RU" sz="2800" b="1" dirty="0">
                <a:solidFill>
                  <a:srgbClr val="002060"/>
                </a:solidFill>
                <a:latin typeface="Arial" panose="020B0604020202020204" pitchFamily="34" charset="0"/>
                <a:cs typeface="Arial" panose="020B0604020202020204" pitchFamily="34" charset="0"/>
              </a:rPr>
              <a:t>Т. К. </a:t>
            </a:r>
            <a:r>
              <a:rPr lang="ru-RU" sz="2800" b="1" dirty="0" err="1" smtClean="0">
                <a:solidFill>
                  <a:srgbClr val="002060"/>
                </a:solidFill>
                <a:latin typeface="Arial" panose="020B0604020202020204" pitchFamily="34" charset="0"/>
                <a:cs typeface="Arial" panose="020B0604020202020204" pitchFamily="34" charset="0"/>
              </a:rPr>
              <a:t>Жүргенов</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атындағы</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қазақ</a:t>
            </a:r>
            <a:r>
              <a:rPr lang="ru-RU" sz="2800" b="1" dirty="0" smtClean="0">
                <a:solidFill>
                  <a:srgbClr val="002060"/>
                </a:solidFill>
                <a:latin typeface="Arial" panose="020B0604020202020204" pitchFamily="34" charset="0"/>
                <a:cs typeface="Arial" panose="020B0604020202020204" pitchFamily="34" charset="0"/>
              </a:rPr>
              <a:t> </a:t>
            </a:r>
            <a:r>
              <a:rPr lang="ru-RU" sz="2800" b="1" dirty="0" err="1">
                <a:solidFill>
                  <a:srgbClr val="002060"/>
                </a:solidFill>
                <a:latin typeface="Arial" panose="020B0604020202020204" pitchFamily="34" charset="0"/>
                <a:cs typeface="Arial" panose="020B0604020202020204" pitchFamily="34" charset="0"/>
              </a:rPr>
              <a:t>ұлттық</a:t>
            </a:r>
            <a:r>
              <a:rPr lang="ru-RU" sz="2800" b="1" dirty="0">
                <a:solidFill>
                  <a:srgbClr val="002060"/>
                </a:solidFill>
                <a:latin typeface="Arial" panose="020B0604020202020204" pitchFamily="34" charset="0"/>
                <a:cs typeface="Arial" panose="020B0604020202020204" pitchFamily="34" charset="0"/>
              </a:rPr>
              <a:t> </a:t>
            </a:r>
            <a:r>
              <a:rPr lang="ru-RU" sz="2800" b="1" dirty="0" err="1">
                <a:solidFill>
                  <a:srgbClr val="002060"/>
                </a:solidFill>
                <a:latin typeface="Arial" panose="020B0604020202020204" pitchFamily="34" charset="0"/>
                <a:cs typeface="Arial" panose="020B0604020202020204" pitchFamily="34" charset="0"/>
              </a:rPr>
              <a:t>өнер</a:t>
            </a:r>
            <a:r>
              <a:rPr lang="ru-RU" sz="2800" b="1" dirty="0">
                <a:solidFill>
                  <a:srgbClr val="002060"/>
                </a:solidFill>
                <a:latin typeface="Arial" panose="020B0604020202020204" pitchFamily="34" charset="0"/>
                <a:cs typeface="Arial" panose="020B0604020202020204" pitchFamily="34" charset="0"/>
              </a:rPr>
              <a:t> </a:t>
            </a:r>
            <a:r>
              <a:rPr lang="ru-RU" sz="2800" b="1" dirty="0" err="1" smtClean="0">
                <a:solidFill>
                  <a:srgbClr val="002060"/>
                </a:solidFill>
                <a:latin typeface="Arial" panose="020B0604020202020204" pitchFamily="34" charset="0"/>
                <a:cs typeface="Arial" panose="020B0604020202020204" pitchFamily="34" charset="0"/>
              </a:rPr>
              <a:t>академиясы</a:t>
            </a:r>
            <a:r>
              <a:rPr lang="ru-RU" sz="2800" b="1" dirty="0" smtClean="0">
                <a:solidFill>
                  <a:srgbClr val="002060"/>
                </a:solidFill>
                <a:latin typeface="Arial" panose="020B0604020202020204" pitchFamily="34" charset="0"/>
                <a:cs typeface="Arial" panose="020B0604020202020204" pitchFamily="34" charset="0"/>
              </a:rPr>
              <a:t>, Алматы </a:t>
            </a:r>
          </a:p>
          <a:p>
            <a:pPr marL="892175" indent="0" defTabSz="919765" fontAlgn="auto">
              <a:spcBef>
                <a:spcPts val="0"/>
              </a:spcBef>
              <a:spcAft>
                <a:spcPts val="0"/>
              </a:spcAft>
              <a:buFont typeface="Arial" panose="020B0604020202020204" pitchFamily="34" charset="0"/>
              <a:buNone/>
              <a:defRPr/>
            </a:pPr>
            <a:endParaRPr lang="ru-RU" sz="2800" dirty="0" smtClean="0">
              <a:solidFill>
                <a:srgbClr val="002060"/>
              </a:solidFill>
              <a:latin typeface="Arial" panose="020B0604020202020204" pitchFamily="34" charset="0"/>
              <a:cs typeface="Arial" panose="020B0604020202020204" pitchFamily="34" charset="0"/>
            </a:endParaRPr>
          </a:p>
          <a:p>
            <a:pPr marL="990600" indent="0" defTabSz="919765" fontAlgn="auto">
              <a:spcBef>
                <a:spcPts val="0"/>
              </a:spcBef>
              <a:spcAft>
                <a:spcPts val="0"/>
              </a:spcAft>
              <a:buFont typeface="Wingdings" pitchFamily="2" charset="2"/>
              <a:buNone/>
              <a:defRPr/>
            </a:pPr>
            <a:endParaRPr lang="ru-RU" sz="2800" b="1" dirty="0" smtClean="0">
              <a:solidFill>
                <a:srgbClr val="002060"/>
              </a:solidFill>
              <a:latin typeface="Arial" panose="020B0604020202020204" pitchFamily="34" charset="0"/>
              <a:cs typeface="Arial" panose="020B0604020202020204" pitchFamily="34" charset="0"/>
            </a:endParaRPr>
          </a:p>
          <a:p>
            <a:pPr marL="990600" indent="0" defTabSz="919765" fontAlgn="auto">
              <a:spcBef>
                <a:spcPts val="0"/>
              </a:spcBef>
              <a:spcAft>
                <a:spcPts val="0"/>
              </a:spcAft>
              <a:buFont typeface="Wingdings" pitchFamily="2" charset="2"/>
              <a:buNone/>
              <a:defRPr/>
            </a:pPr>
            <a:endParaRPr lang="ru-RU"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281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1" y="692696"/>
            <a:ext cx="7200800" cy="5472608"/>
          </a:xfrm>
        </p:spPr>
      </p:pic>
      <p:pic>
        <p:nvPicPr>
          <p:cNvPr id="5" name="Рисунок 4"/>
          <p:cNvPicPr>
            <a:picLocks noChangeAspect="1"/>
          </p:cNvPicPr>
          <p:nvPr/>
        </p:nvPicPr>
        <p:blipFill>
          <a:blip r:embed="rId3"/>
          <a:stretch>
            <a:fillRect/>
          </a:stretch>
        </p:blipFill>
        <p:spPr>
          <a:xfrm>
            <a:off x="-108520" y="-154812"/>
            <a:ext cx="8352928" cy="972393"/>
          </a:xfrm>
          <a:prstGeom prst="rect">
            <a:avLst/>
          </a:prstGeom>
        </p:spPr>
      </p:pic>
      <p:sp>
        <p:nvSpPr>
          <p:cNvPr id="8" name="Содержимое 2"/>
          <p:cNvSpPr txBox="1">
            <a:spLocks/>
          </p:cNvSpPr>
          <p:nvPr/>
        </p:nvSpPr>
        <p:spPr>
          <a:xfrm>
            <a:off x="1095022" y="908863"/>
            <a:ext cx="6965245" cy="3960440"/>
          </a:xfrm>
          <a:prstGeom prst="rect">
            <a:avLst/>
          </a:prstGeom>
          <a:gradFill>
            <a:gsLst>
              <a:gs pos="12000">
                <a:schemeClr val="accent3">
                  <a:lumMod val="40000"/>
                  <a:lumOff val="60000"/>
                </a:schemeClr>
              </a:gs>
              <a:gs pos="52000">
                <a:schemeClr val="bg2">
                  <a:lumMod val="20000"/>
                  <a:lumOff val="80000"/>
                  <a:alpha val="53000"/>
                </a:schemeClr>
              </a:gs>
              <a:gs pos="80000">
                <a:schemeClr val="accent3">
                  <a:lumMod val="20000"/>
                  <a:lumOff val="80000"/>
                </a:schemeClr>
              </a:gs>
              <a:gs pos="100000">
                <a:schemeClr val="accent3">
                  <a:lumMod val="20000"/>
                  <a:lumOff val="80000"/>
                  <a:alpha val="40000"/>
                </a:schemeClr>
              </a:gs>
            </a:gsLst>
            <a:lin ang="5400000" scaled="1"/>
          </a:gradFill>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lIns="87611" tIns="43806" rIns="87611" bIns="43806"/>
          <a:lstStyle>
            <a:lvl1pPr marL="191987" indent="-191987" algn="l" defTabSz="959937" rtl="0" eaLnBrk="1" latinLnBrk="0" hangingPunct="1">
              <a:lnSpc>
                <a:spcPct val="90000"/>
              </a:lnSpc>
              <a:spcBef>
                <a:spcPts val="1260"/>
              </a:spcBef>
              <a:spcAft>
                <a:spcPts val="210"/>
              </a:spcAft>
              <a:buClr>
                <a:schemeClr val="tx1"/>
              </a:buClr>
              <a:buFont typeface="Wingdings" pitchFamily="2" charset="2"/>
              <a:buChar char=""/>
              <a:defRPr sz="2310" kern="1200">
                <a:solidFill>
                  <a:schemeClr val="tx1"/>
                </a:solidFill>
                <a:latin typeface="+mn-lt"/>
                <a:ea typeface="+mn-ea"/>
                <a:cs typeface="+mn-cs"/>
              </a:defRPr>
            </a:lvl1pPr>
            <a:lvl2pPr marL="431972" indent="-191987" algn="l" defTabSz="959937" rtl="0" eaLnBrk="1" latinLnBrk="0" hangingPunct="1">
              <a:lnSpc>
                <a:spcPct val="90000"/>
              </a:lnSpc>
              <a:spcBef>
                <a:spcPts val="210"/>
              </a:spcBef>
              <a:spcAft>
                <a:spcPts val="420"/>
              </a:spcAft>
              <a:buClr>
                <a:schemeClr val="tx1"/>
              </a:buClr>
              <a:buFont typeface="Wingdings" pitchFamily="2" charset="2"/>
              <a:buChar char=""/>
              <a:defRPr sz="2100" kern="1200">
                <a:solidFill>
                  <a:schemeClr val="tx1"/>
                </a:solidFill>
                <a:latin typeface="+mn-lt"/>
                <a:ea typeface="+mn-ea"/>
                <a:cs typeface="+mn-cs"/>
              </a:defRPr>
            </a:lvl2pPr>
            <a:lvl3pPr marL="671956" indent="-191987" algn="l" defTabSz="959937" rtl="0" eaLnBrk="1" latinLnBrk="0" hangingPunct="1">
              <a:lnSpc>
                <a:spcPct val="90000"/>
              </a:lnSpc>
              <a:spcBef>
                <a:spcPts val="210"/>
              </a:spcBef>
              <a:spcAft>
                <a:spcPts val="420"/>
              </a:spcAft>
              <a:buClr>
                <a:schemeClr val="tx1"/>
              </a:buClr>
              <a:buFont typeface="Wingdings" pitchFamily="2" charset="2"/>
              <a:buChar char=""/>
              <a:defRPr sz="1890" kern="1200">
                <a:solidFill>
                  <a:schemeClr val="tx1"/>
                </a:solidFill>
                <a:latin typeface="+mn-lt"/>
                <a:ea typeface="+mn-ea"/>
                <a:cs typeface="+mn-cs"/>
              </a:defRPr>
            </a:lvl3pPr>
            <a:lvl4pPr marL="911940" indent="-191987"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4pPr>
            <a:lvl5pPr marL="1151925" indent="-191987"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5pPr>
            <a:lvl6pPr marL="1348573"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6pPr>
            <a:lvl7pPr marL="1545096"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7pPr>
            <a:lvl8pPr marL="1710124"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8pPr>
            <a:lvl9pPr marL="1896149" indent="-239984" algn="l" defTabSz="959937" rtl="0" eaLnBrk="1" latinLnBrk="0" hangingPunct="1">
              <a:lnSpc>
                <a:spcPct val="90000"/>
              </a:lnSpc>
              <a:spcBef>
                <a:spcPts val="210"/>
              </a:spcBef>
              <a:spcAft>
                <a:spcPts val="420"/>
              </a:spcAft>
              <a:buClr>
                <a:schemeClr val="tx1"/>
              </a:buClr>
              <a:buFont typeface="Wingdings" pitchFamily="2" charset="2"/>
              <a:buChar char=""/>
              <a:defRPr sz="1680" kern="1200">
                <a:solidFill>
                  <a:schemeClr val="tx1"/>
                </a:solidFill>
                <a:latin typeface="+mn-lt"/>
                <a:ea typeface="+mn-ea"/>
                <a:cs typeface="+mn-cs"/>
              </a:defRPr>
            </a:lvl9pPr>
          </a:lstStyle>
          <a:p>
            <a:pPr marL="0" indent="0" defTabSz="919765" fontAlgn="auto">
              <a:lnSpc>
                <a:spcPct val="120000"/>
              </a:lnSpc>
              <a:spcBef>
                <a:spcPts val="575"/>
              </a:spcBef>
              <a:spcAft>
                <a:spcPts val="575"/>
              </a:spcAft>
              <a:buFont typeface="Arial" panose="020B0604020202020204" pitchFamily="34" charset="0"/>
              <a:buNone/>
              <a:defRPr/>
            </a:pPr>
            <a:r>
              <a:rPr lang="kk-KZ" sz="2800" b="1" dirty="0" smtClean="0">
                <a:solidFill>
                  <a:srgbClr val="002060"/>
                </a:solidFill>
                <a:cs typeface="Arial" panose="020B0604020202020204" pitchFamily="34" charset="0"/>
              </a:rPr>
              <a:t>5В040700</a:t>
            </a:r>
            <a:r>
              <a:rPr lang="ru-RU" sz="2800" b="1" dirty="0">
                <a:solidFill>
                  <a:srgbClr val="002060"/>
                </a:solidFill>
                <a:cs typeface="Arial" panose="020B0604020202020204" pitchFamily="34" charset="0"/>
              </a:rPr>
              <a:t> </a:t>
            </a:r>
            <a:r>
              <a:rPr lang="ru-RU" sz="2800" b="1" dirty="0" smtClean="0">
                <a:solidFill>
                  <a:srgbClr val="002060"/>
                </a:solidFill>
                <a:cs typeface="Arial" panose="020B0604020202020204" pitchFamily="34" charset="0"/>
              </a:rPr>
              <a:t>«Актерское искусство»</a:t>
            </a:r>
          </a:p>
          <a:p>
            <a:pPr marL="0" indent="0" defTabSz="919765" fontAlgn="auto">
              <a:lnSpc>
                <a:spcPct val="120000"/>
              </a:lnSpc>
              <a:spcBef>
                <a:spcPts val="575"/>
              </a:spcBef>
              <a:spcAft>
                <a:spcPts val="575"/>
              </a:spcAft>
              <a:buFont typeface="Arial" panose="020B0604020202020204" pitchFamily="34" charset="0"/>
              <a:buNone/>
              <a:defRPr/>
            </a:pPr>
            <a:r>
              <a:rPr lang="ru-RU" sz="2800" b="1" dirty="0" smtClean="0">
                <a:solidFill>
                  <a:srgbClr val="002060"/>
                </a:solidFill>
                <a:cs typeface="Arial" panose="020B0604020202020204" pitchFamily="34" charset="0"/>
              </a:rPr>
              <a:t>Казахская </a:t>
            </a:r>
            <a:r>
              <a:rPr lang="ru-RU" sz="2800" b="1" dirty="0">
                <a:solidFill>
                  <a:srgbClr val="002060"/>
                </a:solidFill>
                <a:cs typeface="Arial" panose="020B0604020202020204" pitchFamily="34" charset="0"/>
              </a:rPr>
              <a:t>национальная академия искусств, </a:t>
            </a:r>
            <a:r>
              <a:rPr lang="ru-RU" sz="2800" b="1" dirty="0" err="1">
                <a:solidFill>
                  <a:srgbClr val="002060"/>
                </a:solidFill>
                <a:cs typeface="Arial" panose="020B0604020202020204" pitchFamily="34" charset="0"/>
              </a:rPr>
              <a:t>Нур</a:t>
            </a:r>
            <a:r>
              <a:rPr lang="ru-RU" sz="2800" b="1" dirty="0">
                <a:solidFill>
                  <a:srgbClr val="002060"/>
                </a:solidFill>
                <a:cs typeface="Arial" panose="020B0604020202020204" pitchFamily="34" charset="0"/>
              </a:rPr>
              <a:t>-Султан</a:t>
            </a:r>
          </a:p>
          <a:p>
            <a:pPr marL="0" indent="0" defTabSz="919765" fontAlgn="auto">
              <a:lnSpc>
                <a:spcPct val="120000"/>
              </a:lnSpc>
              <a:spcBef>
                <a:spcPts val="575"/>
              </a:spcBef>
              <a:spcAft>
                <a:spcPts val="575"/>
              </a:spcAft>
              <a:buFont typeface="Arial" panose="020B0604020202020204" pitchFamily="34" charset="0"/>
              <a:buNone/>
              <a:defRPr/>
            </a:pPr>
            <a:r>
              <a:rPr lang="ru-RU" sz="2800" b="1" dirty="0">
                <a:solidFill>
                  <a:srgbClr val="002060"/>
                </a:solidFill>
                <a:cs typeface="Arial" panose="020B0604020202020204" pitchFamily="34" charset="0"/>
              </a:rPr>
              <a:t>Казахская национальная академия искусств </a:t>
            </a:r>
            <a:endParaRPr lang="ru-RU" sz="2800" b="1" dirty="0" smtClean="0">
              <a:solidFill>
                <a:srgbClr val="002060"/>
              </a:solidFill>
              <a:cs typeface="Arial" panose="020B0604020202020204" pitchFamily="34" charset="0"/>
            </a:endParaRPr>
          </a:p>
          <a:p>
            <a:pPr marL="0" indent="0" defTabSz="919765" fontAlgn="auto">
              <a:lnSpc>
                <a:spcPct val="120000"/>
              </a:lnSpc>
              <a:spcBef>
                <a:spcPts val="575"/>
              </a:spcBef>
              <a:spcAft>
                <a:spcPts val="575"/>
              </a:spcAft>
              <a:buFont typeface="Arial" panose="020B0604020202020204" pitchFamily="34" charset="0"/>
              <a:buNone/>
              <a:defRPr/>
            </a:pPr>
            <a:r>
              <a:rPr lang="ru-RU" sz="2800" b="1" dirty="0" smtClean="0">
                <a:solidFill>
                  <a:srgbClr val="002060"/>
                </a:solidFill>
                <a:cs typeface="Arial" panose="020B0604020202020204" pitchFamily="34" charset="0"/>
              </a:rPr>
              <a:t>им. Т</a:t>
            </a:r>
            <a:r>
              <a:rPr lang="ru-RU" sz="2800" b="1" dirty="0">
                <a:solidFill>
                  <a:srgbClr val="002060"/>
                </a:solidFill>
                <a:cs typeface="Arial" panose="020B0604020202020204" pitchFamily="34" charset="0"/>
              </a:rPr>
              <a:t>. К. </a:t>
            </a:r>
            <a:r>
              <a:rPr lang="ru-RU" sz="2800" b="1" dirty="0" err="1">
                <a:solidFill>
                  <a:srgbClr val="002060"/>
                </a:solidFill>
                <a:cs typeface="Arial" panose="020B0604020202020204" pitchFamily="34" charset="0"/>
              </a:rPr>
              <a:t>Жургенова</a:t>
            </a:r>
            <a:r>
              <a:rPr lang="ru-RU" sz="2800" b="1" dirty="0">
                <a:solidFill>
                  <a:srgbClr val="002060"/>
                </a:solidFill>
                <a:cs typeface="Arial" panose="020B0604020202020204" pitchFamily="34" charset="0"/>
              </a:rPr>
              <a:t>, Алматы </a:t>
            </a:r>
          </a:p>
        </p:txBody>
      </p:sp>
    </p:spTree>
    <p:extLst>
      <p:ext uri="{BB962C8B-B14F-4D97-AF65-F5344CB8AC3E}">
        <p14:creationId xmlns:p14="http://schemas.microsoft.com/office/powerpoint/2010/main" val="76943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9529" y="817583"/>
            <a:ext cx="2990739" cy="1027242"/>
          </a:xfrm>
        </p:spPr>
        <p:txBody>
          <a:bodyPr>
            <a:normAutofit fontScale="90000"/>
          </a:bodyPr>
          <a:lstStyle/>
          <a:p>
            <a:r>
              <a:rPr lang="ru-RU" sz="3600" dirty="0" err="1" smtClean="0"/>
              <a:t>Мамандық</a:t>
            </a:r>
            <a:r>
              <a:rPr lang="ru-RU" sz="3600" dirty="0" smtClean="0"/>
              <a:t> </a:t>
            </a:r>
            <a:r>
              <a:rPr lang="ru-RU" sz="3600" dirty="0" err="1" smtClean="0"/>
              <a:t>тарихы</a:t>
            </a:r>
            <a:r>
              <a:rPr lang="ru-RU" sz="3600" dirty="0" smtClean="0"/>
              <a:t>…</a:t>
            </a:r>
            <a:endParaRPr lang="ru-RU" sz="3600" dirty="0"/>
          </a:p>
        </p:txBody>
      </p:sp>
      <p:pic>
        <p:nvPicPr>
          <p:cNvPr id="3" name="Рисунок 2"/>
          <p:cNvPicPr>
            <a:picLocks noChangeAspect="1"/>
          </p:cNvPicPr>
          <p:nvPr/>
        </p:nvPicPr>
        <p:blipFill>
          <a:blip r:embed="rId2"/>
          <a:stretch>
            <a:fillRect/>
          </a:stretch>
        </p:blipFill>
        <p:spPr>
          <a:xfrm>
            <a:off x="5069528" y="2020066"/>
            <a:ext cx="3174879" cy="3857205"/>
          </a:xfrm>
          <a:prstGeom prst="rect">
            <a:avLst/>
          </a:prstGeom>
        </p:spPr>
      </p:pic>
      <p:sp>
        <p:nvSpPr>
          <p:cNvPr id="4" name="Прямоугольник 3"/>
          <p:cNvSpPr/>
          <p:nvPr/>
        </p:nvSpPr>
        <p:spPr>
          <a:xfrm>
            <a:off x="899592" y="1052736"/>
            <a:ext cx="4169936" cy="4801314"/>
          </a:xfrm>
          <a:prstGeom prst="rect">
            <a:avLst/>
          </a:prstGeom>
        </p:spPr>
        <p:txBody>
          <a:bodyPr wrap="square">
            <a:spAutoFit/>
          </a:bodyPr>
          <a:lstStyle/>
          <a:p>
            <a:r>
              <a:rPr lang="ru-RU" dirty="0"/>
              <a:t>Актер </a:t>
            </a:r>
            <a:r>
              <a:rPr lang="ru-RU" dirty="0" err="1"/>
              <a:t>мамандығы</a:t>
            </a:r>
            <a:r>
              <a:rPr lang="ru-RU" dirty="0"/>
              <a:t> - </a:t>
            </a:r>
            <a:r>
              <a:rPr lang="ru-RU" dirty="0" err="1"/>
              <a:t>ежелгі</a:t>
            </a:r>
            <a:r>
              <a:rPr lang="ru-RU" dirty="0"/>
              <a:t> </a:t>
            </a:r>
            <a:r>
              <a:rPr lang="ru-RU" dirty="0" err="1"/>
              <a:t>мамандықтардың</a:t>
            </a:r>
            <a:r>
              <a:rPr lang="ru-RU" dirty="0"/>
              <a:t> </a:t>
            </a:r>
            <a:r>
              <a:rPr lang="ru-RU" dirty="0" err="1"/>
              <a:t>бірі</a:t>
            </a:r>
            <a:r>
              <a:rPr lang="ru-RU" dirty="0"/>
              <a:t>. </a:t>
            </a:r>
            <a:r>
              <a:rPr lang="ru-RU" dirty="0" err="1"/>
              <a:t>Бақсылар</a:t>
            </a:r>
            <a:r>
              <a:rPr lang="ru-RU" dirty="0"/>
              <a:t> </a:t>
            </a:r>
            <a:r>
              <a:rPr lang="ru-RU" dirty="0" err="1"/>
              <a:t>бүкіл</a:t>
            </a:r>
            <a:r>
              <a:rPr lang="ru-RU" dirty="0"/>
              <a:t> </a:t>
            </a:r>
            <a:r>
              <a:rPr lang="ru-RU" dirty="0" err="1"/>
              <a:t>тайпаға</a:t>
            </a:r>
            <a:r>
              <a:rPr lang="ru-RU" dirty="0"/>
              <a:t> </a:t>
            </a:r>
            <a:r>
              <a:rPr lang="ru-RU" dirty="0" err="1"/>
              <a:t>арналған</a:t>
            </a:r>
            <a:r>
              <a:rPr lang="ru-RU" dirty="0"/>
              <a:t> </a:t>
            </a:r>
            <a:r>
              <a:rPr lang="ru-RU" dirty="0" err="1"/>
              <a:t>қойылымдар</a:t>
            </a:r>
            <a:r>
              <a:rPr lang="ru-RU" dirty="0"/>
              <a:t> да </a:t>
            </a:r>
            <a:r>
              <a:rPr lang="ru-RU" dirty="0" err="1"/>
              <a:t>қойды</a:t>
            </a:r>
            <a:r>
              <a:rPr lang="ru-RU" dirty="0"/>
              <a:t>. </a:t>
            </a:r>
            <a:r>
              <a:rPr lang="ru-RU" dirty="0" err="1"/>
              <a:t>Өнер</a:t>
            </a:r>
            <a:r>
              <a:rPr lang="ru-RU" dirty="0"/>
              <a:t> </a:t>
            </a:r>
            <a:r>
              <a:rPr lang="ru-RU" dirty="0" err="1"/>
              <a:t>ретінде</a:t>
            </a:r>
            <a:r>
              <a:rPr lang="ru-RU" dirty="0"/>
              <a:t> </a:t>
            </a:r>
            <a:r>
              <a:rPr lang="ru-RU" dirty="0" err="1"/>
              <a:t>актерлік</a:t>
            </a:r>
            <a:r>
              <a:rPr lang="ru-RU" dirty="0"/>
              <a:t> </a:t>
            </a:r>
            <a:r>
              <a:rPr lang="ru-RU" dirty="0" err="1"/>
              <a:t>өнер</a:t>
            </a:r>
            <a:r>
              <a:rPr lang="ru-RU" dirty="0"/>
              <a:t> </a:t>
            </a:r>
            <a:r>
              <a:rPr lang="ru-RU" dirty="0" err="1"/>
              <a:t>Ежелгі</a:t>
            </a:r>
            <a:r>
              <a:rPr lang="ru-RU" dirty="0"/>
              <a:t> </a:t>
            </a:r>
            <a:r>
              <a:rPr lang="ru-RU" dirty="0" err="1"/>
              <a:t>Грецияда</a:t>
            </a:r>
            <a:r>
              <a:rPr lang="ru-RU" dirty="0"/>
              <a:t> </a:t>
            </a:r>
            <a:r>
              <a:rPr lang="ru-RU" dirty="0" err="1"/>
              <a:t>пайда</a:t>
            </a:r>
            <a:r>
              <a:rPr lang="ru-RU" dirty="0"/>
              <a:t> </a:t>
            </a:r>
            <a:r>
              <a:rPr lang="ru-RU" dirty="0" err="1"/>
              <a:t>болды</a:t>
            </a:r>
            <a:r>
              <a:rPr lang="ru-RU" dirty="0"/>
              <a:t> </a:t>
            </a:r>
            <a:r>
              <a:rPr lang="ru-RU" dirty="0" err="1"/>
              <a:t>және</a:t>
            </a:r>
            <a:r>
              <a:rPr lang="ru-RU" dirty="0"/>
              <a:t> </a:t>
            </a:r>
            <a:r>
              <a:rPr lang="ru-RU" dirty="0" err="1"/>
              <a:t>өте</a:t>
            </a:r>
            <a:r>
              <a:rPr lang="ru-RU" dirty="0"/>
              <a:t> </a:t>
            </a:r>
            <a:r>
              <a:rPr lang="ru-RU" dirty="0" err="1"/>
              <a:t>беделді</a:t>
            </a:r>
            <a:r>
              <a:rPr lang="ru-RU" dirty="0"/>
              <a:t> </a:t>
            </a:r>
            <a:r>
              <a:rPr lang="ru-RU" dirty="0" err="1"/>
              <a:t>болып</a:t>
            </a:r>
            <a:r>
              <a:rPr lang="ru-RU" dirty="0"/>
              <a:t> </a:t>
            </a:r>
            <a:r>
              <a:rPr lang="ru-RU" dirty="0" err="1"/>
              <a:t>саналды</a:t>
            </a:r>
            <a:r>
              <a:rPr lang="ru-RU" dirty="0"/>
              <a:t>. </a:t>
            </a:r>
            <a:r>
              <a:rPr lang="ru-RU" dirty="0" err="1"/>
              <a:t>Алайда</a:t>
            </a:r>
            <a:r>
              <a:rPr lang="ru-RU" dirty="0"/>
              <a:t> </a:t>
            </a:r>
            <a:r>
              <a:rPr lang="ru-RU" dirty="0" err="1"/>
              <a:t>ортағасырлық</a:t>
            </a:r>
            <a:r>
              <a:rPr lang="ru-RU" dirty="0"/>
              <a:t> </a:t>
            </a:r>
            <a:r>
              <a:rPr lang="ru-RU" dirty="0" err="1"/>
              <a:t>Еуропа</a:t>
            </a:r>
            <a:r>
              <a:rPr lang="ru-RU" dirty="0"/>
              <a:t> </a:t>
            </a:r>
            <a:r>
              <a:rPr lang="ru-RU" dirty="0" err="1"/>
              <a:t>актерлердің</a:t>
            </a:r>
            <a:r>
              <a:rPr lang="ru-RU" dirty="0"/>
              <a:t> </a:t>
            </a:r>
            <a:r>
              <a:rPr lang="ru-RU" dirty="0" err="1"/>
              <a:t>рөлін</a:t>
            </a:r>
            <a:r>
              <a:rPr lang="ru-RU" dirty="0"/>
              <a:t> </a:t>
            </a:r>
            <a:r>
              <a:rPr lang="ru-RU" dirty="0" err="1"/>
              <a:t>жын-перілер</a:t>
            </a:r>
            <a:r>
              <a:rPr lang="ru-RU" dirty="0"/>
              <a:t> </a:t>
            </a:r>
            <a:r>
              <a:rPr lang="ru-RU" dirty="0" err="1"/>
              <a:t>деп</a:t>
            </a:r>
            <a:r>
              <a:rPr lang="ru-RU" dirty="0"/>
              <a:t> </a:t>
            </a:r>
            <a:r>
              <a:rPr lang="ru-RU" dirty="0" err="1"/>
              <a:t>санады</a:t>
            </a:r>
            <a:r>
              <a:rPr lang="ru-RU" dirty="0"/>
              <a:t>, ал </a:t>
            </a:r>
            <a:r>
              <a:rPr lang="ru-RU" dirty="0" err="1"/>
              <a:t>Ресейде</a:t>
            </a:r>
            <a:r>
              <a:rPr lang="ru-RU" dirty="0"/>
              <a:t> актер болу </a:t>
            </a:r>
            <a:r>
              <a:rPr lang="ru-RU" dirty="0" err="1"/>
              <a:t>тіпті</a:t>
            </a:r>
            <a:r>
              <a:rPr lang="ru-RU" dirty="0"/>
              <a:t> </a:t>
            </a:r>
            <a:r>
              <a:rPr lang="ru-RU" dirty="0" err="1"/>
              <a:t>қауіпті</a:t>
            </a:r>
            <a:r>
              <a:rPr lang="ru-RU" dirty="0"/>
              <a:t> </a:t>
            </a:r>
            <a:r>
              <a:rPr lang="ru-RU" dirty="0" err="1"/>
              <a:t>болды</a:t>
            </a:r>
            <a:r>
              <a:rPr lang="ru-RU" dirty="0"/>
              <a:t>. </a:t>
            </a:r>
            <a:r>
              <a:rPr lang="ru-RU" dirty="0" err="1"/>
              <a:t>Шіркеу</a:t>
            </a:r>
            <a:r>
              <a:rPr lang="ru-RU" dirty="0"/>
              <a:t> </a:t>
            </a:r>
            <a:r>
              <a:rPr lang="ru-RU" dirty="0" err="1"/>
              <a:t>актерларды</a:t>
            </a:r>
            <a:r>
              <a:rPr lang="ru-RU" dirty="0"/>
              <a:t>, </a:t>
            </a:r>
            <a:r>
              <a:rPr lang="ru-RU" dirty="0" err="1"/>
              <a:t>әзілқойларды</a:t>
            </a:r>
            <a:r>
              <a:rPr lang="ru-RU" dirty="0"/>
              <a:t>, </a:t>
            </a:r>
            <a:r>
              <a:rPr lang="ru-RU" dirty="0" err="1"/>
              <a:t>буфондарды</a:t>
            </a:r>
            <a:r>
              <a:rPr lang="ru-RU" dirty="0"/>
              <a:t> </a:t>
            </a:r>
            <a:r>
              <a:rPr lang="ru-RU" dirty="0" err="1"/>
              <a:t>қудалады</a:t>
            </a:r>
            <a:r>
              <a:rPr lang="ru-RU" dirty="0"/>
              <a:t>. </a:t>
            </a:r>
            <a:r>
              <a:rPr lang="ru-RU" dirty="0" err="1"/>
              <a:t>Шіркеу</a:t>
            </a:r>
            <a:r>
              <a:rPr lang="ru-RU" dirty="0"/>
              <a:t> </a:t>
            </a:r>
            <a:r>
              <a:rPr lang="ru-RU" dirty="0" err="1"/>
              <a:t>қызметшілері</a:t>
            </a:r>
            <a:r>
              <a:rPr lang="ru-RU" dirty="0"/>
              <a:t> </a:t>
            </a:r>
            <a:r>
              <a:rPr lang="ru-RU" dirty="0" err="1"/>
              <a:t>музыкалық</a:t>
            </a:r>
            <a:r>
              <a:rPr lang="ru-RU" dirty="0"/>
              <a:t> </a:t>
            </a:r>
            <a:r>
              <a:rPr lang="ru-RU" dirty="0" err="1"/>
              <a:t>аспаптарды</a:t>
            </a:r>
            <a:r>
              <a:rPr lang="ru-RU" dirty="0"/>
              <a:t> </a:t>
            </a:r>
            <a:r>
              <a:rPr lang="ru-RU" dirty="0" err="1"/>
              <a:t>жойып</a:t>
            </a:r>
            <a:r>
              <a:rPr lang="ru-RU" dirty="0"/>
              <a:t> </a:t>
            </a:r>
            <a:r>
              <a:rPr lang="ru-RU" dirty="0" err="1"/>
              <a:t>жіберуі</a:t>
            </a:r>
            <a:r>
              <a:rPr lang="ru-RU" dirty="0"/>
              <a:t> </a:t>
            </a:r>
            <a:r>
              <a:rPr lang="ru-RU" dirty="0" err="1"/>
              <a:t>мүмкін</a:t>
            </a:r>
            <a:r>
              <a:rPr lang="ru-RU" dirty="0"/>
              <a:t>, ал </a:t>
            </a:r>
            <a:r>
              <a:rPr lang="ru-RU" dirty="0" err="1"/>
              <a:t>орындаушылар</a:t>
            </a:r>
            <a:r>
              <a:rPr lang="ru-RU" dirty="0"/>
              <a:t> </a:t>
            </a:r>
            <a:r>
              <a:rPr lang="ru-RU" dirty="0" err="1"/>
              <a:t>ұрылып</a:t>
            </a:r>
            <a:r>
              <a:rPr lang="ru-RU" dirty="0"/>
              <a:t> </a:t>
            </a:r>
            <a:r>
              <a:rPr lang="ru-RU" dirty="0" err="1"/>
              <a:t>немесе</a:t>
            </a:r>
            <a:r>
              <a:rPr lang="ru-RU" dirty="0"/>
              <a:t> </a:t>
            </a:r>
            <a:r>
              <a:rPr lang="ru-RU" dirty="0" err="1"/>
              <a:t>түрмеге</a:t>
            </a:r>
            <a:r>
              <a:rPr lang="ru-RU" dirty="0"/>
              <a:t> </a:t>
            </a:r>
            <a:r>
              <a:rPr lang="ru-RU" dirty="0" err="1"/>
              <a:t>жабылуы</a:t>
            </a:r>
            <a:r>
              <a:rPr lang="ru-RU" dirty="0"/>
              <a:t> </a:t>
            </a:r>
            <a:r>
              <a:rPr lang="ru-RU" dirty="0" err="1"/>
              <a:t>мүмкін</a:t>
            </a:r>
            <a:r>
              <a:rPr lang="ru-RU" dirty="0"/>
              <a:t>. </a:t>
            </a:r>
            <a:r>
              <a:rPr lang="ru-RU" dirty="0" err="1"/>
              <a:t>Ренессанста</a:t>
            </a:r>
            <a:r>
              <a:rPr lang="ru-RU" dirty="0"/>
              <a:t> </a:t>
            </a:r>
            <a:r>
              <a:rPr lang="ru-RU" dirty="0" err="1"/>
              <a:t>ғана</a:t>
            </a:r>
            <a:r>
              <a:rPr lang="ru-RU" dirty="0"/>
              <a:t> </a:t>
            </a:r>
            <a:r>
              <a:rPr lang="ru-RU" dirty="0" err="1"/>
              <a:t>актерлікке</a:t>
            </a:r>
            <a:r>
              <a:rPr lang="ru-RU" dirty="0"/>
              <a:t> </a:t>
            </a:r>
            <a:r>
              <a:rPr lang="ru-RU" dirty="0" err="1"/>
              <a:t>деген</a:t>
            </a:r>
            <a:r>
              <a:rPr lang="ru-RU" dirty="0"/>
              <a:t> </a:t>
            </a:r>
            <a:r>
              <a:rPr lang="ru-RU" dirty="0" err="1"/>
              <a:t>көзқарас</a:t>
            </a:r>
            <a:r>
              <a:rPr lang="ru-RU" dirty="0"/>
              <a:t> </a:t>
            </a:r>
            <a:r>
              <a:rPr lang="ru-RU" dirty="0" err="1"/>
              <a:t>өзгерді</a:t>
            </a:r>
            <a:r>
              <a:rPr lang="ru-RU" dirty="0"/>
              <a:t>.</a:t>
            </a:r>
          </a:p>
        </p:txBody>
      </p:sp>
    </p:spTree>
    <p:extLst>
      <p:ext uri="{BB962C8B-B14F-4D97-AF65-F5344CB8AC3E}">
        <p14:creationId xmlns:p14="http://schemas.microsoft.com/office/powerpoint/2010/main" val="231980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1124744"/>
            <a:ext cx="3816424" cy="701040"/>
          </a:xfrm>
        </p:spPr>
        <p:txBody>
          <a:bodyPr>
            <a:normAutofit fontScale="90000"/>
          </a:bodyPr>
          <a:lstStyle/>
          <a:p>
            <a:r>
              <a:rPr lang="ru-RU" dirty="0"/>
              <a:t>Из истории </a:t>
            </a:r>
            <a:r>
              <a:rPr lang="ru-RU" dirty="0" smtClean="0"/>
              <a:t>   профессии</a:t>
            </a:r>
            <a:r>
              <a:rPr lang="ru-RU" dirty="0"/>
              <a:t>….</a:t>
            </a:r>
          </a:p>
        </p:txBody>
      </p:sp>
      <p:sp>
        <p:nvSpPr>
          <p:cNvPr id="3" name="Прямоугольник 2"/>
          <p:cNvSpPr/>
          <p:nvPr/>
        </p:nvSpPr>
        <p:spPr>
          <a:xfrm>
            <a:off x="892966" y="1212371"/>
            <a:ext cx="3607026" cy="4524315"/>
          </a:xfrm>
          <a:prstGeom prst="rect">
            <a:avLst/>
          </a:prstGeom>
        </p:spPr>
        <p:txBody>
          <a:bodyPr wrap="square">
            <a:spAutoFit/>
          </a:bodyPr>
          <a:lstStyle/>
          <a:p>
            <a:r>
              <a:rPr lang="ru-RU" sz="1600" dirty="0"/>
              <a:t>Профессия актер является одной из самых древних. Еще шаманы устраивали представления для всего племени. Как искусство, актерство зародилось </a:t>
            </a:r>
            <a:r>
              <a:rPr lang="ru-RU" sz="1600" dirty="0">
                <a:solidFill>
                  <a:srgbClr val="FF0000"/>
                </a:solidFill>
              </a:rPr>
              <a:t>в Древней Греции</a:t>
            </a:r>
            <a:r>
              <a:rPr lang="ru-RU" sz="1600" dirty="0"/>
              <a:t> и считалось очень престижным. Однако Средневековая Европа считала игру актеров бесовской, а на Руси быть актером было даже опасно. Церковь преследовала лицедеев, шутов, скоморохов. Церковные служители могли уничтожить музыкальные инструменты, а исполнителей избить или посадить в тюрьму. Лишь в эпоху Возрождения отношение к актерству изменилось.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168284"/>
            <a:ext cx="302433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4790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stretch>
            <a:fillRect/>
          </a:stretch>
        </p:blipFill>
        <p:spPr>
          <a:xfrm>
            <a:off x="5436096" y="2268976"/>
            <a:ext cx="2764105" cy="3115475"/>
          </a:xfrm>
          <a:prstGeom prst="rect">
            <a:avLst/>
          </a:prstGeom>
        </p:spPr>
      </p:pic>
      <p:sp>
        <p:nvSpPr>
          <p:cNvPr id="4" name="Прямоугольник 3"/>
          <p:cNvSpPr/>
          <p:nvPr/>
        </p:nvSpPr>
        <p:spPr>
          <a:xfrm>
            <a:off x="985650" y="548680"/>
            <a:ext cx="4810486" cy="5832648"/>
          </a:xfrm>
          <a:prstGeom prst="rect">
            <a:avLst/>
          </a:prstGeom>
        </p:spPr>
        <p:txBody>
          <a:bodyPr wrap="square">
            <a:spAutoFit/>
          </a:bodyPr>
          <a:lstStyle/>
          <a:p>
            <a:r>
              <a:rPr lang="ru-RU" dirty="0" err="1"/>
              <a:t>Актерлік</a:t>
            </a:r>
            <a:r>
              <a:rPr lang="ru-RU" dirty="0"/>
              <a:t> </a:t>
            </a:r>
            <a:r>
              <a:rPr lang="ru-RU" dirty="0" err="1"/>
              <a:t>өнер</a:t>
            </a:r>
            <a:r>
              <a:rPr lang="ru-RU" dirty="0"/>
              <a:t> </a:t>
            </a:r>
            <a:r>
              <a:rPr lang="ru-RU" dirty="0" err="1"/>
              <a:t>үнемі</a:t>
            </a:r>
            <a:r>
              <a:rPr lang="ru-RU" dirty="0"/>
              <a:t> </a:t>
            </a:r>
            <a:r>
              <a:rPr lang="ru-RU" dirty="0" err="1"/>
              <a:t>дамып</a:t>
            </a:r>
            <a:r>
              <a:rPr lang="ru-RU" dirty="0"/>
              <a:t> </a:t>
            </a:r>
            <a:r>
              <a:rPr lang="ru-RU" dirty="0" err="1"/>
              <a:t>отырады</a:t>
            </a:r>
            <a:r>
              <a:rPr lang="ru-RU" dirty="0"/>
              <a:t>. 20 </a:t>
            </a:r>
            <a:r>
              <a:rPr lang="ru-RU" dirty="0" err="1"/>
              <a:t>ғасырдың</a:t>
            </a:r>
            <a:r>
              <a:rPr lang="ru-RU" dirty="0"/>
              <a:t> </a:t>
            </a:r>
            <a:r>
              <a:rPr lang="ru-RU" dirty="0" err="1"/>
              <a:t>басына</a:t>
            </a:r>
            <a:r>
              <a:rPr lang="ru-RU" dirty="0"/>
              <a:t> </a:t>
            </a:r>
            <a:r>
              <a:rPr lang="ru-RU" dirty="0" err="1"/>
              <a:t>дейін</a:t>
            </a:r>
            <a:r>
              <a:rPr lang="ru-RU" dirty="0"/>
              <a:t> </a:t>
            </a:r>
            <a:r>
              <a:rPr lang="ru-RU" dirty="0" err="1"/>
              <a:t>актерлік</a:t>
            </a:r>
            <a:r>
              <a:rPr lang="ru-RU" dirty="0"/>
              <a:t> </a:t>
            </a:r>
            <a:r>
              <a:rPr lang="ru-RU" dirty="0" err="1"/>
              <a:t>өнерде</a:t>
            </a:r>
            <a:r>
              <a:rPr lang="ru-RU" dirty="0"/>
              <a:t> </a:t>
            </a:r>
            <a:r>
              <a:rPr lang="ru-RU" dirty="0" err="1"/>
              <a:t>стереотиптер</a:t>
            </a:r>
            <a:r>
              <a:rPr lang="ru-RU" dirty="0"/>
              <a:t>, </a:t>
            </a:r>
            <a:r>
              <a:rPr lang="ru-RU" dirty="0" err="1"/>
              <a:t>кейіпкерлер</a:t>
            </a:r>
            <a:r>
              <a:rPr lang="ru-RU" dirty="0"/>
              <a:t> мен </a:t>
            </a:r>
            <a:r>
              <a:rPr lang="ru-RU" dirty="0" err="1"/>
              <a:t>типтер</a:t>
            </a:r>
            <a:r>
              <a:rPr lang="ru-RU" dirty="0"/>
              <a:t> </a:t>
            </a:r>
            <a:r>
              <a:rPr lang="ru-RU" dirty="0" err="1"/>
              <a:t>басым</a:t>
            </a:r>
            <a:r>
              <a:rPr lang="ru-RU" dirty="0"/>
              <a:t> </a:t>
            </a:r>
            <a:r>
              <a:rPr lang="ru-RU" dirty="0" err="1"/>
              <a:t>болды</a:t>
            </a:r>
            <a:r>
              <a:rPr lang="ru-RU" dirty="0"/>
              <a:t>. Актер </a:t>
            </a:r>
            <a:r>
              <a:rPr lang="ru-RU" dirty="0" err="1"/>
              <a:t>кәсібіндегі</a:t>
            </a:r>
            <a:r>
              <a:rPr lang="ru-RU" dirty="0"/>
              <a:t> </a:t>
            </a:r>
            <a:r>
              <a:rPr lang="ru-RU" dirty="0" err="1"/>
              <a:t>революцияны</a:t>
            </a:r>
            <a:r>
              <a:rPr lang="ru-RU" dirty="0"/>
              <a:t> </a:t>
            </a:r>
            <a:r>
              <a:rPr lang="ru-RU" dirty="0" err="1"/>
              <a:t>Мәскеу</a:t>
            </a:r>
            <a:r>
              <a:rPr lang="ru-RU" dirty="0"/>
              <a:t> </a:t>
            </a:r>
            <a:r>
              <a:rPr lang="ru-RU" dirty="0" err="1"/>
              <a:t>көркем</a:t>
            </a:r>
            <a:r>
              <a:rPr lang="ru-RU" dirty="0"/>
              <a:t> </a:t>
            </a:r>
            <a:r>
              <a:rPr lang="ru-RU" dirty="0" err="1"/>
              <a:t>театрының</a:t>
            </a:r>
            <a:r>
              <a:rPr lang="ru-RU" dirty="0"/>
              <a:t> </a:t>
            </a:r>
            <a:r>
              <a:rPr lang="ru-RU" dirty="0" err="1"/>
              <a:t>негізін</a:t>
            </a:r>
            <a:r>
              <a:rPr lang="ru-RU" dirty="0"/>
              <a:t> </a:t>
            </a:r>
            <a:r>
              <a:rPr lang="ru-RU" dirty="0" err="1"/>
              <a:t>қалаушы</a:t>
            </a:r>
            <a:r>
              <a:rPr lang="ru-RU" dirty="0"/>
              <a:t> К.С. Станиславский (1863 - 1938). </a:t>
            </a:r>
            <a:r>
              <a:rPr lang="ru-RU" dirty="0" err="1"/>
              <a:t>Ол</a:t>
            </a:r>
            <a:r>
              <a:rPr lang="ru-RU" dirty="0"/>
              <a:t> Станиславский </a:t>
            </a:r>
            <a:r>
              <a:rPr lang="ru-RU" dirty="0" err="1"/>
              <a:t>жүйесі</a:t>
            </a:r>
            <a:r>
              <a:rPr lang="ru-RU" dirty="0"/>
              <a:t> </a:t>
            </a:r>
            <a:r>
              <a:rPr lang="ru-RU" dirty="0" err="1"/>
              <a:t>деп</a:t>
            </a:r>
            <a:r>
              <a:rPr lang="ru-RU" dirty="0"/>
              <a:t> </a:t>
            </a:r>
            <a:r>
              <a:rPr lang="ru-RU" dirty="0" err="1"/>
              <a:t>аталатын</a:t>
            </a:r>
            <a:r>
              <a:rPr lang="ru-RU" dirty="0"/>
              <a:t> </a:t>
            </a:r>
            <a:r>
              <a:rPr lang="ru-RU" dirty="0" err="1"/>
              <a:t>әйгілі</a:t>
            </a:r>
            <a:r>
              <a:rPr lang="ru-RU" dirty="0"/>
              <a:t> </a:t>
            </a:r>
            <a:r>
              <a:rPr lang="ru-RU" dirty="0" err="1"/>
              <a:t>актерлік</a:t>
            </a:r>
            <a:r>
              <a:rPr lang="ru-RU" dirty="0"/>
              <a:t> </a:t>
            </a:r>
            <a:r>
              <a:rPr lang="ru-RU" dirty="0" err="1"/>
              <a:t>жүйенің</a:t>
            </a:r>
            <a:r>
              <a:rPr lang="ru-RU" dirty="0"/>
              <a:t> </a:t>
            </a:r>
            <a:r>
              <a:rPr lang="ru-RU" dirty="0" err="1"/>
              <a:t>құрушысы</a:t>
            </a:r>
            <a:r>
              <a:rPr lang="ru-RU" dirty="0"/>
              <a:t>, </a:t>
            </a:r>
            <a:r>
              <a:rPr lang="ru-RU" dirty="0" err="1"/>
              <a:t>оның</a:t>
            </a:r>
            <a:r>
              <a:rPr lang="ru-RU" dirty="0"/>
              <a:t> </a:t>
            </a:r>
            <a:r>
              <a:rPr lang="ru-RU" dirty="0" err="1"/>
              <a:t>мақсаты</a:t>
            </a:r>
            <a:r>
              <a:rPr lang="ru-RU" dirty="0"/>
              <a:t> </a:t>
            </a:r>
            <a:r>
              <a:rPr lang="ru-RU" dirty="0" err="1"/>
              <a:t>актерлердің</a:t>
            </a:r>
            <a:r>
              <a:rPr lang="ru-RU" dirty="0"/>
              <a:t> </a:t>
            </a:r>
            <a:r>
              <a:rPr lang="ru-RU" dirty="0" err="1"/>
              <a:t>ойнауының</a:t>
            </a:r>
            <a:r>
              <a:rPr lang="ru-RU" dirty="0"/>
              <a:t> </a:t>
            </a:r>
            <a:r>
              <a:rPr lang="ru-RU" dirty="0" err="1"/>
              <a:t>максималды</a:t>
            </a:r>
            <a:r>
              <a:rPr lang="ru-RU" dirty="0"/>
              <a:t> </a:t>
            </a:r>
            <a:r>
              <a:rPr lang="ru-RU" dirty="0" err="1"/>
              <a:t>психологиялық</a:t>
            </a:r>
            <a:r>
              <a:rPr lang="ru-RU" dirty="0"/>
              <a:t> </a:t>
            </a:r>
            <a:r>
              <a:rPr lang="ru-RU" dirty="0" err="1"/>
              <a:t>сенімділігіне</a:t>
            </a:r>
            <a:r>
              <a:rPr lang="ru-RU" dirty="0"/>
              <a:t> </a:t>
            </a:r>
            <a:r>
              <a:rPr lang="ru-RU" dirty="0" err="1"/>
              <a:t>қол</a:t>
            </a:r>
            <a:r>
              <a:rPr lang="ru-RU" dirty="0"/>
              <a:t> </a:t>
            </a:r>
            <a:r>
              <a:rPr lang="ru-RU" dirty="0" err="1"/>
              <a:t>жеткізу</a:t>
            </a:r>
            <a:r>
              <a:rPr lang="ru-RU" dirty="0" smtClean="0"/>
              <a:t>.</a:t>
            </a:r>
          </a:p>
          <a:p>
            <a:r>
              <a:rPr lang="ru-RU" dirty="0"/>
              <a:t>Станиславский </a:t>
            </a:r>
            <a:r>
              <a:rPr lang="ru-RU" dirty="0" err="1"/>
              <a:t>актерлерді</a:t>
            </a:r>
            <a:r>
              <a:rPr lang="ru-RU" dirty="0"/>
              <a:t> </a:t>
            </a:r>
            <a:r>
              <a:rPr lang="ru-RU" dirty="0" err="1"/>
              <a:t>кейіпкердің</a:t>
            </a:r>
            <a:r>
              <a:rPr lang="ru-RU" dirty="0"/>
              <a:t> </a:t>
            </a:r>
            <a:r>
              <a:rPr lang="ru-RU" dirty="0" err="1"/>
              <a:t>сезімін</a:t>
            </a:r>
            <a:r>
              <a:rPr lang="ru-RU" dirty="0"/>
              <a:t> </a:t>
            </a:r>
            <a:r>
              <a:rPr lang="ru-RU" dirty="0" err="1"/>
              <a:t>сезінуге</a:t>
            </a:r>
            <a:r>
              <a:rPr lang="ru-RU" dirty="0"/>
              <a:t>, </a:t>
            </a:r>
            <a:r>
              <a:rPr lang="ru-RU" dirty="0" err="1"/>
              <a:t>сахнада</a:t>
            </a:r>
            <a:r>
              <a:rPr lang="ru-RU" dirty="0"/>
              <a:t> </a:t>
            </a:r>
            <a:r>
              <a:rPr lang="ru-RU" dirty="0" err="1"/>
              <a:t>шынайы</a:t>
            </a:r>
            <a:r>
              <a:rPr lang="ru-RU" dirty="0"/>
              <a:t> </a:t>
            </a:r>
            <a:r>
              <a:rPr lang="ru-RU" dirty="0" err="1"/>
              <a:t>эмоцияларды</a:t>
            </a:r>
            <a:r>
              <a:rPr lang="ru-RU" dirty="0"/>
              <a:t> </a:t>
            </a:r>
            <a:r>
              <a:rPr lang="ru-RU" dirty="0" err="1"/>
              <a:t>жеткізу</a:t>
            </a:r>
            <a:r>
              <a:rPr lang="ru-RU" dirty="0"/>
              <a:t> </a:t>
            </a:r>
            <a:r>
              <a:rPr lang="ru-RU" dirty="0" err="1"/>
              <a:t>үшін</a:t>
            </a:r>
            <a:r>
              <a:rPr lang="ru-RU" dirty="0"/>
              <a:t> </a:t>
            </a:r>
            <a:r>
              <a:rPr lang="ru-RU" dirty="0" err="1"/>
              <a:t>шынайы</a:t>
            </a:r>
            <a:r>
              <a:rPr lang="ru-RU" dirty="0"/>
              <a:t> </a:t>
            </a:r>
            <a:r>
              <a:rPr lang="ru-RU" dirty="0" err="1"/>
              <a:t>тәжірибені</a:t>
            </a:r>
            <a:r>
              <a:rPr lang="ru-RU" dirty="0"/>
              <a:t> </a:t>
            </a:r>
            <a:r>
              <a:rPr lang="ru-RU" dirty="0" err="1"/>
              <a:t>бастан</a:t>
            </a:r>
            <a:r>
              <a:rPr lang="ru-RU" dirty="0"/>
              <a:t> </a:t>
            </a:r>
            <a:r>
              <a:rPr lang="ru-RU" dirty="0" err="1"/>
              <a:t>кешіруге</a:t>
            </a:r>
            <a:r>
              <a:rPr lang="ru-RU" dirty="0"/>
              <a:t> </a:t>
            </a:r>
            <a:r>
              <a:rPr lang="ru-RU" dirty="0" err="1"/>
              <a:t>шақырды</a:t>
            </a:r>
            <a:r>
              <a:rPr lang="ru-RU" dirty="0"/>
              <a:t>. </a:t>
            </a:r>
            <a:endParaRPr lang="ru-RU" dirty="0" smtClean="0"/>
          </a:p>
          <a:p>
            <a:r>
              <a:rPr lang="ru-RU" dirty="0" err="1" smtClean="0"/>
              <a:t>Жүз</a:t>
            </a:r>
            <a:r>
              <a:rPr lang="ru-RU" dirty="0" smtClean="0"/>
              <a:t> </a:t>
            </a:r>
            <a:r>
              <a:rPr lang="ru-RU" dirty="0" err="1"/>
              <a:t>жылдан</a:t>
            </a:r>
            <a:r>
              <a:rPr lang="ru-RU" dirty="0"/>
              <a:t> </a:t>
            </a:r>
            <a:r>
              <a:rPr lang="ru-RU" dirty="0" err="1"/>
              <a:t>астам</a:t>
            </a:r>
            <a:r>
              <a:rPr lang="ru-RU" dirty="0"/>
              <a:t> </a:t>
            </a:r>
            <a:r>
              <a:rPr lang="ru-RU" dirty="0" err="1"/>
              <a:t>уақыт</a:t>
            </a:r>
            <a:r>
              <a:rPr lang="ru-RU" dirty="0"/>
              <a:t> </a:t>
            </a:r>
            <a:r>
              <a:rPr lang="ru-RU" dirty="0" err="1"/>
              <a:t>ішінде</a:t>
            </a:r>
            <a:r>
              <a:rPr lang="ru-RU" dirty="0"/>
              <a:t> </a:t>
            </a:r>
            <a:r>
              <a:rPr lang="ru-RU" dirty="0" err="1"/>
              <a:t>Станиславскийдің</a:t>
            </a:r>
            <a:r>
              <a:rPr lang="ru-RU" dirty="0"/>
              <a:t> </a:t>
            </a:r>
            <a:r>
              <a:rPr lang="ru-RU" dirty="0" err="1"/>
              <a:t>әйгілі</a:t>
            </a:r>
            <a:r>
              <a:rPr lang="ru-RU" dirty="0"/>
              <a:t> </a:t>
            </a:r>
            <a:r>
              <a:rPr lang="ru-RU" dirty="0" err="1"/>
              <a:t>актерлік</a:t>
            </a:r>
            <a:r>
              <a:rPr lang="ru-RU" dirty="0"/>
              <a:t> </a:t>
            </a:r>
            <a:r>
              <a:rPr lang="ru-RU" dirty="0" err="1"/>
              <a:t>жүйесі</a:t>
            </a:r>
            <a:r>
              <a:rPr lang="ru-RU" dirty="0"/>
              <a:t> </a:t>
            </a:r>
            <a:r>
              <a:rPr lang="ru-RU" dirty="0" err="1"/>
              <a:t>Ресейде</a:t>
            </a:r>
            <a:r>
              <a:rPr lang="ru-RU" dirty="0"/>
              <a:t> </a:t>
            </a:r>
            <a:r>
              <a:rPr lang="ru-RU" dirty="0" err="1"/>
              <a:t>және</a:t>
            </a:r>
            <a:r>
              <a:rPr lang="ru-RU" dirty="0"/>
              <a:t> </a:t>
            </a:r>
            <a:r>
              <a:rPr lang="ru-RU" dirty="0" err="1"/>
              <a:t>бүкіл</a:t>
            </a:r>
            <a:r>
              <a:rPr lang="ru-RU" dirty="0"/>
              <a:t> </a:t>
            </a:r>
            <a:r>
              <a:rPr lang="ru-RU" dirty="0" err="1"/>
              <a:t>әлемде</a:t>
            </a:r>
            <a:r>
              <a:rPr lang="ru-RU" dirty="0"/>
              <a:t> </a:t>
            </a:r>
            <a:r>
              <a:rPr lang="ru-RU" dirty="0" err="1"/>
              <a:t>өте</a:t>
            </a:r>
            <a:r>
              <a:rPr lang="ru-RU" dirty="0"/>
              <a:t> </a:t>
            </a:r>
            <a:r>
              <a:rPr lang="ru-RU" dirty="0" err="1"/>
              <a:t>танымал</a:t>
            </a:r>
            <a:r>
              <a:rPr lang="ru-RU" dirty="0"/>
              <a:t> </a:t>
            </a:r>
            <a:r>
              <a:rPr lang="ru-RU" dirty="0" err="1"/>
              <a:t>болды</a:t>
            </a:r>
            <a:r>
              <a:rPr lang="ru-RU" dirty="0"/>
              <a:t> </a:t>
            </a:r>
            <a:r>
              <a:rPr lang="ru-RU" dirty="0" err="1"/>
              <a:t>және</a:t>
            </a:r>
            <a:r>
              <a:rPr lang="ru-RU" dirty="0"/>
              <a:t> </a:t>
            </a:r>
            <a:r>
              <a:rPr lang="ru-RU" dirty="0" err="1"/>
              <a:t>оның</a:t>
            </a:r>
            <a:r>
              <a:rPr lang="ru-RU" dirty="0"/>
              <a:t> «Мен </a:t>
            </a:r>
            <a:r>
              <a:rPr lang="ru-RU" dirty="0" err="1"/>
              <a:t>сенбеймін</a:t>
            </a:r>
            <a:r>
              <a:rPr lang="ru-RU" dirty="0"/>
              <a:t>!» </a:t>
            </a:r>
            <a:r>
              <a:rPr lang="ru-RU" dirty="0" err="1"/>
              <a:t>Деген</a:t>
            </a:r>
            <a:r>
              <a:rPr lang="ru-RU" dirty="0"/>
              <a:t> </a:t>
            </a:r>
            <a:r>
              <a:rPr lang="ru-RU" dirty="0" err="1"/>
              <a:t>сөйлемі</a:t>
            </a:r>
            <a:r>
              <a:rPr lang="ru-RU" dirty="0"/>
              <a:t> </a:t>
            </a:r>
            <a:r>
              <a:rPr lang="ru-RU" dirty="0" err="1"/>
              <a:t>қанатты</a:t>
            </a:r>
            <a:r>
              <a:rPr lang="ru-RU" dirty="0"/>
              <a:t> </a:t>
            </a:r>
          </a:p>
        </p:txBody>
      </p:sp>
    </p:spTree>
    <p:extLst>
      <p:ext uri="{BB962C8B-B14F-4D97-AF65-F5344CB8AC3E}">
        <p14:creationId xmlns:p14="http://schemas.microsoft.com/office/powerpoint/2010/main" val="214497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4392488" cy="5184576"/>
          </a:xfrm>
        </p:spPr>
        <p:txBody>
          <a:bodyPr>
            <a:normAutofit/>
          </a:bodyPr>
          <a:lstStyle/>
          <a:p>
            <a:r>
              <a:rPr lang="ru-RU" sz="1600" dirty="0">
                <a:latin typeface="+mn-lt"/>
              </a:rPr>
              <a:t>Актёрское искусство постоянно эволюционирует. До начала XX века в игре актёров преобладала шаблонность, характеров и типажей. Революцию в профессии актера совершил основатель МХАТа </a:t>
            </a:r>
            <a:r>
              <a:rPr lang="ru-RU" sz="1600" dirty="0">
                <a:solidFill>
                  <a:srgbClr val="FF0000"/>
                </a:solidFill>
                <a:latin typeface="+mn-lt"/>
              </a:rPr>
              <a:t>К.С. Станиславский </a:t>
            </a:r>
            <a:r>
              <a:rPr lang="ru-RU" sz="1600" dirty="0">
                <a:latin typeface="+mn-lt"/>
              </a:rPr>
              <a:t>(1863 – 1938). Он является создателем знаменитой актерской системы, так называемой </a:t>
            </a:r>
            <a:r>
              <a:rPr lang="ru-RU" sz="1600" dirty="0">
                <a:solidFill>
                  <a:srgbClr val="FF0000"/>
                </a:solidFill>
                <a:latin typeface="+mn-lt"/>
              </a:rPr>
              <a:t>Системы Станиславского</a:t>
            </a:r>
            <a:r>
              <a:rPr lang="ru-RU" sz="1600" dirty="0">
                <a:latin typeface="+mn-lt"/>
              </a:rPr>
              <a:t>, целью которой является достижение максимальной психологической достоверности игры актеров. Станиславский призывал актеров чувствовать то, что чувствует герой, испытывать подлинные переживания для передачи достоверных эмоций на сцене. Уже более ста лет знаменитая актерская система Станиславского имеет огромную популярность в России и во всем мире, а высказанная им фраза “Не верю!” стала крылатой.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04864"/>
            <a:ext cx="268829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8781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4572000" cy="5355312"/>
          </a:xfrm>
          <a:prstGeom prst="rect">
            <a:avLst/>
          </a:prstGeom>
        </p:spPr>
        <p:txBody>
          <a:bodyPr>
            <a:spAutoFit/>
          </a:bodyPr>
          <a:lstStyle/>
          <a:p>
            <a:r>
              <a:rPr lang="ru-RU" dirty="0" err="1"/>
              <a:t>Қазіргі</a:t>
            </a:r>
            <a:r>
              <a:rPr lang="ru-RU" dirty="0"/>
              <a:t> </a:t>
            </a:r>
            <a:r>
              <a:rPr lang="ru-RU" dirty="0" err="1"/>
              <a:t>кезде</a:t>
            </a:r>
            <a:r>
              <a:rPr lang="ru-RU" dirty="0"/>
              <a:t> </a:t>
            </a:r>
            <a:r>
              <a:rPr lang="ru-RU" dirty="0" err="1"/>
              <a:t>актерлік</a:t>
            </a:r>
            <a:r>
              <a:rPr lang="ru-RU" dirty="0"/>
              <a:t> </a:t>
            </a:r>
            <a:r>
              <a:rPr lang="ru-RU" dirty="0" err="1"/>
              <a:t>мамандық</a:t>
            </a:r>
            <a:r>
              <a:rPr lang="ru-RU" dirty="0"/>
              <a:t> </a:t>
            </a:r>
            <a:r>
              <a:rPr lang="ru-RU" dirty="0" err="1"/>
              <a:t>танымал</a:t>
            </a:r>
            <a:r>
              <a:rPr lang="ru-RU" dirty="0"/>
              <a:t> </a:t>
            </a:r>
            <a:r>
              <a:rPr lang="ru-RU" dirty="0" err="1"/>
              <a:t>және</a:t>
            </a:r>
            <a:r>
              <a:rPr lang="ru-RU" dirty="0"/>
              <a:t> </a:t>
            </a:r>
            <a:r>
              <a:rPr lang="ru-RU" dirty="0" err="1"/>
              <a:t>қалаулы</a:t>
            </a:r>
            <a:r>
              <a:rPr lang="ru-RU" dirty="0"/>
              <a:t>. </a:t>
            </a:r>
            <a:r>
              <a:rPr lang="ru-RU" dirty="0" err="1"/>
              <a:t>Көпшілікті</a:t>
            </a:r>
            <a:r>
              <a:rPr lang="ru-RU" dirty="0"/>
              <a:t> </a:t>
            </a:r>
            <a:r>
              <a:rPr lang="ru-RU" dirty="0" err="1"/>
              <a:t>атақ</a:t>
            </a:r>
            <a:r>
              <a:rPr lang="ru-RU" dirty="0"/>
              <a:t>, </a:t>
            </a:r>
            <a:r>
              <a:rPr lang="ru-RU" dirty="0" err="1"/>
              <a:t>байлық</a:t>
            </a:r>
            <a:r>
              <a:rPr lang="ru-RU" dirty="0"/>
              <a:t> </a:t>
            </a:r>
            <a:r>
              <a:rPr lang="ru-RU" dirty="0" err="1"/>
              <a:t>және</a:t>
            </a:r>
            <a:r>
              <a:rPr lang="ru-RU" dirty="0"/>
              <a:t> </a:t>
            </a:r>
            <a:r>
              <a:rPr lang="ru-RU" dirty="0" err="1"/>
              <a:t>қызықты</a:t>
            </a:r>
            <a:r>
              <a:rPr lang="ru-RU" dirty="0"/>
              <a:t> </a:t>
            </a:r>
            <a:r>
              <a:rPr lang="ru-RU" dirty="0" err="1"/>
              <a:t>өмір</a:t>
            </a:r>
            <a:r>
              <a:rPr lang="ru-RU" dirty="0"/>
              <a:t> </a:t>
            </a:r>
            <a:r>
              <a:rPr lang="ru-RU" dirty="0" err="1"/>
              <a:t>қызықтырады</a:t>
            </a:r>
            <a:r>
              <a:rPr lang="ru-RU" dirty="0"/>
              <a:t>. </a:t>
            </a:r>
            <a:r>
              <a:rPr lang="ru-RU" dirty="0" err="1"/>
              <a:t>Алайда</a:t>
            </a:r>
            <a:r>
              <a:rPr lang="ru-RU" dirty="0"/>
              <a:t>, </a:t>
            </a:r>
            <a:r>
              <a:rPr lang="ru-RU" dirty="0" err="1"/>
              <a:t>сіздің</a:t>
            </a:r>
            <a:r>
              <a:rPr lang="ru-RU" dirty="0"/>
              <a:t> </a:t>
            </a:r>
            <a:r>
              <a:rPr lang="ru-RU" dirty="0" err="1"/>
              <a:t>мақсатыңызға</a:t>
            </a:r>
            <a:r>
              <a:rPr lang="ru-RU" dirty="0"/>
              <a:t> </a:t>
            </a:r>
            <a:r>
              <a:rPr lang="ru-RU" dirty="0" err="1"/>
              <a:t>жету</a:t>
            </a:r>
            <a:r>
              <a:rPr lang="ru-RU" dirty="0"/>
              <a:t> </a:t>
            </a:r>
            <a:r>
              <a:rPr lang="ru-RU" dirty="0" err="1"/>
              <a:t>жолының</a:t>
            </a:r>
            <a:r>
              <a:rPr lang="ru-RU" dirty="0"/>
              <a:t> </a:t>
            </a:r>
            <a:r>
              <a:rPr lang="ru-RU" dirty="0" err="1"/>
              <a:t>қаншалықты</a:t>
            </a:r>
            <a:r>
              <a:rPr lang="ru-RU" dirty="0"/>
              <a:t> </a:t>
            </a:r>
            <a:r>
              <a:rPr lang="ru-RU" dirty="0" err="1"/>
              <a:t>тікенді</a:t>
            </a:r>
            <a:r>
              <a:rPr lang="ru-RU" dirty="0"/>
              <a:t> </a:t>
            </a:r>
            <a:r>
              <a:rPr lang="ru-RU" dirty="0" err="1"/>
              <a:t>екенін</a:t>
            </a:r>
            <a:r>
              <a:rPr lang="ru-RU" dirty="0"/>
              <a:t> </a:t>
            </a:r>
            <a:r>
              <a:rPr lang="ru-RU" dirty="0" err="1"/>
              <a:t>бірнеше</a:t>
            </a:r>
            <a:r>
              <a:rPr lang="ru-RU" dirty="0"/>
              <a:t> </a:t>
            </a:r>
            <a:r>
              <a:rPr lang="ru-RU" dirty="0" err="1"/>
              <a:t>адам</a:t>
            </a:r>
            <a:r>
              <a:rPr lang="ru-RU" dirty="0"/>
              <a:t> </a:t>
            </a:r>
            <a:r>
              <a:rPr lang="ru-RU" dirty="0" err="1"/>
              <a:t>түсінеді</a:t>
            </a:r>
            <a:r>
              <a:rPr lang="ru-RU" dirty="0"/>
              <a:t> </a:t>
            </a:r>
            <a:r>
              <a:rPr lang="ru-RU" dirty="0" err="1"/>
              <a:t>және</a:t>
            </a:r>
            <a:r>
              <a:rPr lang="ru-RU" dirty="0"/>
              <a:t> осы </a:t>
            </a:r>
            <a:r>
              <a:rPr lang="ru-RU" dirty="0" err="1"/>
              <a:t>салада</a:t>
            </a:r>
            <a:r>
              <a:rPr lang="ru-RU" dirty="0"/>
              <a:t> </a:t>
            </a:r>
            <a:r>
              <a:rPr lang="ru-RU" dirty="0" err="1"/>
              <a:t>сіздер</a:t>
            </a:r>
            <a:r>
              <a:rPr lang="ru-RU" dirty="0"/>
              <a:t> </a:t>
            </a:r>
            <a:r>
              <a:rPr lang="ru-RU" dirty="0" err="1"/>
              <a:t>ғана</a:t>
            </a:r>
            <a:r>
              <a:rPr lang="ru-RU" dirty="0"/>
              <a:t> </a:t>
            </a:r>
            <a:r>
              <a:rPr lang="ru-RU" dirty="0" err="1"/>
              <a:t>жетістікке</a:t>
            </a:r>
            <a:r>
              <a:rPr lang="ru-RU" dirty="0"/>
              <a:t> </a:t>
            </a:r>
            <a:r>
              <a:rPr lang="ru-RU" dirty="0" err="1"/>
              <a:t>жетесіздер</a:t>
            </a:r>
            <a:r>
              <a:rPr lang="ru-RU" dirty="0"/>
              <a:t> </a:t>
            </a:r>
            <a:r>
              <a:rPr lang="ru-RU" dirty="0" err="1"/>
              <a:t>деп</a:t>
            </a:r>
            <a:r>
              <a:rPr lang="ru-RU" dirty="0"/>
              <a:t> </a:t>
            </a:r>
            <a:r>
              <a:rPr lang="ru-RU" dirty="0" err="1"/>
              <a:t>ешкім</a:t>
            </a:r>
            <a:r>
              <a:rPr lang="ru-RU" dirty="0"/>
              <a:t> </a:t>
            </a:r>
            <a:r>
              <a:rPr lang="ru-RU" dirty="0" err="1"/>
              <a:t>кепілдік</a:t>
            </a:r>
            <a:r>
              <a:rPr lang="ru-RU" dirty="0"/>
              <a:t> </a:t>
            </a:r>
            <a:r>
              <a:rPr lang="ru-RU" dirty="0" err="1"/>
              <a:t>бере</a:t>
            </a:r>
            <a:r>
              <a:rPr lang="ru-RU" dirty="0"/>
              <a:t> </a:t>
            </a:r>
            <a:r>
              <a:rPr lang="ru-RU" dirty="0" err="1"/>
              <a:t>алмайды</a:t>
            </a:r>
            <a:r>
              <a:rPr lang="ru-RU" dirty="0"/>
              <a:t>. Театр </a:t>
            </a:r>
            <a:r>
              <a:rPr lang="ru-RU" dirty="0" err="1"/>
              <a:t>университеттерін</a:t>
            </a:r>
            <a:r>
              <a:rPr lang="ru-RU" dirty="0"/>
              <a:t> </a:t>
            </a:r>
            <a:r>
              <a:rPr lang="ru-RU" dirty="0" err="1"/>
              <a:t>қанша</a:t>
            </a:r>
            <a:r>
              <a:rPr lang="ru-RU" dirty="0"/>
              <a:t> </a:t>
            </a:r>
            <a:r>
              <a:rPr lang="ru-RU" dirty="0" err="1"/>
              <a:t>түлек</a:t>
            </a:r>
            <a:r>
              <a:rPr lang="ru-RU" dirty="0"/>
              <a:t> </a:t>
            </a:r>
            <a:r>
              <a:rPr lang="ru-RU" dirty="0" err="1"/>
              <a:t>бітірді</a:t>
            </a:r>
            <a:r>
              <a:rPr lang="ru-RU" dirty="0"/>
              <a:t>, </a:t>
            </a:r>
            <a:r>
              <a:rPr lang="ru-RU" dirty="0" err="1"/>
              <a:t>олардың</a:t>
            </a:r>
            <a:r>
              <a:rPr lang="ru-RU" dirty="0"/>
              <a:t> аз </a:t>
            </a:r>
            <a:r>
              <a:rPr lang="ru-RU" dirty="0" err="1"/>
              <a:t>ғана</a:t>
            </a:r>
            <a:r>
              <a:rPr lang="ru-RU" dirty="0"/>
              <a:t> </a:t>
            </a:r>
            <a:r>
              <a:rPr lang="ru-RU" dirty="0" err="1"/>
              <a:t>пайызы</a:t>
            </a:r>
            <a:r>
              <a:rPr lang="ru-RU" dirty="0"/>
              <a:t> </a:t>
            </a:r>
            <a:r>
              <a:rPr lang="ru-RU" dirty="0" err="1"/>
              <a:t>танымал</a:t>
            </a:r>
            <a:r>
              <a:rPr lang="ru-RU" dirty="0"/>
              <a:t> </a:t>
            </a:r>
            <a:r>
              <a:rPr lang="ru-RU" dirty="0" err="1"/>
              <a:t>және</a:t>
            </a:r>
            <a:r>
              <a:rPr lang="ru-RU" dirty="0"/>
              <a:t> </a:t>
            </a:r>
            <a:r>
              <a:rPr lang="ru-RU" dirty="0" err="1"/>
              <a:t>жоғары</a:t>
            </a:r>
            <a:r>
              <a:rPr lang="ru-RU" dirty="0"/>
              <a:t> </a:t>
            </a:r>
            <a:r>
              <a:rPr lang="ru-RU" dirty="0" err="1"/>
              <a:t>ақылы</a:t>
            </a:r>
            <a:r>
              <a:rPr lang="ru-RU" dirty="0"/>
              <a:t> </a:t>
            </a:r>
            <a:r>
              <a:rPr lang="ru-RU" dirty="0" err="1"/>
              <a:t>актерларға</a:t>
            </a:r>
            <a:r>
              <a:rPr lang="ru-RU" dirty="0"/>
              <a:t> </a:t>
            </a:r>
            <a:r>
              <a:rPr lang="ru-RU" dirty="0" err="1"/>
              <a:t>айналады</a:t>
            </a:r>
            <a:r>
              <a:rPr lang="ru-RU" dirty="0"/>
              <a:t>. </a:t>
            </a:r>
            <a:r>
              <a:rPr lang="ru-RU" dirty="0" err="1"/>
              <a:t>Жас</a:t>
            </a:r>
            <a:r>
              <a:rPr lang="ru-RU" dirty="0"/>
              <a:t> </a:t>
            </a:r>
            <a:r>
              <a:rPr lang="ru-RU" dirty="0" err="1"/>
              <a:t>актерлер</a:t>
            </a:r>
            <a:r>
              <a:rPr lang="ru-RU" dirty="0"/>
              <a:t> </a:t>
            </a:r>
            <a:r>
              <a:rPr lang="ru-RU" dirty="0" err="1"/>
              <a:t>күн</a:t>
            </a:r>
            <a:r>
              <a:rPr lang="ru-RU" dirty="0"/>
              <a:t> </a:t>
            </a:r>
            <a:r>
              <a:rPr lang="ru-RU" dirty="0" err="1"/>
              <a:t>сәулесінің</a:t>
            </a:r>
            <a:r>
              <a:rPr lang="ru-RU" dirty="0"/>
              <a:t> </a:t>
            </a:r>
            <a:r>
              <a:rPr lang="ru-RU" dirty="0" err="1"/>
              <a:t>астында</a:t>
            </a:r>
            <a:r>
              <a:rPr lang="ru-RU" dirty="0"/>
              <a:t> </a:t>
            </a:r>
            <a:r>
              <a:rPr lang="ru-RU" dirty="0" err="1"/>
              <a:t>жүріп</a:t>
            </a:r>
            <a:r>
              <a:rPr lang="ru-RU" dirty="0"/>
              <a:t>, </a:t>
            </a:r>
            <a:r>
              <a:rPr lang="ru-RU" dirty="0" err="1"/>
              <a:t>біртіндеп</a:t>
            </a:r>
            <a:r>
              <a:rPr lang="ru-RU" dirty="0"/>
              <a:t> </a:t>
            </a:r>
            <a:r>
              <a:rPr lang="ru-RU" dirty="0" err="1"/>
              <a:t>даңққа</a:t>
            </a:r>
            <a:r>
              <a:rPr lang="ru-RU" dirty="0"/>
              <a:t> </a:t>
            </a:r>
            <a:r>
              <a:rPr lang="ru-RU" dirty="0" err="1"/>
              <a:t>ие</a:t>
            </a:r>
            <a:r>
              <a:rPr lang="ru-RU" dirty="0"/>
              <a:t> </a:t>
            </a:r>
            <a:r>
              <a:rPr lang="ru-RU" dirty="0" err="1"/>
              <a:t>болуы</a:t>
            </a:r>
            <a:r>
              <a:rPr lang="ru-RU" dirty="0"/>
              <a:t> </a:t>
            </a:r>
            <a:r>
              <a:rPr lang="ru-RU" dirty="0" err="1"/>
              <a:t>керек</a:t>
            </a:r>
            <a:r>
              <a:rPr lang="ru-RU" dirty="0"/>
              <a:t>. </a:t>
            </a:r>
            <a:r>
              <a:rPr lang="ru-RU" dirty="0" err="1"/>
              <a:t>Әрине</a:t>
            </a:r>
            <a:r>
              <a:rPr lang="ru-RU" dirty="0"/>
              <a:t>, </a:t>
            </a:r>
            <a:r>
              <a:rPr lang="ru-RU" dirty="0" err="1"/>
              <a:t>байқалған</a:t>
            </a:r>
            <a:r>
              <a:rPr lang="ru-RU" dirty="0"/>
              <a:t> </a:t>
            </a:r>
            <a:r>
              <a:rPr lang="ru-RU" dirty="0" err="1"/>
              <a:t>бақытты</a:t>
            </a:r>
            <a:r>
              <a:rPr lang="ru-RU" dirty="0"/>
              <a:t> </a:t>
            </a:r>
            <a:r>
              <a:rPr lang="ru-RU" dirty="0" err="1"/>
              <a:t>адамдар</a:t>
            </a:r>
            <a:r>
              <a:rPr lang="ru-RU" dirty="0"/>
              <a:t> бар </a:t>
            </a:r>
            <a:r>
              <a:rPr lang="ru-RU" dirty="0" err="1"/>
              <a:t>және</a:t>
            </a:r>
            <a:r>
              <a:rPr lang="ru-RU" dirty="0"/>
              <a:t> </a:t>
            </a:r>
            <a:r>
              <a:rPr lang="ru-RU" dirty="0" err="1"/>
              <a:t>олар</a:t>
            </a:r>
            <a:r>
              <a:rPr lang="ru-RU" dirty="0"/>
              <a:t> </a:t>
            </a:r>
            <a:r>
              <a:rPr lang="ru-RU" dirty="0" err="1"/>
              <a:t>бір</a:t>
            </a:r>
            <a:r>
              <a:rPr lang="ru-RU" dirty="0"/>
              <a:t> </a:t>
            </a:r>
            <a:r>
              <a:rPr lang="ru-RU" dirty="0" err="1"/>
              <a:t>түнде</a:t>
            </a:r>
            <a:r>
              <a:rPr lang="ru-RU" dirty="0"/>
              <a:t> </a:t>
            </a:r>
            <a:r>
              <a:rPr lang="ru-RU" dirty="0" err="1"/>
              <a:t>танымал</a:t>
            </a:r>
            <a:r>
              <a:rPr lang="ru-RU" dirty="0"/>
              <a:t> </a:t>
            </a:r>
            <a:r>
              <a:rPr lang="ru-RU" dirty="0" err="1"/>
              <a:t>болып</a:t>
            </a:r>
            <a:r>
              <a:rPr lang="ru-RU" dirty="0"/>
              <a:t> </a:t>
            </a:r>
            <a:r>
              <a:rPr lang="ru-RU" dirty="0" err="1"/>
              <a:t>оянды</a:t>
            </a:r>
            <a:r>
              <a:rPr lang="ru-RU" dirty="0"/>
              <a:t>. </a:t>
            </a:r>
            <a:r>
              <a:rPr lang="ru-RU" dirty="0" err="1"/>
              <a:t>Олар</a:t>
            </a:r>
            <a:r>
              <a:rPr lang="ru-RU" dirty="0"/>
              <a:t> </a:t>
            </a:r>
            <a:r>
              <a:rPr lang="ru-RU" dirty="0" err="1"/>
              <a:t>үшін</a:t>
            </a:r>
            <a:r>
              <a:rPr lang="ru-RU" dirty="0"/>
              <a:t> </a:t>
            </a:r>
            <a:r>
              <a:rPr lang="ru-RU" dirty="0" err="1"/>
              <a:t>олар</a:t>
            </a:r>
            <a:r>
              <a:rPr lang="ru-RU" dirty="0"/>
              <a:t> </a:t>
            </a:r>
            <a:r>
              <a:rPr lang="ru-RU" dirty="0" err="1"/>
              <a:t>оқыған</a:t>
            </a:r>
            <a:r>
              <a:rPr lang="ru-RU" dirty="0"/>
              <a:t> </a:t>
            </a:r>
            <a:r>
              <a:rPr lang="ru-RU" dirty="0" err="1"/>
              <a:t>және</a:t>
            </a:r>
            <a:r>
              <a:rPr lang="ru-RU" dirty="0"/>
              <a:t> </a:t>
            </a:r>
            <a:r>
              <a:rPr lang="ru-RU" dirty="0" err="1"/>
              <a:t>талпынған</a:t>
            </a:r>
            <a:r>
              <a:rPr lang="ru-RU" dirty="0"/>
              <a:t> </a:t>
            </a:r>
            <a:r>
              <a:rPr lang="ru-RU" dirty="0" err="1"/>
              <a:t>нәрселер</a:t>
            </a:r>
            <a:r>
              <a:rPr lang="ru-RU" dirty="0"/>
              <a:t> </a:t>
            </a:r>
            <a:r>
              <a:rPr lang="ru-RU" dirty="0" err="1"/>
              <a:t>біртіндеп</a:t>
            </a:r>
            <a:r>
              <a:rPr lang="ru-RU" dirty="0"/>
              <a:t> </a:t>
            </a:r>
            <a:r>
              <a:rPr lang="ru-RU" dirty="0" err="1"/>
              <a:t>жүзеге</a:t>
            </a:r>
            <a:r>
              <a:rPr lang="ru-RU" dirty="0"/>
              <a:t> </a:t>
            </a:r>
            <a:r>
              <a:rPr lang="ru-RU" dirty="0" err="1"/>
              <a:t>асырыла</a:t>
            </a:r>
            <a:r>
              <a:rPr lang="ru-RU" dirty="0"/>
              <a:t> </a:t>
            </a:r>
            <a:r>
              <a:rPr lang="ru-RU" dirty="0" err="1"/>
              <a:t>бастайды</a:t>
            </a:r>
            <a:r>
              <a:rPr lang="ru-RU" dirty="0"/>
              <a:t>.</a:t>
            </a:r>
          </a:p>
        </p:txBody>
      </p:sp>
      <p:pic>
        <p:nvPicPr>
          <p:cNvPr id="3" name="Рисунок 2"/>
          <p:cNvPicPr>
            <a:picLocks noChangeAspect="1"/>
          </p:cNvPicPr>
          <p:nvPr/>
        </p:nvPicPr>
        <p:blipFill>
          <a:blip r:embed="rId2"/>
          <a:stretch>
            <a:fillRect/>
          </a:stretch>
        </p:blipFill>
        <p:spPr>
          <a:xfrm>
            <a:off x="5292080" y="1851323"/>
            <a:ext cx="3096344" cy="3182073"/>
          </a:xfrm>
          <a:prstGeom prst="rect">
            <a:avLst/>
          </a:prstGeom>
        </p:spPr>
      </p:pic>
    </p:spTree>
    <p:extLst>
      <p:ext uri="{BB962C8B-B14F-4D97-AF65-F5344CB8AC3E}">
        <p14:creationId xmlns:p14="http://schemas.microsoft.com/office/powerpoint/2010/main" val="64799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7"/>
            <a:ext cx="3816424" cy="5755422"/>
          </a:xfrm>
          <a:prstGeom prst="rect">
            <a:avLst/>
          </a:prstGeom>
        </p:spPr>
        <p:txBody>
          <a:bodyPr wrap="square">
            <a:spAutoFit/>
          </a:bodyPr>
          <a:lstStyle/>
          <a:p>
            <a:r>
              <a:rPr lang="ru-RU" sz="1600" dirty="0"/>
              <a:t>В настоящее время актерская профессия является популярной и желанной. Многих манит известность, богатство и  интересная жизнь. Однако мало кто понимает, как тернист путь к достижению своей цели, и никто не может гарантировать, что именно ты добьешься успеха на этом поприще. Как много выпускников театральных вузов, и лишь небольшой процент из них становится известными и высокооплачиваемыми актерами. Молодым актерам приходится пробивать себе место под солнцем, постепенно зарабатывая известность. Есть, конечно, и счастливчики, которых заметили и они в одночасье проснулись знаменитыми. Для них постепенно начнет сбываться то, ради чего они учились и к чему стремились.</a:t>
            </a:r>
          </a:p>
          <a:p>
            <a:r>
              <a:rPr lang="ru-RU" sz="1600"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33355"/>
            <a:ext cx="3240361" cy="31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4078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3" y="815801"/>
            <a:ext cx="5688632" cy="3693319"/>
          </a:xfrm>
          <a:prstGeom prst="rect">
            <a:avLst/>
          </a:prstGeom>
        </p:spPr>
        <p:txBody>
          <a:bodyPr wrap="square">
            <a:spAutoFit/>
          </a:bodyPr>
          <a:lstStyle/>
          <a:p>
            <a:r>
              <a:rPr lang="ru-RU" dirty="0" err="1"/>
              <a:t>Актерлік</a:t>
            </a:r>
            <a:r>
              <a:rPr lang="ru-RU" dirty="0"/>
              <a:t> </a:t>
            </a:r>
            <a:r>
              <a:rPr lang="ru-RU" dirty="0" err="1"/>
              <a:t>әрекеттің</a:t>
            </a:r>
            <a:r>
              <a:rPr lang="ru-RU" dirty="0"/>
              <a:t> </a:t>
            </a:r>
            <a:r>
              <a:rPr lang="ru-RU" dirty="0" err="1"/>
              <a:t>негізі</a:t>
            </a:r>
            <a:r>
              <a:rPr lang="ru-RU" dirty="0"/>
              <a:t> - реинкарнация </a:t>
            </a:r>
            <a:r>
              <a:rPr lang="ru-RU" dirty="0" err="1"/>
              <a:t>принципі</a:t>
            </a:r>
            <a:r>
              <a:rPr lang="ru-RU" dirty="0"/>
              <a:t>. </a:t>
            </a:r>
            <a:r>
              <a:rPr lang="ru-RU" dirty="0" err="1"/>
              <a:t>Бұл</a:t>
            </a:r>
            <a:r>
              <a:rPr lang="ru-RU" dirty="0"/>
              <a:t> реинкарнация </a:t>
            </a:r>
            <a:r>
              <a:rPr lang="ru-RU" dirty="0" err="1"/>
              <a:t>сыртқы</a:t>
            </a:r>
            <a:r>
              <a:rPr lang="ru-RU" dirty="0"/>
              <a:t> </a:t>
            </a:r>
            <a:r>
              <a:rPr lang="ru-RU" dirty="0" err="1"/>
              <a:t>және</a:t>
            </a:r>
            <a:r>
              <a:rPr lang="ru-RU" dirty="0"/>
              <a:t> </a:t>
            </a:r>
            <a:r>
              <a:rPr lang="ru-RU" dirty="0" err="1"/>
              <a:t>ішкі</a:t>
            </a:r>
            <a:r>
              <a:rPr lang="ru-RU" dirty="0"/>
              <a:t> </a:t>
            </a:r>
            <a:r>
              <a:rPr lang="ru-RU" dirty="0" err="1"/>
              <a:t>болуы</a:t>
            </a:r>
            <a:r>
              <a:rPr lang="ru-RU" dirty="0"/>
              <a:t> </a:t>
            </a:r>
            <a:r>
              <a:rPr lang="ru-RU" dirty="0" err="1"/>
              <a:t>мүмкін</a:t>
            </a:r>
            <a:r>
              <a:rPr lang="ru-RU" dirty="0"/>
              <a:t>. </a:t>
            </a:r>
            <a:r>
              <a:rPr lang="ru-RU" dirty="0" err="1"/>
              <a:t>Бірінші</a:t>
            </a:r>
            <a:r>
              <a:rPr lang="ru-RU" dirty="0"/>
              <a:t> </a:t>
            </a:r>
            <a:r>
              <a:rPr lang="ru-RU" dirty="0" err="1"/>
              <a:t>жағдайда</a:t>
            </a:r>
            <a:r>
              <a:rPr lang="ru-RU" dirty="0"/>
              <a:t> актер </a:t>
            </a:r>
            <a:r>
              <a:rPr lang="ru-RU" dirty="0" err="1"/>
              <a:t>макияжды</a:t>
            </a:r>
            <a:r>
              <a:rPr lang="ru-RU" dirty="0"/>
              <a:t>, </a:t>
            </a:r>
            <a:r>
              <a:rPr lang="ru-RU" dirty="0" err="1"/>
              <a:t>костюмдерді</a:t>
            </a:r>
            <a:r>
              <a:rPr lang="ru-RU" dirty="0"/>
              <a:t>, </a:t>
            </a:r>
            <a:r>
              <a:rPr lang="ru-RU" dirty="0" err="1"/>
              <a:t>маскаларды</a:t>
            </a:r>
            <a:r>
              <a:rPr lang="ru-RU" dirty="0"/>
              <a:t> </a:t>
            </a:r>
            <a:r>
              <a:rPr lang="ru-RU" dirty="0" err="1"/>
              <a:t>пайдаланады</a:t>
            </a:r>
            <a:r>
              <a:rPr lang="ru-RU" dirty="0"/>
              <a:t>, </a:t>
            </a:r>
            <a:r>
              <a:rPr lang="ru-RU" dirty="0" err="1"/>
              <a:t>интонацияны</a:t>
            </a:r>
            <a:r>
              <a:rPr lang="ru-RU" dirty="0"/>
              <a:t>, </a:t>
            </a:r>
            <a:r>
              <a:rPr lang="ru-RU" dirty="0" err="1"/>
              <a:t>мимиканы</a:t>
            </a:r>
            <a:r>
              <a:rPr lang="ru-RU" dirty="0"/>
              <a:t>, </a:t>
            </a:r>
            <a:r>
              <a:rPr lang="ru-RU" dirty="0" err="1"/>
              <a:t>қимылдарды</a:t>
            </a:r>
            <a:r>
              <a:rPr lang="ru-RU" dirty="0"/>
              <a:t> </a:t>
            </a:r>
            <a:r>
              <a:rPr lang="ru-RU" dirty="0" err="1"/>
              <a:t>дамытады</a:t>
            </a:r>
            <a:r>
              <a:rPr lang="ru-RU" dirty="0"/>
              <a:t>. </a:t>
            </a:r>
            <a:r>
              <a:rPr lang="ru-RU" dirty="0" err="1"/>
              <a:t>Екінші</a:t>
            </a:r>
            <a:r>
              <a:rPr lang="ru-RU" dirty="0"/>
              <a:t> </a:t>
            </a:r>
            <a:r>
              <a:rPr lang="ru-RU" dirty="0" err="1"/>
              <a:t>жағдайда</a:t>
            </a:r>
            <a:r>
              <a:rPr lang="ru-RU" dirty="0"/>
              <a:t> </a:t>
            </a:r>
            <a:r>
              <a:rPr lang="ru-RU" dirty="0" err="1"/>
              <a:t>актерге</a:t>
            </a:r>
            <a:r>
              <a:rPr lang="ru-RU" dirty="0"/>
              <a:t> </a:t>
            </a:r>
            <a:r>
              <a:rPr lang="ru-RU" dirty="0" err="1"/>
              <a:t>өз</a:t>
            </a:r>
            <a:r>
              <a:rPr lang="ru-RU" dirty="0"/>
              <a:t> </a:t>
            </a:r>
            <a:r>
              <a:rPr lang="ru-RU" dirty="0" err="1"/>
              <a:t>кейіпкерінің</a:t>
            </a:r>
            <a:r>
              <a:rPr lang="ru-RU" dirty="0"/>
              <a:t> </a:t>
            </a:r>
            <a:r>
              <a:rPr lang="ru-RU" dirty="0" err="1"/>
              <a:t>рухани</a:t>
            </a:r>
            <a:r>
              <a:rPr lang="ru-RU" dirty="0"/>
              <a:t> </a:t>
            </a:r>
            <a:r>
              <a:rPr lang="ru-RU" dirty="0" err="1"/>
              <a:t>әлемін</a:t>
            </a:r>
            <a:r>
              <a:rPr lang="ru-RU" dirty="0"/>
              <a:t> </a:t>
            </a:r>
            <a:r>
              <a:rPr lang="ru-RU" dirty="0" err="1"/>
              <a:t>ашып</a:t>
            </a:r>
            <a:r>
              <a:rPr lang="ru-RU" dirty="0"/>
              <a:t>, </a:t>
            </a:r>
            <a:r>
              <a:rPr lang="ru-RU" dirty="0" err="1"/>
              <a:t>оның</a:t>
            </a:r>
            <a:r>
              <a:rPr lang="ru-RU" dirty="0"/>
              <a:t> </a:t>
            </a:r>
            <a:r>
              <a:rPr lang="ru-RU" dirty="0" err="1"/>
              <a:t>кейіпкерін</a:t>
            </a:r>
            <a:r>
              <a:rPr lang="ru-RU" dirty="0"/>
              <a:t> </a:t>
            </a:r>
            <a:r>
              <a:rPr lang="ru-RU" dirty="0" err="1"/>
              <a:t>көрсету</a:t>
            </a:r>
            <a:r>
              <a:rPr lang="ru-RU" dirty="0"/>
              <a:t>, </a:t>
            </a:r>
            <a:r>
              <a:rPr lang="ru-RU" dirty="0" err="1"/>
              <a:t>ойлары</a:t>
            </a:r>
            <a:r>
              <a:rPr lang="ru-RU" dirty="0"/>
              <a:t> мен </a:t>
            </a:r>
            <a:r>
              <a:rPr lang="ru-RU" dirty="0" err="1"/>
              <a:t>сезімдерін</a:t>
            </a:r>
            <a:r>
              <a:rPr lang="ru-RU" dirty="0"/>
              <a:t> </a:t>
            </a:r>
            <a:r>
              <a:rPr lang="ru-RU" dirty="0" err="1"/>
              <a:t>жеткізу</a:t>
            </a:r>
            <a:r>
              <a:rPr lang="ru-RU" dirty="0"/>
              <a:t> </a:t>
            </a:r>
            <a:r>
              <a:rPr lang="ru-RU" dirty="0" err="1"/>
              <a:t>қажет</a:t>
            </a:r>
            <a:r>
              <a:rPr lang="ru-RU" dirty="0"/>
              <a:t>. Актер </a:t>
            </a:r>
            <a:r>
              <a:rPr lang="ru-RU" dirty="0" err="1"/>
              <a:t>жұмыс</a:t>
            </a:r>
            <a:r>
              <a:rPr lang="ru-RU" dirty="0"/>
              <a:t> </a:t>
            </a:r>
            <a:r>
              <a:rPr lang="ru-RU" dirty="0" err="1"/>
              <a:t>орнына</a:t>
            </a:r>
            <a:r>
              <a:rPr lang="ru-RU" dirty="0"/>
              <a:t> </a:t>
            </a:r>
            <a:r>
              <a:rPr lang="ru-RU" dirty="0" err="1"/>
              <a:t>қарамай</a:t>
            </a:r>
            <a:r>
              <a:rPr lang="ru-RU" dirty="0"/>
              <a:t>, </a:t>
            </a:r>
            <a:r>
              <a:rPr lang="ru-RU" dirty="0" err="1"/>
              <a:t>белгілі</a:t>
            </a:r>
            <a:r>
              <a:rPr lang="ru-RU" dirty="0"/>
              <a:t> </a:t>
            </a:r>
            <a:r>
              <a:rPr lang="ru-RU" dirty="0" err="1"/>
              <a:t>бір</a:t>
            </a:r>
            <a:r>
              <a:rPr lang="ru-RU" dirty="0"/>
              <a:t> </a:t>
            </a:r>
            <a:r>
              <a:rPr lang="ru-RU" dirty="0" err="1"/>
              <a:t>көркем</a:t>
            </a:r>
            <a:r>
              <a:rPr lang="ru-RU" dirty="0"/>
              <a:t> образ </a:t>
            </a:r>
            <a:r>
              <a:rPr lang="ru-RU" dirty="0" err="1"/>
              <a:t>жасайды</a:t>
            </a:r>
            <a:r>
              <a:rPr lang="ru-RU" dirty="0"/>
              <a:t> </a:t>
            </a:r>
            <a:r>
              <a:rPr lang="ru-RU" dirty="0" err="1"/>
              <a:t>және</a:t>
            </a:r>
            <a:r>
              <a:rPr lang="ru-RU" dirty="0"/>
              <a:t> </a:t>
            </a:r>
            <a:r>
              <a:rPr lang="ru-RU" dirty="0" err="1"/>
              <a:t>кейіпкерге</a:t>
            </a:r>
            <a:r>
              <a:rPr lang="ru-RU" dirty="0"/>
              <a:t> </a:t>
            </a:r>
            <a:r>
              <a:rPr lang="ru-RU" dirty="0" err="1"/>
              <a:t>өзіндік</a:t>
            </a:r>
            <a:r>
              <a:rPr lang="ru-RU" dirty="0"/>
              <a:t> </a:t>
            </a:r>
            <a:r>
              <a:rPr lang="ru-RU" dirty="0" err="1"/>
              <a:t>бір</a:t>
            </a:r>
            <a:r>
              <a:rPr lang="ru-RU" dirty="0"/>
              <a:t> </a:t>
            </a:r>
            <a:r>
              <a:rPr lang="ru-RU" dirty="0" err="1"/>
              <a:t>нәрсе</a:t>
            </a:r>
            <a:r>
              <a:rPr lang="ru-RU" dirty="0"/>
              <a:t> </a:t>
            </a:r>
            <a:r>
              <a:rPr lang="ru-RU" dirty="0" err="1"/>
              <a:t>әкеледі</a:t>
            </a:r>
            <a:r>
              <a:rPr lang="ru-RU" dirty="0"/>
              <a:t>, оны </a:t>
            </a:r>
            <a:r>
              <a:rPr lang="ru-RU" dirty="0" err="1"/>
              <a:t>өзінше</a:t>
            </a:r>
            <a:r>
              <a:rPr lang="ru-RU" dirty="0"/>
              <a:t> </a:t>
            </a:r>
            <a:r>
              <a:rPr lang="ru-RU" dirty="0" err="1"/>
              <a:t>бейнелейді</a:t>
            </a:r>
            <a:r>
              <a:rPr lang="ru-RU" dirty="0"/>
              <a:t>. </a:t>
            </a:r>
            <a:r>
              <a:rPr lang="ru-RU" dirty="0" err="1"/>
              <a:t>Кез-келген</a:t>
            </a:r>
            <a:r>
              <a:rPr lang="ru-RU" dirty="0"/>
              <a:t> </a:t>
            </a:r>
            <a:r>
              <a:rPr lang="ru-RU" dirty="0" err="1"/>
              <a:t>актердің</a:t>
            </a:r>
            <a:r>
              <a:rPr lang="ru-RU" dirty="0"/>
              <a:t> </a:t>
            </a:r>
            <a:r>
              <a:rPr lang="ru-RU" dirty="0" err="1"/>
              <a:t>басты</a:t>
            </a:r>
            <a:r>
              <a:rPr lang="ru-RU" dirty="0"/>
              <a:t> </a:t>
            </a:r>
            <a:r>
              <a:rPr lang="ru-RU" dirty="0" err="1"/>
              <a:t>мақсаты</a:t>
            </a:r>
            <a:r>
              <a:rPr lang="ru-RU" dirty="0"/>
              <a:t> - </a:t>
            </a:r>
            <a:r>
              <a:rPr lang="ru-RU" dirty="0" err="1"/>
              <a:t>көрерменге</a:t>
            </a:r>
            <a:r>
              <a:rPr lang="ru-RU" dirty="0"/>
              <a:t> </a:t>
            </a:r>
            <a:r>
              <a:rPr lang="ru-RU" dirty="0" err="1"/>
              <a:t>әсер</a:t>
            </a:r>
            <a:r>
              <a:rPr lang="ru-RU" dirty="0"/>
              <a:t> </a:t>
            </a:r>
            <a:r>
              <a:rPr lang="ru-RU" dirty="0" err="1"/>
              <a:t>ету</a:t>
            </a:r>
            <a:r>
              <a:rPr lang="ru-RU" dirty="0"/>
              <a:t>, </a:t>
            </a:r>
            <a:r>
              <a:rPr lang="ru-RU" dirty="0" err="1"/>
              <a:t>олардан</a:t>
            </a:r>
            <a:r>
              <a:rPr lang="ru-RU" dirty="0"/>
              <a:t> </a:t>
            </a:r>
            <a:r>
              <a:rPr lang="ru-RU" dirty="0" err="1"/>
              <a:t>жауап</a:t>
            </a:r>
            <a:r>
              <a:rPr lang="ru-RU" dirty="0"/>
              <a:t>, эмоция, </a:t>
            </a:r>
            <a:r>
              <a:rPr lang="ru-RU" dirty="0" err="1"/>
              <a:t>сезім</a:t>
            </a:r>
            <a:r>
              <a:rPr lang="ru-RU" dirty="0"/>
              <a:t> </a:t>
            </a:r>
            <a:r>
              <a:rPr lang="ru-RU" dirty="0" err="1"/>
              <a:t>тудыруға</a:t>
            </a:r>
            <a:r>
              <a:rPr lang="ru-RU" dirty="0"/>
              <a:t> </a:t>
            </a:r>
            <a:r>
              <a:rPr lang="ru-RU" dirty="0" err="1"/>
              <a:t>ұмтылу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365104"/>
            <a:ext cx="2790825" cy="1638300"/>
          </a:xfrm>
          <a:prstGeom prst="rect">
            <a:avLst/>
          </a:prstGeom>
        </p:spPr>
      </p:pic>
    </p:spTree>
    <p:extLst>
      <p:ext uri="{BB962C8B-B14F-4D97-AF65-F5344CB8AC3E}">
        <p14:creationId xmlns:p14="http://schemas.microsoft.com/office/powerpoint/2010/main" val="427144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5832648" cy="3046988"/>
          </a:xfrm>
          <a:prstGeom prst="rect">
            <a:avLst/>
          </a:prstGeom>
        </p:spPr>
        <p:txBody>
          <a:bodyPr wrap="square">
            <a:spAutoFit/>
          </a:bodyPr>
          <a:lstStyle/>
          <a:p>
            <a:r>
              <a:rPr lang="ru-RU" sz="1600" dirty="0"/>
              <a:t>Основой актерского мастерства является </a:t>
            </a:r>
            <a:r>
              <a:rPr lang="ru-RU" sz="1600" dirty="0">
                <a:solidFill>
                  <a:srgbClr val="FF0000"/>
                </a:solidFill>
              </a:rPr>
              <a:t>принцип перевоплощения.</a:t>
            </a:r>
            <a:r>
              <a:rPr lang="ru-RU" sz="1600" dirty="0"/>
              <a:t> Это перевоплощение может быть </a:t>
            </a:r>
            <a:r>
              <a:rPr lang="ru-RU" sz="1600" dirty="0">
                <a:solidFill>
                  <a:srgbClr val="7030A0"/>
                </a:solidFill>
              </a:rPr>
              <a:t>внешним и внутренним. </a:t>
            </a:r>
            <a:r>
              <a:rPr lang="ru-RU" sz="1600" dirty="0"/>
              <a:t>В первом случае, актер использует грим, костюмы, маски, вырабатывает интонацию, мимику, жесты. Во втором же случае актеру необходимо раскрыть духовный мир своего героя, показать его характер, передать мысли и переживания. Актер, не зависимо от места работы, создает определенный художественный образ и вносит что-то свое в героя, изображает его по-своему. Главной целью любого актера является желание воздействовать на зрителей, вызвать у них ответную реакцию, эмоции, чувства</a:t>
            </a:r>
          </a:p>
        </p:txBody>
      </p:sp>
      <p:pic>
        <p:nvPicPr>
          <p:cNvPr id="3" name="Рисунок 2"/>
          <p:cNvPicPr>
            <a:picLocks noChangeAspect="1"/>
          </p:cNvPicPr>
          <p:nvPr/>
        </p:nvPicPr>
        <p:blipFill>
          <a:blip r:embed="rId2"/>
          <a:stretch>
            <a:fillRect/>
          </a:stretch>
        </p:blipFill>
        <p:spPr>
          <a:xfrm>
            <a:off x="5336135" y="4149080"/>
            <a:ext cx="2792210" cy="1639966"/>
          </a:xfrm>
          <a:prstGeom prst="rect">
            <a:avLst/>
          </a:prstGeom>
        </p:spPr>
      </p:pic>
    </p:spTree>
    <p:extLst>
      <p:ext uri="{BB962C8B-B14F-4D97-AF65-F5344CB8AC3E}">
        <p14:creationId xmlns:p14="http://schemas.microsoft.com/office/powerpoint/2010/main" val="20234840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248</TotalTime>
  <Words>1102</Words>
  <Application>Microsoft Office PowerPoint</Application>
  <PresentationFormat>Экран (4:3)</PresentationFormat>
  <Paragraphs>79</Paragraphs>
  <Slides>15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Arial Black</vt:lpstr>
      <vt:lpstr>Brush Script MT</vt:lpstr>
      <vt:lpstr>Calibri</vt:lpstr>
      <vt:lpstr>Constantia</vt:lpstr>
      <vt:lpstr>Franklin Gothic Book</vt:lpstr>
      <vt:lpstr>Rage Italic</vt:lpstr>
      <vt:lpstr>Times New Roman</vt:lpstr>
      <vt:lpstr>Wingdings</vt:lpstr>
      <vt:lpstr>Кнопка</vt:lpstr>
      <vt:lpstr>  Профессия - Актер</vt:lpstr>
      <vt:lpstr>Мамандық тарихы…</vt:lpstr>
      <vt:lpstr>Из истории    профессии….</vt:lpstr>
      <vt:lpstr>Презентация PowerPoint</vt:lpstr>
      <vt:lpstr>Актёрское искусство постоянно эволюционирует. До начала XX века в игре актёров преобладала шаблонность, характеров и типажей. Революцию в профессии актера совершил основатель МХАТа К.С. Станиславский (1863 – 1938). Он является создателем знаменитой актерской системы, так называемой Системы Станиславского, целью которой является достижение максимальной психологической достоверности игры актеров. Станиславский призывал актеров чувствовать то, что чувствует герой, испытывать подлинные переживания для передачи достоверных эмоций на сцене. Уже более ста лет знаменитая актерская система Станиславского имеет огромную популярность в России и во всем мире, а высказанная им фраза “Не верю!” стала крылатой.</vt:lpstr>
      <vt:lpstr>Презентация PowerPoint</vt:lpstr>
      <vt:lpstr>Презентация PowerPoint</vt:lpstr>
      <vt:lpstr>Презентация PowerPoint</vt:lpstr>
      <vt:lpstr>Презентация PowerPoint</vt:lpstr>
      <vt:lpstr>Презентация PowerPoint</vt:lpstr>
      <vt:lpstr>Необходимые профессиональные знания и навыки: </vt:lpstr>
      <vt:lpstr>Личные качества:</vt:lpstr>
      <vt:lpstr>Жеке қасиеттері:</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Профессия - Актер</dc:title>
  <dc:creator>BOSS</dc:creator>
  <cp:lastModifiedBy>Admin</cp:lastModifiedBy>
  <cp:revision>25</cp:revision>
  <dcterms:created xsi:type="dcterms:W3CDTF">2014-10-19T09:27:23Z</dcterms:created>
  <dcterms:modified xsi:type="dcterms:W3CDTF">2021-03-04T09:39:33Z</dcterms:modified>
</cp:coreProperties>
</file>