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7"/>
  </p:notesMasterIdLst>
  <p:sldIdLst>
    <p:sldId id="314" r:id="rId3"/>
    <p:sldId id="315" r:id="rId4"/>
    <p:sldId id="316" r:id="rId5"/>
    <p:sldId id="317" r:id="rId6"/>
    <p:sldId id="324" r:id="rId7"/>
    <p:sldId id="322" r:id="rId8"/>
    <p:sldId id="327" r:id="rId9"/>
    <p:sldId id="328" r:id="rId10"/>
    <p:sldId id="318" r:id="rId11"/>
    <p:sldId id="319" r:id="rId12"/>
    <p:sldId id="320" r:id="rId13"/>
    <p:sldId id="321" r:id="rId14"/>
    <p:sldId id="329" r:id="rId15"/>
    <p:sldId id="330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E06C2"/>
    <a:srgbClr val="1306B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8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2542190584688975"/>
          <c:y val="5.5729388818715205E-2"/>
          <c:w val="0.86380427887646205"/>
          <c:h val="0.77110989976774047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2016 жыл</c:v>
                </c:pt>
                <c:pt idx="1">
                  <c:v>2017 жыл</c:v>
                </c:pt>
                <c:pt idx="2">
                  <c:v>2018 жыл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2807</c:v>
                </c:pt>
                <c:pt idx="1">
                  <c:v>2452</c:v>
                </c:pt>
                <c:pt idx="2">
                  <c:v>2375</c:v>
                </c:pt>
              </c:numCache>
            </c:numRef>
          </c:val>
        </c:ser>
        <c:dLbls/>
        <c:axId val="107800832"/>
        <c:axId val="145284096"/>
      </c:barChart>
      <c:catAx>
        <c:axId val="107800832"/>
        <c:scaling>
          <c:orientation val="minMax"/>
        </c:scaling>
        <c:axPos val="b"/>
        <c:tickLblPos val="nextTo"/>
        <c:crossAx val="145284096"/>
        <c:crosses val="autoZero"/>
        <c:auto val="1"/>
        <c:lblAlgn val="ctr"/>
        <c:lblOffset val="100"/>
      </c:catAx>
      <c:valAx>
        <c:axId val="145284096"/>
        <c:scaling>
          <c:orientation val="minMax"/>
        </c:scaling>
        <c:axPos val="l"/>
        <c:majorGridlines/>
        <c:numFmt formatCode="General" sourceLinked="1"/>
        <c:tickLblPos val="nextTo"/>
        <c:crossAx val="10780083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3282502447381861"/>
          <c:y val="5.9191398856563077E-2"/>
          <c:w val="0.86380427887646205"/>
          <c:h val="0.7711098997677406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2016 жыл</c:v>
                </c:pt>
                <c:pt idx="1">
                  <c:v>2017 жыл</c:v>
                </c:pt>
                <c:pt idx="2">
                  <c:v>2018 жыл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209</c:v>
                </c:pt>
                <c:pt idx="1">
                  <c:v>385</c:v>
                </c:pt>
                <c:pt idx="2">
                  <c:v>109</c:v>
                </c:pt>
              </c:numCache>
            </c:numRef>
          </c:val>
        </c:ser>
        <c:dLbls/>
        <c:axId val="144750848"/>
        <c:axId val="144752640"/>
      </c:barChart>
      <c:catAx>
        <c:axId val="144750848"/>
        <c:scaling>
          <c:orientation val="minMax"/>
        </c:scaling>
        <c:axPos val="b"/>
        <c:tickLblPos val="nextTo"/>
        <c:crossAx val="144752640"/>
        <c:crosses val="autoZero"/>
        <c:auto val="1"/>
        <c:lblAlgn val="ctr"/>
        <c:lblOffset val="100"/>
      </c:catAx>
      <c:valAx>
        <c:axId val="144752640"/>
        <c:scaling>
          <c:orientation val="minMax"/>
        </c:scaling>
        <c:axPos val="l"/>
        <c:majorGridlines/>
        <c:numFmt formatCode="General" sourceLinked="1"/>
        <c:tickLblPos val="nextTo"/>
        <c:crossAx val="1447508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045829-CEC6-4CF4-934D-336AC116E50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B63508-22B1-4C3A-B4CA-3074F635BFE2}">
      <dgm:prSet phldrT="[Текст]"/>
      <dgm:spPr/>
      <dgm:t>
        <a:bodyPr/>
        <a:lstStyle/>
        <a:p>
          <a:r>
            <a:rPr lang="kk-KZ" dirty="0" smtClean="0"/>
            <a:t>1</a:t>
          </a:r>
          <a:endParaRPr lang="ru-RU" dirty="0"/>
        </a:p>
      </dgm:t>
    </dgm:pt>
    <dgm:pt modelId="{2D53C53A-C8BC-487D-A2F8-BC93CF9DACE3}" type="parTrans" cxnId="{D88EB341-B0BA-4BD4-B8EB-6EB4254FDE50}">
      <dgm:prSet/>
      <dgm:spPr/>
      <dgm:t>
        <a:bodyPr/>
        <a:lstStyle/>
        <a:p>
          <a:endParaRPr lang="ru-RU"/>
        </a:p>
      </dgm:t>
    </dgm:pt>
    <dgm:pt modelId="{CA70E8B2-1A5A-4D30-AC06-18BF9AE0BFF7}" type="sibTrans" cxnId="{D88EB341-B0BA-4BD4-B8EB-6EB4254FDE50}">
      <dgm:prSet/>
      <dgm:spPr/>
      <dgm:t>
        <a:bodyPr/>
        <a:lstStyle/>
        <a:p>
          <a:endParaRPr lang="ru-RU"/>
        </a:p>
      </dgm:t>
    </dgm:pt>
    <dgm:pt modelId="{3128F001-D20C-45DF-98BE-495F0198190E}">
      <dgm:prSet phldrT="[Текст]"/>
      <dgm:spPr/>
      <dgm:t>
        <a:bodyPr/>
        <a:lstStyle/>
        <a:p>
          <a:r>
            <a:rPr lang="ru-RU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Жемқорлық масштабын</a:t>
          </a:r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азайту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20EBFF69-E526-4644-857F-4C2EFDCD9A7F}" type="parTrans" cxnId="{BDF89C68-C2A9-4086-9B07-043DB2616C48}">
      <dgm:prSet/>
      <dgm:spPr/>
      <dgm:t>
        <a:bodyPr/>
        <a:lstStyle/>
        <a:p>
          <a:endParaRPr lang="ru-RU"/>
        </a:p>
      </dgm:t>
    </dgm:pt>
    <dgm:pt modelId="{336BD706-DAF4-42EC-B6F0-C02795310B48}" type="sibTrans" cxnId="{BDF89C68-C2A9-4086-9B07-043DB2616C48}">
      <dgm:prSet/>
      <dgm:spPr/>
      <dgm:t>
        <a:bodyPr/>
        <a:lstStyle/>
        <a:p>
          <a:endParaRPr lang="ru-RU"/>
        </a:p>
      </dgm:t>
    </dgm:pt>
    <dgm:pt modelId="{3F1431D7-636D-4263-8CA9-2A3210D06E93}">
      <dgm:prSet phldrT="[Текст]"/>
      <dgm:spPr/>
      <dgm:t>
        <a:bodyPr/>
        <a:lstStyle/>
        <a:p>
          <a:r>
            <a:rPr lang="kk-KZ" dirty="0" smtClean="0"/>
            <a:t>2</a:t>
          </a:r>
          <a:endParaRPr lang="ru-RU" dirty="0"/>
        </a:p>
      </dgm:t>
    </dgm:pt>
    <dgm:pt modelId="{860DB579-4477-4995-8F78-41F5101B7C45}" type="parTrans" cxnId="{ACCFC27C-09B9-4A86-B358-8CD5DCA09212}">
      <dgm:prSet/>
      <dgm:spPr/>
      <dgm:t>
        <a:bodyPr/>
        <a:lstStyle/>
        <a:p>
          <a:endParaRPr lang="ru-RU"/>
        </a:p>
      </dgm:t>
    </dgm:pt>
    <dgm:pt modelId="{58C06436-C721-4B5C-BFFF-864B92E9BEF2}" type="sibTrans" cxnId="{ACCFC27C-09B9-4A86-B358-8CD5DCA09212}">
      <dgm:prSet/>
      <dgm:spPr/>
      <dgm:t>
        <a:bodyPr/>
        <a:lstStyle/>
        <a:p>
          <a:endParaRPr lang="ru-RU"/>
        </a:p>
      </dgm:t>
    </dgm:pt>
    <dgm:pt modelId="{B93E4050-D334-4DF0-9FAC-D019C61BC56D}">
      <dgm:prSet phldrT="[Текст]"/>
      <dgm:spPr/>
      <dgm:t>
        <a:bodyPr/>
        <a:lstStyle/>
        <a:p>
          <a:r>
            <a:rPr lang="ru-RU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Мемлекеттік</a:t>
          </a:r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органдардың ашықтығы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25B00EE-8F4C-4CAF-9174-F727390BA883}" type="parTrans" cxnId="{968D4304-148F-4F4A-80D3-DFA506BD01ED}">
      <dgm:prSet/>
      <dgm:spPr/>
      <dgm:t>
        <a:bodyPr/>
        <a:lstStyle/>
        <a:p>
          <a:endParaRPr lang="ru-RU"/>
        </a:p>
      </dgm:t>
    </dgm:pt>
    <dgm:pt modelId="{D25F0FFD-5BFA-4644-897F-2CE4885253BF}" type="sibTrans" cxnId="{968D4304-148F-4F4A-80D3-DFA506BD01ED}">
      <dgm:prSet/>
      <dgm:spPr/>
      <dgm:t>
        <a:bodyPr/>
        <a:lstStyle/>
        <a:p>
          <a:endParaRPr lang="ru-RU"/>
        </a:p>
      </dgm:t>
    </dgm:pt>
    <dgm:pt modelId="{C71D98E8-92F2-460C-9D36-B5794EBDBBA8}">
      <dgm:prSet phldrT="[Текст]"/>
      <dgm:spPr/>
      <dgm:t>
        <a:bodyPr/>
        <a:lstStyle/>
        <a:p>
          <a:r>
            <a:rPr lang="kk-KZ" dirty="0" smtClean="0"/>
            <a:t>3</a:t>
          </a:r>
          <a:endParaRPr lang="ru-RU" dirty="0"/>
        </a:p>
      </dgm:t>
    </dgm:pt>
    <dgm:pt modelId="{E131EA18-8FB9-456D-B0F2-3A03BB85BD82}" type="parTrans" cxnId="{E623E20A-0C8A-4A8C-A282-64669D003303}">
      <dgm:prSet/>
      <dgm:spPr/>
      <dgm:t>
        <a:bodyPr/>
        <a:lstStyle/>
        <a:p>
          <a:endParaRPr lang="ru-RU"/>
        </a:p>
      </dgm:t>
    </dgm:pt>
    <dgm:pt modelId="{323EB556-FD92-44D3-9F46-FA9B4E56FE89}" type="sibTrans" cxnId="{E623E20A-0C8A-4A8C-A282-64669D003303}">
      <dgm:prSet/>
      <dgm:spPr/>
      <dgm:t>
        <a:bodyPr/>
        <a:lstStyle/>
        <a:p>
          <a:endParaRPr lang="ru-RU"/>
        </a:p>
      </dgm:t>
    </dgm:pt>
    <dgm:pt modelId="{4A2E4B69-9A57-45DD-A333-0720ECF57311}">
      <dgm:prSet phldrT="[Текст]"/>
      <dgm:spPr/>
      <dgm:t>
        <a:bodyPr/>
        <a:lstStyle/>
        <a:p>
          <a:r>
            <a:rPr lang="ru-RU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Квазимемлекеттік</a:t>
          </a:r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және жеке</a:t>
          </a:r>
          <a:r>
            <a: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секторлардың ашықтығы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1A1889E-2CEA-4E6D-8BB1-5852DEDDE44E}" type="parTrans" cxnId="{D8080959-5A0A-4FBD-A561-749814F06CEF}">
      <dgm:prSet/>
      <dgm:spPr/>
      <dgm:t>
        <a:bodyPr/>
        <a:lstStyle/>
        <a:p>
          <a:endParaRPr lang="ru-RU"/>
        </a:p>
      </dgm:t>
    </dgm:pt>
    <dgm:pt modelId="{61F0D895-4C72-4C95-A243-1DD538A88D41}" type="sibTrans" cxnId="{D8080959-5A0A-4FBD-A561-749814F06CEF}">
      <dgm:prSet/>
      <dgm:spPr/>
      <dgm:t>
        <a:bodyPr/>
        <a:lstStyle/>
        <a:p>
          <a:endParaRPr lang="ru-RU"/>
        </a:p>
      </dgm:t>
    </dgm:pt>
    <dgm:pt modelId="{9B780D33-8D9C-4CCE-AB88-EA2A64BFC6B1}" type="pres">
      <dgm:prSet presAssocID="{48045829-CEC6-4CF4-934D-336AC116E50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7EF527-3E5F-41A0-A05A-E8F240ACE142}" type="pres">
      <dgm:prSet presAssocID="{66B63508-22B1-4C3A-B4CA-3074F635BFE2}" presName="composite" presStyleCnt="0"/>
      <dgm:spPr/>
    </dgm:pt>
    <dgm:pt modelId="{48759100-BDEB-4ADE-AF74-8D3DD5FECF07}" type="pres">
      <dgm:prSet presAssocID="{66B63508-22B1-4C3A-B4CA-3074F635BFE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B368A6-8D16-4B1A-8C75-D9777EA03B2E}" type="pres">
      <dgm:prSet presAssocID="{66B63508-22B1-4C3A-B4CA-3074F635BFE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98EB1F-B347-4273-BAEA-C3E795013998}" type="pres">
      <dgm:prSet presAssocID="{CA70E8B2-1A5A-4D30-AC06-18BF9AE0BFF7}" presName="sp" presStyleCnt="0"/>
      <dgm:spPr/>
    </dgm:pt>
    <dgm:pt modelId="{5CF03F3F-1283-4E43-8598-4C2491EF99A0}" type="pres">
      <dgm:prSet presAssocID="{3F1431D7-636D-4263-8CA9-2A3210D06E93}" presName="composite" presStyleCnt="0"/>
      <dgm:spPr/>
    </dgm:pt>
    <dgm:pt modelId="{05DFD774-3729-4A23-A7C4-F7D7D8E7537D}" type="pres">
      <dgm:prSet presAssocID="{3F1431D7-636D-4263-8CA9-2A3210D06E93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9BD828-37FA-4FAE-A4B6-963078AFA14B}" type="pres">
      <dgm:prSet presAssocID="{3F1431D7-636D-4263-8CA9-2A3210D06E93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FEBEA-2638-4314-883F-0032B81FD476}" type="pres">
      <dgm:prSet presAssocID="{58C06436-C721-4B5C-BFFF-864B92E9BEF2}" presName="sp" presStyleCnt="0"/>
      <dgm:spPr/>
    </dgm:pt>
    <dgm:pt modelId="{FE8A59A2-677E-45A2-A21F-C2D77536F2EA}" type="pres">
      <dgm:prSet presAssocID="{C71D98E8-92F2-460C-9D36-B5794EBDBBA8}" presName="composite" presStyleCnt="0"/>
      <dgm:spPr/>
    </dgm:pt>
    <dgm:pt modelId="{4192EDC7-F11F-466E-B814-C18C55563017}" type="pres">
      <dgm:prSet presAssocID="{C71D98E8-92F2-460C-9D36-B5794EBDBBA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86157-4D7F-4B80-B0A6-32BC59255317}" type="pres">
      <dgm:prSet presAssocID="{C71D98E8-92F2-460C-9D36-B5794EBDBBA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99791B5-BBA4-4BBC-9092-8C02F6132623}" type="presOf" srcId="{66B63508-22B1-4C3A-B4CA-3074F635BFE2}" destId="{48759100-BDEB-4ADE-AF74-8D3DD5FECF07}" srcOrd="0" destOrd="0" presId="urn:microsoft.com/office/officeart/2005/8/layout/chevron2"/>
    <dgm:cxn modelId="{D8080959-5A0A-4FBD-A561-749814F06CEF}" srcId="{C71D98E8-92F2-460C-9D36-B5794EBDBBA8}" destId="{4A2E4B69-9A57-45DD-A333-0720ECF57311}" srcOrd="0" destOrd="0" parTransId="{D1A1889E-2CEA-4E6D-8BB1-5852DEDDE44E}" sibTransId="{61F0D895-4C72-4C95-A243-1DD538A88D41}"/>
    <dgm:cxn modelId="{3568648F-00D0-4CDF-9154-310D28E48D3D}" type="presOf" srcId="{B93E4050-D334-4DF0-9FAC-D019C61BC56D}" destId="{5E9BD828-37FA-4FAE-A4B6-963078AFA14B}" srcOrd="0" destOrd="0" presId="urn:microsoft.com/office/officeart/2005/8/layout/chevron2"/>
    <dgm:cxn modelId="{BDF89C68-C2A9-4086-9B07-043DB2616C48}" srcId="{66B63508-22B1-4C3A-B4CA-3074F635BFE2}" destId="{3128F001-D20C-45DF-98BE-495F0198190E}" srcOrd="0" destOrd="0" parTransId="{20EBFF69-E526-4644-857F-4C2EFDCD9A7F}" sibTransId="{336BD706-DAF4-42EC-B6F0-C02795310B48}"/>
    <dgm:cxn modelId="{ACCFC27C-09B9-4A86-B358-8CD5DCA09212}" srcId="{48045829-CEC6-4CF4-934D-336AC116E50E}" destId="{3F1431D7-636D-4263-8CA9-2A3210D06E93}" srcOrd="1" destOrd="0" parTransId="{860DB579-4477-4995-8F78-41F5101B7C45}" sibTransId="{58C06436-C721-4B5C-BFFF-864B92E9BEF2}"/>
    <dgm:cxn modelId="{65A90FAD-710D-4AD5-A1A6-F44C999B74DF}" type="presOf" srcId="{48045829-CEC6-4CF4-934D-336AC116E50E}" destId="{9B780D33-8D9C-4CCE-AB88-EA2A64BFC6B1}" srcOrd="0" destOrd="0" presId="urn:microsoft.com/office/officeart/2005/8/layout/chevron2"/>
    <dgm:cxn modelId="{E623E20A-0C8A-4A8C-A282-64669D003303}" srcId="{48045829-CEC6-4CF4-934D-336AC116E50E}" destId="{C71D98E8-92F2-460C-9D36-B5794EBDBBA8}" srcOrd="2" destOrd="0" parTransId="{E131EA18-8FB9-456D-B0F2-3A03BB85BD82}" sibTransId="{323EB556-FD92-44D3-9F46-FA9B4E56FE89}"/>
    <dgm:cxn modelId="{65B01E48-5635-4B7E-AFF7-E02A678094A0}" type="presOf" srcId="{3128F001-D20C-45DF-98BE-495F0198190E}" destId="{F5B368A6-8D16-4B1A-8C75-D9777EA03B2E}" srcOrd="0" destOrd="0" presId="urn:microsoft.com/office/officeart/2005/8/layout/chevron2"/>
    <dgm:cxn modelId="{91552002-89E4-49A3-B78A-CC2E3C6DA877}" type="presOf" srcId="{3F1431D7-636D-4263-8CA9-2A3210D06E93}" destId="{05DFD774-3729-4A23-A7C4-F7D7D8E7537D}" srcOrd="0" destOrd="0" presId="urn:microsoft.com/office/officeart/2005/8/layout/chevron2"/>
    <dgm:cxn modelId="{B69F3D2F-1641-4AD2-8D4B-6BCC0A101D91}" type="presOf" srcId="{C71D98E8-92F2-460C-9D36-B5794EBDBBA8}" destId="{4192EDC7-F11F-466E-B814-C18C55563017}" srcOrd="0" destOrd="0" presId="urn:microsoft.com/office/officeart/2005/8/layout/chevron2"/>
    <dgm:cxn modelId="{968D4304-148F-4F4A-80D3-DFA506BD01ED}" srcId="{3F1431D7-636D-4263-8CA9-2A3210D06E93}" destId="{B93E4050-D334-4DF0-9FAC-D019C61BC56D}" srcOrd="0" destOrd="0" parTransId="{325B00EE-8F4C-4CAF-9174-F727390BA883}" sibTransId="{D25F0FFD-5BFA-4644-897F-2CE4885253BF}"/>
    <dgm:cxn modelId="{D88EB341-B0BA-4BD4-B8EB-6EB4254FDE50}" srcId="{48045829-CEC6-4CF4-934D-336AC116E50E}" destId="{66B63508-22B1-4C3A-B4CA-3074F635BFE2}" srcOrd="0" destOrd="0" parTransId="{2D53C53A-C8BC-487D-A2F8-BC93CF9DACE3}" sibTransId="{CA70E8B2-1A5A-4D30-AC06-18BF9AE0BFF7}"/>
    <dgm:cxn modelId="{4E40504D-39FA-4EC6-A666-2611F0C44FBC}" type="presOf" srcId="{4A2E4B69-9A57-45DD-A333-0720ECF57311}" destId="{D9986157-4D7F-4B80-B0A6-32BC59255317}" srcOrd="0" destOrd="0" presId="urn:microsoft.com/office/officeart/2005/8/layout/chevron2"/>
    <dgm:cxn modelId="{2117892E-F129-47D6-8F6A-3DB1A23115FC}" type="presParOf" srcId="{9B780D33-8D9C-4CCE-AB88-EA2A64BFC6B1}" destId="{187EF527-3E5F-41A0-A05A-E8F240ACE142}" srcOrd="0" destOrd="0" presId="urn:microsoft.com/office/officeart/2005/8/layout/chevron2"/>
    <dgm:cxn modelId="{0B65F7F6-28C3-476C-A4F5-70030E038517}" type="presParOf" srcId="{187EF527-3E5F-41A0-A05A-E8F240ACE142}" destId="{48759100-BDEB-4ADE-AF74-8D3DD5FECF07}" srcOrd="0" destOrd="0" presId="urn:microsoft.com/office/officeart/2005/8/layout/chevron2"/>
    <dgm:cxn modelId="{34915595-FF63-4521-8D66-26841E2DD658}" type="presParOf" srcId="{187EF527-3E5F-41A0-A05A-E8F240ACE142}" destId="{F5B368A6-8D16-4B1A-8C75-D9777EA03B2E}" srcOrd="1" destOrd="0" presId="urn:microsoft.com/office/officeart/2005/8/layout/chevron2"/>
    <dgm:cxn modelId="{8519DBAF-59A1-494D-9FED-563ADE26D0FC}" type="presParOf" srcId="{9B780D33-8D9C-4CCE-AB88-EA2A64BFC6B1}" destId="{5398EB1F-B347-4273-BAEA-C3E795013998}" srcOrd="1" destOrd="0" presId="urn:microsoft.com/office/officeart/2005/8/layout/chevron2"/>
    <dgm:cxn modelId="{886B81BD-04F9-43FC-94C8-2BF815B38F86}" type="presParOf" srcId="{9B780D33-8D9C-4CCE-AB88-EA2A64BFC6B1}" destId="{5CF03F3F-1283-4E43-8598-4C2491EF99A0}" srcOrd="2" destOrd="0" presId="urn:microsoft.com/office/officeart/2005/8/layout/chevron2"/>
    <dgm:cxn modelId="{89E14774-5FB6-45CD-893F-9CEFED623283}" type="presParOf" srcId="{5CF03F3F-1283-4E43-8598-4C2491EF99A0}" destId="{05DFD774-3729-4A23-A7C4-F7D7D8E7537D}" srcOrd="0" destOrd="0" presId="urn:microsoft.com/office/officeart/2005/8/layout/chevron2"/>
    <dgm:cxn modelId="{3D4D720D-A2F6-4B46-9F5D-55A4439FF61A}" type="presParOf" srcId="{5CF03F3F-1283-4E43-8598-4C2491EF99A0}" destId="{5E9BD828-37FA-4FAE-A4B6-963078AFA14B}" srcOrd="1" destOrd="0" presId="urn:microsoft.com/office/officeart/2005/8/layout/chevron2"/>
    <dgm:cxn modelId="{7A594AA5-2CE7-4220-8A21-DA2EC8AA0773}" type="presParOf" srcId="{9B780D33-8D9C-4CCE-AB88-EA2A64BFC6B1}" destId="{294FEBEA-2638-4314-883F-0032B81FD476}" srcOrd="3" destOrd="0" presId="urn:microsoft.com/office/officeart/2005/8/layout/chevron2"/>
    <dgm:cxn modelId="{2FC1E912-911C-4A04-ABE2-6EC0419E47FF}" type="presParOf" srcId="{9B780D33-8D9C-4CCE-AB88-EA2A64BFC6B1}" destId="{FE8A59A2-677E-45A2-A21F-C2D77536F2EA}" srcOrd="4" destOrd="0" presId="urn:microsoft.com/office/officeart/2005/8/layout/chevron2"/>
    <dgm:cxn modelId="{637363EF-C712-417A-89E6-406323F3C399}" type="presParOf" srcId="{FE8A59A2-677E-45A2-A21F-C2D77536F2EA}" destId="{4192EDC7-F11F-466E-B814-C18C55563017}" srcOrd="0" destOrd="0" presId="urn:microsoft.com/office/officeart/2005/8/layout/chevron2"/>
    <dgm:cxn modelId="{7044CB53-8AB6-402A-81D8-FB538B30E252}" type="presParOf" srcId="{FE8A59A2-677E-45A2-A21F-C2D77536F2EA}" destId="{D9986157-4D7F-4B80-B0A6-32BC5925531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59100-BDEB-4ADE-AF74-8D3DD5FECF07}">
      <dsp:nvSpPr>
        <dsp:cNvPr id="0" name=""/>
        <dsp:cNvSpPr/>
      </dsp:nvSpPr>
      <dsp:spPr>
        <a:xfrm rot="5400000">
          <a:off x="-194848" y="195369"/>
          <a:ext cx="1298992" cy="909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kern="1200" dirty="0" smtClean="0"/>
            <a:t>1</a:t>
          </a:r>
          <a:endParaRPr lang="ru-RU" sz="2500" kern="1200" dirty="0"/>
        </a:p>
      </dsp:txBody>
      <dsp:txXfrm rot="-5400000">
        <a:off x="1" y="455169"/>
        <a:ext cx="909295" cy="389697"/>
      </dsp:txXfrm>
    </dsp:sp>
    <dsp:sp modelId="{F5B368A6-8D16-4B1A-8C75-D9777EA03B2E}">
      <dsp:nvSpPr>
        <dsp:cNvPr id="0" name=""/>
        <dsp:cNvSpPr/>
      </dsp:nvSpPr>
      <dsp:spPr>
        <a:xfrm rot="5400000">
          <a:off x="4068721" y="-3158906"/>
          <a:ext cx="844345" cy="71631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Жемқорлық масштабын</a:t>
          </a:r>
          <a:r>
            <a:rPr lang="ru-RU" sz="27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азайту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09295" y="41738"/>
        <a:ext cx="7121980" cy="761909"/>
      </dsp:txXfrm>
    </dsp:sp>
    <dsp:sp modelId="{05DFD774-3729-4A23-A7C4-F7D7D8E7537D}">
      <dsp:nvSpPr>
        <dsp:cNvPr id="0" name=""/>
        <dsp:cNvSpPr/>
      </dsp:nvSpPr>
      <dsp:spPr>
        <a:xfrm rot="5400000">
          <a:off x="-194848" y="1295574"/>
          <a:ext cx="1298992" cy="909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kern="1200" dirty="0" smtClean="0"/>
            <a:t>2</a:t>
          </a:r>
          <a:endParaRPr lang="ru-RU" sz="2500" kern="1200" dirty="0"/>
        </a:p>
      </dsp:txBody>
      <dsp:txXfrm rot="-5400000">
        <a:off x="1" y="1555374"/>
        <a:ext cx="909295" cy="389697"/>
      </dsp:txXfrm>
    </dsp:sp>
    <dsp:sp modelId="{5E9BD828-37FA-4FAE-A4B6-963078AFA14B}">
      <dsp:nvSpPr>
        <dsp:cNvPr id="0" name=""/>
        <dsp:cNvSpPr/>
      </dsp:nvSpPr>
      <dsp:spPr>
        <a:xfrm rot="5400000">
          <a:off x="4068721" y="-2058701"/>
          <a:ext cx="844345" cy="71631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Мемлекеттік</a:t>
          </a:r>
          <a:r>
            <a:rPr lang="ru-RU" sz="27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органдардың ашықтығы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09295" y="1141943"/>
        <a:ext cx="7121980" cy="761909"/>
      </dsp:txXfrm>
    </dsp:sp>
    <dsp:sp modelId="{4192EDC7-F11F-466E-B814-C18C55563017}">
      <dsp:nvSpPr>
        <dsp:cNvPr id="0" name=""/>
        <dsp:cNvSpPr/>
      </dsp:nvSpPr>
      <dsp:spPr>
        <a:xfrm rot="5400000">
          <a:off x="-194848" y="2395779"/>
          <a:ext cx="1298992" cy="9092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2500" kern="1200" dirty="0" smtClean="0"/>
            <a:t>3</a:t>
          </a:r>
          <a:endParaRPr lang="ru-RU" sz="2500" kern="1200" dirty="0"/>
        </a:p>
      </dsp:txBody>
      <dsp:txXfrm rot="-5400000">
        <a:off x="1" y="2655579"/>
        <a:ext cx="909295" cy="389697"/>
      </dsp:txXfrm>
    </dsp:sp>
    <dsp:sp modelId="{D9986157-4D7F-4B80-B0A6-32BC59255317}">
      <dsp:nvSpPr>
        <dsp:cNvPr id="0" name=""/>
        <dsp:cNvSpPr/>
      </dsp:nvSpPr>
      <dsp:spPr>
        <a:xfrm rot="5400000">
          <a:off x="4068721" y="-958495"/>
          <a:ext cx="844345" cy="71631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7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Квазимемлекеттік</a:t>
          </a:r>
          <a:r>
            <a:rPr lang="ru-RU" sz="27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және жеке</a:t>
          </a:r>
          <a:r>
            <a:rPr lang="ru-RU" sz="2700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700" kern="1200" dirty="0" err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секторлардың ашықтығы</a:t>
          </a:r>
          <a:endParaRPr lang="ru-RU" sz="27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909295" y="2242149"/>
        <a:ext cx="7121980" cy="7619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A4324-5E4C-42EC-AE80-1EC01DFA5C49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D4B1E-139A-4BFB-856E-3BDBEB4E6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854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6545-6C41-4AF6-A5D5-02BB0EA2E76A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FF59-6725-4362-9106-46206152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86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6545-6C41-4AF6-A5D5-02BB0EA2E76A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FF59-6725-4362-9106-46206152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83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6545-6C41-4AF6-A5D5-02BB0EA2E76A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FF59-6725-4362-9106-46206152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807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52537" y="2340918"/>
            <a:ext cx="5746171" cy="46166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en-GB" sz="2400" b="0" dirty="0">
                <a:solidFill>
                  <a:srgbClr val="2868A4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279740"/>
            <a:r>
              <a:rPr lang="ru-RU" dirty="0"/>
              <a:t>Наименование проекта</a:t>
            </a:r>
            <a:endParaRPr lang="en-GB" dirty="0"/>
          </a:p>
        </p:txBody>
      </p:sp>
      <p:sp>
        <p:nvSpPr>
          <p:cNvPr id="22" name="Подзаголовок 2">
            <a:extLst>
              <a:ext uri="{FF2B5EF4-FFF2-40B4-BE49-F238E27FC236}">
                <a16:creationId xmlns="" xmlns:a16="http://schemas.microsoft.com/office/drawing/2014/main" id="{538DCBED-2335-4678-8F83-B693E2206D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2537" y="4507748"/>
            <a:ext cx="1904359" cy="23023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en-GB" sz="1200" b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</a:lstStyle>
          <a:p>
            <a:pPr marL="42869" lvl="0" indent="-214313">
              <a:lnSpc>
                <a:spcPct val="100000"/>
              </a:lnSpc>
              <a:spcBef>
                <a:spcPct val="0"/>
              </a:spcBef>
              <a:spcAft>
                <a:spcPts val="450"/>
              </a:spcAft>
            </a:pPr>
            <a:r>
              <a:rPr lang="ru-RU" dirty="0"/>
              <a:t>Дата</a:t>
            </a:r>
            <a:endParaRPr lang="en-GB" dirty="0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CFD63E91-F7D9-46B4-8EC8-17A318A9C1C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21416" b="29091"/>
          <a:stretch/>
        </p:blipFill>
        <p:spPr>
          <a:xfrm>
            <a:off x="4700727" y="1905000"/>
            <a:ext cx="4443275" cy="32385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819F6FC-AA13-40B6-97AB-56E224DB6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562" y="1211351"/>
            <a:ext cx="3281895" cy="50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9247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9C47E-9040-4C0C-B3AA-EDA60177F6F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315090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B87ED-3AE8-4C23-A949-4859CDAEB2D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56112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1D8AE1-8DB3-475C-8E08-91822872497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48269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D8409-E284-4893-96A3-BF9867F688D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276404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16E47-32B2-453C-A1AF-901A2DCB31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90754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C2603-6078-41CD-A545-90B43FF8ADC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11774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4ED67-1D50-4AA1-9655-8256BE31380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0976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6545-6C41-4AF6-A5D5-02BB0EA2E76A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FF59-6725-4362-9106-46206152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1261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0C88E-3BA3-4416-8140-88E147FEDE4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034911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01C0F-8DEE-4D64-8024-E56BB9D8C5D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50052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094FC-71CB-4E24-99FC-34ABBAB5C76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5048009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A606D-8492-460E-9564-015AD6487A8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69852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6545-6C41-4AF6-A5D5-02BB0EA2E76A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FF59-6725-4362-9106-46206152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642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6545-6C41-4AF6-A5D5-02BB0EA2E76A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FF59-6725-4362-9106-46206152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0242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6545-6C41-4AF6-A5D5-02BB0EA2E76A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FF59-6725-4362-9106-46206152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47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6545-6C41-4AF6-A5D5-02BB0EA2E76A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FF59-6725-4362-9106-46206152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54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6545-6C41-4AF6-A5D5-02BB0EA2E76A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FF59-6725-4362-9106-46206152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839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6545-6C41-4AF6-A5D5-02BB0EA2E76A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FF59-6725-4362-9106-46206152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9381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66545-6C41-4AF6-A5D5-02BB0EA2E76A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C6FF59-6725-4362-9106-46206152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1399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66545-6C41-4AF6-A5D5-02BB0EA2E76A}" type="datetimeFigureOut">
              <a:rPr lang="ru-RU" smtClean="0"/>
              <a:pPr/>
              <a:t>27.08.2019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6FF59-6725-4362-9106-46206152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475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B7C279FA-36D0-4959-8CA1-E8A51E1C317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96801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42381"/>
            <a:ext cx="3456384" cy="94186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28596" y="142858"/>
            <a:ext cx="78581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СЫБАЙЛАС ЖЕМҚОРЛЫҚҚА ҚАРСЫ ІС-ҚИМЫЛ (СЫБАЙЛАС ЖЕМҚОРЛЫҚҚА ҚАРСЫ ҚЫЗМЕТ) АГЕНТТІГІ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>
            <a:extLst>
              <a:ext uri="{FF2B5EF4-FFF2-40B4-BE49-F238E27FC236}">
                <a16:creationId xmlns="" xmlns:a16="http://schemas.microsoft.com/office/drawing/2014/main" id="{F7162F71-A8B6-4FBA-A425-157B6219E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20" y="2643188"/>
            <a:ext cx="8072494" cy="138499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ЖАЛПЫРЕСПУБЛИКАЛЫҚ БІРЫҢҒАЙ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«АДАЛДЫҚ САҒАТЫ»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7620" y="1071552"/>
            <a:ext cx="1440160" cy="1342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17719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4520" y="214296"/>
            <a:ext cx="3767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ПАРАСАТТЫЛЫҚ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758958"/>
            <a:ext cx="941200" cy="131272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785918" y="928676"/>
            <a:ext cx="6697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«Үш-ақ нәрсе адамның қасиеті: ыстық қайрат, нұрлы ақыл, жылы жүрек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(А. Құнанбайұлы)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85918" y="2071684"/>
            <a:ext cx="685870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«Бақыттың мәні – парасаттылықта, әркімнің өз алдына игілікті мақсат қоя білуінде, ол мақсатпен кездейсоқ рақат үшін емес, адамның өз мінез-құлқын, іс-әрекетін ерікті түрде өзгертіп, ізгілікке бағыттап отыруында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(Әл – Фараби)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2214560"/>
            <a:ext cx="951011" cy="1512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786196"/>
            <a:ext cx="1047937" cy="115725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1857356" y="3701396"/>
            <a:ext cx="67684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«Өмірде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 бастысы – адамдық парасаттылық, білім, жоғары кәсіпқойлық және өз Отанына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адалдық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(Қ. Тоқаев)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58214" y="142858"/>
            <a:ext cx="57150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9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98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95375" y="214296"/>
            <a:ext cx="19768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ӘДІЛДІК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590572"/>
            <a:ext cx="1512168" cy="21090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5664" y="1065335"/>
            <a:ext cx="6606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Кімде-кімнің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әділдігі жоқ болса, оның ұяты да жоқ».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Қайғы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келсе, қарсы тұр, құлай берме, қызық келсе, қызықпа, оңғаққа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ерме. Жүрегіңді 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сүңгі де, түбін көзде, сонан тапқан - шын асыл, тастай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көрме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(А. Құнанбайұлы)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3571882"/>
            <a:ext cx="66967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«Әділ сөйлеп, адал жүр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(Қ.А. </a:t>
            </a:r>
            <a:r>
              <a:rPr lang="kk-KZ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Ясауи </a:t>
            </a:r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596" y="2880729"/>
            <a:ext cx="1572766" cy="204459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8358214" y="142858"/>
            <a:ext cx="57150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10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1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14744" y="0"/>
            <a:ext cx="16225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СЕНІМ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3108" y="714362"/>
            <a:ext cx="6606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«Сенім. Бұл бір ұлы күш. Сенімге ие болу - өмірді мәнді етеді».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(І. Есенберлин)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2300115"/>
            <a:ext cx="6840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«Сен - ата-анаңның үмітісің. Сен қайталанбас тұлғасың, өз өміріңнің белсенді жасаушысысың, сондықтан өзіңе ғана сен».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(Б. Момышұлы)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284" y="571486"/>
            <a:ext cx="1163705" cy="14961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626" r="23079"/>
          <a:stretch/>
        </p:blipFill>
        <p:spPr>
          <a:xfrm>
            <a:off x="7572396" y="2013036"/>
            <a:ext cx="1224136" cy="148740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145664" y="3730269"/>
            <a:ext cx="6606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«Жалпы адамзаттың жақсылығына сену - адамгершіліктің ең биік белгісі».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(М. Жұмабаев)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1472" y="3286130"/>
            <a:ext cx="1090170" cy="1623405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8358214" y="142858"/>
            <a:ext cx="57150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11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52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01068" cy="714362"/>
          </a:xfrm>
        </p:spPr>
        <p:txBody>
          <a:bodyPr/>
          <a:lstStyle/>
          <a:p>
            <a:pPr algn="ctr"/>
            <a:r>
              <a:rPr lang="kk-KZ" sz="3000" dirty="0" smtClean="0">
                <a:latin typeface="Times New Roman" pitchFamily="18" charset="0"/>
                <a:cs typeface="Times New Roman" pitchFamily="18" charset="0"/>
              </a:rPr>
              <a:t>ҚАСИЕТТІ ҚҰРАННЫҢ АЯТЫ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C:\Users\админ\Desktop\013597956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882"/>
            <a:ext cx="2009020" cy="143845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214428"/>
            <a:ext cx="600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Әй сенушілер! Әділдікте мықты тұрып, егер өздеріңнің, әке-шешелеріңнің және жақындарыңның зиянына болса да, Алла үшін айғақ болыңдар; бай немесе кедей болса да. Өйткені Алла, екеуіне де тым жақын. (Олардың халін біледі) Ендеше әділдік істеу нәпсіге ермеңдер. Егер тілдеріңді бұрып, шындықты бұрмаласаңдар, шәксіз Алла не істегендеріңді толық білуші.</a:t>
            </a:r>
            <a:endParaRPr lang="kk-K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714362"/>
            <a:ext cx="38576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ән-Ниса сүресінің, 135 – аяты </a:t>
            </a:r>
            <a:endParaRPr lang="kk-K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4" name="Picture 4" descr="C:\Users\админ\Desktop\Qur'anic_Manuscript_-_Maghribi_scrip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071552"/>
            <a:ext cx="2045381" cy="2569574"/>
          </a:xfrm>
          <a:prstGeom prst="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8358214" y="142858"/>
            <a:ext cx="57150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12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4143386"/>
            <a:ext cx="592935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Құранның осы аяты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ГАРВАРД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Университетінің Заң факультетінің кіре берісінде орналастырылған </a:t>
            </a:r>
            <a:endParaRPr lang="kk-KZ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000246"/>
            <a:ext cx="7886700" cy="994172"/>
          </a:xfrm>
        </p:spPr>
        <p:txBody>
          <a:bodyPr/>
          <a:lstStyle/>
          <a:p>
            <a:pPr algn="ctr"/>
            <a:r>
              <a:rPr lang="kk-K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НАЗАРЛАРЫҢЫЗҒА</a:t>
            </a:r>
            <a:br>
              <a:rPr lang="kk-K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kk-KZ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РАХМЕТ!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063634"/>
            <a:ext cx="1337372" cy="17938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14480" y="1216404"/>
            <a:ext cx="7143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Сыбайлас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жемқорлықпен белсенді күрес жалғасатын болады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Қарамағындағы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қызметкерлер сыбайлас жемқорлыққа қатысты құқықбұзушылық жасаған жағдайда бірінші басшылардың жеке тәртіптік жауапкершілігін күшейту мәселесін пысықтау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.»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kk-KZ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1200" b="1" i="1" dirty="0" smtClean="0">
                <a:latin typeface="Times New Roman" pitchFamily="18" charset="0"/>
                <a:cs typeface="Times New Roman" pitchFamily="18" charset="0"/>
              </a:rPr>
              <a:t>(Н.Назарбаев, 2018 жылғы 5 қазандағы жолдауынан)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1010"/>
          <a:stretch/>
        </p:blipFill>
        <p:spPr>
          <a:xfrm>
            <a:off x="7286644" y="3041350"/>
            <a:ext cx="1643074" cy="1816416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303008" y="3329895"/>
            <a:ext cx="68407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noProof="1" smtClean="0">
                <a:latin typeface="Times New Roman" pitchFamily="18" charset="0"/>
                <a:cs typeface="Times New Roman" pitchFamily="18" charset="0"/>
              </a:rPr>
              <a:t>жемқорлықтың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түп-тамыры жойылғанша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күресеміз.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50000"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Мемлекет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пен азаматтардың күшін біріктіреміз. Тек қана жазалау шаралары жеткіліксіз. Жемқорлықтың кез-келген түріне мүлдем төзбеушілік таныту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.»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1200" b="1" i="1" dirty="0" smtClean="0">
                <a:latin typeface="Times New Roman" pitchFamily="18" charset="0"/>
                <a:cs typeface="Times New Roman" pitchFamily="18" charset="0"/>
              </a:rPr>
              <a:t>(Қ. Тоқаев, Сайлауалды бағдарламасынан)</a:t>
            </a:r>
            <a:endParaRPr lang="ru-RU" sz="1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068" y="129587"/>
            <a:ext cx="7072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latin typeface="Times New Roman" pitchFamily="18" charset="0"/>
                <a:cs typeface="Times New Roman" pitchFamily="18" charset="0"/>
              </a:rPr>
              <a:t>СЫБАЙЛАС ЖЕМҚОРЛЫҚҚА ҚАРСЫ ІС-ҚИМЫЛ – КҮН ТӘРТІБІНДЕГІ БАСТЫ МӘСЕЛЕ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429652" y="142858"/>
            <a:ext cx="57150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1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534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0" y="1071552"/>
            <a:ext cx="24849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·АДАЛДЫҚ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0" y="1785932"/>
            <a:ext cx="3903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·ПАРАСАТТЫЛЫҚ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2428874"/>
            <a:ext cx="21130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·ӘДІЛДІК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32" y="3143254"/>
            <a:ext cx="17588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·СЕНІМ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36238" y="214296"/>
            <a:ext cx="46891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НЕГІЗГІ ҚҰНДЫЛЫҚ:</a:t>
            </a:r>
            <a:endParaRPr lang="ru-RU" sz="3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58214" y="142858"/>
            <a:ext cx="57150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2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админ\Pictures\ппр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1062410"/>
            <a:ext cx="5000660" cy="263327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3857620" y="3714758"/>
            <a:ext cx="164307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Қасым ханның «Қасқа жолы»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3857634"/>
            <a:ext cx="164307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Есім ханның</a:t>
            </a:r>
          </a:p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«Ескі жолы»</a:t>
            </a:r>
          </a:p>
          <a:p>
            <a:pPr algn="ctr"/>
            <a:endParaRPr lang="kk-KZ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572396" y="3786196"/>
            <a:ext cx="1643074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Тәуке ханның «Жеті жарғысы»</a:t>
            </a:r>
          </a:p>
        </p:txBody>
      </p:sp>
    </p:spTree>
    <p:extLst>
      <p:ext uri="{BB962C8B-B14F-4D97-AF65-F5344CB8AC3E}">
        <p14:creationId xmlns:p14="http://schemas.microsoft.com/office/powerpoint/2010/main" xmlns="" val="25439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9"/>
          <p:cNvSpPr txBox="1"/>
          <p:nvPr/>
        </p:nvSpPr>
        <p:spPr>
          <a:xfrm>
            <a:off x="285720" y="214296"/>
            <a:ext cx="8501089" cy="83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 defTabSz="844083">
              <a:lnSpc>
                <a:spcPct val="110000"/>
              </a:lnSpc>
              <a:defRPr/>
            </a:pP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ҚАЗАҚСТАН РЕСПУБЛИКАСЫНЫҢ </a:t>
            </a:r>
            <a:r>
              <a:rPr lang="ru-RU" alt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2015-2025</a:t>
            </a:r>
            <a:r>
              <a:rPr lang="ru-RU" alt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ЖЫЛДАРҒА АРНАЛҒАН СЫБАЙЛАС ЖЕМҚОРЛЫҚҚА ҚАРСЫ СТРАТЕГИЯСЫ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1142990"/>
            <a:ext cx="2500330" cy="35719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МАҚСАТТАРЫ:</a:t>
            </a:r>
          </a:p>
        </p:txBody>
      </p:sp>
      <p:graphicFrame>
        <p:nvGraphicFramePr>
          <p:cNvPr id="25" name="Схема 24"/>
          <p:cNvGraphicFramePr/>
          <p:nvPr/>
        </p:nvGraphicFramePr>
        <p:xfrm>
          <a:off x="428596" y="1643056"/>
          <a:ext cx="8072494" cy="3500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Скругленный прямоугольник 25"/>
          <p:cNvSpPr/>
          <p:nvPr/>
        </p:nvSpPr>
        <p:spPr>
          <a:xfrm>
            <a:off x="8358214" y="142858"/>
            <a:ext cx="57150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3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1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71420"/>
            <a:ext cx="5929354" cy="571504"/>
          </a:xfrm>
          <a:noFill/>
        </p:spPr>
        <p:txBody>
          <a:bodyPr>
            <a:noAutofit/>
          </a:bodyPr>
          <a:lstStyle/>
          <a:p>
            <a:pPr algn="ctr"/>
            <a:r>
              <a:rPr lang="kk-KZ" sz="25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Қылмыстар бойынша статистика</a:t>
            </a:r>
            <a:endParaRPr lang="ru-RU" sz="25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xmlns="" val="1767438284"/>
              </p:ext>
            </p:extLst>
          </p:nvPr>
        </p:nvGraphicFramePr>
        <p:xfrm>
          <a:off x="214282" y="1500180"/>
          <a:ext cx="4286280" cy="2786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928662" y="1746494"/>
            <a:ext cx="1008112" cy="253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2807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85918" y="2357436"/>
            <a:ext cx="100013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2452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14612" y="2500312"/>
            <a:ext cx="100013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2375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214414" y="4143386"/>
            <a:ext cx="235742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2019 жылдың                 7 айында –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1738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58214" y="142858"/>
            <a:ext cx="57150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4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xmlns="" val="823048093"/>
              </p:ext>
            </p:extLst>
          </p:nvPr>
        </p:nvGraphicFramePr>
        <p:xfrm>
          <a:off x="4643438" y="1714494"/>
          <a:ext cx="4357718" cy="2357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6215074" y="1928808"/>
            <a:ext cx="1008112" cy="253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385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14942" y="2428874"/>
            <a:ext cx="1000132" cy="2143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209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72330" y="2643188"/>
            <a:ext cx="1000132" cy="2857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1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109</a:t>
            </a:r>
            <a:endParaRPr lang="ru-RU" sz="15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6215106" y="4143386"/>
            <a:ext cx="235742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2019 жылдың                 7 айында –</a:t>
            </a:r>
            <a:r>
              <a:rPr lang="kk-K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56 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928662" y="714362"/>
            <a:ext cx="35719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Республика бойынша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5286380" y="642924"/>
            <a:ext cx="35719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Облыс бойынша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2393150" y="2964650"/>
            <a:ext cx="43577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7587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058" y="1142990"/>
            <a:ext cx="4812665" cy="24063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428742"/>
            <a:ext cx="2096458" cy="4449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7224" y="2357436"/>
            <a:ext cx="2707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1A58"/>
                </a:solidFill>
                <a:latin typeface="Times New Roman" pitchFamily="18" charset="0"/>
                <a:cs typeface="Times New Roman" pitchFamily="18" charset="0"/>
              </a:rPr>
              <a:t>31</a:t>
            </a:r>
            <a:r>
              <a:rPr lang="en-US" sz="4800" b="1" dirty="0" smtClean="0">
                <a:solidFill>
                  <a:srgbClr val="001A5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4800" b="1" dirty="0" smtClean="0">
                <a:solidFill>
                  <a:srgbClr val="001A58"/>
                </a:solidFill>
                <a:latin typeface="Times New Roman" pitchFamily="18" charset="0"/>
                <a:cs typeface="Times New Roman" pitchFamily="18" charset="0"/>
              </a:rPr>
              <a:t>ұпай</a:t>
            </a:r>
            <a:endParaRPr lang="ru-RU" sz="4800" b="1" dirty="0">
              <a:solidFill>
                <a:srgbClr val="001A5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5763" y="4029028"/>
            <a:ext cx="85825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Қазақстанның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рейтингте болған барлық уақытындағы ең жоғары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көрсеткіш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14296"/>
            <a:ext cx="8215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16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ХАЛЫҚАРАЛЫҚ ҰЙЫМНЫҢ БАҒАСЫ</a:t>
            </a:r>
            <a:endParaRPr lang="kk-KZ" sz="16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58214" y="142858"/>
            <a:ext cx="57150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5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80" y="0"/>
            <a:ext cx="7886700" cy="994172"/>
          </a:xfrm>
        </p:spPr>
        <p:txBody>
          <a:bodyPr/>
          <a:lstStyle/>
          <a:p>
            <a:r>
              <a:rPr lang="kk-KZ" b="1" dirty="0" smtClean="0">
                <a:solidFill>
                  <a:srgbClr val="2E06C2"/>
                </a:solidFill>
                <a:latin typeface="Times New Roman" pitchFamily="18" charset="0"/>
                <a:cs typeface="Times New Roman" pitchFamily="18" charset="0"/>
              </a:rPr>
              <a:t>“Адал ұрпақ” ерікті мектеп клубтары</a:t>
            </a:r>
            <a:endParaRPr lang="ru-RU" b="1" dirty="0">
              <a:solidFill>
                <a:srgbClr val="2E06C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дмин\Desktop\adal_urpak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502"/>
            <a:ext cx="2071670" cy="1995019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86050" y="3506938"/>
            <a:ext cx="600079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0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Өңіріміздің өзінде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300</a:t>
            </a:r>
            <a:r>
              <a:rPr kumimoji="0" lang="kk-KZ" sz="20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мыңнан аса мүшелерді қамтитын </a:t>
            </a:r>
            <a:r>
              <a:rPr kumimoji="0" lang="kk-KZ" sz="20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903</a:t>
            </a:r>
            <a:r>
              <a:rPr kumimoji="0" lang="kk-KZ" sz="20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мектеп клубтары бар.</a:t>
            </a:r>
            <a:endParaRPr kumimoji="0" lang="kk-KZ" sz="20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3357554" y="857238"/>
            <a:ext cx="292895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НЕГІЗГІ МАҚСАТЫ: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1214428"/>
            <a:ext cx="885828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indent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Жалпы адамгершілік және ұлттық құндылықтар аясында өскелең ұрпақтың бойына сыбайлас жемқорлыққа қарсы мәдениетті қалыптастыру және оған қарсы тұруға дайын тұлғаларды тәрбиелеу.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58214" y="142858"/>
            <a:ext cx="57150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6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админ\Desktop\Logo-ZHem-orly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571618"/>
            <a:ext cx="3786182" cy="2208607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8358246" cy="994172"/>
          </a:xfrm>
        </p:spPr>
        <p:txBody>
          <a:bodyPr/>
          <a:lstStyle/>
          <a:p>
            <a:r>
              <a:rPr lang="kk-KZ" b="1" dirty="0" smtClean="0">
                <a:solidFill>
                  <a:srgbClr val="2E06C2"/>
                </a:solidFill>
                <a:latin typeface="Times New Roman" pitchFamily="18" charset="0"/>
                <a:cs typeface="Times New Roman" pitchFamily="18" charset="0"/>
              </a:rPr>
              <a:t>“Саналы ұрпақ” жобалық кеңсесі</a:t>
            </a:r>
            <a:endParaRPr lang="ru-RU" b="1" dirty="0">
              <a:solidFill>
                <a:srgbClr val="2E06C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928662" y="1285866"/>
            <a:ext cx="292895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НЕГІЗГІ МАҚСАТЫ: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071684"/>
            <a:ext cx="52149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Білім беру жүйесінде сыбайлас жемқорлықты жою, білім беру жүйесі арқылы сыбайлас жемқорлықтан бас тарту ортасын қалыптастыру.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500444"/>
            <a:ext cx="56435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“Саналы ұрпақ</a:t>
            </a: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” жобалық кеңсесі Облыстағы                </a:t>
            </a:r>
            <a:r>
              <a:rPr lang="kk-KZ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жоғары оқу орындарында </a:t>
            </a:r>
            <a:r>
              <a:rPr lang="kk-KZ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(Халықаралық Қазақ-Түрік және Сырдария университеттері) </a:t>
            </a: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және                       </a:t>
            </a:r>
            <a:r>
              <a:rPr lang="kk-KZ" sz="2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kk-KZ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колледждерде ашылған.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358214" y="142858"/>
            <a:ext cx="57150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7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57620" y="129587"/>
            <a:ext cx="23487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kk-KZ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АДАЛДЫҚ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571486"/>
            <a:ext cx="1269754" cy="17709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28794" y="857238"/>
            <a:ext cx="6606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Алдау қоспай, адал еңбегін сатқан, қолы өнерлі қазақтың әулиесі - сол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indent="457200" algn="just"/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Еңбек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етсең ерінбей, тояды қарның тіленбей»</a:t>
            </a:r>
          </a:p>
          <a:p>
            <a:pPr algn="r"/>
            <a:endParaRPr lang="kk-KZ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(А. Құнанбайұлы)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2588955"/>
            <a:ext cx="7143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Мақтан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 мал жима, жан үшін жи, Ғибадат пен адалдық ар үшін жи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indent="457200"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Бізше адам өмірін түзеуге, барлық адамдар тату тұруға негізгісі – адал еңбек, ақ жүрек, арлы ақыл болуы керек. Дүниеде бұл үшеуі үстем болмай, адам баласына тыныш өмір сүруге мүмкіндік жоқ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r"/>
            <a:endParaRPr lang="kk-KZ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kk-KZ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(Ш. Құдайбердіұлы)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1623" y="2912714"/>
            <a:ext cx="1652409" cy="1587862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8358214" y="142858"/>
            <a:ext cx="571504" cy="2857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>
                <a:solidFill>
                  <a:srgbClr val="C00000"/>
                </a:solidFill>
              </a:rPr>
              <a:t>8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613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670</Words>
  <Application>Microsoft Office PowerPoint</Application>
  <PresentationFormat>Экран (16:9)</PresentationFormat>
  <Paragraphs>101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1_Тема Office</vt:lpstr>
      <vt:lpstr>Тема Office</vt:lpstr>
      <vt:lpstr>ЖАЛПЫРЕСПУБЛИКАЛЫҚ БІРЫҢҒАЙ «АДАЛДЫҚ САҒАТЫ»</vt:lpstr>
      <vt:lpstr>Слайд 2</vt:lpstr>
      <vt:lpstr>Слайд 3</vt:lpstr>
      <vt:lpstr>Слайд 4</vt:lpstr>
      <vt:lpstr>Қылмыстар бойынша статистика</vt:lpstr>
      <vt:lpstr>Слайд 6</vt:lpstr>
      <vt:lpstr>“Адал ұрпақ” ерікті мектеп клубтары</vt:lpstr>
      <vt:lpstr>“Саналы ұрпақ” жобалық кеңсесі</vt:lpstr>
      <vt:lpstr>Слайд 9</vt:lpstr>
      <vt:lpstr>Слайд 10</vt:lpstr>
      <vt:lpstr>Слайд 11</vt:lpstr>
      <vt:lpstr>Слайд 12</vt:lpstr>
      <vt:lpstr>ҚАСИЕТТІ ҚҰРАННЫҢ АЯТЫ</vt:lpstr>
      <vt:lpstr>НАЗАРЛАРЫҢЫЗҒА  РАХМЕТ!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MAIN</dc:creator>
  <cp:lastModifiedBy>Пользователь Windows</cp:lastModifiedBy>
  <cp:revision>267</cp:revision>
  <dcterms:created xsi:type="dcterms:W3CDTF">2017-02-28T04:35:13Z</dcterms:created>
  <dcterms:modified xsi:type="dcterms:W3CDTF">2019-08-27T02:46:35Z</dcterms:modified>
</cp:coreProperties>
</file>