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Default Extension="svg" ContentType="image/svg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  <p:sldMasterId id="2147483683" r:id="rId3"/>
  </p:sldMasterIdLst>
  <p:notesMasterIdLst>
    <p:notesMasterId r:id="rId11"/>
  </p:notesMasterIdLst>
  <p:sldIdLst>
    <p:sldId id="256" r:id="rId4"/>
    <p:sldId id="290" r:id="rId5"/>
    <p:sldId id="289" r:id="rId6"/>
    <p:sldId id="269" r:id="rId7"/>
    <p:sldId id="284" r:id="rId8"/>
    <p:sldId id="288" r:id="rId9"/>
    <p:sldId id="278" r:id="rId10"/>
  </p:sldIdLst>
  <p:sldSz cx="12192000" cy="6858000"/>
  <p:notesSz cx="9939338" cy="68072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D7466-D515-4C82-8E28-0A7BAF5AF474}" type="doc">
      <dgm:prSet loTypeId="urn:microsoft.com/office/officeart/2005/8/layout/funnel1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45F400-9F39-48F5-9CD7-DEC8E5D94CC7}">
      <dgm:prSet phldrT="[Текст]"/>
      <dgm:spPr/>
      <dgm:t>
        <a:bodyPr/>
        <a:lstStyle/>
        <a:p>
          <a:r>
            <a:rPr lang="kk-KZ" dirty="0"/>
            <a:t>6 класс</a:t>
          </a:r>
          <a:endParaRPr lang="ru-RU" dirty="0"/>
        </a:p>
      </dgm:t>
    </dgm:pt>
    <dgm:pt modelId="{6324D267-474F-4C4E-8D1D-FDB115B6C25C}" type="parTrans" cxnId="{A4EC2A7B-9633-4A92-9FBE-34215F2EDE6A}">
      <dgm:prSet/>
      <dgm:spPr/>
      <dgm:t>
        <a:bodyPr/>
        <a:lstStyle/>
        <a:p>
          <a:endParaRPr lang="ru-RU"/>
        </a:p>
      </dgm:t>
    </dgm:pt>
    <dgm:pt modelId="{65CEA8A1-A00E-4ACF-A3F6-7FB495A1DD37}" type="sibTrans" cxnId="{A4EC2A7B-9633-4A92-9FBE-34215F2EDE6A}">
      <dgm:prSet/>
      <dgm:spPr/>
      <dgm:t>
        <a:bodyPr/>
        <a:lstStyle/>
        <a:p>
          <a:endParaRPr lang="ru-RU"/>
        </a:p>
      </dgm:t>
    </dgm:pt>
    <dgm:pt modelId="{669EDCC3-C243-4688-B601-462BF0573E34}">
      <dgm:prSet phldrT="[Текст]" custT="1"/>
      <dgm:spPr/>
      <dgm:t>
        <a:bodyPr/>
        <a:lstStyle/>
        <a:p>
          <a:r>
            <a:rPr lang="kk-KZ" sz="1600" b="1" cap="all" baseline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Конкурсный </a:t>
          </a:r>
        </a:p>
        <a:p>
          <a:r>
            <a:rPr lang="kk-KZ" sz="1600" b="1" cap="all" baseline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отбор</a:t>
          </a:r>
          <a:endParaRPr lang="ru-RU" sz="1600" b="1" cap="all" baseline="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5D8FD2-BBB2-4ADD-994C-5441C742C6DE}" type="parTrans" cxnId="{A62BE8BB-BF52-4FEA-B4B1-9A59E9862E1E}">
      <dgm:prSet/>
      <dgm:spPr/>
      <dgm:t>
        <a:bodyPr/>
        <a:lstStyle/>
        <a:p>
          <a:endParaRPr lang="ru-RU"/>
        </a:p>
      </dgm:t>
    </dgm:pt>
    <dgm:pt modelId="{37255D56-15BB-48DA-A81A-247475AA8E30}" type="sibTrans" cxnId="{A62BE8BB-BF52-4FEA-B4B1-9A59E9862E1E}">
      <dgm:prSet/>
      <dgm:spPr/>
      <dgm:t>
        <a:bodyPr/>
        <a:lstStyle/>
        <a:p>
          <a:endParaRPr lang="ru-RU"/>
        </a:p>
      </dgm:t>
    </dgm:pt>
    <dgm:pt modelId="{0B581595-7EBB-43C3-9990-8173095934A3}">
      <dgm:prSet phldrT="[Текст]"/>
      <dgm:spPr/>
      <dgm:t>
        <a:bodyPr/>
        <a:lstStyle/>
        <a:p>
          <a:endParaRPr lang="x-none"/>
        </a:p>
      </dgm:t>
    </dgm:pt>
    <dgm:pt modelId="{F78D16D1-C76A-4E76-8371-EBE35A2D7567}" type="parTrans" cxnId="{6D3C64CE-6AA5-4538-A8BF-DE2A3306893E}">
      <dgm:prSet/>
      <dgm:spPr/>
      <dgm:t>
        <a:bodyPr/>
        <a:lstStyle/>
        <a:p>
          <a:endParaRPr lang="ru-RU"/>
        </a:p>
      </dgm:t>
    </dgm:pt>
    <dgm:pt modelId="{A2495FA9-1A7B-4EAB-BDC0-6C66F918559F}" type="sibTrans" cxnId="{6D3C64CE-6AA5-4538-A8BF-DE2A3306893E}">
      <dgm:prSet/>
      <dgm:spPr/>
      <dgm:t>
        <a:bodyPr/>
        <a:lstStyle/>
        <a:p>
          <a:endParaRPr lang="ru-RU"/>
        </a:p>
      </dgm:t>
    </dgm:pt>
    <dgm:pt modelId="{A1E6379F-7137-4AB3-9F2F-BE6BE41F5B7C}">
      <dgm:prSet phldrT="[Текст]"/>
      <dgm:spPr/>
      <dgm:t>
        <a:bodyPr/>
        <a:lstStyle/>
        <a:p>
          <a:endParaRPr lang="x-none"/>
        </a:p>
      </dgm:t>
    </dgm:pt>
    <dgm:pt modelId="{74EDDB0D-495F-46AC-BC65-E82EBD11BEED}" type="parTrans" cxnId="{9CC27D34-C330-4D04-8D16-D50CFC01EF5A}">
      <dgm:prSet/>
      <dgm:spPr/>
      <dgm:t>
        <a:bodyPr/>
        <a:lstStyle/>
        <a:p>
          <a:endParaRPr lang="ru-RU"/>
        </a:p>
      </dgm:t>
    </dgm:pt>
    <dgm:pt modelId="{4248767A-FDDB-4313-A3AE-5DF441A0911F}" type="sibTrans" cxnId="{9CC27D34-C330-4D04-8D16-D50CFC01EF5A}">
      <dgm:prSet/>
      <dgm:spPr/>
      <dgm:t>
        <a:bodyPr/>
        <a:lstStyle/>
        <a:p>
          <a:endParaRPr lang="ru-RU"/>
        </a:p>
      </dgm:t>
    </dgm:pt>
    <dgm:pt modelId="{1EBA28AB-A6FB-4C39-9518-6ACD638780D5}">
      <dgm:prSet phldrT="[Текст]"/>
      <dgm:spPr/>
      <dgm:t>
        <a:bodyPr/>
        <a:lstStyle/>
        <a:p>
          <a:r>
            <a:rPr lang="kk-KZ" dirty="0"/>
            <a:t>7 класс</a:t>
          </a:r>
          <a:endParaRPr lang="ru-RU" dirty="0"/>
        </a:p>
      </dgm:t>
    </dgm:pt>
    <dgm:pt modelId="{78A6D0A5-6AE0-40BE-8A55-142F7392E1A1}" type="parTrans" cxnId="{3AB8C804-DE2A-42A1-A95A-C02606C2393A}">
      <dgm:prSet/>
      <dgm:spPr/>
      <dgm:t>
        <a:bodyPr/>
        <a:lstStyle/>
        <a:p>
          <a:endParaRPr lang="ru-RU"/>
        </a:p>
      </dgm:t>
    </dgm:pt>
    <dgm:pt modelId="{C389AC8E-7631-4F00-8FD0-3F2AEA614A2E}" type="sibTrans" cxnId="{3AB8C804-DE2A-42A1-A95A-C02606C2393A}">
      <dgm:prSet/>
      <dgm:spPr/>
      <dgm:t>
        <a:bodyPr/>
        <a:lstStyle/>
        <a:p>
          <a:endParaRPr lang="ru-RU"/>
        </a:p>
      </dgm:t>
    </dgm:pt>
    <dgm:pt modelId="{F4EC0D53-C90A-42EF-B430-68FBE83CC243}">
      <dgm:prSet phldrT="[Текст]"/>
      <dgm:spPr/>
      <dgm:t>
        <a:bodyPr/>
        <a:lstStyle/>
        <a:p>
          <a:r>
            <a:rPr lang="kk-KZ" dirty="0"/>
            <a:t>5 класс</a:t>
          </a:r>
          <a:endParaRPr lang="ru-RU" dirty="0"/>
        </a:p>
      </dgm:t>
    </dgm:pt>
    <dgm:pt modelId="{6B243BA4-9815-4764-812A-3FC0E22F726D}" type="parTrans" cxnId="{3D459CE8-5D32-41DD-8EC2-D393F918D206}">
      <dgm:prSet/>
      <dgm:spPr/>
      <dgm:t>
        <a:bodyPr/>
        <a:lstStyle/>
        <a:p>
          <a:endParaRPr lang="ru-RU"/>
        </a:p>
      </dgm:t>
    </dgm:pt>
    <dgm:pt modelId="{7C0122EC-3236-4C06-9FA9-8D15DCC622C0}" type="sibTrans" cxnId="{3D459CE8-5D32-41DD-8EC2-D393F918D206}">
      <dgm:prSet/>
      <dgm:spPr/>
      <dgm:t>
        <a:bodyPr/>
        <a:lstStyle/>
        <a:p>
          <a:endParaRPr lang="ru-RU"/>
        </a:p>
      </dgm:t>
    </dgm:pt>
    <dgm:pt modelId="{A0E1D411-38CD-4DBE-A06D-BE33D9195154}" type="pres">
      <dgm:prSet presAssocID="{D0AD7466-D515-4C82-8E28-0A7BAF5AF474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5FAE15-607F-4635-A036-DBB652B71867}" type="pres">
      <dgm:prSet presAssocID="{D0AD7466-D515-4C82-8E28-0A7BAF5AF474}" presName="ellipse" presStyleLbl="trBgShp" presStyleIdx="0" presStyleCnt="1" custScaleX="33721" custLinFactNeighborX="-44612" custLinFactNeighborY="81104"/>
      <dgm:spPr/>
    </dgm:pt>
    <dgm:pt modelId="{F4851393-83ED-4DE3-8FE6-E1ECDF81F2C4}" type="pres">
      <dgm:prSet presAssocID="{D0AD7466-D515-4C82-8E28-0A7BAF5AF474}" presName="arrow1" presStyleLbl="fgShp" presStyleIdx="0" presStyleCnt="1" custLinFactX="-100000" custLinFactNeighborX="-122464" custLinFactNeighborY="-66043"/>
      <dgm:spPr/>
    </dgm:pt>
    <dgm:pt modelId="{E29922E3-8EEB-4CB3-B0FE-7E3742D16BCC}" type="pres">
      <dgm:prSet presAssocID="{D0AD7466-D515-4C82-8E28-0A7BAF5AF474}" presName="rectangle" presStyleLbl="revTx" presStyleIdx="0" presStyleCnt="1" custScaleX="56098" custScaleY="57455" custLinFactNeighborX="-47551" custLinFactNeighborY="-215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93BAEF-9A72-4A32-990E-8984D93C88E3}" type="pres">
      <dgm:prSet presAssocID="{F4EC0D53-C90A-42EF-B430-68FBE83CC243}" presName="item1" presStyleLbl="node1" presStyleIdx="0" presStyleCnt="3" custAng="993586" custScaleX="69001" custScaleY="65303" custLinFactNeighborX="-89957" custLinFactNeighborY="-43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2E7DBC-956C-4E5E-BC71-95032E1AABCE}" type="pres">
      <dgm:prSet presAssocID="{1EBA28AB-A6FB-4C39-9518-6ACD638780D5}" presName="item2" presStyleLbl="node1" presStyleIdx="1" presStyleCnt="3" custAng="2017074" custScaleX="64496" custScaleY="55899" custLinFactNeighborX="-59205" custLinFactNeighborY="879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6FAF99-857B-49AE-B434-E583989BEFC4}" type="pres">
      <dgm:prSet presAssocID="{669EDCC3-C243-4688-B601-462BF0573E34}" presName="item3" presStyleLbl="node1" presStyleIdx="2" presStyleCnt="3" custAng="18607547" custScaleX="54552" custScaleY="51381" custLinFactX="-95502" custLinFactNeighborX="-100000" custLinFactNeighborY="572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A9DE42-346F-41EB-85A8-263DACAB28D8}" type="pres">
      <dgm:prSet presAssocID="{D0AD7466-D515-4C82-8E28-0A7BAF5AF474}" presName="funnel" presStyleLbl="trAlignAcc1" presStyleIdx="0" presStyleCnt="1" custScaleX="62130" custScaleY="49064" custLinFactNeighborX="-38673" custLinFactNeighborY="13681"/>
      <dgm:spPr>
        <a:solidFill>
          <a:schemeClr val="accent1">
            <a:lumMod val="20000"/>
            <a:lumOff val="80000"/>
            <a:alpha val="40000"/>
          </a:schemeClr>
        </a:solidFill>
      </dgm:spPr>
    </dgm:pt>
  </dgm:ptLst>
  <dgm:cxnLst>
    <dgm:cxn modelId="{3D459CE8-5D32-41DD-8EC2-D393F918D206}" srcId="{D0AD7466-D515-4C82-8E28-0A7BAF5AF474}" destId="{F4EC0D53-C90A-42EF-B430-68FBE83CC243}" srcOrd="1" destOrd="0" parTransId="{6B243BA4-9815-4764-812A-3FC0E22F726D}" sibTransId="{7C0122EC-3236-4C06-9FA9-8D15DCC622C0}"/>
    <dgm:cxn modelId="{A62BE8BB-BF52-4FEA-B4B1-9A59E9862E1E}" srcId="{D0AD7466-D515-4C82-8E28-0A7BAF5AF474}" destId="{669EDCC3-C243-4688-B601-462BF0573E34}" srcOrd="3" destOrd="0" parTransId="{F85D8FD2-BBB2-4ADD-994C-5441C742C6DE}" sibTransId="{37255D56-15BB-48DA-A81A-247475AA8E30}"/>
    <dgm:cxn modelId="{3AB8C804-DE2A-42A1-A95A-C02606C2393A}" srcId="{D0AD7466-D515-4C82-8E28-0A7BAF5AF474}" destId="{1EBA28AB-A6FB-4C39-9518-6ACD638780D5}" srcOrd="2" destOrd="0" parTransId="{78A6D0A5-6AE0-40BE-8A55-142F7392E1A1}" sibTransId="{C389AC8E-7631-4F00-8FD0-3F2AEA614A2E}"/>
    <dgm:cxn modelId="{1C35F513-399A-4867-87D8-499396A95F8C}" type="presOf" srcId="{669EDCC3-C243-4688-B601-462BF0573E34}" destId="{E29922E3-8EEB-4CB3-B0FE-7E3742D16BCC}" srcOrd="0" destOrd="0" presId="urn:microsoft.com/office/officeart/2005/8/layout/funnel1"/>
    <dgm:cxn modelId="{6D3C64CE-6AA5-4538-A8BF-DE2A3306893E}" srcId="{D0AD7466-D515-4C82-8E28-0A7BAF5AF474}" destId="{0B581595-7EBB-43C3-9990-8173095934A3}" srcOrd="4" destOrd="0" parTransId="{F78D16D1-C76A-4E76-8371-EBE35A2D7567}" sibTransId="{A2495FA9-1A7B-4EAB-BDC0-6C66F918559F}"/>
    <dgm:cxn modelId="{6AD651E2-7485-4852-98DC-49C2F452B592}" type="presOf" srcId="{8D45F400-9F39-48F5-9CD7-DEC8E5D94CC7}" destId="{966FAF99-857B-49AE-B434-E583989BEFC4}" srcOrd="0" destOrd="0" presId="urn:microsoft.com/office/officeart/2005/8/layout/funnel1"/>
    <dgm:cxn modelId="{9CC27D34-C330-4D04-8D16-D50CFC01EF5A}" srcId="{D0AD7466-D515-4C82-8E28-0A7BAF5AF474}" destId="{A1E6379F-7137-4AB3-9F2F-BE6BE41F5B7C}" srcOrd="5" destOrd="0" parTransId="{74EDDB0D-495F-46AC-BC65-E82EBD11BEED}" sibTransId="{4248767A-FDDB-4313-A3AE-5DF441A0911F}"/>
    <dgm:cxn modelId="{DEB9DC44-853E-400D-9F99-9C60860C2C3B}" type="presOf" srcId="{1EBA28AB-A6FB-4C39-9518-6ACD638780D5}" destId="{FE93BAEF-9A72-4A32-990E-8984D93C88E3}" srcOrd="0" destOrd="0" presId="urn:microsoft.com/office/officeart/2005/8/layout/funnel1"/>
    <dgm:cxn modelId="{A4EC2A7B-9633-4A92-9FBE-34215F2EDE6A}" srcId="{D0AD7466-D515-4C82-8E28-0A7BAF5AF474}" destId="{8D45F400-9F39-48F5-9CD7-DEC8E5D94CC7}" srcOrd="0" destOrd="0" parTransId="{6324D267-474F-4C4E-8D1D-FDB115B6C25C}" sibTransId="{65CEA8A1-A00E-4ACF-A3F6-7FB495A1DD37}"/>
    <dgm:cxn modelId="{52E12CFB-8B40-44C4-8702-288BF7FE17ED}" type="presOf" srcId="{F4EC0D53-C90A-42EF-B430-68FBE83CC243}" destId="{9E2E7DBC-956C-4E5E-BC71-95032E1AABCE}" srcOrd="0" destOrd="0" presId="urn:microsoft.com/office/officeart/2005/8/layout/funnel1"/>
    <dgm:cxn modelId="{3087A0FB-98CB-4A9A-B6CD-ABF1D700B65C}" type="presOf" srcId="{D0AD7466-D515-4C82-8E28-0A7BAF5AF474}" destId="{A0E1D411-38CD-4DBE-A06D-BE33D9195154}" srcOrd="0" destOrd="0" presId="urn:microsoft.com/office/officeart/2005/8/layout/funnel1"/>
    <dgm:cxn modelId="{74E93C3C-BEBD-4F15-9B08-331ECA1F366A}" type="presParOf" srcId="{A0E1D411-38CD-4DBE-A06D-BE33D9195154}" destId="{DB5FAE15-607F-4635-A036-DBB652B71867}" srcOrd="0" destOrd="0" presId="urn:microsoft.com/office/officeart/2005/8/layout/funnel1"/>
    <dgm:cxn modelId="{63D56E28-AE87-4C96-B2BD-D500978E21F1}" type="presParOf" srcId="{A0E1D411-38CD-4DBE-A06D-BE33D9195154}" destId="{F4851393-83ED-4DE3-8FE6-E1ECDF81F2C4}" srcOrd="1" destOrd="0" presId="urn:microsoft.com/office/officeart/2005/8/layout/funnel1"/>
    <dgm:cxn modelId="{F527BFD9-207C-4DEC-9531-EA189506D2E4}" type="presParOf" srcId="{A0E1D411-38CD-4DBE-A06D-BE33D9195154}" destId="{E29922E3-8EEB-4CB3-B0FE-7E3742D16BCC}" srcOrd="2" destOrd="0" presId="urn:microsoft.com/office/officeart/2005/8/layout/funnel1"/>
    <dgm:cxn modelId="{FDAB3743-BF77-414E-A143-457A28F3F14A}" type="presParOf" srcId="{A0E1D411-38CD-4DBE-A06D-BE33D9195154}" destId="{FE93BAEF-9A72-4A32-990E-8984D93C88E3}" srcOrd="3" destOrd="0" presId="urn:microsoft.com/office/officeart/2005/8/layout/funnel1"/>
    <dgm:cxn modelId="{398EBA67-FA02-45B3-9CE3-7214821B620E}" type="presParOf" srcId="{A0E1D411-38CD-4DBE-A06D-BE33D9195154}" destId="{9E2E7DBC-956C-4E5E-BC71-95032E1AABCE}" srcOrd="4" destOrd="0" presId="urn:microsoft.com/office/officeart/2005/8/layout/funnel1"/>
    <dgm:cxn modelId="{FCE91498-8362-4813-A03D-7B3C38EAC81C}" type="presParOf" srcId="{A0E1D411-38CD-4DBE-A06D-BE33D9195154}" destId="{966FAF99-857B-49AE-B434-E583989BEFC4}" srcOrd="5" destOrd="0" presId="urn:microsoft.com/office/officeart/2005/8/layout/funnel1"/>
    <dgm:cxn modelId="{A4B5FA95-C0C5-44E8-8982-A5D7101F2040}" type="presParOf" srcId="{A0E1D411-38CD-4DBE-A06D-BE33D9195154}" destId="{A6A9DE42-346F-41EB-85A8-263DACAB28D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543241-F9DD-4EB4-8448-5D65CFC2F8C5}" type="doc">
      <dgm:prSet loTypeId="urn:microsoft.com/office/officeart/2005/8/layout/chevron2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3822A866-CE2B-4FDC-A9D1-BFE719AB4F81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kk-KZ" sz="1000" b="1"/>
            <a:t>1 марта - 15 апреля</a:t>
          </a:r>
          <a:endParaRPr lang="ru-RU" sz="1000" b="1" dirty="0"/>
        </a:p>
      </dgm:t>
    </dgm:pt>
    <dgm:pt modelId="{D5B9EA6A-5B22-4E98-959C-59889D27F904}" type="parTrans" cxnId="{CC994E4D-834B-4A59-B575-F87FBC1BBB59}">
      <dgm:prSet/>
      <dgm:spPr/>
      <dgm:t>
        <a:bodyPr/>
        <a:lstStyle/>
        <a:p>
          <a:endParaRPr lang="ru-RU"/>
        </a:p>
      </dgm:t>
    </dgm:pt>
    <dgm:pt modelId="{B8EC4AAB-02B0-4495-B324-22455D79A10F}" type="sibTrans" cxnId="{CC994E4D-834B-4A59-B575-F87FBC1BBB59}">
      <dgm:prSet/>
      <dgm:spPr/>
      <dgm:t>
        <a:bodyPr/>
        <a:lstStyle/>
        <a:p>
          <a:endParaRPr lang="ru-RU"/>
        </a:p>
      </dgm:t>
    </dgm:pt>
    <dgm:pt modelId="{06D095CC-5A0C-4FC4-A46A-C7DA7621251C}">
      <dgm:prSet phldrT="[Текст]"/>
      <dgm:spPr/>
      <dgm:t>
        <a:bodyPr/>
        <a:lstStyle/>
        <a:p>
          <a:r>
            <a:rPr lang="ru-RU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прием заявлений претендентов </a:t>
          </a:r>
          <a:endParaRPr lang="ru-RU" dirty="0">
            <a:solidFill>
              <a:srgbClr val="0070C0"/>
            </a:solidFill>
          </a:endParaRPr>
        </a:p>
      </dgm:t>
    </dgm:pt>
    <dgm:pt modelId="{582B4917-AF8B-4024-AE40-CA90244277FE}" type="parTrans" cxnId="{F6CE88A8-AB87-49F5-82D3-AD5E45E14C4A}">
      <dgm:prSet/>
      <dgm:spPr/>
      <dgm:t>
        <a:bodyPr/>
        <a:lstStyle/>
        <a:p>
          <a:endParaRPr lang="ru-RU"/>
        </a:p>
      </dgm:t>
    </dgm:pt>
    <dgm:pt modelId="{B5D7B9CC-1D31-4F72-80B0-38584729EC2D}" type="sibTrans" cxnId="{F6CE88A8-AB87-49F5-82D3-AD5E45E14C4A}">
      <dgm:prSet/>
      <dgm:spPr/>
      <dgm:t>
        <a:bodyPr/>
        <a:lstStyle/>
        <a:p>
          <a:endParaRPr lang="ru-RU"/>
        </a:p>
      </dgm:t>
    </dgm:pt>
    <dgm:pt modelId="{99A1C463-5B42-43B6-A751-1B56ED8FA4F4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0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>
              <a:latin typeface="Arial" panose="020B0604020202020204" pitchFamily="34" charset="0"/>
              <a:cs typeface="Arial" panose="020B0604020202020204" pitchFamily="34" charset="0"/>
            </a:rPr>
            <a:t>15 </a:t>
          </a:r>
          <a:endParaRPr lang="en-US" sz="10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>
              <a:latin typeface="Arial" panose="020B0604020202020204" pitchFamily="34" charset="0"/>
              <a:cs typeface="Arial" panose="020B0604020202020204" pitchFamily="34" charset="0"/>
            </a:rPr>
            <a:t>апреля </a:t>
          </a:r>
        </a:p>
        <a:p>
          <a:pPr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dirty="0"/>
        </a:p>
      </dgm:t>
    </dgm:pt>
    <dgm:pt modelId="{ED360FB7-A233-461F-BBAF-D8D7082B595A}" type="parTrans" cxnId="{85E0FDDA-D1E7-4FFF-8164-6B5437B89891}">
      <dgm:prSet/>
      <dgm:spPr/>
      <dgm:t>
        <a:bodyPr/>
        <a:lstStyle/>
        <a:p>
          <a:endParaRPr lang="ru-RU"/>
        </a:p>
      </dgm:t>
    </dgm:pt>
    <dgm:pt modelId="{78623CB9-8D8A-4E44-BA76-ABB55E90338A}" type="sibTrans" cxnId="{85E0FDDA-D1E7-4FFF-8164-6B5437B89891}">
      <dgm:prSet/>
      <dgm:spPr/>
      <dgm:t>
        <a:bodyPr/>
        <a:lstStyle/>
        <a:p>
          <a:endParaRPr lang="ru-RU"/>
        </a:p>
      </dgm:t>
    </dgm:pt>
    <dgm:pt modelId="{24CC4D42-57BB-4B38-98A7-FBC74FAF06E5}">
      <dgm:prSet phldrT="[Текст]"/>
      <dgm:spPr/>
      <dgm:t>
        <a:bodyPr/>
        <a:lstStyle/>
        <a:p>
          <a:r>
            <a:rPr lang="ru-RU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размещение графика проведения конкурсного отбора</a:t>
          </a:r>
          <a:endParaRPr lang="ru-RU" dirty="0">
            <a:solidFill>
              <a:srgbClr val="0070C0"/>
            </a:solidFill>
          </a:endParaRPr>
        </a:p>
      </dgm:t>
    </dgm:pt>
    <dgm:pt modelId="{1C201F0E-A382-4332-8DAE-3E9A4F0212DE}" type="parTrans" cxnId="{64B2C5AB-29D5-4FBE-B4F0-A5C68E34F528}">
      <dgm:prSet/>
      <dgm:spPr/>
      <dgm:t>
        <a:bodyPr/>
        <a:lstStyle/>
        <a:p>
          <a:endParaRPr lang="ru-RU"/>
        </a:p>
      </dgm:t>
    </dgm:pt>
    <dgm:pt modelId="{984949F0-0770-45E9-A4F1-D5B699356F04}" type="sibTrans" cxnId="{64B2C5AB-29D5-4FBE-B4F0-A5C68E34F528}">
      <dgm:prSet/>
      <dgm:spPr/>
      <dgm:t>
        <a:bodyPr/>
        <a:lstStyle/>
        <a:p>
          <a:endParaRPr lang="ru-RU"/>
        </a:p>
      </dgm:t>
    </dgm:pt>
    <dgm:pt modelId="{9C661041-A796-4AA9-B398-12800F90CCC0}">
      <dgm:prSet phldrT="[Текст]" custT="1"/>
      <dgm:spPr/>
      <dgm:t>
        <a:bodyPr/>
        <a:lstStyle/>
        <a:p>
          <a:r>
            <a:rPr lang="ru-RU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ru-RU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20  </a:t>
          </a:r>
          <a:endParaRPr lang="en-US" sz="1000" b="1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июня </a:t>
          </a:r>
          <a:endParaRPr lang="ru-RU" sz="1000" dirty="0">
            <a:solidFill>
              <a:srgbClr val="C00000"/>
            </a:solidFill>
          </a:endParaRPr>
        </a:p>
      </dgm:t>
    </dgm:pt>
    <dgm:pt modelId="{5C3EF7C2-1C64-4A4C-8265-B077A6731003}" type="parTrans" cxnId="{6BD0AF55-8093-4900-9C23-65A5F5BD20DB}">
      <dgm:prSet/>
      <dgm:spPr/>
      <dgm:t>
        <a:bodyPr/>
        <a:lstStyle/>
        <a:p>
          <a:endParaRPr lang="ru-RU"/>
        </a:p>
      </dgm:t>
    </dgm:pt>
    <dgm:pt modelId="{5D777CC6-C01E-403A-BA68-2EB18011F6DE}" type="sibTrans" cxnId="{6BD0AF55-8093-4900-9C23-65A5F5BD20DB}">
      <dgm:prSet/>
      <dgm:spPr/>
      <dgm:t>
        <a:bodyPr/>
        <a:lstStyle/>
        <a:p>
          <a:endParaRPr lang="ru-RU"/>
        </a:p>
      </dgm:t>
    </dgm:pt>
    <dgm:pt modelId="{D05891D4-5A55-4510-9AAC-5DDCFE6AF0BB}">
      <dgm:prSet phldrT="[Текст]"/>
      <dgm:spPr/>
      <dgm:t>
        <a:bodyPr/>
        <a:lstStyle/>
        <a:p>
          <a:r>
            <a:rPr lang="ru-RU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проведение конкурсного отбора</a:t>
          </a:r>
          <a:endParaRPr lang="ru-RU" dirty="0">
            <a:solidFill>
              <a:srgbClr val="0070C0"/>
            </a:solidFill>
          </a:endParaRPr>
        </a:p>
      </dgm:t>
    </dgm:pt>
    <dgm:pt modelId="{C72BD651-D114-4B6A-85CE-169AA8AFF199}" type="parTrans" cxnId="{6E6FCB1A-8D50-4633-B4FC-F6CD52FEF795}">
      <dgm:prSet/>
      <dgm:spPr/>
      <dgm:t>
        <a:bodyPr/>
        <a:lstStyle/>
        <a:p>
          <a:endParaRPr lang="ru-RU"/>
        </a:p>
      </dgm:t>
    </dgm:pt>
    <dgm:pt modelId="{E1A4026C-A5DC-4DFE-B63D-998A7B0E1D63}" type="sibTrans" cxnId="{6E6FCB1A-8D50-4633-B4FC-F6CD52FEF795}">
      <dgm:prSet/>
      <dgm:spPr/>
      <dgm:t>
        <a:bodyPr/>
        <a:lstStyle/>
        <a:p>
          <a:endParaRPr lang="ru-RU"/>
        </a:p>
      </dgm:t>
    </dgm:pt>
    <dgm:pt modelId="{A0D5987B-2413-4B16-8CFD-2D1A53B229C5}">
      <dgm:prSet phldrT="[Текст]" custT="1"/>
      <dgm:spPr/>
      <dgm:t>
        <a:bodyPr/>
        <a:lstStyle/>
        <a:p>
          <a:r>
            <a:rPr lang="ru-RU" sz="1000" b="1">
              <a:latin typeface="Arial" panose="020B0604020202020204" pitchFamily="34" charset="0"/>
              <a:cs typeface="Arial" panose="020B0604020202020204" pitchFamily="34" charset="0"/>
            </a:rPr>
            <a:t>20 </a:t>
          </a:r>
          <a:endParaRPr lang="en-US" sz="1000" b="1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000" b="1">
              <a:latin typeface="Arial" panose="020B0604020202020204" pitchFamily="34" charset="0"/>
              <a:cs typeface="Arial" panose="020B0604020202020204" pitchFamily="34" charset="0"/>
            </a:rPr>
            <a:t>июня </a:t>
          </a:r>
          <a:endParaRPr lang="ru-RU" sz="1000" dirty="0"/>
        </a:p>
      </dgm:t>
    </dgm:pt>
    <dgm:pt modelId="{C3F766F8-D30F-491A-8442-097661D01030}" type="parTrans" cxnId="{C3CF3B77-3F9C-4387-B3D7-D8276CB9B461}">
      <dgm:prSet/>
      <dgm:spPr/>
      <dgm:t>
        <a:bodyPr/>
        <a:lstStyle/>
        <a:p>
          <a:endParaRPr lang="ru-RU"/>
        </a:p>
      </dgm:t>
    </dgm:pt>
    <dgm:pt modelId="{3B6064EB-6B30-44CB-8258-A98E7BC8457F}" type="sibTrans" cxnId="{C3CF3B77-3F9C-4387-B3D7-D8276CB9B461}">
      <dgm:prSet/>
      <dgm:spPr/>
      <dgm:t>
        <a:bodyPr/>
        <a:lstStyle/>
        <a:p>
          <a:endParaRPr lang="ru-RU"/>
        </a:p>
      </dgm:t>
    </dgm:pt>
    <dgm:pt modelId="{0C70E4DB-C78F-4C5A-B618-988921B89838}">
      <dgm:prSet/>
      <dgm:spPr/>
      <dgm:t>
        <a:bodyPr/>
        <a:lstStyle/>
        <a:p>
          <a:r>
            <a:rPr lang="ru-RU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о зачислении в СОО</a:t>
          </a:r>
          <a:endParaRPr lang="ru-RU" dirty="0">
            <a:solidFill>
              <a:srgbClr val="0070C0"/>
            </a:solidFill>
          </a:endParaRPr>
        </a:p>
      </dgm:t>
    </dgm:pt>
    <dgm:pt modelId="{1969DF10-BD01-4286-8690-A84AC15CF032}" type="parTrans" cxnId="{05516E01-26FE-460A-90FA-D6AA876EC909}">
      <dgm:prSet/>
      <dgm:spPr/>
      <dgm:t>
        <a:bodyPr/>
        <a:lstStyle/>
        <a:p>
          <a:endParaRPr lang="ru-RU"/>
        </a:p>
      </dgm:t>
    </dgm:pt>
    <dgm:pt modelId="{944C2518-5E5D-4F7E-8908-1262A02C9EC3}" type="sibTrans" cxnId="{05516E01-26FE-460A-90FA-D6AA876EC909}">
      <dgm:prSet/>
      <dgm:spPr/>
      <dgm:t>
        <a:bodyPr/>
        <a:lstStyle/>
        <a:p>
          <a:endParaRPr lang="ru-RU"/>
        </a:p>
      </dgm:t>
    </dgm:pt>
    <dgm:pt modelId="{753B009C-6FD1-463D-8446-E01B543D0DD6}" type="pres">
      <dgm:prSet presAssocID="{FD543241-F9DD-4EB4-8448-5D65CFC2F8C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B53F22-2F21-4014-9B0B-162FDE01DFE5}" type="pres">
      <dgm:prSet presAssocID="{3822A866-CE2B-4FDC-A9D1-BFE719AB4F81}" presName="composite" presStyleCnt="0"/>
      <dgm:spPr/>
    </dgm:pt>
    <dgm:pt modelId="{9A37C283-E717-4727-9127-DEA42C9A0164}" type="pres">
      <dgm:prSet presAssocID="{3822A866-CE2B-4FDC-A9D1-BFE719AB4F81}" presName="parentText" presStyleLbl="alignNode1" presStyleIdx="0" presStyleCnt="4" custScaleY="10859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3A6F73-D9A5-4156-8DB2-E188A7984E5C}" type="pres">
      <dgm:prSet presAssocID="{3822A866-CE2B-4FDC-A9D1-BFE719AB4F81}" presName="descendantText" presStyleLbl="alignAcc1" presStyleIdx="0" presStyleCnt="4" custScaleX="68947" custScaleY="100000" custLinFactNeighborX="-15464" custLinFactNeighborY="-71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DE46B6-07A9-474A-A57C-C0335B1BBCFA}" type="pres">
      <dgm:prSet presAssocID="{B8EC4AAB-02B0-4495-B324-22455D79A10F}" presName="sp" presStyleCnt="0"/>
      <dgm:spPr/>
    </dgm:pt>
    <dgm:pt modelId="{0A5BE283-8D80-4CC6-83D0-C128FE4CA1DB}" type="pres">
      <dgm:prSet presAssocID="{99A1C463-5B42-43B6-A751-1B56ED8FA4F4}" presName="composite" presStyleCnt="0"/>
      <dgm:spPr/>
    </dgm:pt>
    <dgm:pt modelId="{1D2FBBE3-5010-4707-8661-3EA02CD20C97}" type="pres">
      <dgm:prSet presAssocID="{99A1C463-5B42-43B6-A751-1B56ED8FA4F4}" presName="parentText" presStyleLbl="alignNode1" presStyleIdx="1" presStyleCnt="4" custLinFactNeighborY="-403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62B7F0-1BAF-4FAE-A3A2-862933721CA4}" type="pres">
      <dgm:prSet presAssocID="{99A1C463-5B42-43B6-A751-1B56ED8FA4F4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28900C-60D7-458A-9C4A-D6B432AC4E62}" type="pres">
      <dgm:prSet presAssocID="{78623CB9-8D8A-4E44-BA76-ABB55E90338A}" presName="sp" presStyleCnt="0"/>
      <dgm:spPr/>
    </dgm:pt>
    <dgm:pt modelId="{53358752-83A6-4B63-B16A-A62ECB149F53}" type="pres">
      <dgm:prSet presAssocID="{9C661041-A796-4AA9-B398-12800F90CCC0}" presName="composite" presStyleCnt="0"/>
      <dgm:spPr/>
    </dgm:pt>
    <dgm:pt modelId="{66027565-7317-446F-9909-C1C047E28CEC}" type="pres">
      <dgm:prSet presAssocID="{9C661041-A796-4AA9-B398-12800F90CCC0}" presName="parentText" presStyleLbl="alignNode1" presStyleIdx="2" presStyleCnt="4" custLinFactNeighborY="-183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BD685-F316-4326-A4E1-0A6E0AA5B980}" type="pres">
      <dgm:prSet presAssocID="{9C661041-A796-4AA9-B398-12800F90CCC0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BF1576-7948-4BA8-BBF6-6BDF04D094F5}" type="pres">
      <dgm:prSet presAssocID="{5D777CC6-C01E-403A-BA68-2EB18011F6DE}" presName="sp" presStyleCnt="0"/>
      <dgm:spPr/>
    </dgm:pt>
    <dgm:pt modelId="{19F6D18E-0AEC-4535-BE6A-BE12532CAA62}" type="pres">
      <dgm:prSet presAssocID="{A0D5987B-2413-4B16-8CFD-2D1A53B229C5}" presName="composite" presStyleCnt="0"/>
      <dgm:spPr/>
    </dgm:pt>
    <dgm:pt modelId="{609BF2BA-2EB4-494D-9073-A8AA153D2CA2}" type="pres">
      <dgm:prSet presAssocID="{A0D5987B-2413-4B16-8CFD-2D1A53B229C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CBC2A1-1F42-4C4E-AA31-AFAD8A952588}" type="pres">
      <dgm:prSet presAssocID="{A0D5987B-2413-4B16-8CFD-2D1A53B229C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B8DA49-1E1A-473D-8FA4-D2D97E798C50}" type="presOf" srcId="{06D095CC-5A0C-4FC4-A46A-C7DA7621251C}" destId="{4D3A6F73-D9A5-4156-8DB2-E188A7984E5C}" srcOrd="0" destOrd="0" presId="urn:microsoft.com/office/officeart/2005/8/layout/chevron2"/>
    <dgm:cxn modelId="{C4058A76-053F-49CF-82A2-F683A1F1A290}" type="presOf" srcId="{9C661041-A796-4AA9-B398-12800F90CCC0}" destId="{66027565-7317-446F-9909-C1C047E28CEC}" srcOrd="0" destOrd="0" presId="urn:microsoft.com/office/officeart/2005/8/layout/chevron2"/>
    <dgm:cxn modelId="{85E0FDDA-D1E7-4FFF-8164-6B5437B89891}" srcId="{FD543241-F9DD-4EB4-8448-5D65CFC2F8C5}" destId="{99A1C463-5B42-43B6-A751-1B56ED8FA4F4}" srcOrd="1" destOrd="0" parTransId="{ED360FB7-A233-461F-BBAF-D8D7082B595A}" sibTransId="{78623CB9-8D8A-4E44-BA76-ABB55E90338A}"/>
    <dgm:cxn modelId="{C3CF3B77-3F9C-4387-B3D7-D8276CB9B461}" srcId="{FD543241-F9DD-4EB4-8448-5D65CFC2F8C5}" destId="{A0D5987B-2413-4B16-8CFD-2D1A53B229C5}" srcOrd="3" destOrd="0" parTransId="{C3F766F8-D30F-491A-8442-097661D01030}" sibTransId="{3B6064EB-6B30-44CB-8258-A98E7BC8457F}"/>
    <dgm:cxn modelId="{05516E01-26FE-460A-90FA-D6AA876EC909}" srcId="{A0D5987B-2413-4B16-8CFD-2D1A53B229C5}" destId="{0C70E4DB-C78F-4C5A-B618-988921B89838}" srcOrd="0" destOrd="0" parTransId="{1969DF10-BD01-4286-8690-A84AC15CF032}" sibTransId="{944C2518-5E5D-4F7E-8908-1262A02C9EC3}"/>
    <dgm:cxn modelId="{64B2C5AB-29D5-4FBE-B4F0-A5C68E34F528}" srcId="{99A1C463-5B42-43B6-A751-1B56ED8FA4F4}" destId="{24CC4D42-57BB-4B38-98A7-FBC74FAF06E5}" srcOrd="0" destOrd="0" parTransId="{1C201F0E-A382-4332-8DAE-3E9A4F0212DE}" sibTransId="{984949F0-0770-45E9-A4F1-D5B699356F04}"/>
    <dgm:cxn modelId="{DBA42F15-0243-4FB3-8FEB-9E2BCA3DA344}" type="presOf" srcId="{3822A866-CE2B-4FDC-A9D1-BFE719AB4F81}" destId="{9A37C283-E717-4727-9127-DEA42C9A0164}" srcOrd="0" destOrd="0" presId="urn:microsoft.com/office/officeart/2005/8/layout/chevron2"/>
    <dgm:cxn modelId="{ACE990F3-BB16-48AA-8956-F8FC99DBBC3F}" type="presOf" srcId="{FD543241-F9DD-4EB4-8448-5D65CFC2F8C5}" destId="{753B009C-6FD1-463D-8446-E01B543D0DD6}" srcOrd="0" destOrd="0" presId="urn:microsoft.com/office/officeart/2005/8/layout/chevron2"/>
    <dgm:cxn modelId="{FB3CD06D-F4B0-4E96-9E36-F4EF6E899C2B}" type="presOf" srcId="{24CC4D42-57BB-4B38-98A7-FBC74FAF06E5}" destId="{6062B7F0-1BAF-4FAE-A3A2-862933721CA4}" srcOrd="0" destOrd="0" presId="urn:microsoft.com/office/officeart/2005/8/layout/chevron2"/>
    <dgm:cxn modelId="{CC994E4D-834B-4A59-B575-F87FBC1BBB59}" srcId="{FD543241-F9DD-4EB4-8448-5D65CFC2F8C5}" destId="{3822A866-CE2B-4FDC-A9D1-BFE719AB4F81}" srcOrd="0" destOrd="0" parTransId="{D5B9EA6A-5B22-4E98-959C-59889D27F904}" sibTransId="{B8EC4AAB-02B0-4495-B324-22455D79A10F}"/>
    <dgm:cxn modelId="{BD7F93DB-3C84-4B0E-9316-CF15758645E3}" type="presOf" srcId="{D05891D4-5A55-4510-9AAC-5DDCFE6AF0BB}" destId="{048BD685-F316-4326-A4E1-0A6E0AA5B980}" srcOrd="0" destOrd="0" presId="urn:microsoft.com/office/officeart/2005/8/layout/chevron2"/>
    <dgm:cxn modelId="{F6CE88A8-AB87-49F5-82D3-AD5E45E14C4A}" srcId="{3822A866-CE2B-4FDC-A9D1-BFE719AB4F81}" destId="{06D095CC-5A0C-4FC4-A46A-C7DA7621251C}" srcOrd="0" destOrd="0" parTransId="{582B4917-AF8B-4024-AE40-CA90244277FE}" sibTransId="{B5D7B9CC-1D31-4F72-80B0-38584729EC2D}"/>
    <dgm:cxn modelId="{6E6FCB1A-8D50-4633-B4FC-F6CD52FEF795}" srcId="{9C661041-A796-4AA9-B398-12800F90CCC0}" destId="{D05891D4-5A55-4510-9AAC-5DDCFE6AF0BB}" srcOrd="0" destOrd="0" parTransId="{C72BD651-D114-4B6A-85CE-169AA8AFF199}" sibTransId="{E1A4026C-A5DC-4DFE-B63D-998A7B0E1D63}"/>
    <dgm:cxn modelId="{6BD0AF55-8093-4900-9C23-65A5F5BD20DB}" srcId="{FD543241-F9DD-4EB4-8448-5D65CFC2F8C5}" destId="{9C661041-A796-4AA9-B398-12800F90CCC0}" srcOrd="2" destOrd="0" parTransId="{5C3EF7C2-1C64-4A4C-8265-B077A6731003}" sibTransId="{5D777CC6-C01E-403A-BA68-2EB18011F6DE}"/>
    <dgm:cxn modelId="{C1F371DB-A847-4B26-AABA-95CA156CCC45}" type="presOf" srcId="{99A1C463-5B42-43B6-A751-1B56ED8FA4F4}" destId="{1D2FBBE3-5010-4707-8661-3EA02CD20C97}" srcOrd="0" destOrd="0" presId="urn:microsoft.com/office/officeart/2005/8/layout/chevron2"/>
    <dgm:cxn modelId="{9BC70C30-DD48-4491-84E8-36B9D42E1942}" type="presOf" srcId="{0C70E4DB-C78F-4C5A-B618-988921B89838}" destId="{B8CBC2A1-1F42-4C4E-AA31-AFAD8A952588}" srcOrd="0" destOrd="0" presId="urn:microsoft.com/office/officeart/2005/8/layout/chevron2"/>
    <dgm:cxn modelId="{39BD6DD4-E84F-46FC-80C2-EF9FFAF085C9}" type="presOf" srcId="{A0D5987B-2413-4B16-8CFD-2D1A53B229C5}" destId="{609BF2BA-2EB4-494D-9073-A8AA153D2CA2}" srcOrd="0" destOrd="0" presId="urn:microsoft.com/office/officeart/2005/8/layout/chevron2"/>
    <dgm:cxn modelId="{82AA86A9-A0A8-4759-887E-039845A36F07}" type="presParOf" srcId="{753B009C-6FD1-463D-8446-E01B543D0DD6}" destId="{48B53F22-2F21-4014-9B0B-162FDE01DFE5}" srcOrd="0" destOrd="0" presId="urn:microsoft.com/office/officeart/2005/8/layout/chevron2"/>
    <dgm:cxn modelId="{42A57269-17B2-4A30-B6DC-51FD7E49E3D1}" type="presParOf" srcId="{48B53F22-2F21-4014-9B0B-162FDE01DFE5}" destId="{9A37C283-E717-4727-9127-DEA42C9A0164}" srcOrd="0" destOrd="0" presId="urn:microsoft.com/office/officeart/2005/8/layout/chevron2"/>
    <dgm:cxn modelId="{1FC89B94-9F17-4837-A358-A47C4B18C31D}" type="presParOf" srcId="{48B53F22-2F21-4014-9B0B-162FDE01DFE5}" destId="{4D3A6F73-D9A5-4156-8DB2-E188A7984E5C}" srcOrd="1" destOrd="0" presId="urn:microsoft.com/office/officeart/2005/8/layout/chevron2"/>
    <dgm:cxn modelId="{C5C9AA49-6CD1-4D1A-874F-B8C484130ED8}" type="presParOf" srcId="{753B009C-6FD1-463D-8446-E01B543D0DD6}" destId="{7BDE46B6-07A9-474A-A57C-C0335B1BBCFA}" srcOrd="1" destOrd="0" presId="urn:microsoft.com/office/officeart/2005/8/layout/chevron2"/>
    <dgm:cxn modelId="{CC58F060-6C1B-4708-BB5D-B8735088B694}" type="presParOf" srcId="{753B009C-6FD1-463D-8446-E01B543D0DD6}" destId="{0A5BE283-8D80-4CC6-83D0-C128FE4CA1DB}" srcOrd="2" destOrd="0" presId="urn:microsoft.com/office/officeart/2005/8/layout/chevron2"/>
    <dgm:cxn modelId="{F5798710-03AE-4A9B-A671-20A6B5AB9DF3}" type="presParOf" srcId="{0A5BE283-8D80-4CC6-83D0-C128FE4CA1DB}" destId="{1D2FBBE3-5010-4707-8661-3EA02CD20C97}" srcOrd="0" destOrd="0" presId="urn:microsoft.com/office/officeart/2005/8/layout/chevron2"/>
    <dgm:cxn modelId="{74DADB94-A570-46F7-A616-7B8025A22A0B}" type="presParOf" srcId="{0A5BE283-8D80-4CC6-83D0-C128FE4CA1DB}" destId="{6062B7F0-1BAF-4FAE-A3A2-862933721CA4}" srcOrd="1" destOrd="0" presId="urn:microsoft.com/office/officeart/2005/8/layout/chevron2"/>
    <dgm:cxn modelId="{E7FE3491-1687-4CDD-BE47-D56C4C7BE4FA}" type="presParOf" srcId="{753B009C-6FD1-463D-8446-E01B543D0DD6}" destId="{0428900C-60D7-458A-9C4A-D6B432AC4E62}" srcOrd="3" destOrd="0" presId="urn:microsoft.com/office/officeart/2005/8/layout/chevron2"/>
    <dgm:cxn modelId="{44A2B99C-6512-4AA1-B713-0DBF13C12F22}" type="presParOf" srcId="{753B009C-6FD1-463D-8446-E01B543D0DD6}" destId="{53358752-83A6-4B63-B16A-A62ECB149F53}" srcOrd="4" destOrd="0" presId="urn:microsoft.com/office/officeart/2005/8/layout/chevron2"/>
    <dgm:cxn modelId="{BDA8648C-DDA7-439B-A07F-E7FEB433BBCA}" type="presParOf" srcId="{53358752-83A6-4B63-B16A-A62ECB149F53}" destId="{66027565-7317-446F-9909-C1C047E28CEC}" srcOrd="0" destOrd="0" presId="urn:microsoft.com/office/officeart/2005/8/layout/chevron2"/>
    <dgm:cxn modelId="{C42C8C14-0BD9-4215-A829-929EC52505ED}" type="presParOf" srcId="{53358752-83A6-4B63-B16A-A62ECB149F53}" destId="{048BD685-F316-4326-A4E1-0A6E0AA5B980}" srcOrd="1" destOrd="0" presId="urn:microsoft.com/office/officeart/2005/8/layout/chevron2"/>
    <dgm:cxn modelId="{0E24069E-9ECE-4888-9358-5BCA250CD942}" type="presParOf" srcId="{753B009C-6FD1-463D-8446-E01B543D0DD6}" destId="{48BF1576-7948-4BA8-BBF6-6BDF04D094F5}" srcOrd="5" destOrd="0" presId="urn:microsoft.com/office/officeart/2005/8/layout/chevron2"/>
    <dgm:cxn modelId="{E61CC358-1F63-4070-90B2-2A8DD5CC8B0F}" type="presParOf" srcId="{753B009C-6FD1-463D-8446-E01B543D0DD6}" destId="{19F6D18E-0AEC-4535-BE6A-BE12532CAA62}" srcOrd="6" destOrd="0" presId="urn:microsoft.com/office/officeart/2005/8/layout/chevron2"/>
    <dgm:cxn modelId="{2472127E-CC24-4F26-AE9A-3C01A4A54EC9}" type="presParOf" srcId="{19F6D18E-0AEC-4535-BE6A-BE12532CAA62}" destId="{609BF2BA-2EB4-494D-9073-A8AA153D2CA2}" srcOrd="0" destOrd="0" presId="urn:microsoft.com/office/officeart/2005/8/layout/chevron2"/>
    <dgm:cxn modelId="{7A491482-B36E-4DBD-99F2-3FC8CC8357B1}" type="presParOf" srcId="{19F6D18E-0AEC-4535-BE6A-BE12532CAA62}" destId="{B8CBC2A1-1F42-4C4E-AA31-AFAD8A95258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5FAE15-607F-4635-A036-DBB652B71867}">
      <dsp:nvSpPr>
        <dsp:cNvPr id="0" name=""/>
        <dsp:cNvSpPr/>
      </dsp:nvSpPr>
      <dsp:spPr>
        <a:xfrm>
          <a:off x="538936" y="1743882"/>
          <a:ext cx="1143573" cy="117774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524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51393-83ED-4DE3-8FE6-E1ECDF81F2C4}">
      <dsp:nvSpPr>
        <dsp:cNvPr id="0" name=""/>
        <dsp:cNvSpPr/>
      </dsp:nvSpPr>
      <dsp:spPr>
        <a:xfrm>
          <a:off x="838198" y="3394792"/>
          <a:ext cx="657225" cy="420624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9922E3-8EEB-4CB3-B0FE-7E3742D16BCC}">
      <dsp:nvSpPr>
        <dsp:cNvPr id="0" name=""/>
        <dsp:cNvSpPr/>
      </dsp:nvSpPr>
      <dsp:spPr>
        <a:xfrm>
          <a:off x="243961" y="4006833"/>
          <a:ext cx="1769712" cy="45313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cap="all" baseline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Конкурсный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cap="all" baseline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отбор</a:t>
          </a:r>
          <a:endParaRPr lang="ru-RU" sz="1600" b="1" kern="1200" cap="all" baseline="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3961" y="4006833"/>
        <a:ext cx="1769712" cy="453130"/>
      </dsp:txXfrm>
    </dsp:sp>
    <dsp:sp modelId="{FE93BAEF-9A72-4A32-990E-8984D93C88E3}">
      <dsp:nvSpPr>
        <dsp:cNvPr id="0" name=""/>
        <dsp:cNvSpPr/>
      </dsp:nvSpPr>
      <dsp:spPr>
        <a:xfrm rot="993586">
          <a:off x="1280119" y="1745081"/>
          <a:ext cx="816285" cy="772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/>
            <a:t>7 класс</a:t>
          </a:r>
          <a:endParaRPr lang="ru-RU" sz="1200" kern="1200" dirty="0"/>
        </a:p>
      </dsp:txBody>
      <dsp:txXfrm>
        <a:off x="1399661" y="1858216"/>
        <a:ext cx="577201" cy="546267"/>
      </dsp:txXfrm>
    </dsp:sp>
    <dsp:sp modelId="{9E2E7DBC-956C-4E5E-BC71-95032E1AABCE}">
      <dsp:nvSpPr>
        <dsp:cNvPr id="0" name=""/>
        <dsp:cNvSpPr/>
      </dsp:nvSpPr>
      <dsp:spPr>
        <a:xfrm rot="2017074">
          <a:off x="824058" y="2471172"/>
          <a:ext cx="762990" cy="6612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/>
            <a:t>5 класс</a:t>
          </a:r>
          <a:endParaRPr lang="ru-RU" sz="1200" kern="1200" dirty="0"/>
        </a:p>
      </dsp:txBody>
      <dsp:txXfrm>
        <a:off x="935795" y="2568015"/>
        <a:ext cx="539516" cy="467601"/>
      </dsp:txXfrm>
    </dsp:sp>
    <dsp:sp modelId="{966FAF99-857B-49AE-B434-E583989BEFC4}">
      <dsp:nvSpPr>
        <dsp:cNvPr id="0" name=""/>
        <dsp:cNvSpPr/>
      </dsp:nvSpPr>
      <dsp:spPr>
        <a:xfrm rot="18607547">
          <a:off x="479771" y="1848488"/>
          <a:ext cx="645352" cy="6078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kern="1200" dirty="0"/>
            <a:t>6 класс</a:t>
          </a:r>
          <a:endParaRPr lang="ru-RU" sz="1200" kern="1200" dirty="0"/>
        </a:p>
      </dsp:txBody>
      <dsp:txXfrm>
        <a:off x="574281" y="1937504"/>
        <a:ext cx="456332" cy="429807"/>
      </dsp:txXfrm>
    </dsp:sp>
    <dsp:sp modelId="{A6A9DE42-346F-41EB-85A8-263DACAB28D8}">
      <dsp:nvSpPr>
        <dsp:cNvPr id="0" name=""/>
        <dsp:cNvSpPr/>
      </dsp:nvSpPr>
      <dsp:spPr>
        <a:xfrm>
          <a:off x="62220" y="1796783"/>
          <a:ext cx="2286669" cy="1444624"/>
        </a:xfrm>
        <a:prstGeom prst="funnel">
          <a:avLst/>
        </a:prstGeom>
        <a:solidFill>
          <a:schemeClr val="accent1">
            <a:lumMod val="20000"/>
            <a:lumOff val="80000"/>
            <a:alpha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7C283-E717-4727-9127-DEA42C9A0164}">
      <dsp:nvSpPr>
        <dsp:cNvPr id="0" name=""/>
        <dsp:cNvSpPr/>
      </dsp:nvSpPr>
      <dsp:spPr>
        <a:xfrm rot="5400000">
          <a:off x="-186082" y="189606"/>
          <a:ext cx="1047214" cy="675049"/>
        </a:xfrm>
        <a:prstGeom prst="chevron">
          <a:avLst/>
        </a:prstGeom>
        <a:solidFill>
          <a:srgbClr val="0070C0"/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b="1" kern="1200"/>
            <a:t>1 марта - 15 апреля</a:t>
          </a:r>
          <a:endParaRPr lang="ru-RU" sz="1000" b="1" kern="1200" dirty="0"/>
        </a:p>
      </dsp:txBody>
      <dsp:txXfrm rot="-5400000">
        <a:off x="1" y="341049"/>
        <a:ext cx="675049" cy="372165"/>
      </dsp:txXfrm>
    </dsp:sp>
    <dsp:sp modelId="{4D3A6F73-D9A5-4156-8DB2-E188A7984E5C}">
      <dsp:nvSpPr>
        <dsp:cNvPr id="0" name=""/>
        <dsp:cNvSpPr/>
      </dsp:nvSpPr>
      <dsp:spPr>
        <a:xfrm rot="5400000">
          <a:off x="2373972" y="-1695278"/>
          <a:ext cx="626831" cy="40173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прием заявлений претендентов </a:t>
          </a:r>
          <a:endParaRPr lang="ru-RU" sz="2000" kern="1200" dirty="0">
            <a:solidFill>
              <a:srgbClr val="0070C0"/>
            </a:solidFill>
          </a:endParaRPr>
        </a:p>
      </dsp:txBody>
      <dsp:txXfrm rot="-5400000">
        <a:off x="678691" y="30602"/>
        <a:ext cx="3986795" cy="565633"/>
      </dsp:txXfrm>
    </dsp:sp>
    <dsp:sp modelId="{1D2FBBE3-5010-4707-8661-3EA02CD20C97}">
      <dsp:nvSpPr>
        <dsp:cNvPr id="0" name=""/>
        <dsp:cNvSpPr/>
      </dsp:nvSpPr>
      <dsp:spPr>
        <a:xfrm rot="5400000">
          <a:off x="-144653" y="1009092"/>
          <a:ext cx="964356" cy="675049"/>
        </a:xfrm>
        <a:prstGeom prst="chevron">
          <a:avLst/>
        </a:prstGeom>
        <a:solidFill>
          <a:schemeClr val="accent1">
            <a:shade val="50000"/>
            <a:hueOff val="380567"/>
            <a:satOff val="0"/>
            <a:lumOff val="24151"/>
            <a:alphaOff val="0"/>
          </a:schemeClr>
        </a:solidFill>
        <a:ln w="25400" cap="flat" cmpd="sng" algn="ctr">
          <a:solidFill>
            <a:schemeClr val="accent1">
              <a:shade val="50000"/>
              <a:hueOff val="380567"/>
              <a:satOff val="0"/>
              <a:lumOff val="241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0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>
              <a:latin typeface="Arial" panose="020B0604020202020204" pitchFamily="34" charset="0"/>
              <a:cs typeface="Arial" panose="020B0604020202020204" pitchFamily="34" charset="0"/>
            </a:rPr>
            <a:t>15 </a:t>
          </a:r>
          <a:endParaRPr lang="en-US" sz="10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>
              <a:latin typeface="Arial" panose="020B0604020202020204" pitchFamily="34" charset="0"/>
              <a:cs typeface="Arial" panose="020B0604020202020204" pitchFamily="34" charset="0"/>
            </a:rPr>
            <a:t>апреля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 rot="-5400000">
        <a:off x="1" y="1201964"/>
        <a:ext cx="675049" cy="289307"/>
      </dsp:txXfrm>
    </dsp:sp>
    <dsp:sp modelId="{6062B7F0-1BAF-4FAE-A3A2-862933721CA4}">
      <dsp:nvSpPr>
        <dsp:cNvPr id="0" name=""/>
        <dsp:cNvSpPr/>
      </dsp:nvSpPr>
      <dsp:spPr>
        <a:xfrm rot="5400000">
          <a:off x="3912139" y="-2333728"/>
          <a:ext cx="626831" cy="71010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380567"/>
              <a:satOff val="0"/>
              <a:lumOff val="241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размещение графика проведения конкурсного отбора</a:t>
          </a:r>
          <a:endParaRPr lang="ru-RU" sz="2000" kern="1200" dirty="0">
            <a:solidFill>
              <a:srgbClr val="0070C0"/>
            </a:solidFill>
          </a:endParaRPr>
        </a:p>
      </dsp:txBody>
      <dsp:txXfrm rot="-5400000">
        <a:off x="675050" y="933960"/>
        <a:ext cx="7070411" cy="565633"/>
      </dsp:txXfrm>
    </dsp:sp>
    <dsp:sp modelId="{66027565-7317-446F-9909-C1C047E28CEC}">
      <dsp:nvSpPr>
        <dsp:cNvPr id="0" name=""/>
        <dsp:cNvSpPr/>
      </dsp:nvSpPr>
      <dsp:spPr>
        <a:xfrm rot="5400000">
          <a:off x="-144653" y="1847297"/>
          <a:ext cx="964356" cy="675049"/>
        </a:xfrm>
        <a:prstGeom prst="chevron">
          <a:avLst/>
        </a:prstGeom>
        <a:solidFill>
          <a:schemeClr val="accent1">
            <a:shade val="50000"/>
            <a:hueOff val="761134"/>
            <a:satOff val="0"/>
            <a:lumOff val="48303"/>
            <a:alphaOff val="0"/>
          </a:schemeClr>
        </a:solidFill>
        <a:ln w="25400" cap="flat" cmpd="sng" algn="ctr">
          <a:solidFill>
            <a:schemeClr val="accent1">
              <a:shade val="50000"/>
              <a:hueOff val="761134"/>
              <a:satOff val="0"/>
              <a:lumOff val="483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1</a:t>
          </a:r>
          <a:r>
            <a:rPr lang="en-US" sz="10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ru-RU" sz="10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20  </a:t>
          </a:r>
          <a:endParaRPr lang="en-US" sz="1000" b="1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июня </a:t>
          </a:r>
          <a:endParaRPr lang="ru-RU" sz="1000" kern="1200" dirty="0">
            <a:solidFill>
              <a:srgbClr val="C00000"/>
            </a:solidFill>
          </a:endParaRPr>
        </a:p>
      </dsp:txBody>
      <dsp:txXfrm rot="-5400000">
        <a:off x="1" y="2040169"/>
        <a:ext cx="675049" cy="289307"/>
      </dsp:txXfrm>
    </dsp:sp>
    <dsp:sp modelId="{048BD685-F316-4326-A4E1-0A6E0AA5B980}">
      <dsp:nvSpPr>
        <dsp:cNvPr id="0" name=""/>
        <dsp:cNvSpPr/>
      </dsp:nvSpPr>
      <dsp:spPr>
        <a:xfrm rot="5400000">
          <a:off x="4249663" y="-1854274"/>
          <a:ext cx="626831" cy="7776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761134"/>
              <a:satOff val="0"/>
              <a:lumOff val="483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проведение конкурсного отбора</a:t>
          </a:r>
          <a:endParaRPr lang="ru-RU" sz="2000" kern="1200" dirty="0">
            <a:solidFill>
              <a:srgbClr val="0070C0"/>
            </a:solidFill>
          </a:endParaRPr>
        </a:p>
      </dsp:txBody>
      <dsp:txXfrm rot="-5400000">
        <a:off x="675049" y="1750939"/>
        <a:ext cx="7745461" cy="565633"/>
      </dsp:txXfrm>
    </dsp:sp>
    <dsp:sp modelId="{609BF2BA-2EB4-494D-9073-A8AA153D2CA2}">
      <dsp:nvSpPr>
        <dsp:cNvPr id="0" name=""/>
        <dsp:cNvSpPr/>
      </dsp:nvSpPr>
      <dsp:spPr>
        <a:xfrm rot="5400000">
          <a:off x="-144653" y="2681973"/>
          <a:ext cx="964356" cy="675049"/>
        </a:xfrm>
        <a:prstGeom prst="chevron">
          <a:avLst/>
        </a:prstGeom>
        <a:solidFill>
          <a:schemeClr val="accent1">
            <a:shade val="50000"/>
            <a:hueOff val="380567"/>
            <a:satOff val="0"/>
            <a:lumOff val="24151"/>
            <a:alphaOff val="0"/>
          </a:schemeClr>
        </a:solidFill>
        <a:ln w="25400" cap="flat" cmpd="sng" algn="ctr">
          <a:solidFill>
            <a:schemeClr val="accent1">
              <a:shade val="50000"/>
              <a:hueOff val="380567"/>
              <a:satOff val="0"/>
              <a:lumOff val="241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>
              <a:latin typeface="Arial" panose="020B0604020202020204" pitchFamily="34" charset="0"/>
              <a:cs typeface="Arial" panose="020B0604020202020204" pitchFamily="34" charset="0"/>
            </a:rPr>
            <a:t>20 </a:t>
          </a:r>
          <a:endParaRPr lang="en-US" sz="1000" b="1" kern="120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>
              <a:latin typeface="Arial" panose="020B0604020202020204" pitchFamily="34" charset="0"/>
              <a:cs typeface="Arial" panose="020B0604020202020204" pitchFamily="34" charset="0"/>
            </a:rPr>
            <a:t>июня </a:t>
          </a:r>
          <a:endParaRPr lang="ru-RU" sz="1000" kern="1200" dirty="0"/>
        </a:p>
      </dsp:txBody>
      <dsp:txXfrm rot="-5400000">
        <a:off x="1" y="2874845"/>
        <a:ext cx="675049" cy="289307"/>
      </dsp:txXfrm>
    </dsp:sp>
    <dsp:sp modelId="{B8CBC2A1-1F42-4C4E-AA31-AFAD8A952588}">
      <dsp:nvSpPr>
        <dsp:cNvPr id="0" name=""/>
        <dsp:cNvSpPr/>
      </dsp:nvSpPr>
      <dsp:spPr>
        <a:xfrm rot="5400000">
          <a:off x="4249663" y="-1037294"/>
          <a:ext cx="626831" cy="77760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380567"/>
              <a:satOff val="0"/>
              <a:lumOff val="241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о зачислении в СОО</a:t>
          </a:r>
          <a:endParaRPr lang="ru-RU" sz="2000" kern="1200" dirty="0">
            <a:solidFill>
              <a:srgbClr val="0070C0"/>
            </a:solidFill>
          </a:endParaRPr>
        </a:p>
      </dsp:txBody>
      <dsp:txXfrm rot="-5400000">
        <a:off x="675049" y="2567919"/>
        <a:ext cx="7745461" cy="565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687749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0376" tIns="40188" rIns="80376" bIns="40188"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935392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0376" tIns="40188" rIns="80376" bIns="40188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978061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/>
          <a:lstStyle/>
          <a:p>
            <a:fld id="{DB82E71C-56AF-4DFF-BF97-4B355CF4F9D4}" type="slidenum">
              <a:rPr lang="x-none" smtClean="0">
                <a:solidFill>
                  <a:prstClr val="black"/>
                </a:solidFill>
              </a:rPr>
              <a:pPr/>
              <a:t>5</a:t>
            </a:fld>
            <a:endParaRPr lang="x-non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5211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/>
          <a:lstStyle/>
          <a:p>
            <a:fld id="{DB82E71C-56AF-4DFF-BF97-4B355CF4F9D4}" type="slidenum">
              <a:rPr lang="x-none" smtClean="0">
                <a:solidFill>
                  <a:prstClr val="black"/>
                </a:solidFill>
              </a:rPr>
              <a:pPr/>
              <a:t>6</a:t>
            </a:fld>
            <a:endParaRPr lang="x-non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6091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>
          <a:xfrm>
            <a:off x="993934" y="3233420"/>
            <a:ext cx="7951470" cy="3063240"/>
          </a:xfrm>
          <a:prstGeom prst="rect">
            <a:avLst/>
          </a:prstGeom>
        </p:spPr>
        <p:txBody>
          <a:bodyPr lIns="80376" tIns="40188" rIns="80376" bIns="40188"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56885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243657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417327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0B016-8CEA-4CF2-9542-5C7C2BE99DC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Google Shape;163;p20"/>
          <p:cNvSpPr/>
          <p:nvPr userDrawn="1"/>
        </p:nvSpPr>
        <p:spPr>
          <a:xfrm>
            <a:off x="0" y="249728"/>
            <a:ext cx="2514739" cy="542574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 w="9525" cap="flat" cmpd="sng">
            <a:solidFill>
              <a:srgbClr val="1C629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rgbClr val="000000"/>
              </a:buClr>
              <a:buSzPts val="2400"/>
              <a:buFont typeface="Arial"/>
              <a:buNone/>
            </a:pPr>
            <a:r>
              <a:rPr lang="ru-RU" sz="2400" b="1" dirty="0">
                <a:solidFill>
                  <a:prstClr val="white"/>
                </a:solidFill>
                <a:ea typeface="Calibri"/>
                <a:cs typeface="Calibri"/>
                <a:sym typeface="Calibri"/>
              </a:rPr>
              <a:t>EDU.KZ</a:t>
            </a:r>
            <a:endParaRPr sz="2400" b="1" dirty="0">
              <a:solidFill>
                <a:prstClr val="white"/>
              </a:solidFill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7906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172593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609589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905443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282137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720874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7066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00" b="90000" l="10000" r="90000"/>
                    </a14:imgEffect>
                    <a14:imgEffect>
                      <a14:sharpenSoften amount="50000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5602" y="-10183"/>
            <a:ext cx="1581017" cy="158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8713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247805" y="3542853"/>
            <a:ext cx="3750470" cy="19890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247805" y="1326058"/>
            <a:ext cx="3750470" cy="19890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quarter" idx="15"/>
          </p:nvPr>
        </p:nvSpPr>
        <p:spPr>
          <a:xfrm>
            <a:off x="2193725" y="1326058"/>
            <a:ext cx="3750471" cy="420588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59268" y="5759649"/>
            <a:ext cx="234038" cy="228396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>
                <a:solidFill>
                  <a:srgbClr val="000000"/>
                </a:solidFill>
              </a:rPr>
              <a:pPr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9039305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416968" y="4212581"/>
            <a:ext cx="7358064" cy="315023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1547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416968" y="3056670"/>
            <a:ext cx="7358064" cy="423193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225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59268" y="5759649"/>
            <a:ext cx="234038" cy="228396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>
                <a:solidFill>
                  <a:srgbClr val="000000"/>
                </a:solidFill>
              </a:rPr>
              <a:pPr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6423813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1523999" y="857250"/>
            <a:ext cx="9144002" cy="51435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59268" y="5759649"/>
            <a:ext cx="234038" cy="228396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>
                <a:solidFill>
                  <a:srgbClr val="000000"/>
                </a:solidFill>
              </a:rPr>
              <a:pPr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9341053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59268" y="5759649"/>
            <a:ext cx="234038" cy="228396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>
                <a:solidFill>
                  <a:srgbClr val="000000"/>
                </a:solidFill>
              </a:rPr>
              <a:pPr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100124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foli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/>
          </p:nvPr>
        </p:nvSpPr>
        <p:spPr>
          <a:xfrm>
            <a:off x="676605" y="2158141"/>
            <a:ext cx="1800000" cy="1350352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Lato Light"/>
                <a:cs typeface="Lato Light"/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6" name="Picture Placeholder 24"/>
          <p:cNvSpPr>
            <a:spLocks noGrp="1" noChangeAspect="1"/>
          </p:cNvSpPr>
          <p:nvPr>
            <p:ph type="pic" sz="quarter" idx="14"/>
          </p:nvPr>
        </p:nvSpPr>
        <p:spPr>
          <a:xfrm>
            <a:off x="2481915" y="3515808"/>
            <a:ext cx="1800000" cy="1350352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Lato Light"/>
                <a:cs typeface="Lato Light"/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/>
          </p:nvPr>
        </p:nvSpPr>
        <p:spPr>
          <a:xfrm>
            <a:off x="4296543" y="2158141"/>
            <a:ext cx="1800000" cy="1350352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Lato Light"/>
                <a:cs typeface="Lato Light"/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8" name="Picture Placeholder 24"/>
          <p:cNvSpPr>
            <a:spLocks noGrp="1" noChangeAspect="1"/>
          </p:cNvSpPr>
          <p:nvPr>
            <p:ph type="pic" sz="quarter" idx="16"/>
          </p:nvPr>
        </p:nvSpPr>
        <p:spPr>
          <a:xfrm>
            <a:off x="6101851" y="3515808"/>
            <a:ext cx="1800000" cy="1350352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Lato Light"/>
                <a:cs typeface="Lato Light"/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/>
          </p:nvPr>
        </p:nvSpPr>
        <p:spPr>
          <a:xfrm>
            <a:off x="7909351" y="2158141"/>
            <a:ext cx="1800000" cy="1350352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Lato Light"/>
                <a:cs typeface="Lato Light"/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42" name="Picture Placeholder 24"/>
          <p:cNvSpPr>
            <a:spLocks noGrp="1" noChangeAspect="1"/>
          </p:cNvSpPr>
          <p:nvPr>
            <p:ph type="pic" sz="quarter" idx="18"/>
          </p:nvPr>
        </p:nvSpPr>
        <p:spPr>
          <a:xfrm>
            <a:off x="9721013" y="3515808"/>
            <a:ext cx="1800000" cy="1350352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latin typeface="Lato Light"/>
                <a:cs typeface="Lato Light"/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xmlns="" val="1874240194"/>
      </p:ext>
    </p:extLst>
  </p:cSld>
  <p:clrMapOvr>
    <a:masterClrMapping/>
  </p:clrMapOvr>
  <p:transition spd="med" advClick="0" advTm="2000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6FFB8-18B7-4987-A326-E4F1A0D91692}" type="datetimeFigureOut">
              <a:rPr lang="ru-RU" smtClean="0">
                <a:solidFill>
                  <a:srgbClr val="000000"/>
                </a:solidFill>
              </a:rPr>
              <a:pPr/>
              <a:t>27.03.2021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603D-F897-42BF-95D9-0F263EB5B62D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1537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2192000" cy="792480"/>
          </a:xfrm>
          <a:custGeom>
            <a:avLst/>
            <a:gdLst/>
            <a:ahLst/>
            <a:cxnLst/>
            <a:rect l="l" t="t" r="r" b="b"/>
            <a:pathLst>
              <a:path w="12192000" h="792480">
                <a:moveTo>
                  <a:pt x="0" y="792479"/>
                </a:moveTo>
                <a:lnTo>
                  <a:pt x="12192000" y="792479"/>
                </a:lnTo>
                <a:lnTo>
                  <a:pt x="12192000" y="0"/>
                </a:lnTo>
                <a:lnTo>
                  <a:pt x="0" y="0"/>
                </a:lnTo>
                <a:lnTo>
                  <a:pt x="0" y="792479"/>
                </a:lnTo>
                <a:close/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1580387" cy="8580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1515110" cy="792480"/>
          </a:xfrm>
          <a:custGeom>
            <a:avLst/>
            <a:gdLst/>
            <a:ahLst/>
            <a:cxnLst/>
            <a:rect l="l" t="t" r="r" b="b"/>
            <a:pathLst>
              <a:path w="1515110" h="792480">
                <a:moveTo>
                  <a:pt x="1512476" y="3"/>
                </a:moveTo>
                <a:lnTo>
                  <a:pt x="0" y="2425"/>
                </a:lnTo>
                <a:lnTo>
                  <a:pt x="200" y="41585"/>
                </a:lnTo>
                <a:lnTo>
                  <a:pt x="361" y="80854"/>
                </a:lnTo>
                <a:lnTo>
                  <a:pt x="585" y="159668"/>
                </a:lnTo>
                <a:lnTo>
                  <a:pt x="737" y="278400"/>
                </a:lnTo>
                <a:lnTo>
                  <a:pt x="887" y="595723"/>
                </a:lnTo>
                <a:lnTo>
                  <a:pt x="1053" y="674691"/>
                </a:lnTo>
                <a:lnTo>
                  <a:pt x="1178" y="714054"/>
                </a:lnTo>
                <a:lnTo>
                  <a:pt x="1338" y="753321"/>
                </a:lnTo>
                <a:lnTo>
                  <a:pt x="1536" y="792480"/>
                </a:lnTo>
                <a:lnTo>
                  <a:pt x="1150162" y="788263"/>
                </a:lnTo>
                <a:lnTo>
                  <a:pt x="1514854" y="3"/>
                </a:lnTo>
                <a:lnTo>
                  <a:pt x="1512476" y="3"/>
                </a:lnTo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3048000" cy="6858000"/>
          </a:xfrm>
          <a:custGeom>
            <a:avLst/>
            <a:gdLst/>
            <a:ahLst/>
            <a:cxnLst/>
            <a:rect l="l" t="t" r="r" b="b"/>
            <a:pathLst>
              <a:path w="3048000" h="6858000">
                <a:moveTo>
                  <a:pt x="0" y="6858000"/>
                </a:moveTo>
                <a:lnTo>
                  <a:pt x="3048000" y="6858000"/>
                </a:lnTo>
                <a:lnTo>
                  <a:pt x="3048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63068" y="1900427"/>
            <a:ext cx="2752343" cy="27508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056959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660857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65CDD-16D8-432D-9C30-4690C758872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904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056096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31161" y="206705"/>
            <a:ext cx="9129676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0367" y="2323518"/>
            <a:ext cx="11311265" cy="4147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E071E-28B6-49AE-8B17-B0C215B78DD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27.03.2021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E424C-940E-4969-AD3E-702B31DD2D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2539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80" r:id="rId12"/>
    <p:sldLayoutId id="2147483681" r:id="rId13"/>
    <p:sldLayoutId id="214748368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416968" y="1721197"/>
            <a:ext cx="7358064" cy="17412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416968" y="3516065"/>
            <a:ext cx="7358064" cy="59605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959268" y="5759649"/>
            <a:ext cx="230832" cy="228396"/>
          </a:xfrm>
          <a:prstGeom prst="rect">
            <a:avLst/>
          </a:prstGeom>
          <a:ln w="3175">
            <a:miter lim="400000"/>
          </a:ln>
        </p:spPr>
        <p:txBody>
          <a:bodyPr wrap="none" lIns="38100" tIns="38100" rIns="38100" bIns="38100">
            <a:spAutoFit/>
          </a:bodyPr>
          <a:lstStyle>
            <a:lvl1pPr>
              <a:defRPr sz="984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rPr>
                <a:solidFill>
                  <a:srgbClr val="000000"/>
                </a:solidFill>
              </a:rPr>
              <a:pPr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427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</p:sldLayoutIdLst>
  <p:transition spd="med"/>
  <p:txStyles>
    <p:title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8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1607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8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321457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8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482186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8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642915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8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803643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8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964372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8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125101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8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2858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8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1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1607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1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321457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1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482186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1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642915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1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803643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1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964372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1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125101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1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2858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31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8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160729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8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321457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8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482186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8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642915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8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803643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8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964372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8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125101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8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285829" algn="ctr" defTabSz="41075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8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svg"/><Relationship Id="rId5" Type="http://schemas.openxmlformats.org/officeDocument/2006/relationships/image" Target="../media/image9.png"/><Relationship Id="rId4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microsoft.com/office/2007/relationships/diagramDrawing" Target="../diagrams/drawing2.xml"/><Relationship Id="rId3" Type="http://schemas.openxmlformats.org/officeDocument/2006/relationships/image" Target="../media/image12.png"/><Relationship Id="rId7" Type="http://schemas.openxmlformats.org/officeDocument/2006/relationships/diagramColors" Target="../diagrams/colors1.xml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1.xml"/><Relationship Id="rId11" Type="http://schemas.openxmlformats.org/officeDocument/2006/relationships/diagramColors" Target="../diagrams/colors2.xml"/><Relationship Id="rId5" Type="http://schemas.openxmlformats.org/officeDocument/2006/relationships/diagramLayout" Target="../diagrams/layout1.xml"/><Relationship Id="rId10" Type="http://schemas.openxmlformats.org/officeDocument/2006/relationships/diagramQuickStyle" Target="../diagrams/quickStyle2.xml"/><Relationship Id="rId4" Type="http://schemas.openxmlformats.org/officeDocument/2006/relationships/diagramData" Target="../diagrams/data1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3.png"/><Relationship Id="rId7" Type="http://schemas.openxmlformats.org/officeDocument/2006/relationships/image" Target="../media/image19.sv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23.svg"/><Relationship Id="rId5" Type="http://schemas.openxmlformats.org/officeDocument/2006/relationships/hyperlink" Target="http://www.qabyldau.daryn.kz/" TargetMode="External"/><Relationship Id="rId10" Type="http://schemas.openxmlformats.org/officeDocument/2006/relationships/image" Target="../media/image16.png"/><Relationship Id="rId4" Type="http://schemas.openxmlformats.org/officeDocument/2006/relationships/image" Target="../media/image17.svg"/><Relationship Id="rId9" Type="http://schemas.openxmlformats.org/officeDocument/2006/relationships/image" Target="../media/image2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4572000"/>
            <a:ext cx="2004695" cy="883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99000"/>
              </a:lnSpc>
            </a:pP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МИНИСТЕРСТВО</a:t>
            </a:r>
            <a:r>
              <a:rPr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ОБРАЗОВАНИЯ И НАУКИ РЕСПУБЛИКИ КАЗАХСТАН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1066800"/>
            <a:ext cx="2004694" cy="8530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2540" algn="ctr">
              <a:lnSpc>
                <a:spcPct val="99400"/>
              </a:lnSpc>
            </a:pPr>
            <a:r>
              <a:rPr sz="1400" b="1" dirty="0"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РЕСПУБЛИКАСЫНЫҢ БІЛІМ ЖӘНЕ ҒЫЛЫМ МИНИСТРЛІГІ</a:t>
            </a:r>
          </a:p>
        </p:txBody>
      </p:sp>
      <p:sp>
        <p:nvSpPr>
          <p:cNvPr id="4" name="object 4"/>
          <p:cNvSpPr/>
          <p:nvPr/>
        </p:nvSpPr>
        <p:spPr>
          <a:xfrm>
            <a:off x="304800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endParaRPr sz="3600" dirty="0"/>
          </a:p>
        </p:txBody>
      </p:sp>
      <p:sp>
        <p:nvSpPr>
          <p:cNvPr id="5" name="object 5"/>
          <p:cNvSpPr/>
          <p:nvPr/>
        </p:nvSpPr>
        <p:spPr>
          <a:xfrm>
            <a:off x="304800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B519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048000" y="2248901"/>
            <a:ext cx="8991600" cy="22938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60"/>
              </a:lnSpc>
            </a:pPr>
            <a:r>
              <a:rPr lang="ru-RU" sz="28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детей </a:t>
            </a:r>
          </a:p>
          <a:p>
            <a:pPr algn="ctr">
              <a:lnSpc>
                <a:spcPts val="4560"/>
              </a:lnSpc>
            </a:pPr>
            <a:r>
              <a:rPr lang="ru-RU" sz="28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1 класс и проведение конкурсного отбора </a:t>
            </a:r>
          </a:p>
          <a:p>
            <a:pPr algn="ctr">
              <a:lnSpc>
                <a:spcPts val="4560"/>
              </a:lnSpc>
            </a:pPr>
            <a:r>
              <a:rPr lang="ru-RU" sz="28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специализированные организации </a:t>
            </a:r>
          </a:p>
          <a:p>
            <a:pPr algn="ctr">
              <a:lnSpc>
                <a:spcPts val="4560"/>
              </a:lnSpc>
            </a:pPr>
            <a:r>
              <a:rPr lang="ru-RU" sz="28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endParaRPr sz="2800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xmlns="" id="{1F99EAAE-E44C-4C1E-8FFA-BD5749F28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33600"/>
            <a:ext cx="2361560" cy="231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530" y="101025"/>
            <a:ext cx="11808017" cy="923330"/>
          </a:xfrm>
        </p:spPr>
        <p:txBody>
          <a:bodyPr/>
          <a:lstStyle/>
          <a:p>
            <a:pPr algn="ctr"/>
            <a:r>
              <a:rPr lang="kk-KZ" sz="2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kk-KZ" sz="2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0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r>
              <a:rPr lang="kk-KZ" sz="2000" b="1" cap="all" dirty="0">
                <a:latin typeface="Arial" panose="020B0604020202020204" pitchFamily="34" charset="0"/>
                <a:cs typeface="Arial" panose="020B0604020202020204" pitchFamily="34" charset="0"/>
              </a:rPr>
              <a:t>ПРИЕМА ДЕТЕЙ в 1-й класс</a:t>
            </a:r>
            <a:br>
              <a:rPr lang="kk-KZ" sz="2000" b="1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BC82C9D5-F350-469A-B308-3AE206547D9F}"/>
              </a:ext>
            </a:extLst>
          </p:cNvPr>
          <p:cNvCxnSpPr/>
          <p:nvPr/>
        </p:nvCxnSpPr>
        <p:spPr>
          <a:xfrm flipH="1">
            <a:off x="6787684" y="2690794"/>
            <a:ext cx="64625" cy="312215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61356DA-1802-4DA1-94FE-56BE924F7CF7}"/>
              </a:ext>
            </a:extLst>
          </p:cNvPr>
          <p:cNvSpPr txBox="1"/>
          <p:nvPr/>
        </p:nvSpPr>
        <p:spPr>
          <a:xfrm>
            <a:off x="476499" y="3800227"/>
            <a:ext cx="526950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schemeClr val="tx2"/>
                </a:solidFill>
                <a:latin typeface="Segoe UI" panose="020B0502040204020203" pitchFamily="34" charset="0"/>
              </a:rPr>
              <a:t>Прием документов производится первым 3-м заявителям с территории обслуживания ОО, затем одного заявителя не с территории обслуживания.            </a:t>
            </a:r>
          </a:p>
          <a:p>
            <a:pPr algn="just"/>
            <a:r>
              <a:rPr lang="ru-RU" sz="1600" dirty="0">
                <a:solidFill>
                  <a:schemeClr val="tx2"/>
                </a:solidFill>
                <a:latin typeface="Segoe UI" panose="020B0502040204020203" pitchFamily="34" charset="0"/>
              </a:rPr>
              <a:t>                           </a:t>
            </a:r>
            <a:r>
              <a:rPr lang="ru-RU" sz="1600" b="1" dirty="0">
                <a:solidFill>
                  <a:schemeClr val="tx2"/>
                </a:solidFill>
                <a:latin typeface="Segoe UI" panose="020B0502040204020203" pitchFamily="34" charset="0"/>
              </a:rPr>
              <a:t>(по принципу 3:1)</a:t>
            </a:r>
          </a:p>
          <a:p>
            <a:pPr algn="just"/>
            <a:endParaRPr lang="en-US" sz="1600" b="1" dirty="0" smtClean="0">
              <a:solidFill>
                <a:schemeClr val="tx2"/>
              </a:solidFill>
              <a:latin typeface="Segoe UI" panose="020B0502040204020203" pitchFamily="34" charset="0"/>
            </a:endParaRPr>
          </a:p>
          <a:p>
            <a:pPr algn="just"/>
            <a:r>
              <a:rPr lang="ru-RU" sz="1600" b="1" dirty="0" smtClean="0">
                <a:solidFill>
                  <a:schemeClr val="tx2"/>
                </a:solidFill>
                <a:latin typeface="Segoe UI" panose="020B0502040204020203" pitchFamily="34" charset="0"/>
              </a:rPr>
              <a:t>Рекомендуется принимать документы в электронном формате через веб-портал «электронного правительства»</a:t>
            </a:r>
          </a:p>
          <a:p>
            <a:pPr algn="just"/>
            <a:endParaRPr lang="ru-RU" sz="1600" b="1" dirty="0">
              <a:solidFill>
                <a:schemeClr val="tx2"/>
              </a:solidFill>
              <a:latin typeface="Segoe UI" panose="020B0502040204020203" pitchFamily="34" charset="0"/>
            </a:endParaRPr>
          </a:p>
          <a:p>
            <a:pPr algn="just"/>
            <a:r>
              <a:rPr lang="ru-RU" sz="1600" b="1" dirty="0" smtClean="0">
                <a:solidFill>
                  <a:schemeClr val="tx2"/>
                </a:solidFill>
                <a:latin typeface="Segoe UI" panose="020B0502040204020203" pitchFamily="34" charset="0"/>
              </a:rPr>
              <a:t>Усилить разъяснительную работу среди родительской общественности</a:t>
            </a:r>
            <a:endParaRPr lang="ru-RU" sz="1600" b="1" dirty="0">
              <a:solidFill>
                <a:schemeClr val="tx2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798A648-11CE-4098-A9AA-42A1DEFB8057}"/>
              </a:ext>
            </a:extLst>
          </p:cNvPr>
          <p:cNvSpPr txBox="1"/>
          <p:nvPr/>
        </p:nvSpPr>
        <p:spPr>
          <a:xfrm>
            <a:off x="3495248" y="953772"/>
            <a:ext cx="2425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  <a:latin typeface="Segoe UI" panose="020B0502040204020203" pitchFamily="34" charset="0"/>
              </a:rPr>
              <a:t>Перечень документов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8ADA2F5-620B-4479-BBBF-FCBE414E254B}"/>
              </a:ext>
            </a:extLst>
          </p:cNvPr>
          <p:cNvSpPr txBox="1"/>
          <p:nvPr/>
        </p:nvSpPr>
        <p:spPr>
          <a:xfrm>
            <a:off x="6931827" y="4129359"/>
            <a:ext cx="1256128" cy="1384995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tx2"/>
                </a:solidFill>
                <a:latin typeface="Segoe UI" panose="020B0502040204020203" pitchFamily="34" charset="0"/>
              </a:rPr>
              <a:t>СМС уведомление</a:t>
            </a:r>
          </a:p>
          <a:p>
            <a:pPr algn="ctr"/>
            <a:r>
              <a:rPr lang="ru-RU" sz="1200" dirty="0">
                <a:solidFill>
                  <a:schemeClr val="tx2"/>
                </a:solidFill>
                <a:latin typeface="Segoe UI" panose="020B0502040204020203" pitchFamily="34" charset="0"/>
              </a:rPr>
              <a:t>о приеме документов на рассмотрение в течении 15 минут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75807F0E-840F-45A6-A4B4-8547EC05DFA7}"/>
              </a:ext>
            </a:extLst>
          </p:cNvPr>
          <p:cNvCxnSpPr/>
          <p:nvPr/>
        </p:nvCxnSpPr>
        <p:spPr>
          <a:xfrm>
            <a:off x="6793752" y="3988019"/>
            <a:ext cx="974103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FE54DE6-1F07-4021-97E3-A08614358BBE}"/>
              </a:ext>
            </a:extLst>
          </p:cNvPr>
          <p:cNvSpPr txBox="1"/>
          <p:nvPr/>
        </p:nvSpPr>
        <p:spPr>
          <a:xfrm>
            <a:off x="458123" y="1510350"/>
            <a:ext cx="1898519" cy="13827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algn="ctr">
              <a:defRPr sz="1100">
                <a:latin typeface="Segoe UI" panose="020B0502040204020203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1 класс 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принимаются дети с 6 лет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текущем году исполняется 6 лет)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0540C44-7CD1-4FCE-8D86-9A4F8863AC8A}"/>
              </a:ext>
            </a:extLst>
          </p:cNvPr>
          <p:cNvSpPr txBox="1"/>
          <p:nvPr/>
        </p:nvSpPr>
        <p:spPr>
          <a:xfrm>
            <a:off x="7251495" y="1914218"/>
            <a:ext cx="22063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latin typeface="Segoe UI" panose="020B0502040204020203" pitchFamily="34" charset="0"/>
              </a:rPr>
              <a:t>Процедура </a:t>
            </a:r>
          </a:p>
          <a:p>
            <a:pPr algn="ctr"/>
            <a:r>
              <a:rPr lang="ru-RU" sz="1600" b="1" dirty="0">
                <a:solidFill>
                  <a:schemeClr val="tx2"/>
                </a:solidFill>
                <a:latin typeface="Segoe UI" panose="020B0502040204020203" pitchFamily="34" charset="0"/>
              </a:rPr>
              <a:t>приема документов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8781B75-BFD3-4D81-8854-15E226FEFF25}"/>
              </a:ext>
            </a:extLst>
          </p:cNvPr>
          <p:cNvSpPr txBox="1"/>
          <p:nvPr/>
        </p:nvSpPr>
        <p:spPr>
          <a:xfrm>
            <a:off x="7251495" y="3319339"/>
            <a:ext cx="2086782" cy="52484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ru-RU"/>
            </a:defPPr>
            <a:lvl1pPr algn="ctr">
              <a:defRPr sz="1200">
                <a:latin typeface="Segoe UI" panose="020B0502040204020203" pitchFamily="34" charset="0"/>
              </a:defRPr>
            </a:lvl1pPr>
          </a:lstStyle>
          <a:p>
            <a:r>
              <a:rPr lang="ru-RU" b="1" dirty="0">
                <a:solidFill>
                  <a:schemeClr val="tx2"/>
                </a:solidFill>
              </a:rPr>
              <a:t>В электронном формате</a:t>
            </a:r>
          </a:p>
          <a:p>
            <a:r>
              <a:rPr lang="ru-RU" dirty="0">
                <a:solidFill>
                  <a:schemeClr val="tx2"/>
                </a:solidFill>
              </a:rPr>
              <a:t>(1 рабочий день)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48DD0AA0-0175-48E8-BA73-C2D4C5C9DB9A}"/>
              </a:ext>
            </a:extLst>
          </p:cNvPr>
          <p:cNvCxnSpPr/>
          <p:nvPr/>
        </p:nvCxnSpPr>
        <p:spPr>
          <a:xfrm>
            <a:off x="7788062" y="3988019"/>
            <a:ext cx="974103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C18434D-EFF3-41B4-A318-BA395DA35A79}"/>
              </a:ext>
            </a:extLst>
          </p:cNvPr>
          <p:cNvSpPr txBox="1"/>
          <p:nvPr/>
        </p:nvSpPr>
        <p:spPr>
          <a:xfrm>
            <a:off x="8310375" y="4125420"/>
            <a:ext cx="1280472" cy="156966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tx2"/>
                </a:solidFill>
                <a:latin typeface="Segoe UI" panose="020B0502040204020203" pitchFamily="34" charset="0"/>
              </a:rPr>
              <a:t>СМС уведомление</a:t>
            </a:r>
          </a:p>
          <a:p>
            <a:pPr algn="ctr"/>
            <a:r>
              <a:rPr lang="ru-RU" sz="1200" dirty="0">
                <a:solidFill>
                  <a:schemeClr val="tx2"/>
                </a:solidFill>
                <a:latin typeface="Segoe UI" panose="020B0502040204020203" pitchFamily="34" charset="0"/>
              </a:rPr>
              <a:t>о зачислении или мотивированный отказ</a:t>
            </a:r>
          </a:p>
          <a:p>
            <a:pPr algn="ctr"/>
            <a:r>
              <a:rPr lang="ru-RU" sz="1200" dirty="0">
                <a:solidFill>
                  <a:schemeClr val="tx2"/>
                </a:solidFill>
                <a:latin typeface="Segoe UI" panose="020B0502040204020203" pitchFamily="34" charset="0"/>
              </a:rPr>
              <a:t>- один рабочий день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B159F866-19E7-4205-8417-2AFB427D1847}"/>
              </a:ext>
            </a:extLst>
          </p:cNvPr>
          <p:cNvSpPr txBox="1"/>
          <p:nvPr/>
        </p:nvSpPr>
        <p:spPr>
          <a:xfrm>
            <a:off x="6794142" y="5802034"/>
            <a:ext cx="3188058" cy="830997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903288" indent="-282575"/>
            <a:r>
              <a:rPr lang="ru-RU" sz="1200" b="1" dirty="0">
                <a:solidFill>
                  <a:schemeClr val="tx2"/>
                </a:solidFill>
              </a:rPr>
              <a:t>Мотивированный отказ: </a:t>
            </a:r>
          </a:p>
          <a:p>
            <a:pPr marL="903288" indent="-282575">
              <a:buFontTx/>
              <a:buAutoNum type="arabicPeriod"/>
            </a:pPr>
            <a:r>
              <a:rPr lang="ru-RU" sz="1200" dirty="0">
                <a:solidFill>
                  <a:schemeClr val="tx2"/>
                </a:solidFill>
              </a:rPr>
              <a:t>неполный пакет документов;</a:t>
            </a:r>
          </a:p>
          <a:p>
            <a:pPr marL="903288" indent="-282575">
              <a:buFontTx/>
              <a:buAutoNum type="arabicPeriod"/>
            </a:pPr>
            <a:r>
              <a:rPr lang="ru-RU" sz="1200" dirty="0">
                <a:solidFill>
                  <a:schemeClr val="tx2"/>
                </a:solidFill>
              </a:rPr>
              <a:t>превышение проектной вместимости школы</a:t>
            </a: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47B3AD40-8E3A-4A56-B316-8600BA13A21D}"/>
              </a:ext>
            </a:extLst>
          </p:cNvPr>
          <p:cNvCxnSpPr/>
          <p:nvPr/>
        </p:nvCxnSpPr>
        <p:spPr>
          <a:xfrm>
            <a:off x="9975743" y="2631873"/>
            <a:ext cx="6457" cy="318107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D935AD1-17ED-4669-A1D5-35627223A65E}"/>
              </a:ext>
            </a:extLst>
          </p:cNvPr>
          <p:cNvSpPr txBox="1"/>
          <p:nvPr/>
        </p:nvSpPr>
        <p:spPr>
          <a:xfrm>
            <a:off x="10250010" y="2160439"/>
            <a:ext cx="1430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  <a:latin typeface="Segoe UI" panose="020B0502040204020203" pitchFamily="34" charset="0"/>
              </a:rPr>
              <a:t>Зачисление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CD4A0B48-F50E-41D4-A83A-85DEA4C57361}"/>
              </a:ext>
            </a:extLst>
          </p:cNvPr>
          <p:cNvSpPr txBox="1"/>
          <p:nvPr/>
        </p:nvSpPr>
        <p:spPr>
          <a:xfrm>
            <a:off x="10454328" y="4125420"/>
            <a:ext cx="1280472" cy="1015663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chemeClr val="tx2"/>
                </a:solidFill>
                <a:latin typeface="Segoe UI" panose="020B0502040204020203" pitchFamily="34" charset="0"/>
              </a:rPr>
              <a:t>Приказ о зачислении издается не ранее 25 августа </a:t>
            </a:r>
            <a:r>
              <a:rPr lang="ru-RU" sz="1200" dirty="0" err="1">
                <a:solidFill>
                  <a:schemeClr val="tx2"/>
                </a:solidFill>
                <a:latin typeface="Segoe UI" panose="020B0502040204020203" pitchFamily="34" charset="0"/>
              </a:rPr>
              <a:t>т.г</a:t>
            </a:r>
            <a:r>
              <a:rPr lang="ru-RU" sz="1200" dirty="0">
                <a:solidFill>
                  <a:schemeClr val="tx2"/>
                </a:solidFill>
                <a:latin typeface="Segoe UI" panose="020B0502040204020203" pitchFamily="34" charset="0"/>
              </a:rPr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3340BBEA-28C9-4D02-8782-0EC5CAD4225C}"/>
              </a:ext>
            </a:extLst>
          </p:cNvPr>
          <p:cNvSpPr txBox="1"/>
          <p:nvPr/>
        </p:nvSpPr>
        <p:spPr>
          <a:xfrm>
            <a:off x="3363070" y="1141696"/>
            <a:ext cx="82749" cy="381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26" name="Picture 2" descr="https://egov.kz/cms/sites/all/themes/egov_kz/html/images/logo-beta.png">
            <a:extLst>
              <a:ext uri="{FF2B5EF4-FFF2-40B4-BE49-F238E27FC236}">
                <a16:creationId xmlns:a16="http://schemas.microsoft.com/office/drawing/2014/main" xmlns="" id="{19C7BB36-A227-4747-A610-738EFA8BB9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80561" y="2057400"/>
            <a:ext cx="858859" cy="28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D0346DDE-BA28-4203-8F4E-B3C8187FEB60}"/>
              </a:ext>
            </a:extLst>
          </p:cNvPr>
          <p:cNvSpPr txBox="1"/>
          <p:nvPr/>
        </p:nvSpPr>
        <p:spPr>
          <a:xfrm>
            <a:off x="3672437" y="1463089"/>
            <a:ext cx="2071608" cy="13827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algn="ctr">
              <a:defRPr sz="1100">
                <a:latin typeface="Segoe UI" panose="020B0502040204020203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228600" indent="-228600" algn="just">
              <a:buFontTx/>
              <a:buAutoNum type="arabicPeriod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</a:t>
            </a:r>
          </a:p>
          <a:p>
            <a:pPr marL="228600" indent="-228600" algn="just">
              <a:buFontTx/>
              <a:buAutoNum type="arabicPeriod"/>
            </a:pP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Свидет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о рождении</a:t>
            </a:r>
          </a:p>
          <a:p>
            <a:pPr marL="228600" indent="-228600" algn="just">
              <a:buFontTx/>
              <a:buAutoNum type="arabicPeriod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Фотография 3х4 -  2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>
              <a:buFontTx/>
              <a:buAutoNum type="arabicPeriod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Справки о состоянии здоровья (формы 063/У, 026/У-3)</a:t>
            </a:r>
          </a:p>
        </p:txBody>
      </p:sp>
      <p:pic>
        <p:nvPicPr>
          <p:cNvPr id="32" name="Рисунок 31" descr="Компьютер">
            <a:extLst>
              <a:ext uri="{FF2B5EF4-FFF2-40B4-BE49-F238E27FC236}">
                <a16:creationId xmlns:a16="http://schemas.microsoft.com/office/drawing/2014/main" xmlns="" id="{B8765870-4470-4BDE-88AA-6A4694CD62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11319" y="2584155"/>
            <a:ext cx="914400" cy="914400"/>
          </a:xfrm>
          <a:prstGeom prst="rect">
            <a:avLst/>
          </a:prstGeom>
        </p:spPr>
      </p:pic>
      <p:pic>
        <p:nvPicPr>
          <p:cNvPr id="34" name="Рисунок 33" descr="Рюкзак">
            <a:extLst>
              <a:ext uri="{FF2B5EF4-FFF2-40B4-BE49-F238E27FC236}">
                <a16:creationId xmlns:a16="http://schemas.microsoft.com/office/drawing/2014/main" xmlns="" id="{EF444F5C-4D0E-435D-80AF-80F84BFB87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682564" y="2705737"/>
            <a:ext cx="671236" cy="671236"/>
          </a:xfrm>
          <a:prstGeom prst="rect">
            <a:avLst/>
          </a:prstGeom>
        </p:spPr>
      </p:pic>
      <p:pic>
        <p:nvPicPr>
          <p:cNvPr id="36" name="Рисунок 35" descr="Документ">
            <a:extLst>
              <a:ext uri="{FF2B5EF4-FFF2-40B4-BE49-F238E27FC236}">
                <a16:creationId xmlns:a16="http://schemas.microsoft.com/office/drawing/2014/main" xmlns="" id="{DFC52D74-06F1-40BD-A27F-87906D9B2A4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6820620" y="5791500"/>
            <a:ext cx="656865" cy="656865"/>
          </a:xfrm>
          <a:prstGeom prst="rect">
            <a:avLst/>
          </a:prstGeom>
        </p:spPr>
      </p:pic>
      <p:sp>
        <p:nvSpPr>
          <p:cNvPr id="37" name="object 5">
            <a:extLst>
              <a:ext uri="{FF2B5EF4-FFF2-40B4-BE49-F238E27FC236}">
                <a16:creationId xmlns:a16="http://schemas.microsoft.com/office/drawing/2014/main" xmlns="" id="{3094F95D-3A28-40DF-BA8C-226EE6431663}"/>
              </a:ext>
            </a:extLst>
          </p:cNvPr>
          <p:cNvSpPr txBox="1"/>
          <p:nvPr/>
        </p:nvSpPr>
        <p:spPr>
          <a:xfrm>
            <a:off x="450649" y="277156"/>
            <a:ext cx="1080257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EDU.KZ</a:t>
            </a:r>
          </a:p>
        </p:txBody>
      </p:sp>
    </p:spTree>
    <p:extLst>
      <p:ext uri="{BB962C8B-B14F-4D97-AF65-F5344CB8AC3E}">
        <p14:creationId xmlns:p14="http://schemas.microsoft.com/office/powerpoint/2010/main" xmlns="" val="3578222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530" y="76200"/>
            <a:ext cx="11579469" cy="615553"/>
          </a:xfrm>
        </p:spPr>
        <p:txBody>
          <a:bodyPr/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АЛГОРИТМ  ПОЛУЧЕНИЯ ГОСУДАРСТВЕННОЙ УСЛУГИ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2000" b="1" dirty="0">
                <a:latin typeface="Arial" panose="020B0604020202020204" pitchFamily="34" charset="0"/>
                <a:cs typeface="Arial" panose="020B0604020202020204" pitchFamily="34" charset="0"/>
              </a:rPr>
              <a:t>ПРИЕМ ДОКУМЕНТОВ И ЗАЧИСЛЕНИЕ В ОРГАНИЗАЦИИ ОБРАЗОВАНИЯ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950158133"/>
              </p:ext>
            </p:extLst>
          </p:nvPr>
        </p:nvGraphicFramePr>
        <p:xfrm>
          <a:off x="476250" y="990600"/>
          <a:ext cx="11239500" cy="5524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5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329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92015">
                <a:tc>
                  <a:txBody>
                    <a:bodyPr/>
                    <a:lstStyle/>
                    <a:p>
                      <a:r>
                        <a:rPr lang="ru-RU" dirty="0"/>
                        <a:t>1 шаг</a:t>
                      </a:r>
                      <a:r>
                        <a:rPr lang="kk-KZ" dirty="0"/>
                        <a:t>: </a:t>
                      </a:r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Родителю необходимо получить электронную цифровую подпись</a:t>
                      </a:r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/>
                        <a:t>2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Открыть портал электронного правительства </a:t>
                      </a:r>
                      <a:r>
                        <a:rPr lang="kk-KZ" b="1" i="1" dirty="0"/>
                        <a:t>https://egov.kz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kk-KZ" b="1" dirty="0"/>
                        <a:t>3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На портале </a:t>
                      </a:r>
                      <a:r>
                        <a:rPr lang="kk-KZ" b="1" dirty="0"/>
                        <a:t>egov.kz</a:t>
                      </a:r>
                      <a:r>
                        <a:rPr lang="kk-KZ" dirty="0"/>
                        <a:t>  войти в раздел «ОБРАЗОВАНИЕ»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/>
                        <a:t>4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В разделе «ОБРАЗОВАНИЕ» кликнуть подраздел </a:t>
                      </a:r>
                      <a:r>
                        <a:rPr lang="kk-KZ" b="1" dirty="0"/>
                        <a:t>«Среднее образование»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kk-KZ" b="1" dirty="0"/>
                        <a:t>5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Выбрать услугу </a:t>
                      </a:r>
                      <a:r>
                        <a:rPr lang="kk-KZ" b="1" dirty="0"/>
                        <a:t>«Прием документов и зачисление в организации  образования (начальные, основные средние, общие средние, специальные)»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/>
                        <a:t>6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Кликнуть на кнопку </a:t>
                      </a:r>
                      <a:r>
                        <a:rPr lang="kk-KZ" b="1" dirty="0"/>
                        <a:t>«Заказать онлайн услугу»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/>
                        <a:t>7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С помощью персонального ЭЦП  </a:t>
                      </a:r>
                      <a:r>
                        <a:rPr lang="kk-KZ" b="1" dirty="0"/>
                        <a:t>войти в личный кабинет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9920">
                <a:tc>
                  <a:txBody>
                    <a:bodyPr/>
                    <a:lstStyle/>
                    <a:p>
                      <a:r>
                        <a:rPr lang="kk-KZ" b="1" dirty="0"/>
                        <a:t>8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Загрузить документы в соответствии с перечнем  </a:t>
                      </a:r>
                      <a:r>
                        <a:rPr lang="kk-KZ" b="1" i="1" dirty="0"/>
                        <a:t>(Заявление, свидет. о рождении, фотография 3х4 -  2 шт, справки о состоянии здоровья (формы 063/У, 026/У-3)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/>
                        <a:t>9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После загрузки  документов </a:t>
                      </a:r>
                      <a:r>
                        <a:rPr lang="kk-KZ" b="1" dirty="0"/>
                        <a:t>подписать услугу ЭЦП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/>
                        <a:t>10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Получить уведомление о приеме документов  на рассмотрение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/>
                        <a:t>11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В течение одного рабочего дня направляется в личный кабинет уведомление о зачислении либо мотивированный отказ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/>
                        <a:t>12 шаг: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Приказ о зачислении издается не ранее 25 августа т.г.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object 5">
            <a:extLst>
              <a:ext uri="{FF2B5EF4-FFF2-40B4-BE49-F238E27FC236}">
                <a16:creationId xmlns:a16="http://schemas.microsoft.com/office/drawing/2014/main" xmlns="" id="{D7E45EBA-A4CF-4A19-B860-EF7CE2858705}"/>
              </a:ext>
            </a:extLst>
          </p:cNvPr>
          <p:cNvSpPr txBox="1"/>
          <p:nvPr/>
        </p:nvSpPr>
        <p:spPr>
          <a:xfrm>
            <a:off x="450649" y="277156"/>
            <a:ext cx="1080257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EDU.KZ</a:t>
            </a:r>
          </a:p>
        </p:txBody>
      </p:sp>
    </p:spTree>
    <p:extLst>
      <p:ext uri="{BB962C8B-B14F-4D97-AF65-F5344CB8AC3E}">
        <p14:creationId xmlns:p14="http://schemas.microsoft.com/office/powerpoint/2010/main" xmlns="" val="152268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792480"/>
          </a:xfrm>
          <a:custGeom>
            <a:avLst/>
            <a:gdLst/>
            <a:ahLst/>
            <a:cxnLst/>
            <a:rect l="l" t="t" r="r" b="b"/>
            <a:pathLst>
              <a:path w="12192000" h="792480">
                <a:moveTo>
                  <a:pt x="0" y="792479"/>
                </a:moveTo>
                <a:lnTo>
                  <a:pt x="12192000" y="792479"/>
                </a:lnTo>
                <a:lnTo>
                  <a:pt x="12192000" y="0"/>
                </a:lnTo>
                <a:lnTo>
                  <a:pt x="0" y="0"/>
                </a:lnTo>
                <a:lnTo>
                  <a:pt x="0" y="792479"/>
                </a:lnTo>
                <a:close/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580387" cy="8580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1515110" cy="792480"/>
          </a:xfrm>
          <a:custGeom>
            <a:avLst/>
            <a:gdLst/>
            <a:ahLst/>
            <a:cxnLst/>
            <a:rect l="l" t="t" r="r" b="b"/>
            <a:pathLst>
              <a:path w="1515110" h="792480">
                <a:moveTo>
                  <a:pt x="1512476" y="3"/>
                </a:moveTo>
                <a:lnTo>
                  <a:pt x="0" y="2425"/>
                </a:lnTo>
                <a:lnTo>
                  <a:pt x="200" y="41585"/>
                </a:lnTo>
                <a:lnTo>
                  <a:pt x="361" y="80854"/>
                </a:lnTo>
                <a:lnTo>
                  <a:pt x="585" y="159668"/>
                </a:lnTo>
                <a:lnTo>
                  <a:pt x="737" y="278400"/>
                </a:lnTo>
                <a:lnTo>
                  <a:pt x="887" y="595723"/>
                </a:lnTo>
                <a:lnTo>
                  <a:pt x="1053" y="674691"/>
                </a:lnTo>
                <a:lnTo>
                  <a:pt x="1178" y="714054"/>
                </a:lnTo>
                <a:lnTo>
                  <a:pt x="1338" y="753321"/>
                </a:lnTo>
                <a:lnTo>
                  <a:pt x="1536" y="792480"/>
                </a:lnTo>
                <a:lnTo>
                  <a:pt x="1150162" y="788263"/>
                </a:lnTo>
                <a:lnTo>
                  <a:pt x="1514854" y="3"/>
                </a:lnTo>
                <a:lnTo>
                  <a:pt x="1512476" y="3"/>
                </a:lnTo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0649" y="277156"/>
            <a:ext cx="1080257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EDU.KZ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0F9DC491-746A-40C8-A264-5D0387F878D9}"/>
              </a:ext>
            </a:extLst>
          </p:cNvPr>
          <p:cNvCxnSpPr/>
          <p:nvPr/>
        </p:nvCxnSpPr>
        <p:spPr>
          <a:xfrm>
            <a:off x="1905000" y="1078829"/>
            <a:ext cx="0" cy="318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534458F4-10CA-4D4B-B1E1-08173CB387B4}"/>
              </a:ext>
            </a:extLst>
          </p:cNvPr>
          <p:cNvCxnSpPr/>
          <p:nvPr/>
        </p:nvCxnSpPr>
        <p:spPr>
          <a:xfrm>
            <a:off x="4580389" y="1078829"/>
            <a:ext cx="0" cy="318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9B557EEF-D666-4B2E-B961-029A855852AA}"/>
              </a:ext>
            </a:extLst>
          </p:cNvPr>
          <p:cNvCxnSpPr/>
          <p:nvPr/>
        </p:nvCxnSpPr>
        <p:spPr>
          <a:xfrm>
            <a:off x="8828015" y="1082469"/>
            <a:ext cx="0" cy="318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0F0208B-DBB8-4254-A0E8-1158B1406D72}"/>
              </a:ext>
            </a:extLst>
          </p:cNvPr>
          <p:cNvSpPr txBox="1"/>
          <p:nvPr/>
        </p:nvSpPr>
        <p:spPr>
          <a:xfrm>
            <a:off x="2727957" y="31502"/>
            <a:ext cx="74828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Прогнозный контингент обучающихся 1 классов </a:t>
            </a:r>
            <a:b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2021-2022 учебного года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649" y="800533"/>
            <a:ext cx="11284151" cy="605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83972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>
            <a:extLst>
              <a:ext uri="{FF2B5EF4-FFF2-40B4-BE49-F238E27FC236}">
                <a16:creationId xmlns:a16="http://schemas.microsoft.com/office/drawing/2014/main" xmlns="" id="{D05041DC-87EC-414F-BE58-4B38542F6D08}"/>
              </a:ext>
            </a:extLst>
          </p:cNvPr>
          <p:cNvSpPr/>
          <p:nvPr/>
        </p:nvSpPr>
        <p:spPr>
          <a:xfrm>
            <a:off x="0" y="0"/>
            <a:ext cx="12192000" cy="1185706"/>
          </a:xfrm>
          <a:custGeom>
            <a:avLst/>
            <a:gdLst/>
            <a:ahLst/>
            <a:cxnLst/>
            <a:rect l="l" t="t" r="r" b="b"/>
            <a:pathLst>
              <a:path w="12192000" h="792480">
                <a:moveTo>
                  <a:pt x="0" y="792479"/>
                </a:moveTo>
                <a:lnTo>
                  <a:pt x="12192000" y="792479"/>
                </a:lnTo>
                <a:lnTo>
                  <a:pt x="12192000" y="0"/>
                </a:lnTo>
                <a:lnTo>
                  <a:pt x="0" y="0"/>
                </a:lnTo>
                <a:lnTo>
                  <a:pt x="0" y="792479"/>
                </a:lnTo>
                <a:close/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D0FFC1D-B5AD-4F8E-ABA5-131BE4950A0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3039"/>
          <a:stretch/>
        </p:blipFill>
        <p:spPr>
          <a:xfrm>
            <a:off x="228600" y="264315"/>
            <a:ext cx="640315" cy="603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2B2B0E5-4951-4A05-B17A-65ECC6C8EE92}"/>
              </a:ext>
            </a:extLst>
          </p:cNvPr>
          <p:cNvSpPr txBox="1"/>
          <p:nvPr/>
        </p:nvSpPr>
        <p:spPr>
          <a:xfrm>
            <a:off x="452176" y="177620"/>
            <a:ext cx="11739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cap="all" dirty="0">
                <a:solidFill>
                  <a:srgbClr val="FFFFFF"/>
                </a:solidFill>
              </a:rPr>
              <a:t>Проведение конкурсного отбора </a:t>
            </a:r>
          </a:p>
          <a:p>
            <a:pPr algn="ctr"/>
            <a:r>
              <a:rPr lang="ru-RU" sz="2400" b="1" cap="all" dirty="0">
                <a:solidFill>
                  <a:srgbClr val="FFFFFF"/>
                </a:solidFill>
              </a:rPr>
              <a:t>в специализированные организации образования (</a:t>
            </a:r>
            <a:r>
              <a:rPr lang="ru-RU" sz="2400" b="1" cap="all" dirty="0" err="1">
                <a:solidFill>
                  <a:srgbClr val="FFFFFF"/>
                </a:solidFill>
              </a:rPr>
              <a:t>соо</a:t>
            </a:r>
            <a:r>
              <a:rPr lang="ru-RU" sz="2400" b="1" cap="all"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A134FB9-C2F7-47C9-A98F-E10391565F25}"/>
              </a:ext>
            </a:extLst>
          </p:cNvPr>
          <p:cNvSpPr txBox="1"/>
          <p:nvPr/>
        </p:nvSpPr>
        <p:spPr>
          <a:xfrm>
            <a:off x="536945" y="1242352"/>
            <a:ext cx="11118110" cy="1184940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Министра образования и науки РК от 12 октября 2018 года № 564 </a:t>
            </a:r>
          </a:p>
          <a:p>
            <a:pPr algn="ctr"/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Типовых правил приема в организации образования, реализующие общеобразовательные учебные программы начального, основного среднего, </a:t>
            </a:r>
          </a:p>
          <a:p>
            <a:pPr algn="ctr"/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общего среднего образования»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3956443734"/>
              </p:ext>
            </p:extLst>
          </p:nvPr>
        </p:nvGraphicFramePr>
        <p:xfrm>
          <a:off x="304800" y="946170"/>
          <a:ext cx="52578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4084113007"/>
              </p:ext>
            </p:extLst>
          </p:nvPr>
        </p:nvGraphicFramePr>
        <p:xfrm>
          <a:off x="3200400" y="2895600"/>
          <a:ext cx="845111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167739238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extLst>
              <a:ext uri="{FF2B5EF4-FFF2-40B4-BE49-F238E27FC236}">
                <a16:creationId xmlns:a16="http://schemas.microsoft.com/office/drawing/2014/main" xmlns="" id="{99F24936-7DF2-4A06-98EE-97CF34F2B6F9}"/>
              </a:ext>
            </a:extLst>
          </p:cNvPr>
          <p:cNvSpPr/>
          <p:nvPr/>
        </p:nvSpPr>
        <p:spPr>
          <a:xfrm>
            <a:off x="0" y="0"/>
            <a:ext cx="12192000" cy="1185706"/>
          </a:xfrm>
          <a:custGeom>
            <a:avLst/>
            <a:gdLst/>
            <a:ahLst/>
            <a:cxnLst/>
            <a:rect l="l" t="t" r="r" b="b"/>
            <a:pathLst>
              <a:path w="12192000" h="792480">
                <a:moveTo>
                  <a:pt x="0" y="792479"/>
                </a:moveTo>
                <a:lnTo>
                  <a:pt x="12192000" y="792479"/>
                </a:lnTo>
                <a:lnTo>
                  <a:pt x="12192000" y="0"/>
                </a:lnTo>
                <a:lnTo>
                  <a:pt x="0" y="0"/>
                </a:lnTo>
                <a:lnTo>
                  <a:pt x="0" y="792479"/>
                </a:lnTo>
                <a:close/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2B2B0E5-4951-4A05-B17A-65ECC6C8EE92}"/>
              </a:ext>
            </a:extLst>
          </p:cNvPr>
          <p:cNvSpPr txBox="1"/>
          <p:nvPr/>
        </p:nvSpPr>
        <p:spPr>
          <a:xfrm>
            <a:off x="452176" y="177620"/>
            <a:ext cx="11739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cap="all" dirty="0">
                <a:solidFill>
                  <a:srgbClr val="FFFFFF"/>
                </a:solidFill>
              </a:rPr>
              <a:t>Проведение конкурсного отбора </a:t>
            </a:r>
          </a:p>
          <a:p>
            <a:pPr algn="ctr"/>
            <a:r>
              <a:rPr lang="ru-RU" sz="2400" b="1" cap="all" dirty="0">
                <a:solidFill>
                  <a:srgbClr val="FFFFFF"/>
                </a:solidFill>
              </a:rPr>
              <a:t>в специализированные организации образования (</a:t>
            </a:r>
            <a:r>
              <a:rPr lang="ru-RU" sz="2400" b="1" cap="all" dirty="0" err="1">
                <a:solidFill>
                  <a:srgbClr val="FFFFFF"/>
                </a:solidFill>
              </a:rPr>
              <a:t>соо</a:t>
            </a:r>
            <a:r>
              <a:rPr lang="ru-RU" sz="2400" b="1" cap="all" dirty="0">
                <a:solidFill>
                  <a:srgbClr val="FFFFFF"/>
                </a:solidFill>
              </a:rPr>
              <a:t>)</a:t>
            </a:r>
          </a:p>
        </p:txBody>
      </p:sp>
      <p:pic>
        <p:nvPicPr>
          <p:cNvPr id="32" name="Рисунок 31" descr="Человек ест">
            <a:extLst>
              <a:ext uri="{FF2B5EF4-FFF2-40B4-BE49-F238E27FC236}">
                <a16:creationId xmlns:a16="http://schemas.microsoft.com/office/drawing/2014/main" xmlns="" id="{CB078F18-3A5B-471F-A3EC-406AD68FDF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845161" y="4800600"/>
            <a:ext cx="869143" cy="869143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2A134FB9-C2F7-47C9-A98F-E10391565F25}"/>
              </a:ext>
            </a:extLst>
          </p:cNvPr>
          <p:cNvSpPr txBox="1"/>
          <p:nvPr/>
        </p:nvSpPr>
        <p:spPr>
          <a:xfrm>
            <a:off x="2822814" y="1785001"/>
            <a:ext cx="8607186" cy="4262705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8100" tIns="38100" rIns="38100" bIns="38100" numCol="1" spcCol="38100" rtlCol="0" anchor="ctr">
            <a:spAutoFit/>
          </a:bodyPr>
          <a:lstStyle/>
          <a:p>
            <a:pPr algn="just"/>
            <a:r>
              <a:rPr lang="kk-KZ" sz="1600" dirty="0">
                <a:latin typeface="Arial" panose="020B0604020202020204" pitchFamily="34" charset="0"/>
                <a:cs typeface="Arial" panose="020B0604020202020204" pitchFamily="34" charset="0"/>
              </a:rPr>
              <a:t>В настоящее время 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с 1 марта </a:t>
            </a:r>
            <a:r>
              <a:rPr lang="kk-KZ" sz="1600" dirty="0">
                <a:latin typeface="Arial" panose="020B0604020202020204" pitchFamily="34" charset="0"/>
                <a:cs typeface="Arial" panose="020B0604020202020204" pitchFamily="34" charset="0"/>
              </a:rPr>
              <a:t>началась регистрация и прием документов претендентов на портале</a:t>
            </a:r>
            <a:r>
              <a:rPr lang="kk-KZ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</a:t>
            </a:r>
            <a:r>
              <a:rPr lang="ru-RU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en-US" sz="1600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qabyldau</a:t>
            </a:r>
            <a:r>
              <a:rPr lang="ru-RU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en-US" sz="1600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daryn</a:t>
            </a:r>
            <a:r>
              <a:rPr lang="ru-RU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en-US" sz="1600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kz</a:t>
            </a:r>
            <a:r>
              <a:rPr lang="ru-RU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(на 25.03.2021 г. зарегистрировано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4 203 претендента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Конкурс проходит в каждом регионе на базе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опорной школы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адреса размещены на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портале регистрации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</a:t>
            </a:r>
            <a:r>
              <a:rPr lang="ru-RU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en-US" sz="1600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qabyldau</a:t>
            </a:r>
            <a:r>
              <a:rPr lang="ru-RU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en-US" sz="1600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daryn</a:t>
            </a:r>
            <a:r>
              <a:rPr lang="ru-RU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r>
              <a:rPr lang="en-US" sz="1600" u="sng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kz</a:t>
            </a:r>
            <a:r>
              <a:rPr lang="kk-KZ" sz="16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kk-K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kk-KZ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Для обеспечения прозрачности приема обучающихся в СОО устанавливаются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системы видеонаблюдения и аудиозаписи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на местах проведения конкурсного отбора.</a:t>
            </a:r>
          </a:p>
          <a:p>
            <a:pPr algn="just"/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Конкурсный отбор будет проходить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 режиме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офф-лайн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(тестирование) с соблюдением всех санитарных норм.</a:t>
            </a: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Рисунок 33" descr="Ежедневник">
            <a:extLst>
              <a:ext uri="{FF2B5EF4-FFF2-40B4-BE49-F238E27FC236}">
                <a16:creationId xmlns:a16="http://schemas.microsoft.com/office/drawing/2014/main" xmlns="" id="{31BA23FD-9039-496D-A38B-AD8B6F7DDD4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759428" y="1676400"/>
            <a:ext cx="834786" cy="834786"/>
          </a:xfrm>
          <a:prstGeom prst="rect">
            <a:avLst/>
          </a:prstGeom>
        </p:spPr>
      </p:pic>
      <p:pic>
        <p:nvPicPr>
          <p:cNvPr id="35" name="Рисунок 34" descr="Интернет">
            <a:extLst>
              <a:ext uri="{FF2B5EF4-FFF2-40B4-BE49-F238E27FC236}">
                <a16:creationId xmlns:a16="http://schemas.microsoft.com/office/drawing/2014/main" xmlns="" id="{39299F89-7642-4245-AD91-FE0F1D2DB44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1756014" y="2895600"/>
            <a:ext cx="834786" cy="834786"/>
          </a:xfrm>
          <a:prstGeom prst="rect">
            <a:avLst/>
          </a:prstGeom>
        </p:spPr>
      </p:pic>
      <p:pic>
        <p:nvPicPr>
          <p:cNvPr id="36" name="Рисунок 35" descr="Веб-камера">
            <a:extLst>
              <a:ext uri="{FF2B5EF4-FFF2-40B4-BE49-F238E27FC236}">
                <a16:creationId xmlns:a16="http://schemas.microsoft.com/office/drawing/2014/main" xmlns="" id="{0BBE546E-0023-402F-A876-9CEC6E48E0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756014" y="3886200"/>
            <a:ext cx="834786" cy="83478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7094128-68A8-4BB1-ABD2-13BC0A2157DB}"/>
              </a:ext>
            </a:extLst>
          </p:cNvPr>
          <p:cNvSpPr txBox="1"/>
          <p:nvPr/>
        </p:nvSpPr>
        <p:spPr>
          <a:xfrm>
            <a:off x="752967" y="1924516"/>
            <a:ext cx="7136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  <a:latin typeface="Segoe UI" panose="020B0502040204020203" pitchFamily="34" charset="0"/>
              </a:rPr>
              <a:t>Даты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CE3747E-7553-4AB4-8054-D3121AB4CF1B}"/>
              </a:ext>
            </a:extLst>
          </p:cNvPr>
          <p:cNvSpPr txBox="1"/>
          <p:nvPr/>
        </p:nvSpPr>
        <p:spPr>
          <a:xfrm>
            <a:off x="684190" y="3143716"/>
            <a:ext cx="9736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  <a:latin typeface="Segoe UI" panose="020B0502040204020203" pitchFamily="34" charset="0"/>
              </a:rPr>
              <a:t>Портал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101D165-8267-410A-8628-8064A58FBF45}"/>
              </a:ext>
            </a:extLst>
          </p:cNvPr>
          <p:cNvSpPr txBox="1"/>
          <p:nvPr/>
        </p:nvSpPr>
        <p:spPr>
          <a:xfrm>
            <a:off x="339993" y="4051803"/>
            <a:ext cx="1662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  <a:latin typeface="Segoe UI" panose="020B0502040204020203" pitchFamily="34" charset="0"/>
              </a:rPr>
              <a:t>Прозрачность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37E0F93-5DE7-4983-9911-67D21CD01C09}"/>
              </a:ext>
            </a:extLst>
          </p:cNvPr>
          <p:cNvSpPr txBox="1"/>
          <p:nvPr/>
        </p:nvSpPr>
        <p:spPr>
          <a:xfrm>
            <a:off x="363185" y="5029200"/>
            <a:ext cx="15624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chemeClr val="tx2"/>
                </a:solidFill>
                <a:latin typeface="Segoe UI" panose="020B0502040204020203" pitchFamily="34" charset="0"/>
              </a:rPr>
              <a:t>Тестирование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2A32709C-E9E3-46AA-A87D-811EFAD67E5F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3039"/>
          <a:stretch/>
        </p:blipFill>
        <p:spPr>
          <a:xfrm>
            <a:off x="228600" y="264315"/>
            <a:ext cx="640315" cy="60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9217434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792480"/>
          </a:xfrm>
          <a:custGeom>
            <a:avLst/>
            <a:gdLst/>
            <a:ahLst/>
            <a:cxnLst/>
            <a:rect l="l" t="t" r="r" b="b"/>
            <a:pathLst>
              <a:path w="12192000" h="792480">
                <a:moveTo>
                  <a:pt x="0" y="792479"/>
                </a:moveTo>
                <a:lnTo>
                  <a:pt x="12192000" y="792479"/>
                </a:lnTo>
                <a:lnTo>
                  <a:pt x="12192000" y="0"/>
                </a:lnTo>
                <a:lnTo>
                  <a:pt x="0" y="0"/>
                </a:lnTo>
                <a:lnTo>
                  <a:pt x="0" y="792479"/>
                </a:lnTo>
                <a:close/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611612" y="0"/>
            <a:ext cx="1580387" cy="8625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677143" y="4575"/>
            <a:ext cx="1515110" cy="792480"/>
          </a:xfrm>
          <a:custGeom>
            <a:avLst/>
            <a:gdLst/>
            <a:ahLst/>
            <a:cxnLst/>
            <a:rect l="l" t="t" r="r" b="b"/>
            <a:pathLst>
              <a:path w="1515109" h="792480">
                <a:moveTo>
                  <a:pt x="1513319" y="0"/>
                </a:moveTo>
                <a:lnTo>
                  <a:pt x="364693" y="4216"/>
                </a:lnTo>
                <a:lnTo>
                  <a:pt x="0" y="792479"/>
                </a:lnTo>
                <a:lnTo>
                  <a:pt x="1514855" y="790054"/>
                </a:lnTo>
                <a:lnTo>
                  <a:pt x="1514655" y="750894"/>
                </a:lnTo>
                <a:lnTo>
                  <a:pt x="1514494" y="711625"/>
                </a:lnTo>
                <a:lnTo>
                  <a:pt x="1514271" y="632811"/>
                </a:lnTo>
                <a:lnTo>
                  <a:pt x="1514121" y="514079"/>
                </a:lnTo>
                <a:lnTo>
                  <a:pt x="1513973" y="196756"/>
                </a:lnTo>
                <a:lnTo>
                  <a:pt x="1513807" y="117788"/>
                </a:lnTo>
                <a:lnTo>
                  <a:pt x="1513680" y="78425"/>
                </a:lnTo>
                <a:lnTo>
                  <a:pt x="1513519" y="39158"/>
                </a:lnTo>
                <a:lnTo>
                  <a:pt x="1513319" y="0"/>
                </a:lnTo>
                <a:close/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124200" y="3797104"/>
            <a:ext cx="68199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ru-RU" sz="4400" b="1" dirty="0">
                <a:solidFill>
                  <a:schemeClr val="tx2"/>
                </a:solidFill>
              </a:rPr>
              <a:t>Благодарю за внимание!</a:t>
            </a:r>
            <a:endParaRPr sz="4400" dirty="0">
              <a:solidFill>
                <a:schemeClr val="tx2"/>
              </a:solidFill>
            </a:endParaRP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xmlns="" id="{1E3BC1D5-D4EC-49B2-8E32-905B04716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1492" y="1981200"/>
            <a:ext cx="1689015" cy="1658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5">
            <a:extLst>
              <a:ext uri="{FF2B5EF4-FFF2-40B4-BE49-F238E27FC236}">
                <a16:creationId xmlns:a16="http://schemas.microsoft.com/office/drawing/2014/main" xmlns="" id="{CD46D665-EE95-43E2-863C-E44EEAC774CE}"/>
              </a:ext>
            </a:extLst>
          </p:cNvPr>
          <p:cNvSpPr txBox="1"/>
          <p:nvPr/>
        </p:nvSpPr>
        <p:spPr>
          <a:xfrm>
            <a:off x="450649" y="277156"/>
            <a:ext cx="1080257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EDU.KZ</a:t>
            </a:r>
          </a:p>
        </p:txBody>
      </p:sp>
    </p:spTree>
    <p:extLst>
      <p:ext uri="{BB962C8B-B14F-4D97-AF65-F5344CB8AC3E}">
        <p14:creationId xmlns:p14="http://schemas.microsoft.com/office/powerpoint/2010/main" xmlns="" val="2111639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2512</TotalTime>
  <Words>480</Words>
  <Application>Microsoft Office PowerPoint</Application>
  <PresentationFormat>Произвольный</PresentationFormat>
  <Paragraphs>108</Paragraphs>
  <Slides>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Office Theme</vt:lpstr>
      <vt:lpstr>1_Office Theme</vt:lpstr>
      <vt:lpstr>White</vt:lpstr>
      <vt:lpstr>Слайд 1</vt:lpstr>
      <vt:lpstr> ПРАВИЛА ПРИЕМА ДЕТЕЙ в 1-й класс </vt:lpstr>
      <vt:lpstr>АЛГОРИТМ  ПОЛУЧЕНИЯ ГОСУДАРСТВЕННОЙ УСЛУГИ  «ПРИЕМ ДОКУМЕНТОВ И ЗАЧИСЛЕНИЕ В ОРГАНИЗАЦИИ ОБРАЗОВАНИЯ»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Джумагулова Айгуль Алмисаевна</dc:creator>
  <cp:lastModifiedBy>Альбина</cp:lastModifiedBy>
  <cp:revision>91</cp:revision>
  <cp:lastPrinted>2020-07-20T14:50:51Z</cp:lastPrinted>
  <dcterms:created xsi:type="dcterms:W3CDTF">2020-07-18T13:27:50Z</dcterms:created>
  <dcterms:modified xsi:type="dcterms:W3CDTF">2021-03-27T06:14:40Z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2020-07-13T00:00:00Z</vt:filetime>
  </property>
  <property fmtid="{D5CDD505-2E9C-101B-9397-08002B2CF9AE}" pid="3" name="LastSaved">
    <vt:filetime>2020-07-18T00:00:00Z</vt:filetime>
  </property>
</Properties>
</file>