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8" r:id="rId3"/>
    <p:sldId id="309" r:id="rId4"/>
    <p:sldId id="319" r:id="rId5"/>
    <p:sldId id="303" r:id="rId6"/>
    <p:sldId id="304" r:id="rId7"/>
  </p:sldIdLst>
  <p:sldSz cx="12190413" cy="6859588"/>
  <p:notesSz cx="6858000" cy="9144000"/>
  <p:defaultTextStyle>
    <a:defPPr>
      <a:defRPr lang="ru-RU"/>
    </a:defPPr>
    <a:lvl1pPr marL="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1A042"/>
    <a:srgbClr val="91B44A"/>
    <a:srgbClr val="8FAFD5"/>
    <a:srgbClr val="5B89C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94" autoAdjust="0"/>
  </p:normalViewPr>
  <p:slideViewPr>
    <p:cSldViewPr>
      <p:cViewPr>
        <p:scale>
          <a:sx n="91" d="100"/>
          <a:sy n="91" d="100"/>
        </p:scale>
        <p:origin x="-72" y="-300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2" y="2130926"/>
            <a:ext cx="10361851" cy="147036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60" y="4407922"/>
            <a:ext cx="10361851" cy="13623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60" y="2907386"/>
            <a:ext cx="10361851" cy="150053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8" y="1535469"/>
            <a:ext cx="5388332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8" y="2175378"/>
            <a:ext cx="5388332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4" y="273112"/>
            <a:ext cx="4010562" cy="11623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4" y="273121"/>
            <a:ext cx="6814779" cy="58544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3"/>
            <a:ext cx="7314248" cy="56687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6"/>
            <a:ext cx="7314248" cy="4115753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8"/>
            <a:ext cx="7314248" cy="805049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7824"/>
            <a:ext cx="2844430" cy="365210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9" y="6357824"/>
            <a:ext cx="3860297" cy="365210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4"/>
            <a:ext cx="2844430" cy="365210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defTabSz="9143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defTabSz="9143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defTabSz="9143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703512" y="404664"/>
            <a:ext cx="9216230" cy="5862555"/>
            <a:chOff x="1698431" y="399439"/>
            <a:chExt cx="9216230" cy="5862554"/>
          </a:xfrm>
        </p:grpSpPr>
        <p:sp>
          <p:nvSpPr>
            <p:cNvPr id="6" name="TextBox 5"/>
            <p:cNvSpPr txBox="1"/>
            <p:nvPr/>
          </p:nvSpPr>
          <p:spPr>
            <a:xfrm>
              <a:off x="1698431" y="399439"/>
              <a:ext cx="92162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ОБРАЗОВАНИЯ И НАУКИ РЕСПУБЛИКИ КАЗАХСТАН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98431" y="2522802"/>
              <a:ext cx="914501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ЕДИНОЕ </a:t>
              </a:r>
            </a:p>
            <a:p>
              <a:pPr algn="ctr"/>
              <a:r>
                <a:rPr lang="ru-RU" sz="32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НАЦИОНАЛЬНОЕ </a:t>
              </a:r>
              <a:r>
                <a:rPr lang="ru-RU" sz="32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ТЕСТИРОВАНИЕ-2021 </a:t>
              </a:r>
            </a:p>
            <a:p>
              <a:pPr algn="ctr"/>
              <a:r>
                <a:rPr lang="ru-RU" sz="32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ЭЛЕКТРОННОМ ФОРМАТЕ</a:t>
              </a:r>
              <a:endPara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34535" y="5877272"/>
              <a:ext cx="7272808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</a:t>
              </a:r>
              <a:r>
                <a:rPr lang="ru-RU" b="1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Нур</a:t>
              </a:r>
              <a:r>
                <a:rPr lang="ru-RU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-Султан, </a:t>
              </a:r>
              <a:r>
                <a:rPr lang="ru-RU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2021</a:t>
              </a:r>
              <a:endPara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703512" y="804774"/>
            <a:ext cx="9216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ЦЕНТР ТЕСТИРОВАНИЯ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1" y="-1"/>
            <a:ext cx="12190413" cy="8369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05AD07A-B113-474B-B149-564E377BA06A}"/>
              </a:ext>
            </a:extLst>
          </p:cNvPr>
          <p:cNvSpPr/>
          <p:nvPr/>
        </p:nvSpPr>
        <p:spPr>
          <a:xfrm>
            <a:off x="2566814" y="993316"/>
            <a:ext cx="32978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СРОКИ ПРИЕМА </a:t>
            </a:r>
          </a:p>
          <a:p>
            <a:pPr algn="ctr"/>
            <a:r>
              <a:rPr lang="kk-KZ" sz="2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ЗАЯВЛЕНИЙ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F72DAF0C-90EC-43C8-9807-B92937EBA311}"/>
              </a:ext>
            </a:extLst>
          </p:cNvPr>
          <p:cNvSpPr/>
          <p:nvPr/>
        </p:nvSpPr>
        <p:spPr>
          <a:xfrm>
            <a:off x="334566" y="1701202"/>
            <a:ext cx="1944216" cy="47047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7F65CAB3-8DED-41AD-AF86-26CA05225718}"/>
              </a:ext>
            </a:extLst>
          </p:cNvPr>
          <p:cNvSpPr/>
          <p:nvPr/>
        </p:nvSpPr>
        <p:spPr>
          <a:xfrm>
            <a:off x="838622" y="1989634"/>
            <a:ext cx="990977" cy="584775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3200" b="1" u="sng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март</a:t>
            </a:r>
            <a:endParaRPr lang="ru-RU" sz="3200" b="1" u="sng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D658D335-412A-48D8-9989-5CC30EF5BFEB}"/>
              </a:ext>
            </a:extLst>
          </p:cNvPr>
          <p:cNvSpPr/>
          <p:nvPr/>
        </p:nvSpPr>
        <p:spPr>
          <a:xfrm>
            <a:off x="550590" y="3651995"/>
            <a:ext cx="1500732" cy="1077218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3200" b="1" u="sng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апрель-</a:t>
            </a:r>
          </a:p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3200" b="1" u="sng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июнь</a:t>
            </a:r>
            <a:endParaRPr lang="ru-RU" sz="3200" b="1" u="sng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889957" y="3429794"/>
            <a:ext cx="883183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2661449" y="1905446"/>
            <a:ext cx="3167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</a:t>
            </a:r>
            <a:r>
              <a:rPr lang="ru-RU" sz="2400" b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5 марта </a:t>
            </a:r>
            <a:endParaRPr lang="ru-RU" sz="24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2021 года</a:t>
            </a:r>
            <a:endParaRPr lang="ru-RU" sz="24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DE2E0840-9350-41C3-823F-96A82D1B31BF}"/>
              </a:ext>
            </a:extLst>
          </p:cNvPr>
          <p:cNvSpPr/>
          <p:nvPr/>
        </p:nvSpPr>
        <p:spPr>
          <a:xfrm>
            <a:off x="7116953" y="993316"/>
            <a:ext cx="19528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СРОКИ ПРОВЕДЕНИЯ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2759793" y="3842305"/>
            <a:ext cx="31290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26 марта – 10 июня </a:t>
            </a:r>
          </a:p>
          <a:p>
            <a:pPr algn="ctr"/>
            <a:r>
              <a:rPr lang="ru-RU" sz="2400" b="1" dirty="0" smtClean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2021 года 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6502753" y="1905446"/>
            <a:ext cx="2975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10 марта – 10 апреля 2021 года </a:t>
            </a:r>
            <a:endParaRPr lang="ru-RU" sz="24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6497266" y="3861842"/>
            <a:ext cx="27363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11 апреля - 30 июня 2021 года 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59567" y="221965"/>
            <a:ext cx="11471281" cy="4321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СРОКИ ПРОВЕДЕНИЯ ЕНТ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889957" y="5446018"/>
            <a:ext cx="883183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DE2E0840-9350-41C3-823F-96A82D1B31BF}"/>
              </a:ext>
            </a:extLst>
          </p:cNvPr>
          <p:cNvSpPr/>
          <p:nvPr/>
        </p:nvSpPr>
        <p:spPr>
          <a:xfrm>
            <a:off x="9907461" y="976355"/>
            <a:ext cx="19528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КОЛ-ВО ПОПЫТОК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10188000" y="1866522"/>
            <a:ext cx="13917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 попытка</a:t>
            </a:r>
            <a:endParaRPr lang="ru-RU" sz="24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10188000" y="3775105"/>
            <a:ext cx="1368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 попытки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*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30910" y="5882703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i="1" dirty="0" smtClean="0">
                <a:solidFill>
                  <a:srgbClr val="FF0000"/>
                </a:solidFill>
                <a:latin typeface="Arial" pitchFamily="34" charset="0"/>
                <a:ea typeface="Segoe UI Black" pitchFamily="34" charset="0"/>
                <a:cs typeface="Arial" pitchFamily="34" charset="0"/>
              </a:rPr>
              <a:t>*</a:t>
            </a:r>
            <a:r>
              <a:rPr lang="kk-KZ" sz="1400" b="1" i="1" dirty="0" smtClean="0">
                <a:solidFill>
                  <a:srgbClr val="81A042"/>
                </a:solidFill>
                <a:latin typeface="Arial" pitchFamily="34" charset="0"/>
                <a:ea typeface="Segoe UI Black" pitchFamily="34" charset="0"/>
                <a:cs typeface="Arial" pitchFamily="34" charset="0"/>
              </a:rPr>
              <a:t> </a:t>
            </a:r>
            <a:r>
              <a:rPr lang="kk-KZ" sz="1400" b="1" i="1" dirty="0" smtClean="0">
                <a:solidFill>
                  <a:schemeClr val="tx2"/>
                </a:solidFill>
                <a:latin typeface="Arial" pitchFamily="34" charset="0"/>
                <a:ea typeface="Segoe UI Black" pitchFamily="34" charset="0"/>
                <a:cs typeface="Arial" pitchFamily="34" charset="0"/>
              </a:rPr>
              <a:t>С наилучшим результатом ЕНТ из двух тестирований можно участвовать в конкурсе на присуждение образовательных грантов</a:t>
            </a:r>
            <a:endParaRPr lang="ru-RU" sz="1400" b="1" i="1" dirty="0">
              <a:solidFill>
                <a:schemeClr val="tx2"/>
              </a:solidFill>
              <a:latin typeface="Arial" pitchFamily="34" charset="0"/>
              <a:ea typeface="Segoe UI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40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" y="5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37"/>
          <p:cNvGrpSpPr/>
          <p:nvPr/>
        </p:nvGrpSpPr>
        <p:grpSpPr>
          <a:xfrm>
            <a:off x="1055303" y="1635372"/>
            <a:ext cx="10079808" cy="4690678"/>
            <a:chOff x="1055440" y="1634990"/>
            <a:chExt cx="10081120" cy="4689593"/>
          </a:xfrm>
        </p:grpSpPr>
        <p:sp>
          <p:nvSpPr>
            <p:cNvPr id="5" name="Oval 1">
              <a:extLst>
                <a:ext uri="{FF2B5EF4-FFF2-40B4-BE49-F238E27FC236}">
                  <a16:creationId xmlns="" xmlns:a16="http://schemas.microsoft.com/office/drawing/2014/main" id="{5F390D66-A7E3-4334-B267-9DEE2AB5FCE4}"/>
                </a:ext>
              </a:extLst>
            </p:cNvPr>
            <p:cNvSpPr/>
            <p:nvPr/>
          </p:nvSpPr>
          <p:spPr>
            <a:xfrm>
              <a:off x="4844839" y="2092848"/>
              <a:ext cx="2532087" cy="2532087"/>
            </a:xfrm>
            <a:prstGeom prst="ellipse">
              <a:avLst/>
            </a:prstGeom>
            <a:solidFill>
              <a:schemeClr val="tx2"/>
            </a:solidFill>
            <a:ln w="444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6" name="Isosceles Triangle 9">
              <a:extLst>
                <a:ext uri="{FF2B5EF4-FFF2-40B4-BE49-F238E27FC236}">
                  <a16:creationId xmlns="" xmlns:a16="http://schemas.microsoft.com/office/drawing/2014/main" id="{5B8689E3-AE4A-4C9E-AC96-5FBCC753EFD9}"/>
                </a:ext>
              </a:extLst>
            </p:cNvPr>
            <p:cNvSpPr/>
            <p:nvPr/>
          </p:nvSpPr>
          <p:spPr>
            <a:xfrm rot="16200000">
              <a:off x="3495322" y="3057824"/>
              <a:ext cx="698477" cy="602135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7" name="Isosceles Triangle 10">
              <a:extLst>
                <a:ext uri="{FF2B5EF4-FFF2-40B4-BE49-F238E27FC236}">
                  <a16:creationId xmlns="" xmlns:a16="http://schemas.microsoft.com/office/drawing/2014/main" id="{C7672754-CF5F-40C4-8606-EC57DCC1A1CE}"/>
                </a:ext>
              </a:extLst>
            </p:cNvPr>
            <p:cNvSpPr/>
            <p:nvPr/>
          </p:nvSpPr>
          <p:spPr>
            <a:xfrm rot="5400000">
              <a:off x="8027966" y="3057824"/>
              <a:ext cx="698476" cy="602135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A95958DA-62EF-4D96-8DDB-872D8223EDE3}"/>
                </a:ext>
              </a:extLst>
            </p:cNvPr>
            <p:cNvSpPr txBox="1"/>
            <p:nvPr/>
          </p:nvSpPr>
          <p:spPr>
            <a:xfrm>
              <a:off x="1082977" y="1668671"/>
              <a:ext cx="3572863" cy="738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Обучающиеся выпускных </a:t>
              </a:r>
            </a:p>
            <a:p>
              <a:r>
                <a:rPr lang="ru-RU" sz="1400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11 (12) классов организаций среднего образования</a:t>
              </a:r>
              <a:endParaRPr lang="ko-KR" altLang="en-US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그룹 9">
              <a:extLst>
                <a:ext uri="{FF2B5EF4-FFF2-40B4-BE49-F238E27FC236}">
                  <a16:creationId xmlns="" xmlns:a16="http://schemas.microsoft.com/office/drawing/2014/main" id="{C8D14D8A-C2ED-420C-87A2-BBDAA825675C}"/>
                </a:ext>
              </a:extLst>
            </p:cNvPr>
            <p:cNvGrpSpPr/>
            <p:nvPr/>
          </p:nvGrpSpPr>
          <p:grpSpPr>
            <a:xfrm>
              <a:off x="1491824" y="2926842"/>
              <a:ext cx="1352458" cy="846516"/>
              <a:chOff x="676746" y="2780928"/>
              <a:chExt cx="1352458" cy="846516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Rectangle 14">
                <a:extLst>
                  <a:ext uri="{FF2B5EF4-FFF2-40B4-BE49-F238E27FC236}">
                    <a16:creationId xmlns="" xmlns:a16="http://schemas.microsoft.com/office/drawing/2014/main" id="{6CBC7DF2-E55F-46D1-830B-103806951D9A}"/>
                  </a:ext>
                </a:extLst>
              </p:cNvPr>
              <p:cNvSpPr/>
              <p:nvPr/>
            </p:nvSpPr>
            <p:spPr>
              <a:xfrm>
                <a:off x="683568" y="3079762"/>
                <a:ext cx="1345636" cy="25964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3" name="Isosceles Triangle 15">
                <a:extLst>
                  <a:ext uri="{FF2B5EF4-FFF2-40B4-BE49-F238E27FC236}">
                    <a16:creationId xmlns="" xmlns:a16="http://schemas.microsoft.com/office/drawing/2014/main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780928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4" name="Isosceles Triangle 16">
                <a:extLst>
                  <a:ext uri="{FF2B5EF4-FFF2-40B4-BE49-F238E27FC236}">
                    <a16:creationId xmlns="" xmlns:a16="http://schemas.microsoft.com/office/drawing/2014/main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3411420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918B62FB-4AFA-4D43-A7C0-50A2E5BF55A7}"/>
                </a:ext>
              </a:extLst>
            </p:cNvPr>
            <p:cNvSpPr txBox="1"/>
            <p:nvPr/>
          </p:nvSpPr>
          <p:spPr>
            <a:xfrm>
              <a:off x="1055440" y="4493438"/>
              <a:ext cx="3960440" cy="1384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образования, обучавшихся за рубежом, а также лица казахской национальности, не являющиеся гражданами Республики Казахстан, окончившие учебные заведения </a:t>
              </a:r>
              <a:r>
                <a:rPr lang="ru-RU" sz="1400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зарубежом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AA72E6CE-0EC7-4DAF-A318-538BF6139188}"/>
                </a:ext>
              </a:extLst>
            </p:cNvPr>
            <p:cNvSpPr txBox="1"/>
            <p:nvPr/>
          </p:nvSpPr>
          <p:spPr>
            <a:xfrm>
              <a:off x="7032104" y="1634990"/>
              <a:ext cx="4076919" cy="953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 прошлых лет, технического и профессионального или </a:t>
              </a:r>
              <a:r>
                <a:rPr lang="ru-RU" sz="1400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послесреднего</a:t>
              </a:r>
              <a:r>
                <a:rPr lang="ru-RU" sz="14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образования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99C54FC5-92F2-4908-B1EA-0259421ED681}"/>
                </a:ext>
              </a:extLst>
            </p:cNvPr>
            <p:cNvSpPr txBox="1"/>
            <p:nvPr/>
          </p:nvSpPr>
          <p:spPr>
            <a:xfrm>
              <a:off x="6816080" y="4509121"/>
              <a:ext cx="4320480" cy="1815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Лица, зачисленные в ОВПО по очной форме обучения на платной основе, не набравшие пороговый балл по результатам ЕНТ, с результатами ЕНТ с несоответствующими комбинациями профильных предметов, с аннулированными результатами ЕНТ для дальнейшего зачисления в ОВПО на платной основе в календарном году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8F944A2E-41C0-4A94-BC87-F73915762F2F}"/>
                </a:ext>
              </a:extLst>
            </p:cNvPr>
            <p:cNvSpPr txBox="1"/>
            <p:nvPr/>
          </p:nvSpPr>
          <p:spPr>
            <a:xfrm>
              <a:off x="4871864" y="2758435"/>
              <a:ext cx="2448272" cy="13846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УЧАСТНИКИ ЕНТ</a:t>
              </a:r>
            </a:p>
            <a:p>
              <a:pPr algn="ctr"/>
              <a:r>
                <a:rPr lang="kk-KZ" altLang="ko-K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(март)</a:t>
              </a:r>
              <a:r>
                <a:rPr lang="en-US" altLang="ko-KR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그룹 9">
              <a:extLst>
                <a:ext uri="{FF2B5EF4-FFF2-40B4-BE49-F238E27FC236}">
                  <a16:creationId xmlns="" xmlns:a16="http://schemas.microsoft.com/office/drawing/2014/main" id="{C8D14D8A-C2ED-420C-87A2-BBDAA825675C}"/>
                </a:ext>
              </a:extLst>
            </p:cNvPr>
            <p:cNvGrpSpPr/>
            <p:nvPr/>
          </p:nvGrpSpPr>
          <p:grpSpPr>
            <a:xfrm>
              <a:off x="9480376" y="2909262"/>
              <a:ext cx="1352458" cy="846516"/>
              <a:chOff x="676746" y="2780928"/>
              <a:chExt cx="1352458" cy="846516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Rectangle 14">
                <a:extLst>
                  <a:ext uri="{FF2B5EF4-FFF2-40B4-BE49-F238E27FC236}">
                    <a16:creationId xmlns="" xmlns:a16="http://schemas.microsoft.com/office/drawing/2014/main" id="{6CBC7DF2-E55F-46D1-830B-103806951D9A}"/>
                  </a:ext>
                </a:extLst>
              </p:cNvPr>
              <p:cNvSpPr/>
              <p:nvPr/>
            </p:nvSpPr>
            <p:spPr>
              <a:xfrm>
                <a:off x="683568" y="3079762"/>
                <a:ext cx="1345636" cy="25964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6" name="Isosceles Triangle 15">
                <a:extLst>
                  <a:ext uri="{FF2B5EF4-FFF2-40B4-BE49-F238E27FC236}">
                    <a16:creationId xmlns="" xmlns:a16="http://schemas.microsoft.com/office/drawing/2014/main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780928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7" name="Isosceles Triangle 16">
                <a:extLst>
                  <a:ext uri="{FF2B5EF4-FFF2-40B4-BE49-F238E27FC236}">
                    <a16:creationId xmlns="" xmlns:a16="http://schemas.microsoft.com/office/drawing/2014/main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3411420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</p:grp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1247299" y="1003416"/>
            <a:ext cx="9647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ЕНТ (10 марта - 10 апреля) для зачисления в вуз на платной основе</a:t>
            </a:r>
            <a:endParaRPr lang="ru-RU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21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" y="5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4EECF816-4953-44B7-A5A5-BCB52861BFA3}"/>
              </a:ext>
            </a:extLst>
          </p:cNvPr>
          <p:cNvSpPr/>
          <p:nvPr/>
        </p:nvSpPr>
        <p:spPr>
          <a:xfrm>
            <a:off x="910630" y="909514"/>
            <a:ext cx="104411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ЕНТ (11 апреля – 30 июня) для участия в конкурсе на присуждение образовательного гранта, а также для зачисления в вуз на платной основе</a:t>
            </a:r>
            <a:endParaRPr lang="ru-RU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695310" y="1721082"/>
            <a:ext cx="11108254" cy="5021080"/>
            <a:chOff x="521550" y="1431816"/>
            <a:chExt cx="8332275" cy="3764938"/>
          </a:xfrm>
        </p:grpSpPr>
        <p:sp>
          <p:nvSpPr>
            <p:cNvPr id="5" name="Oval 1">
              <a:extLst>
                <a:ext uri="{FF2B5EF4-FFF2-40B4-BE49-F238E27FC236}">
                  <a16:creationId xmlns="" xmlns:a16="http://schemas.microsoft.com/office/drawing/2014/main" id="{5F390D66-A7E3-4334-B267-9DEE2AB5FCE4}"/>
                </a:ext>
              </a:extLst>
            </p:cNvPr>
            <p:cNvSpPr/>
            <p:nvPr/>
          </p:nvSpPr>
          <p:spPr>
            <a:xfrm>
              <a:off x="3633629" y="1563638"/>
              <a:ext cx="1899065" cy="1899065"/>
            </a:xfrm>
            <a:prstGeom prst="ellipse">
              <a:avLst/>
            </a:prstGeom>
            <a:solidFill>
              <a:schemeClr val="tx2"/>
            </a:solidFill>
            <a:ln w="444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6" name="Isosceles Triangle 9">
              <a:extLst>
                <a:ext uri="{FF2B5EF4-FFF2-40B4-BE49-F238E27FC236}">
                  <a16:creationId xmlns="" xmlns:a16="http://schemas.microsoft.com/office/drawing/2014/main" id="{5B8689E3-AE4A-4C9E-AC96-5FBCC753EFD9}"/>
                </a:ext>
              </a:extLst>
            </p:cNvPr>
            <p:cNvSpPr/>
            <p:nvPr/>
          </p:nvSpPr>
          <p:spPr>
            <a:xfrm rot="16200000">
              <a:off x="2621492" y="2294778"/>
              <a:ext cx="523858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7" name="Isosceles Triangle 10">
              <a:extLst>
                <a:ext uri="{FF2B5EF4-FFF2-40B4-BE49-F238E27FC236}">
                  <a16:creationId xmlns="" xmlns:a16="http://schemas.microsoft.com/office/drawing/2014/main" id="{C7672754-CF5F-40C4-8606-EC57DCC1A1CE}"/>
                </a:ext>
              </a:extLst>
            </p:cNvPr>
            <p:cNvSpPr/>
            <p:nvPr/>
          </p:nvSpPr>
          <p:spPr>
            <a:xfrm rot="5400000">
              <a:off x="6020975" y="2294778"/>
              <a:ext cx="523857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A95958DA-62EF-4D96-8DDB-872D8223EDE3}"/>
                </a:ext>
              </a:extLst>
            </p:cNvPr>
            <p:cNvSpPr txBox="1"/>
            <p:nvPr/>
          </p:nvSpPr>
          <p:spPr>
            <a:xfrm>
              <a:off x="539552" y="1451560"/>
              <a:ext cx="2679647" cy="392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400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Выпускники организаций среднего образования текущего года</a:t>
              </a:r>
              <a:endParaRPr lang="ko-KR" altLang="en-US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그룹 9">
              <a:extLst>
                <a:ext uri="{FF2B5EF4-FFF2-40B4-BE49-F238E27FC236}">
                  <a16:creationId xmlns="" xmlns:a16="http://schemas.microsoft.com/office/drawing/2014/main" id="{C8D14D8A-C2ED-420C-87A2-BBDAA825675C}"/>
                </a:ext>
              </a:extLst>
            </p:cNvPr>
            <p:cNvGrpSpPr/>
            <p:nvPr/>
          </p:nvGrpSpPr>
          <p:grpSpPr>
            <a:xfrm>
              <a:off x="1118868" y="2196541"/>
              <a:ext cx="1014344" cy="634888"/>
              <a:chOff x="676746" y="2310751"/>
              <a:chExt cx="1352458" cy="846518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Rectangle 14">
                <a:extLst>
                  <a:ext uri="{FF2B5EF4-FFF2-40B4-BE49-F238E27FC236}">
                    <a16:creationId xmlns="" xmlns:a16="http://schemas.microsoft.com/office/drawing/2014/main" id="{6CBC7DF2-E55F-46D1-830B-103806951D9A}"/>
                  </a:ext>
                </a:extLst>
              </p:cNvPr>
              <p:cNvSpPr/>
              <p:nvPr/>
            </p:nvSpPr>
            <p:spPr>
              <a:xfrm>
                <a:off x="683569" y="2609587"/>
                <a:ext cx="1345635" cy="2596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3" name="Isosceles Triangle 15">
                <a:extLst>
                  <a:ext uri="{FF2B5EF4-FFF2-40B4-BE49-F238E27FC236}">
                    <a16:creationId xmlns="" xmlns:a16="http://schemas.microsoft.com/office/drawing/2014/main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310751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4" name="Isosceles Triangle 16">
                <a:extLst>
                  <a:ext uri="{FF2B5EF4-FFF2-40B4-BE49-F238E27FC236}">
                    <a16:creationId xmlns="" xmlns:a16="http://schemas.microsoft.com/office/drawing/2014/main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2941245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918B62FB-4AFA-4D43-A7C0-50A2E5BF55A7}"/>
                </a:ext>
              </a:extLst>
            </p:cNvPr>
            <p:cNvSpPr txBox="1"/>
            <p:nvPr/>
          </p:nvSpPr>
          <p:spPr>
            <a:xfrm>
              <a:off x="521550" y="2931790"/>
              <a:ext cx="2970330" cy="1038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образования, обучавшихся за рубежом, а также лица казахской национальности, не являющиеся гражданами Республики Казахстан, окончившие учебные заведения </a:t>
              </a:r>
              <a:r>
                <a:rPr lang="ru-RU" sz="1400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зарубежом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AA72E6CE-0EC7-4DAF-A318-538BF6139188}"/>
                </a:ext>
              </a:extLst>
            </p:cNvPr>
            <p:cNvSpPr txBox="1"/>
            <p:nvPr/>
          </p:nvSpPr>
          <p:spPr>
            <a:xfrm>
              <a:off x="5796136" y="1431816"/>
              <a:ext cx="3057689" cy="715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 прошлых лет, технического и профессионального или </a:t>
              </a:r>
              <a:r>
                <a:rPr lang="ru-RU" sz="1400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послесреднего</a:t>
              </a:r>
              <a:r>
                <a:rPr lang="ru-RU" sz="14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образования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99C54FC5-92F2-4908-B1EA-0259421ED681}"/>
                </a:ext>
              </a:extLst>
            </p:cNvPr>
            <p:cNvSpPr txBox="1"/>
            <p:nvPr/>
          </p:nvSpPr>
          <p:spPr>
            <a:xfrm>
              <a:off x="5580112" y="2931790"/>
              <a:ext cx="3240360" cy="1361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Лица, зачисленные в ОВПО по очной форме обучения на платной основе, не набравшие пороговый балл по результатам ЕНТ, с результатами ЕНТ с несоответствующими комбинациями профильных предметов, с аннулированными результатами ЕНТ для дальнейшего зачисления в ОВПО на платной основе в календарном году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8F944A2E-41C0-4A94-BC87-F73915762F2F}"/>
                </a:ext>
              </a:extLst>
            </p:cNvPr>
            <p:cNvSpPr txBox="1"/>
            <p:nvPr/>
          </p:nvSpPr>
          <p:spPr>
            <a:xfrm>
              <a:off x="3653898" y="2103726"/>
              <a:ext cx="1836204" cy="9231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УЧАСТНИКИ ЕНТ</a:t>
              </a:r>
            </a:p>
            <a:p>
              <a:pPr algn="ctr"/>
              <a:r>
                <a:rPr lang="kk-KZ" altLang="ko-K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(апрель-июнь)</a:t>
              </a:r>
              <a:endParaRPr lang="ko-KR" alt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그룹 9">
              <a:extLst>
                <a:ext uri="{FF2B5EF4-FFF2-40B4-BE49-F238E27FC236}">
                  <a16:creationId xmlns="" xmlns:a16="http://schemas.microsoft.com/office/drawing/2014/main" id="{C8D14D8A-C2ED-420C-87A2-BBDAA825675C}"/>
                </a:ext>
              </a:extLst>
            </p:cNvPr>
            <p:cNvGrpSpPr/>
            <p:nvPr/>
          </p:nvGrpSpPr>
          <p:grpSpPr>
            <a:xfrm>
              <a:off x="7110282" y="2183356"/>
              <a:ext cx="1014344" cy="634888"/>
              <a:chOff x="676746" y="2310751"/>
              <a:chExt cx="1352458" cy="846518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Rectangle 14">
                <a:extLst>
                  <a:ext uri="{FF2B5EF4-FFF2-40B4-BE49-F238E27FC236}">
                    <a16:creationId xmlns="" xmlns:a16="http://schemas.microsoft.com/office/drawing/2014/main" id="{6CBC7DF2-E55F-46D1-830B-103806951D9A}"/>
                  </a:ext>
                </a:extLst>
              </p:cNvPr>
              <p:cNvSpPr/>
              <p:nvPr/>
            </p:nvSpPr>
            <p:spPr>
              <a:xfrm>
                <a:off x="683569" y="2609587"/>
                <a:ext cx="1345635" cy="2596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6" name="Isosceles Triangle 15">
                <a:extLst>
                  <a:ext uri="{FF2B5EF4-FFF2-40B4-BE49-F238E27FC236}">
                    <a16:creationId xmlns="" xmlns:a16="http://schemas.microsoft.com/office/drawing/2014/main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310751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7" name="Isosceles Triangle 16">
                <a:extLst>
                  <a:ext uri="{FF2B5EF4-FFF2-40B4-BE49-F238E27FC236}">
                    <a16:creationId xmlns="" xmlns:a16="http://schemas.microsoft.com/office/drawing/2014/main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2941245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AA72E6CE-0EC7-4DAF-A318-538BF6139188}"/>
                </a:ext>
              </a:extLst>
            </p:cNvPr>
            <p:cNvSpPr txBox="1"/>
            <p:nvPr/>
          </p:nvSpPr>
          <p:spPr>
            <a:xfrm>
              <a:off x="3098487" y="4158248"/>
              <a:ext cx="3057689" cy="1038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технического и профессионального или </a:t>
              </a:r>
              <a:r>
                <a:rPr lang="ru-RU" sz="1400" dirty="0" err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послесреднего</a:t>
              </a:r>
              <a:r>
                <a:rPr lang="ru-RU" sz="14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образования, поступающих по образовательным программам высшего образования, предусматривающим сокращенные сроки обучения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5" name="Isosceles Triangle 10">
              <a:extLst>
                <a:ext uri="{FF2B5EF4-FFF2-40B4-BE49-F238E27FC236}">
                  <a16:creationId xmlns="" xmlns:a16="http://schemas.microsoft.com/office/drawing/2014/main" id="{C7672754-CF5F-40C4-8606-EC57DCC1A1CE}"/>
                </a:ext>
              </a:extLst>
            </p:cNvPr>
            <p:cNvSpPr/>
            <p:nvPr/>
          </p:nvSpPr>
          <p:spPr>
            <a:xfrm rot="10800000">
              <a:off x="4355976" y="3651870"/>
              <a:ext cx="523857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35287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919173" y="1821128"/>
            <a:ext cx="2783947" cy="12914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919173" y="3069554"/>
            <a:ext cx="2783947" cy="2496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87295" y="1821128"/>
            <a:ext cx="2783947" cy="12914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87295" y="3069554"/>
            <a:ext cx="2783947" cy="2496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55235" y="1821128"/>
            <a:ext cx="2783947" cy="12914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55235" y="3069554"/>
            <a:ext cx="2783947" cy="2496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1702718" y="2012281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15</a:t>
            </a:r>
            <a:endParaRPr lang="ru-RU" altLang="ko-KR" sz="440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4871070" y="1989634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</a:t>
            </a:r>
            <a:endParaRPr lang="ru-RU" altLang="ko-KR" sz="440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8111430" y="1989634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35</a:t>
            </a:r>
            <a:endParaRPr lang="ru-RU" altLang="ko-KR" sz="440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2566814" y="213365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  <a:endParaRPr lang="ru-RU" altLang="ko-KR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5735166" y="2124939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  <a:endParaRPr lang="ru-RU" altLang="ko-KR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8975526" y="2124939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  <a:endParaRPr lang="ru-RU" altLang="ko-KR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1486694" y="3359527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ИСТОРИЯ                                                    КАЗАХСТАНА</a:t>
            </a:r>
            <a:endParaRPr lang="ru-RU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1558702" y="415161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- МАТЕМАТИЧЕСКАЯ ГРАМОТНОСТЬ</a:t>
            </a:r>
            <a:endParaRPr lang="ru-RU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4727054" y="3359527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ГРАМОТНОСТЬ ЧТЕНИЯ</a:t>
            </a:r>
            <a:endParaRPr lang="ru-RU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7967414" y="3357786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- 1-Й ПРОФИЛЬНЫЙ ПРЕДМЕТ</a:t>
            </a:r>
            <a:endParaRPr lang="ru-RU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7967414" y="4149874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- 2-Й ПРОФИЛЬНЫЙ ПРЕДМЕТ</a:t>
            </a:r>
            <a:endParaRPr lang="ru-RU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1918742" y="5756697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 smtClean="0">
                <a:solidFill>
                  <a:schemeClr val="tx2"/>
                </a:solidFill>
                <a:latin typeface="Segoe UI" pitchFamily="34" charset="0"/>
                <a:cs typeface="Segoe UI" pitchFamily="34" charset="0"/>
              </a:rPr>
              <a:t>ВСЕГО</a:t>
            </a:r>
            <a:endParaRPr lang="ru-RU" altLang="ko-KR" sz="4400" b="1" dirty="0">
              <a:solidFill>
                <a:schemeClr val="tx2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55047" y="5734050"/>
            <a:ext cx="2808311" cy="8640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4871070" y="5869355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  <a:endParaRPr lang="ru-RU" altLang="ko-KR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6239222" y="5734050"/>
            <a:ext cx="115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120</a:t>
            </a:r>
            <a:endParaRPr lang="ru-RU" altLang="ko-KR" sz="440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919771" y="5734050"/>
            <a:ext cx="2783947" cy="8640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8111430" y="5971560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БАЛЛОВ</a:t>
            </a:r>
            <a:endParaRPr lang="ru-RU" altLang="ko-KR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9431939" y="5734050"/>
            <a:ext cx="115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140</a:t>
            </a:r>
            <a:endParaRPr lang="ru-RU" altLang="ko-KR" sz="440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" y="5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CDABCAB6-FF20-4ABA-8C88-F2DC9EB4F12A}"/>
              </a:ext>
            </a:extLst>
          </p:cNvPr>
          <p:cNvSpPr/>
          <p:nvPr/>
        </p:nvSpPr>
        <p:spPr>
          <a:xfrm>
            <a:off x="1640681" y="1022989"/>
            <a:ext cx="89198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 ЕНТ</a:t>
            </a:r>
          </a:p>
        </p:txBody>
      </p:sp>
    </p:spTree>
    <p:extLst>
      <p:ext uri="{BB962C8B-B14F-4D97-AF65-F5344CB8AC3E}">
        <p14:creationId xmlns:p14="http://schemas.microsoft.com/office/powerpoint/2010/main" xmlns="" val="288938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" y="7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9" rIns="68574" bIns="34289" rtlCol="0" anchor="ctr"/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323" y="1629177"/>
            <a:ext cx="3719122" cy="1809763"/>
          </a:xfrm>
          <a:prstGeom prst="rect">
            <a:avLst/>
          </a:prstGeom>
        </p:spPr>
      </p:pic>
      <p:pic>
        <p:nvPicPr>
          <p:cNvPr id="6" name="Рисунок 5" descr="photo_2021-02-19_07-58-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316" y="3933966"/>
            <a:ext cx="3711930" cy="20887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3235" y="1629177"/>
            <a:ext cx="7127864" cy="900244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algn="just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ТЕСТИРОВАНИЕ БУДЕТ ПРОВОДИТЬСЯ В </a:t>
            </a:r>
            <a:r>
              <a:rPr lang="ru-RU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ПУНКТАХ ТОО «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kk-KZ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ОСНАЩЕННЫХ ПО ПРИНЦИПУ                                       </a:t>
            </a:r>
            <a:r>
              <a:rPr lang="kk-K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“1 ТЕСТИРУЕМЫЙ - 1 КОМПЬЮТЕР – 1 КАМЕРА”.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55235" y="3933967"/>
            <a:ext cx="6767871" cy="1177243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algn="just"/>
            <a:r>
              <a:rPr lang="kk-KZ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k-KZ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ПУНКТА В ГОРОДАХ РЕСПУБЛИКАНСКОГО ЗНАЧЕНИЯ;</a:t>
            </a:r>
          </a:p>
          <a:p>
            <a:pPr algn="just"/>
            <a:r>
              <a:rPr lang="kk-KZ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kk-KZ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ПУНКТОВ В ОБЛАСТНЫХ ЦЕНТРАХ;</a:t>
            </a:r>
          </a:p>
          <a:p>
            <a:pPr algn="just"/>
            <a:r>
              <a:rPr lang="kk-KZ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kk-KZ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ПУНКТА В МОНОГОРОДАХ;</a:t>
            </a:r>
          </a:p>
          <a:p>
            <a:pPr algn="just"/>
            <a:r>
              <a:rPr lang="kk-KZ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kk-KZ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ПУНКТ В РАЙОННЫХ ЦЕНТРАХ.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24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432</Words>
  <Application>Microsoft Office PowerPoint</Application>
  <PresentationFormat>Произвольный</PresentationFormat>
  <Paragraphs>65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Акжан Хайдарова</dc:creator>
  <cp:lastModifiedBy>Ниязова</cp:lastModifiedBy>
  <cp:revision>84</cp:revision>
  <dcterms:created xsi:type="dcterms:W3CDTF">2021-02-26T04:07:05Z</dcterms:created>
  <dcterms:modified xsi:type="dcterms:W3CDTF">2021-03-10T10:13:53Z</dcterms:modified>
</cp:coreProperties>
</file>