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3" r:id="rId3"/>
    <p:sldId id="265" r:id="rId4"/>
    <p:sldId id="266" r:id="rId5"/>
    <p:sldId id="271" r:id="rId6"/>
    <p:sldId id="277" r:id="rId7"/>
    <p:sldId id="287" r:id="rId8"/>
    <p:sldId id="288" r:id="rId9"/>
    <p:sldId id="289" r:id="rId10"/>
    <p:sldId id="286" r:id="rId11"/>
    <p:sldId id="290" r:id="rId12"/>
    <p:sldId id="291" r:id="rId13"/>
    <p:sldId id="292" r:id="rId14"/>
    <p:sldId id="293" r:id="rId15"/>
    <p:sldId id="284" r:id="rId16"/>
    <p:sldId id="272" r:id="rId17"/>
    <p:sldId id="285" r:id="rId18"/>
    <p:sldId id="278" r:id="rId19"/>
    <p:sldId id="279" r:id="rId20"/>
    <p:sldId id="280" r:id="rId21"/>
    <p:sldId id="281" r:id="rId22"/>
    <p:sldId id="282" r:id="rId23"/>
    <p:sldId id="283" r:id="rId24"/>
  </p:sldIdLst>
  <p:sldSz cx="12601575" cy="7200900"/>
  <p:notesSz cx="6858000" cy="9144000"/>
  <p:custDataLst>
    <p:tags r:id="rId26"/>
  </p:custDataLst>
  <p:defaultTextStyle>
    <a:defPPr>
      <a:defRPr lang="ru-RU"/>
    </a:defPPr>
    <a:lvl1pPr marL="0" algn="l" defTabSz="1131457" rtl="0" eaLnBrk="1" latinLnBrk="0" hangingPunct="1">
      <a:defRPr sz="2200" kern="1200">
        <a:solidFill>
          <a:schemeClr val="tx1"/>
        </a:solidFill>
        <a:latin typeface="+mn-lt"/>
        <a:ea typeface="+mn-ea"/>
        <a:cs typeface="+mn-cs"/>
      </a:defRPr>
    </a:lvl1pPr>
    <a:lvl2pPr marL="565728" algn="l" defTabSz="1131457" rtl="0" eaLnBrk="1" latinLnBrk="0" hangingPunct="1">
      <a:defRPr sz="2200" kern="1200">
        <a:solidFill>
          <a:schemeClr val="tx1"/>
        </a:solidFill>
        <a:latin typeface="+mn-lt"/>
        <a:ea typeface="+mn-ea"/>
        <a:cs typeface="+mn-cs"/>
      </a:defRPr>
    </a:lvl2pPr>
    <a:lvl3pPr marL="1131457" algn="l" defTabSz="1131457" rtl="0" eaLnBrk="1" latinLnBrk="0" hangingPunct="1">
      <a:defRPr sz="2200" kern="1200">
        <a:solidFill>
          <a:schemeClr val="tx1"/>
        </a:solidFill>
        <a:latin typeface="+mn-lt"/>
        <a:ea typeface="+mn-ea"/>
        <a:cs typeface="+mn-cs"/>
      </a:defRPr>
    </a:lvl3pPr>
    <a:lvl4pPr marL="1697185" algn="l" defTabSz="1131457" rtl="0" eaLnBrk="1" latinLnBrk="0" hangingPunct="1">
      <a:defRPr sz="2200" kern="1200">
        <a:solidFill>
          <a:schemeClr val="tx1"/>
        </a:solidFill>
        <a:latin typeface="+mn-lt"/>
        <a:ea typeface="+mn-ea"/>
        <a:cs typeface="+mn-cs"/>
      </a:defRPr>
    </a:lvl4pPr>
    <a:lvl5pPr marL="2262914" algn="l" defTabSz="1131457" rtl="0" eaLnBrk="1" latinLnBrk="0" hangingPunct="1">
      <a:defRPr sz="2200" kern="1200">
        <a:solidFill>
          <a:schemeClr val="tx1"/>
        </a:solidFill>
        <a:latin typeface="+mn-lt"/>
        <a:ea typeface="+mn-ea"/>
        <a:cs typeface="+mn-cs"/>
      </a:defRPr>
    </a:lvl5pPr>
    <a:lvl6pPr marL="2828642" algn="l" defTabSz="1131457" rtl="0" eaLnBrk="1" latinLnBrk="0" hangingPunct="1">
      <a:defRPr sz="2200" kern="1200">
        <a:solidFill>
          <a:schemeClr val="tx1"/>
        </a:solidFill>
        <a:latin typeface="+mn-lt"/>
        <a:ea typeface="+mn-ea"/>
        <a:cs typeface="+mn-cs"/>
      </a:defRPr>
    </a:lvl6pPr>
    <a:lvl7pPr marL="3394371" algn="l" defTabSz="1131457" rtl="0" eaLnBrk="1" latinLnBrk="0" hangingPunct="1">
      <a:defRPr sz="2200" kern="1200">
        <a:solidFill>
          <a:schemeClr val="tx1"/>
        </a:solidFill>
        <a:latin typeface="+mn-lt"/>
        <a:ea typeface="+mn-ea"/>
        <a:cs typeface="+mn-cs"/>
      </a:defRPr>
    </a:lvl7pPr>
    <a:lvl8pPr marL="3960099" algn="l" defTabSz="1131457" rtl="0" eaLnBrk="1" latinLnBrk="0" hangingPunct="1">
      <a:defRPr sz="2200" kern="1200">
        <a:solidFill>
          <a:schemeClr val="tx1"/>
        </a:solidFill>
        <a:latin typeface="+mn-lt"/>
        <a:ea typeface="+mn-ea"/>
        <a:cs typeface="+mn-cs"/>
      </a:defRPr>
    </a:lvl8pPr>
    <a:lvl9pPr marL="4525827" algn="l" defTabSz="1131457" rtl="0" eaLnBrk="1" latinLnBrk="0" hangingPunct="1">
      <a:defRPr sz="22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268">
          <p15:clr>
            <a:srgbClr val="A4A3A4"/>
          </p15:clr>
        </p15:guide>
        <p15:guide id="2" pos="39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50" autoAdjust="0"/>
    <p:restoredTop sz="88790" autoAdjust="0"/>
  </p:normalViewPr>
  <p:slideViewPr>
    <p:cSldViewPr>
      <p:cViewPr varScale="1">
        <p:scale>
          <a:sx n="54" d="100"/>
          <a:sy n="54" d="100"/>
        </p:scale>
        <p:origin x="-1214" y="-77"/>
      </p:cViewPr>
      <p:guideLst>
        <p:guide orient="horz" pos="2268"/>
        <p:guide pos="3969"/>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45EF8A-4E59-4E50-A56E-B6300A647923}" type="doc">
      <dgm:prSet loTypeId="urn:microsoft.com/office/officeart/2009/3/layout/OpposingIdeas" loCatId="relationship" qsTypeId="urn:microsoft.com/office/officeart/2005/8/quickstyle/simple3" qsCatId="simple" csTypeId="urn:microsoft.com/office/officeart/2005/8/colors/accent1_2" csCatId="accent1" phldr="1"/>
      <dgm:spPr/>
      <dgm:t>
        <a:bodyPr/>
        <a:lstStyle/>
        <a:p>
          <a:endParaRPr lang="ru-RU"/>
        </a:p>
      </dgm:t>
    </dgm:pt>
    <dgm:pt modelId="{E0020C58-9A20-4BFF-9680-486D3E6C6E3A}">
      <dgm:prSet phldrT="[Текст]"/>
      <dgm:spPr/>
      <dgm:t>
        <a:bodyPr/>
        <a:lstStyle/>
        <a:p>
          <a:r>
            <a:rPr lang="kk-KZ" b="1" dirty="0" smtClean="0">
              <a:latin typeface="Tahoma" pitchFamily="34" charset="0"/>
              <a:ea typeface="Tahoma" pitchFamily="34" charset="0"/>
              <a:cs typeface="Tahoma" pitchFamily="34" charset="0"/>
            </a:rPr>
            <a:t>Платное питание</a:t>
          </a:r>
          <a:endParaRPr lang="ru-RU" b="1" dirty="0">
            <a:latin typeface="Tahoma" pitchFamily="34" charset="0"/>
            <a:ea typeface="Tahoma" pitchFamily="34" charset="0"/>
            <a:cs typeface="Tahoma" pitchFamily="34" charset="0"/>
          </a:endParaRPr>
        </a:p>
      </dgm:t>
    </dgm:pt>
    <dgm:pt modelId="{DCA2F83A-0CD6-4542-A730-208D6C0F5879}" type="parTrans" cxnId="{799FAFB2-AAE8-47D6-84C9-1BE18328D71F}">
      <dgm:prSet/>
      <dgm:spPr/>
      <dgm:t>
        <a:bodyPr/>
        <a:lstStyle/>
        <a:p>
          <a:endParaRPr lang="ru-RU"/>
        </a:p>
      </dgm:t>
    </dgm:pt>
    <dgm:pt modelId="{FE6C5EF0-35DC-4E1C-8399-DA6BBEDE81C0}" type="sibTrans" cxnId="{799FAFB2-AAE8-47D6-84C9-1BE18328D71F}">
      <dgm:prSet/>
      <dgm:spPr/>
      <dgm:t>
        <a:bodyPr/>
        <a:lstStyle/>
        <a:p>
          <a:endParaRPr lang="ru-RU"/>
        </a:p>
      </dgm:t>
    </dgm:pt>
    <dgm:pt modelId="{32C5E8DD-24AB-448B-A0EA-EB05510E807D}">
      <dgm:prSet phldrT="[Текст]" custT="1">
        <dgm:style>
          <a:lnRef idx="2">
            <a:schemeClr val="accent1"/>
          </a:lnRef>
          <a:fillRef idx="1">
            <a:schemeClr val="lt1"/>
          </a:fillRef>
          <a:effectRef idx="0">
            <a:schemeClr val="accent1"/>
          </a:effectRef>
          <a:fontRef idx="minor">
            <a:schemeClr val="dk1"/>
          </a:fontRef>
        </dgm:style>
      </dgm:prSet>
      <dgm:spPr>
        <a:solidFill>
          <a:schemeClr val="accent1">
            <a:lumMod val="40000"/>
            <a:lumOff val="60000"/>
          </a:schemeClr>
        </a:solidFill>
        <a:ln/>
      </dgm:spPr>
      <dgm:t>
        <a:bodyPr/>
        <a:lstStyle/>
        <a:p>
          <a:pPr algn="ctr"/>
          <a:r>
            <a:rPr lang="ru-RU" sz="2000" b="0" i="0" dirty="0" smtClean="0">
              <a:solidFill>
                <a:schemeClr val="accent1">
                  <a:lumMod val="50000"/>
                </a:schemeClr>
              </a:solidFill>
              <a:latin typeface="Tahoma" pitchFamily="34" charset="0"/>
              <a:ea typeface="Tahoma" pitchFamily="34" charset="0"/>
              <a:cs typeface="Tahoma" pitchFamily="34" charset="0"/>
            </a:rPr>
            <a:t> </a:t>
          </a:r>
        </a:p>
        <a:p>
          <a:pPr algn="ctr"/>
          <a:r>
            <a:rPr lang="ru-RU" sz="2200" b="1" i="0" dirty="0" smtClean="0">
              <a:solidFill>
                <a:schemeClr val="accent1">
                  <a:lumMod val="50000"/>
                </a:schemeClr>
              </a:solidFill>
              <a:latin typeface="Tahoma" pitchFamily="34" charset="0"/>
              <a:ea typeface="Tahoma" pitchFamily="34" charset="0"/>
              <a:cs typeface="Tahoma" pitchFamily="34" charset="0"/>
            </a:rPr>
            <a:t>в соответствии                              с приказом Министра здравоохранения РК  № 611 от 16 августа 2017 г. «Санитарно-эпидемиологические требования к объектам образования</a:t>
          </a:r>
          <a:endParaRPr lang="ru-RU" sz="2200" b="1" dirty="0">
            <a:solidFill>
              <a:schemeClr val="accent1">
                <a:lumMod val="50000"/>
              </a:schemeClr>
            </a:solidFill>
          </a:endParaRPr>
        </a:p>
      </dgm:t>
    </dgm:pt>
    <dgm:pt modelId="{5A27E3DF-6F4B-4E95-ABCE-22BC6857FE42}" type="parTrans" cxnId="{70072BEE-9C69-47B2-A3BA-016B169BBDFD}">
      <dgm:prSet/>
      <dgm:spPr/>
      <dgm:t>
        <a:bodyPr/>
        <a:lstStyle/>
        <a:p>
          <a:endParaRPr lang="ru-RU"/>
        </a:p>
      </dgm:t>
    </dgm:pt>
    <dgm:pt modelId="{5E748B12-5E6A-4401-B809-5BE2DC7AFD4E}" type="sibTrans" cxnId="{70072BEE-9C69-47B2-A3BA-016B169BBDFD}">
      <dgm:prSet/>
      <dgm:spPr/>
      <dgm:t>
        <a:bodyPr/>
        <a:lstStyle/>
        <a:p>
          <a:endParaRPr lang="ru-RU"/>
        </a:p>
      </dgm:t>
    </dgm:pt>
    <dgm:pt modelId="{42FCF26C-F754-4FDA-AA9C-93E537DAD4E7}">
      <dgm:prSet phldrT="[Текст]"/>
      <dgm:spPr/>
      <dgm:t>
        <a:bodyPr/>
        <a:lstStyle/>
        <a:p>
          <a:r>
            <a:rPr lang="kk-KZ" b="1" dirty="0" smtClean="0">
              <a:solidFill>
                <a:schemeClr val="accent1">
                  <a:lumMod val="50000"/>
                </a:schemeClr>
              </a:solidFill>
              <a:latin typeface="Tahoma" pitchFamily="34" charset="0"/>
              <a:ea typeface="Tahoma" pitchFamily="34" charset="0"/>
              <a:cs typeface="Tahoma" pitchFamily="34" charset="0"/>
            </a:rPr>
            <a:t>Бесплатное питание</a:t>
          </a:r>
          <a:endParaRPr lang="ru-RU" b="1" dirty="0">
            <a:solidFill>
              <a:schemeClr val="accent1">
                <a:lumMod val="50000"/>
              </a:schemeClr>
            </a:solidFill>
            <a:latin typeface="Tahoma" pitchFamily="34" charset="0"/>
            <a:ea typeface="Tahoma" pitchFamily="34" charset="0"/>
            <a:cs typeface="Tahoma" pitchFamily="34" charset="0"/>
          </a:endParaRPr>
        </a:p>
      </dgm:t>
    </dgm:pt>
    <dgm:pt modelId="{F362C909-E11A-4AE6-8F8C-B927254A0632}" type="parTrans" cxnId="{8492CDA4-3F49-493D-9FC2-CC820A189167}">
      <dgm:prSet/>
      <dgm:spPr/>
      <dgm:t>
        <a:bodyPr/>
        <a:lstStyle/>
        <a:p>
          <a:endParaRPr lang="ru-RU"/>
        </a:p>
      </dgm:t>
    </dgm:pt>
    <dgm:pt modelId="{820FF189-40E7-449A-BCA9-5083AE667C46}" type="sibTrans" cxnId="{8492CDA4-3F49-493D-9FC2-CC820A189167}">
      <dgm:prSet/>
      <dgm:spPr/>
      <dgm:t>
        <a:bodyPr/>
        <a:lstStyle/>
        <a:p>
          <a:endParaRPr lang="ru-RU"/>
        </a:p>
      </dgm:t>
    </dgm:pt>
    <dgm:pt modelId="{9288BBA7-3DE4-4D10-A503-5A9F4C4EF30B}">
      <dgm:prSet phldrT="[Текст]" custT="1">
        <dgm:style>
          <a:lnRef idx="2">
            <a:schemeClr val="accent1"/>
          </a:lnRef>
          <a:fillRef idx="1">
            <a:schemeClr val="lt1"/>
          </a:fillRef>
          <a:effectRef idx="0">
            <a:schemeClr val="accent1"/>
          </a:effectRef>
          <a:fontRef idx="minor">
            <a:schemeClr val="dk1"/>
          </a:fontRef>
        </dgm:style>
      </dgm:prSet>
      <dgm:spPr/>
      <dgm:t>
        <a:bodyPr/>
        <a:lstStyle/>
        <a:p>
          <a:pPr algn="ctr"/>
          <a:r>
            <a:rPr lang="kk-KZ" sz="2200" b="1" dirty="0" smtClean="0">
              <a:latin typeface="Tahoma" pitchFamily="34" charset="0"/>
              <a:ea typeface="Tahoma" pitchFamily="34" charset="0"/>
              <a:cs typeface="Tahoma" pitchFamily="34" charset="0"/>
            </a:rPr>
            <a:t>с </a:t>
          </a:r>
          <a:r>
            <a:rPr lang="ru-RU" sz="2200" b="1" dirty="0" smtClean="0">
              <a:latin typeface="Tahoma" pitchFamily="34" charset="0"/>
              <a:ea typeface="Tahoma" pitchFamily="34" charset="0"/>
              <a:cs typeface="Tahoma" pitchFamily="34" charset="0"/>
            </a:rPr>
            <a:t>соблюдени</a:t>
          </a:r>
          <a:r>
            <a:rPr lang="kk-KZ" sz="2200" b="1" dirty="0" smtClean="0">
              <a:latin typeface="Tahoma" pitchFamily="34" charset="0"/>
              <a:ea typeface="Tahoma" pitchFamily="34" charset="0"/>
              <a:cs typeface="Tahoma" pitchFamily="34" charset="0"/>
            </a:rPr>
            <a:t>ем </a:t>
          </a:r>
          <a:r>
            <a:rPr lang="ru-RU" sz="2200" b="1" dirty="0" smtClean="0">
              <a:latin typeface="Tahoma" pitchFamily="34" charset="0"/>
              <a:ea typeface="Tahoma" pitchFamily="34" charset="0"/>
              <a:cs typeface="Tahoma" pitchFamily="34" charset="0"/>
            </a:rPr>
            <a:t>установленной нормы одноразового школьного питания </a:t>
          </a:r>
          <a:r>
            <a:rPr lang="kk-KZ" sz="2200" b="1" dirty="0" smtClean="0">
              <a:latin typeface="Tahoma" pitchFamily="34" charset="0"/>
              <a:ea typeface="Tahoma" pitchFamily="34" charset="0"/>
              <a:cs typeface="Tahoma" pitchFamily="34" charset="0"/>
            </a:rPr>
            <a:t>в соответствии </a:t>
          </a:r>
          <a:r>
            <a:rPr lang="ru-RU" sz="2200" b="1" dirty="0" smtClean="0">
              <a:latin typeface="Tahoma" pitchFamily="34" charset="0"/>
              <a:ea typeface="Tahoma" pitchFamily="34" charset="0"/>
              <a:cs typeface="Tahoma" pitchFamily="34" charset="0"/>
            </a:rPr>
            <a:t>приложений 15                          к постановлению Правительства РК </a:t>
          </a:r>
          <a:r>
            <a:rPr lang="kk-KZ" sz="2200" b="1" dirty="0" smtClean="0">
              <a:latin typeface="Tahoma" pitchFamily="34" charset="0"/>
              <a:ea typeface="Tahoma" pitchFamily="34" charset="0"/>
              <a:cs typeface="Tahoma" pitchFamily="34" charset="0"/>
            </a:rPr>
            <a:t>№ 326               от 25.04.2015 г.</a:t>
          </a:r>
          <a:endParaRPr lang="ru-RU" sz="2200" b="1" dirty="0">
            <a:latin typeface="Tahoma" pitchFamily="34" charset="0"/>
            <a:ea typeface="Tahoma" pitchFamily="34" charset="0"/>
            <a:cs typeface="Tahoma" pitchFamily="34" charset="0"/>
          </a:endParaRPr>
        </a:p>
      </dgm:t>
    </dgm:pt>
    <dgm:pt modelId="{79FDA2BC-2937-48DB-8A3D-BC3FD1314877}" type="parTrans" cxnId="{46C7E4FE-A337-4A7A-BD4A-A298E3028352}">
      <dgm:prSet/>
      <dgm:spPr/>
      <dgm:t>
        <a:bodyPr/>
        <a:lstStyle/>
        <a:p>
          <a:endParaRPr lang="ru-RU"/>
        </a:p>
      </dgm:t>
    </dgm:pt>
    <dgm:pt modelId="{52B11548-D0F4-4C51-B66D-D066A3625E08}" type="sibTrans" cxnId="{46C7E4FE-A337-4A7A-BD4A-A298E3028352}">
      <dgm:prSet/>
      <dgm:spPr/>
      <dgm:t>
        <a:bodyPr/>
        <a:lstStyle/>
        <a:p>
          <a:endParaRPr lang="ru-RU"/>
        </a:p>
      </dgm:t>
    </dgm:pt>
    <dgm:pt modelId="{725073B3-E66A-4163-9C41-D5913A39F2B9}" type="pres">
      <dgm:prSet presAssocID="{9C45EF8A-4E59-4E50-A56E-B6300A647923}" presName="Name0" presStyleCnt="0">
        <dgm:presLayoutVars>
          <dgm:chMax val="2"/>
          <dgm:dir/>
          <dgm:animOne val="branch"/>
          <dgm:animLvl val="lvl"/>
          <dgm:resizeHandles val="exact"/>
        </dgm:presLayoutVars>
      </dgm:prSet>
      <dgm:spPr/>
      <dgm:t>
        <a:bodyPr/>
        <a:lstStyle/>
        <a:p>
          <a:endParaRPr lang="ru-RU"/>
        </a:p>
      </dgm:t>
    </dgm:pt>
    <dgm:pt modelId="{8E42902D-FC21-4FC1-8B37-32885CE0DA3D}" type="pres">
      <dgm:prSet presAssocID="{9C45EF8A-4E59-4E50-A56E-B6300A647923}" presName="Background" presStyleLbl="node1" presStyleIdx="0" presStyleCnt="1" custScaleX="151643" custScaleY="122231" custLinFactNeighborX="657" custLinFactNeighborY="-583"/>
      <dgm:spPr/>
    </dgm:pt>
    <dgm:pt modelId="{7DA82F7C-D2CD-4499-9AF7-E5C061C1B120}" type="pres">
      <dgm:prSet presAssocID="{9C45EF8A-4E59-4E50-A56E-B6300A647923}" presName="Divider" presStyleLbl="callout" presStyleIdx="0" presStyleCnt="1"/>
      <dgm:spPr/>
    </dgm:pt>
    <dgm:pt modelId="{045AEB2D-A74B-47AF-B6FB-3D5B83657147}" type="pres">
      <dgm:prSet presAssocID="{9C45EF8A-4E59-4E50-A56E-B6300A647923}" presName="ChildText1" presStyleLbl="revTx" presStyleIdx="0" presStyleCnt="0" custScaleX="173172" custScaleY="130206" custLinFactNeighborX="-24022" custLinFactNeighborY="-5701">
        <dgm:presLayoutVars>
          <dgm:chMax val="0"/>
          <dgm:chPref val="0"/>
          <dgm:bulletEnabled val="1"/>
        </dgm:presLayoutVars>
      </dgm:prSet>
      <dgm:spPr/>
      <dgm:t>
        <a:bodyPr/>
        <a:lstStyle/>
        <a:p>
          <a:endParaRPr lang="ru-RU"/>
        </a:p>
      </dgm:t>
    </dgm:pt>
    <dgm:pt modelId="{D61CDAD4-EA9D-46D7-87B4-4933FA3F8BE3}" type="pres">
      <dgm:prSet presAssocID="{9C45EF8A-4E59-4E50-A56E-B6300A647923}" presName="ChildText2" presStyleLbl="revTx" presStyleIdx="0" presStyleCnt="0" custScaleX="166007" custScaleY="112510" custLinFactNeighborX="19756" custLinFactNeighborY="-1858">
        <dgm:presLayoutVars>
          <dgm:chMax val="0"/>
          <dgm:chPref val="0"/>
          <dgm:bulletEnabled val="1"/>
        </dgm:presLayoutVars>
      </dgm:prSet>
      <dgm:spPr/>
      <dgm:t>
        <a:bodyPr/>
        <a:lstStyle/>
        <a:p>
          <a:endParaRPr lang="ru-RU"/>
        </a:p>
      </dgm:t>
    </dgm:pt>
    <dgm:pt modelId="{01FC7014-74B6-4E28-927B-A0C3861DAF92}" type="pres">
      <dgm:prSet presAssocID="{9C45EF8A-4E59-4E50-A56E-B6300A647923}" presName="ParentText1" presStyleLbl="revTx" presStyleIdx="0" presStyleCnt="0">
        <dgm:presLayoutVars>
          <dgm:chMax val="1"/>
          <dgm:chPref val="1"/>
        </dgm:presLayoutVars>
      </dgm:prSet>
      <dgm:spPr/>
      <dgm:t>
        <a:bodyPr/>
        <a:lstStyle/>
        <a:p>
          <a:endParaRPr lang="ru-RU"/>
        </a:p>
      </dgm:t>
    </dgm:pt>
    <dgm:pt modelId="{5BF95D69-DA97-49A0-AF43-E80EB7376193}" type="pres">
      <dgm:prSet presAssocID="{9C45EF8A-4E59-4E50-A56E-B6300A647923}" presName="ParentShape1" presStyleLbl="alignImgPlace1" presStyleIdx="0" presStyleCnt="2" custScaleX="150172" custScaleY="108443" custLinFactX="-44529" custLinFactNeighborX="-100000" custLinFactNeighborY="-9044">
        <dgm:presLayoutVars/>
      </dgm:prSet>
      <dgm:spPr/>
      <dgm:t>
        <a:bodyPr/>
        <a:lstStyle/>
        <a:p>
          <a:endParaRPr lang="ru-RU"/>
        </a:p>
      </dgm:t>
    </dgm:pt>
    <dgm:pt modelId="{F35321B2-885F-41E8-92C1-3B9FFC485662}" type="pres">
      <dgm:prSet presAssocID="{9C45EF8A-4E59-4E50-A56E-B6300A647923}" presName="ParentText2" presStyleLbl="revTx" presStyleIdx="0" presStyleCnt="0">
        <dgm:presLayoutVars>
          <dgm:chMax val="1"/>
          <dgm:chPref val="1"/>
        </dgm:presLayoutVars>
      </dgm:prSet>
      <dgm:spPr/>
      <dgm:t>
        <a:bodyPr/>
        <a:lstStyle/>
        <a:p>
          <a:endParaRPr lang="ru-RU"/>
        </a:p>
      </dgm:t>
    </dgm:pt>
    <dgm:pt modelId="{62DB274B-B2F0-40B6-8AA3-F3A3CEBC7A83}" type="pres">
      <dgm:prSet presAssocID="{9C45EF8A-4E59-4E50-A56E-B6300A647923}" presName="ParentShape2" presStyleLbl="alignImgPlace1" presStyleIdx="1" presStyleCnt="2" custScaleX="143138" custLinFactX="50471" custLinFactNeighborX="100000" custLinFactNeighborY="2156">
        <dgm:presLayoutVars/>
      </dgm:prSet>
      <dgm:spPr/>
      <dgm:t>
        <a:bodyPr/>
        <a:lstStyle/>
        <a:p>
          <a:endParaRPr lang="ru-RU"/>
        </a:p>
      </dgm:t>
    </dgm:pt>
  </dgm:ptLst>
  <dgm:cxnLst>
    <dgm:cxn modelId="{CCD30B4F-CE4B-43EF-B625-B74F781FF330}" type="presOf" srcId="{42FCF26C-F754-4FDA-AA9C-93E537DAD4E7}" destId="{F35321B2-885F-41E8-92C1-3B9FFC485662}" srcOrd="0" destOrd="0" presId="urn:microsoft.com/office/officeart/2009/3/layout/OpposingIdeas"/>
    <dgm:cxn modelId="{2828B463-CA80-45A0-A384-97305185C187}" type="presOf" srcId="{9C45EF8A-4E59-4E50-A56E-B6300A647923}" destId="{725073B3-E66A-4163-9C41-D5913A39F2B9}" srcOrd="0" destOrd="0" presId="urn:microsoft.com/office/officeart/2009/3/layout/OpposingIdeas"/>
    <dgm:cxn modelId="{799FAFB2-AAE8-47D6-84C9-1BE18328D71F}" srcId="{9C45EF8A-4E59-4E50-A56E-B6300A647923}" destId="{E0020C58-9A20-4BFF-9680-486D3E6C6E3A}" srcOrd="0" destOrd="0" parTransId="{DCA2F83A-0CD6-4542-A730-208D6C0F5879}" sibTransId="{FE6C5EF0-35DC-4E1C-8399-DA6BBEDE81C0}"/>
    <dgm:cxn modelId="{8492CDA4-3F49-493D-9FC2-CC820A189167}" srcId="{9C45EF8A-4E59-4E50-A56E-B6300A647923}" destId="{42FCF26C-F754-4FDA-AA9C-93E537DAD4E7}" srcOrd="1" destOrd="0" parTransId="{F362C909-E11A-4AE6-8F8C-B927254A0632}" sibTransId="{820FF189-40E7-449A-BCA9-5083AE667C46}"/>
    <dgm:cxn modelId="{56622985-4B4E-4FF9-A725-594221857C35}" type="presOf" srcId="{9288BBA7-3DE4-4D10-A503-5A9F4C4EF30B}" destId="{D61CDAD4-EA9D-46D7-87B4-4933FA3F8BE3}" srcOrd="0" destOrd="0" presId="urn:microsoft.com/office/officeart/2009/3/layout/OpposingIdeas"/>
    <dgm:cxn modelId="{70072BEE-9C69-47B2-A3BA-016B169BBDFD}" srcId="{E0020C58-9A20-4BFF-9680-486D3E6C6E3A}" destId="{32C5E8DD-24AB-448B-A0EA-EB05510E807D}" srcOrd="0" destOrd="0" parTransId="{5A27E3DF-6F4B-4E95-ABCE-22BC6857FE42}" sibTransId="{5E748B12-5E6A-4401-B809-5BE2DC7AFD4E}"/>
    <dgm:cxn modelId="{F4F78BE4-FDD4-4B10-979C-880814713FC5}" type="presOf" srcId="{42FCF26C-F754-4FDA-AA9C-93E537DAD4E7}" destId="{62DB274B-B2F0-40B6-8AA3-F3A3CEBC7A83}" srcOrd="1" destOrd="0" presId="urn:microsoft.com/office/officeart/2009/3/layout/OpposingIdeas"/>
    <dgm:cxn modelId="{F1F74399-22E3-415C-8492-7B8F1659095D}" type="presOf" srcId="{E0020C58-9A20-4BFF-9680-486D3E6C6E3A}" destId="{01FC7014-74B6-4E28-927B-A0C3861DAF92}" srcOrd="0" destOrd="0" presId="urn:microsoft.com/office/officeart/2009/3/layout/OpposingIdeas"/>
    <dgm:cxn modelId="{46C7E4FE-A337-4A7A-BD4A-A298E3028352}" srcId="{42FCF26C-F754-4FDA-AA9C-93E537DAD4E7}" destId="{9288BBA7-3DE4-4D10-A503-5A9F4C4EF30B}" srcOrd="0" destOrd="0" parTransId="{79FDA2BC-2937-48DB-8A3D-BC3FD1314877}" sibTransId="{52B11548-D0F4-4C51-B66D-D066A3625E08}"/>
    <dgm:cxn modelId="{57611C68-4C4B-4B16-B7E2-3AB8273F6733}" type="presOf" srcId="{32C5E8DD-24AB-448B-A0EA-EB05510E807D}" destId="{045AEB2D-A74B-47AF-B6FB-3D5B83657147}" srcOrd="0" destOrd="0" presId="urn:microsoft.com/office/officeart/2009/3/layout/OpposingIdeas"/>
    <dgm:cxn modelId="{51422067-910B-446F-A274-F1F3FFD69F0A}" type="presOf" srcId="{E0020C58-9A20-4BFF-9680-486D3E6C6E3A}" destId="{5BF95D69-DA97-49A0-AF43-E80EB7376193}" srcOrd="1" destOrd="0" presId="urn:microsoft.com/office/officeart/2009/3/layout/OpposingIdeas"/>
    <dgm:cxn modelId="{53F34DD1-926D-41E6-B3E4-E5A3490F0BB7}" type="presParOf" srcId="{725073B3-E66A-4163-9C41-D5913A39F2B9}" destId="{8E42902D-FC21-4FC1-8B37-32885CE0DA3D}" srcOrd="0" destOrd="0" presId="urn:microsoft.com/office/officeart/2009/3/layout/OpposingIdeas"/>
    <dgm:cxn modelId="{1289DD81-09C7-4340-86C9-C4C0CE138EB6}" type="presParOf" srcId="{725073B3-E66A-4163-9C41-D5913A39F2B9}" destId="{7DA82F7C-D2CD-4499-9AF7-E5C061C1B120}" srcOrd="1" destOrd="0" presId="urn:microsoft.com/office/officeart/2009/3/layout/OpposingIdeas"/>
    <dgm:cxn modelId="{60C953A4-97C1-4562-844F-039B5E8E240C}" type="presParOf" srcId="{725073B3-E66A-4163-9C41-D5913A39F2B9}" destId="{045AEB2D-A74B-47AF-B6FB-3D5B83657147}" srcOrd="2" destOrd="0" presId="urn:microsoft.com/office/officeart/2009/3/layout/OpposingIdeas"/>
    <dgm:cxn modelId="{CEF50217-3750-4D31-B30E-80182CA5A910}" type="presParOf" srcId="{725073B3-E66A-4163-9C41-D5913A39F2B9}" destId="{D61CDAD4-EA9D-46D7-87B4-4933FA3F8BE3}" srcOrd="3" destOrd="0" presId="urn:microsoft.com/office/officeart/2009/3/layout/OpposingIdeas"/>
    <dgm:cxn modelId="{076BE85D-EDE1-4FBD-A4AD-3CAE2A8B175E}" type="presParOf" srcId="{725073B3-E66A-4163-9C41-D5913A39F2B9}" destId="{01FC7014-74B6-4E28-927B-A0C3861DAF92}" srcOrd="4" destOrd="0" presId="urn:microsoft.com/office/officeart/2009/3/layout/OpposingIdeas"/>
    <dgm:cxn modelId="{196238DE-42B6-49E6-80A2-25967B5C6A16}" type="presParOf" srcId="{725073B3-E66A-4163-9C41-D5913A39F2B9}" destId="{5BF95D69-DA97-49A0-AF43-E80EB7376193}" srcOrd="5" destOrd="0" presId="urn:microsoft.com/office/officeart/2009/3/layout/OpposingIdeas"/>
    <dgm:cxn modelId="{56778442-86C7-40C1-9B81-BFEB86A942BD}" type="presParOf" srcId="{725073B3-E66A-4163-9C41-D5913A39F2B9}" destId="{F35321B2-885F-41E8-92C1-3B9FFC485662}" srcOrd="6" destOrd="0" presId="urn:microsoft.com/office/officeart/2009/3/layout/OpposingIdeas"/>
    <dgm:cxn modelId="{B93F77E4-12E4-4057-B238-7E56F55ABE8A}" type="presParOf" srcId="{725073B3-E66A-4163-9C41-D5913A39F2B9}" destId="{62DB274B-B2F0-40B6-8AA3-F3A3CEBC7A83}" srcOrd="7" destOrd="0" presId="urn:microsoft.com/office/officeart/2009/3/layout/OpposingIdea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6EA6D6-32E8-4610-AC45-A9938E4B99FF}" type="doc">
      <dgm:prSet loTypeId="urn:microsoft.com/office/officeart/2005/8/layout/hList3" loCatId="list" qsTypeId="urn:microsoft.com/office/officeart/2005/8/quickstyle/simple3" qsCatId="simple" csTypeId="urn:microsoft.com/office/officeart/2005/8/colors/accent1_5" csCatId="accent1" phldr="1"/>
      <dgm:spPr/>
      <dgm:t>
        <a:bodyPr/>
        <a:lstStyle/>
        <a:p>
          <a:endParaRPr lang="ru-RU"/>
        </a:p>
      </dgm:t>
    </dgm:pt>
    <dgm:pt modelId="{FCAE434C-7FA6-4CAF-9F64-AB0E092368BF}">
      <dgm:prSet phldrT="[Текст]" custT="1"/>
      <dgm:spPr>
        <a:solidFill>
          <a:schemeClr val="accent1">
            <a:lumMod val="60000"/>
            <a:lumOff val="40000"/>
          </a:schemeClr>
        </a:solidFill>
        <a:ln>
          <a:solidFill>
            <a:srgbClr val="92D050"/>
          </a:solidFill>
        </a:ln>
      </dgm:spPr>
      <dgm:t>
        <a:bodyPr/>
        <a:lstStyle/>
        <a:p>
          <a:r>
            <a:rPr lang="kk-KZ" sz="2200" b="1" dirty="0" smtClean="0">
              <a:solidFill>
                <a:schemeClr val="tx1"/>
              </a:solidFill>
              <a:latin typeface="Tahoma" pitchFamily="34" charset="0"/>
              <a:ea typeface="Tahoma" pitchFamily="34" charset="0"/>
              <a:cs typeface="Tahoma" pitchFamily="34" charset="0"/>
            </a:rPr>
            <a:t>в соответствии с Постановлением Правительства </a:t>
          </a:r>
          <a:r>
            <a:rPr lang="ru-RU" sz="2200" b="1" dirty="0" smtClean="0">
              <a:solidFill>
                <a:schemeClr val="tx1"/>
              </a:solidFill>
              <a:latin typeface="Tahoma" pitchFamily="34" charset="0"/>
              <a:ea typeface="Tahoma" pitchFamily="34" charset="0"/>
              <a:cs typeface="Tahoma" pitchFamily="34" charset="0"/>
            </a:rPr>
            <a:t>РК                                                                    № 255 от 22 февраля 2012 года</a:t>
          </a:r>
          <a:endParaRPr lang="ru-RU" sz="2200" b="1" dirty="0">
            <a:solidFill>
              <a:schemeClr val="tx1"/>
            </a:solidFill>
            <a:latin typeface="Tahoma" pitchFamily="34" charset="0"/>
            <a:ea typeface="Tahoma" pitchFamily="34" charset="0"/>
            <a:cs typeface="Tahoma" pitchFamily="34" charset="0"/>
          </a:endParaRPr>
        </a:p>
      </dgm:t>
    </dgm:pt>
    <dgm:pt modelId="{3E2F69BD-F5E6-4959-B5EC-141EFB6881D9}" type="parTrans" cxnId="{149B9432-B515-458C-859A-82381EFC9FCA}">
      <dgm:prSet/>
      <dgm:spPr/>
      <dgm:t>
        <a:bodyPr/>
        <a:lstStyle/>
        <a:p>
          <a:endParaRPr lang="ru-RU"/>
        </a:p>
      </dgm:t>
    </dgm:pt>
    <dgm:pt modelId="{6BF5AC7F-B5C7-4266-BB89-AC328D7255AB}" type="sibTrans" cxnId="{149B9432-B515-458C-859A-82381EFC9FCA}">
      <dgm:prSet/>
      <dgm:spPr/>
      <dgm:t>
        <a:bodyPr/>
        <a:lstStyle/>
        <a:p>
          <a:endParaRPr lang="ru-RU"/>
        </a:p>
      </dgm:t>
    </dgm:pt>
    <dgm:pt modelId="{6FBAA64B-51B9-473D-A1E3-783BFC7F6EFA}">
      <dgm:prSet phldrT="[Текст]" custT="1"/>
      <dgm:spPr/>
      <dgm:t>
        <a:bodyPr/>
        <a:lstStyle/>
        <a:p>
          <a:r>
            <a:rPr lang="kk-KZ" sz="1800" b="1" dirty="0" smtClean="0">
              <a:latin typeface="Tahoma" pitchFamily="34" charset="0"/>
              <a:ea typeface="Tahoma" pitchFamily="34" charset="0"/>
              <a:cs typeface="Tahoma" pitchFamily="34" charset="0"/>
            </a:rPr>
            <a:t>и</a:t>
          </a:r>
          <a:r>
            <a:rPr lang="ru-RU" sz="1800" b="1" dirty="0" smtClean="0">
              <a:latin typeface="Tahoma" pitchFamily="34" charset="0"/>
              <a:ea typeface="Tahoma" pitchFamily="34" charset="0"/>
              <a:cs typeface="Tahoma" pitchFamily="34" charset="0"/>
            </a:rPr>
            <a:t>ным категориям обучающихся и воспитанников, </a:t>
          </a:r>
          <a:r>
            <a:rPr lang="ru-RU" sz="1800" b="1" dirty="0" smtClean="0">
              <a:solidFill>
                <a:schemeClr val="accent1">
                  <a:lumMod val="50000"/>
                </a:schemeClr>
              </a:solidFill>
              <a:latin typeface="Tahoma" pitchFamily="34" charset="0"/>
              <a:ea typeface="Tahoma" pitchFamily="34" charset="0"/>
              <a:cs typeface="Tahoma" pitchFamily="34" charset="0"/>
            </a:rPr>
            <a:t>определяемым коллегиальным органом организаций образования</a:t>
          </a:r>
          <a:endParaRPr lang="ru-RU" sz="1800" b="1" dirty="0">
            <a:solidFill>
              <a:schemeClr val="accent1">
                <a:lumMod val="50000"/>
              </a:schemeClr>
            </a:solidFill>
            <a:latin typeface="Tahoma" pitchFamily="34" charset="0"/>
            <a:ea typeface="Tahoma" pitchFamily="34" charset="0"/>
            <a:cs typeface="Tahoma" pitchFamily="34" charset="0"/>
          </a:endParaRPr>
        </a:p>
      </dgm:t>
    </dgm:pt>
    <dgm:pt modelId="{D474B44D-78EE-429A-8C4A-9DF14C4505F3}" type="sibTrans" cxnId="{76D11FFF-5092-4318-AD5F-0C602DBF02F8}">
      <dgm:prSet/>
      <dgm:spPr/>
      <dgm:t>
        <a:bodyPr/>
        <a:lstStyle/>
        <a:p>
          <a:endParaRPr lang="ru-RU"/>
        </a:p>
      </dgm:t>
    </dgm:pt>
    <dgm:pt modelId="{FBE26158-0E25-425C-9C3D-A401F15549D8}" type="parTrans" cxnId="{76D11FFF-5092-4318-AD5F-0C602DBF02F8}">
      <dgm:prSet/>
      <dgm:spPr/>
      <dgm:t>
        <a:bodyPr/>
        <a:lstStyle/>
        <a:p>
          <a:endParaRPr lang="ru-RU"/>
        </a:p>
      </dgm:t>
    </dgm:pt>
    <dgm:pt modelId="{8C96ECEC-BBA1-4EA0-9174-DC278D484A08}">
      <dgm:prSet phldrT="[Текст]" custT="1"/>
      <dgm:spPr/>
      <dgm:t>
        <a:bodyPr/>
        <a:lstStyle/>
        <a:p>
          <a:r>
            <a:rPr lang="ru-RU" sz="1800" b="1" dirty="0" smtClean="0">
              <a:latin typeface="Tahoma" pitchFamily="34" charset="0"/>
              <a:ea typeface="Tahoma" pitchFamily="34" charset="0"/>
              <a:cs typeface="Tahoma" pitchFamily="34" charset="0"/>
            </a:rPr>
            <a:t>детям из семей, </a:t>
          </a:r>
          <a:r>
            <a:rPr lang="ru-RU" sz="1800" b="1" dirty="0" smtClean="0">
              <a:solidFill>
                <a:schemeClr val="accent1">
                  <a:lumMod val="50000"/>
                </a:schemeClr>
              </a:solidFill>
              <a:latin typeface="Tahoma" pitchFamily="34" charset="0"/>
              <a:ea typeface="Tahoma" pitchFamily="34" charset="0"/>
              <a:cs typeface="Tahoma" pitchFamily="34" charset="0"/>
            </a:rPr>
            <a:t>требующих экстренной помощи в результате чрезвычайных ситуаций</a:t>
          </a:r>
          <a:endParaRPr lang="ru-RU" sz="1800" b="1" dirty="0">
            <a:solidFill>
              <a:schemeClr val="accent1">
                <a:lumMod val="50000"/>
              </a:schemeClr>
            </a:solidFill>
            <a:latin typeface="Tahoma" pitchFamily="34" charset="0"/>
            <a:ea typeface="Tahoma" pitchFamily="34" charset="0"/>
            <a:cs typeface="Tahoma" pitchFamily="34" charset="0"/>
          </a:endParaRPr>
        </a:p>
      </dgm:t>
    </dgm:pt>
    <dgm:pt modelId="{73F11547-A261-477A-A5E9-857DC410FE24}" type="sibTrans" cxnId="{8C8FEF63-0368-4F8A-B874-8B0608902183}">
      <dgm:prSet/>
      <dgm:spPr/>
      <dgm:t>
        <a:bodyPr/>
        <a:lstStyle/>
        <a:p>
          <a:endParaRPr lang="ru-RU"/>
        </a:p>
      </dgm:t>
    </dgm:pt>
    <dgm:pt modelId="{5CD9ECE7-1530-4944-9E57-EBEB891D3648}" type="parTrans" cxnId="{8C8FEF63-0368-4F8A-B874-8B0608902183}">
      <dgm:prSet/>
      <dgm:spPr/>
      <dgm:t>
        <a:bodyPr/>
        <a:lstStyle/>
        <a:p>
          <a:endParaRPr lang="ru-RU"/>
        </a:p>
      </dgm:t>
    </dgm:pt>
    <dgm:pt modelId="{A25DE506-4235-4AB7-B433-EAA0C42EDDEC}">
      <dgm:prSet custT="1"/>
      <dgm:spPr/>
      <dgm:t>
        <a:bodyPr/>
        <a:lstStyle/>
        <a:p>
          <a:r>
            <a:rPr lang="ru-RU" sz="1800" b="1" dirty="0" smtClean="0">
              <a:latin typeface="Tahoma" pitchFamily="34" charset="0"/>
              <a:ea typeface="Tahoma" pitchFamily="34" charset="0"/>
              <a:cs typeface="Tahoma" pitchFamily="34" charset="0"/>
            </a:rPr>
            <a:t>детям из семей, не получающих государственную АСП,                                   </a:t>
          </a:r>
          <a:r>
            <a:rPr lang="ru-RU" sz="1800" b="1" dirty="0" smtClean="0">
              <a:solidFill>
                <a:schemeClr val="accent1">
                  <a:lumMod val="50000"/>
                </a:schemeClr>
              </a:solidFill>
              <a:latin typeface="Tahoma" pitchFamily="34" charset="0"/>
              <a:ea typeface="Tahoma" pitchFamily="34" charset="0"/>
              <a:cs typeface="Tahoma" pitchFamily="34" charset="0"/>
            </a:rPr>
            <a:t>в которых среднедушевой доход ниже величины прожиточного минимума</a:t>
          </a:r>
          <a:endParaRPr lang="ru-RU" sz="1800" b="1" dirty="0">
            <a:solidFill>
              <a:schemeClr val="accent1">
                <a:lumMod val="50000"/>
              </a:schemeClr>
            </a:solidFill>
            <a:latin typeface="Tahoma" pitchFamily="34" charset="0"/>
            <a:ea typeface="Tahoma" pitchFamily="34" charset="0"/>
            <a:cs typeface="Tahoma" pitchFamily="34" charset="0"/>
          </a:endParaRPr>
        </a:p>
      </dgm:t>
    </dgm:pt>
    <dgm:pt modelId="{9C578104-1295-4351-A1A0-AB116088CB6B}" type="parTrans" cxnId="{1D08735E-A462-41E5-8067-0C8539757DA9}">
      <dgm:prSet/>
      <dgm:spPr/>
      <dgm:t>
        <a:bodyPr/>
        <a:lstStyle/>
        <a:p>
          <a:endParaRPr lang="ru-RU"/>
        </a:p>
      </dgm:t>
    </dgm:pt>
    <dgm:pt modelId="{4762935B-4D9E-4789-BCDC-0B0ED650D58B}" type="sibTrans" cxnId="{1D08735E-A462-41E5-8067-0C8539757DA9}">
      <dgm:prSet/>
      <dgm:spPr/>
      <dgm:t>
        <a:bodyPr/>
        <a:lstStyle/>
        <a:p>
          <a:endParaRPr lang="ru-RU"/>
        </a:p>
      </dgm:t>
    </dgm:pt>
    <dgm:pt modelId="{9F2CFF00-0E08-4362-9121-6A87CC2F00AD}">
      <dgm:prSet custT="1"/>
      <dgm:spPr/>
      <dgm:t>
        <a:bodyPr/>
        <a:lstStyle/>
        <a:p>
          <a:r>
            <a:rPr lang="ru-RU" sz="1800" b="1" dirty="0" smtClean="0">
              <a:solidFill>
                <a:schemeClr val="accent1">
                  <a:lumMod val="50000"/>
                </a:schemeClr>
              </a:solidFill>
              <a:latin typeface="Tahoma" pitchFamily="34" charset="0"/>
              <a:ea typeface="Tahoma" pitchFamily="34" charset="0"/>
              <a:cs typeface="Tahoma" pitchFamily="34" charset="0"/>
            </a:rPr>
            <a:t>детям</a:t>
          </a:r>
          <a:r>
            <a:rPr lang="kk-KZ" sz="1800" b="1" dirty="0" smtClean="0">
              <a:solidFill>
                <a:schemeClr val="accent1">
                  <a:lumMod val="50000"/>
                </a:schemeClr>
              </a:solidFill>
              <a:latin typeface="Tahoma" pitchFamily="34" charset="0"/>
              <a:ea typeface="Tahoma" pitchFamily="34" charset="0"/>
              <a:cs typeface="Tahoma" pitchFamily="34" charset="0"/>
            </a:rPr>
            <a:t>-</a:t>
          </a:r>
          <a:r>
            <a:rPr lang="ru-RU" sz="1800" b="1" dirty="0" smtClean="0">
              <a:solidFill>
                <a:schemeClr val="accent1">
                  <a:lumMod val="50000"/>
                </a:schemeClr>
              </a:solidFill>
              <a:latin typeface="Tahoma" pitchFamily="34" charset="0"/>
              <a:ea typeface="Tahoma" pitchFamily="34" charset="0"/>
              <a:cs typeface="Tahoma" pitchFamily="34" charset="0"/>
            </a:rPr>
            <a:t>сиротам и детям, оставшимся без попечения родителей</a:t>
          </a:r>
          <a:r>
            <a:rPr lang="ru-RU" sz="1800" b="1" dirty="0" smtClean="0">
              <a:solidFill>
                <a:schemeClr val="tx1"/>
              </a:solidFill>
              <a:latin typeface="Tahoma" pitchFamily="34" charset="0"/>
              <a:ea typeface="Tahoma" pitchFamily="34" charset="0"/>
              <a:cs typeface="Tahoma" pitchFamily="34" charset="0"/>
            </a:rPr>
            <a:t>, проживающим в семьях</a:t>
          </a:r>
          <a:r>
            <a:rPr lang="kk-KZ" sz="1800" b="1" dirty="0" smtClean="0">
              <a:solidFill>
                <a:schemeClr val="tx1"/>
              </a:solidFill>
              <a:latin typeface="Tahoma" pitchFamily="34" charset="0"/>
              <a:ea typeface="Tahoma" pitchFamily="34" charset="0"/>
              <a:cs typeface="Tahoma" pitchFamily="34" charset="0"/>
            </a:rPr>
            <a:t>;</a:t>
          </a:r>
          <a:endParaRPr lang="ru-RU" sz="1800" b="1" dirty="0">
            <a:solidFill>
              <a:schemeClr val="tx1"/>
            </a:solidFill>
            <a:latin typeface="Tahoma" pitchFamily="34" charset="0"/>
            <a:ea typeface="Tahoma" pitchFamily="34" charset="0"/>
            <a:cs typeface="Tahoma" pitchFamily="34" charset="0"/>
          </a:endParaRPr>
        </a:p>
      </dgm:t>
    </dgm:pt>
    <dgm:pt modelId="{EFD51EAF-6DB1-44F8-AF8A-5E72AA8BFD60}" type="parTrans" cxnId="{3C5E9354-24F2-44E9-B951-17A80928DBA3}">
      <dgm:prSet/>
      <dgm:spPr/>
      <dgm:t>
        <a:bodyPr/>
        <a:lstStyle/>
        <a:p>
          <a:endParaRPr lang="ru-RU"/>
        </a:p>
      </dgm:t>
    </dgm:pt>
    <dgm:pt modelId="{62A264D1-41E4-4079-B9A9-945A5C13C7B3}" type="sibTrans" cxnId="{3C5E9354-24F2-44E9-B951-17A80928DBA3}">
      <dgm:prSet/>
      <dgm:spPr/>
      <dgm:t>
        <a:bodyPr/>
        <a:lstStyle/>
        <a:p>
          <a:endParaRPr lang="ru-RU"/>
        </a:p>
      </dgm:t>
    </dgm:pt>
    <dgm:pt modelId="{96E93393-72E8-44AF-B2D3-153CA62088F4}">
      <dgm:prSet custT="1"/>
      <dgm:spPr/>
      <dgm:t>
        <a:bodyPr/>
        <a:lstStyle/>
        <a:p>
          <a:r>
            <a:rPr lang="ru-RU" sz="1800" b="1" dirty="0" smtClean="0">
              <a:latin typeface="Tahoma" pitchFamily="34" charset="0"/>
              <a:ea typeface="Tahoma" pitchFamily="34" charset="0"/>
              <a:cs typeface="Tahoma" pitchFamily="34" charset="0"/>
            </a:rPr>
            <a:t>детям из семей, </a:t>
          </a:r>
          <a:r>
            <a:rPr lang="ru-RU" sz="1800" b="1" dirty="0" smtClean="0">
              <a:solidFill>
                <a:schemeClr val="accent1">
                  <a:lumMod val="50000"/>
                </a:schemeClr>
              </a:solidFill>
              <a:latin typeface="Tahoma" pitchFamily="34" charset="0"/>
              <a:ea typeface="Tahoma" pitchFamily="34" charset="0"/>
              <a:cs typeface="Tahoma" pitchFamily="34" charset="0"/>
            </a:rPr>
            <a:t>имеющих право на получение государственной адресной социальной помощи</a:t>
          </a:r>
          <a:endParaRPr lang="ru-RU" sz="1800" b="1" dirty="0">
            <a:solidFill>
              <a:schemeClr val="accent1">
                <a:lumMod val="50000"/>
              </a:schemeClr>
            </a:solidFill>
            <a:latin typeface="Tahoma" pitchFamily="34" charset="0"/>
            <a:ea typeface="Tahoma" pitchFamily="34" charset="0"/>
            <a:cs typeface="Tahoma" pitchFamily="34" charset="0"/>
          </a:endParaRPr>
        </a:p>
      </dgm:t>
    </dgm:pt>
    <dgm:pt modelId="{1D89C855-D4F3-48D5-BD85-B99D080A57B3}" type="parTrans" cxnId="{51771D3D-95CB-4EA0-B5D6-9E4335D8992B}">
      <dgm:prSet/>
      <dgm:spPr/>
      <dgm:t>
        <a:bodyPr/>
        <a:lstStyle/>
        <a:p>
          <a:endParaRPr lang="ru-RU"/>
        </a:p>
      </dgm:t>
    </dgm:pt>
    <dgm:pt modelId="{4879A257-0265-49D3-A8A0-2F2D6E469DDA}" type="sibTrans" cxnId="{51771D3D-95CB-4EA0-B5D6-9E4335D8992B}">
      <dgm:prSet/>
      <dgm:spPr/>
      <dgm:t>
        <a:bodyPr/>
        <a:lstStyle/>
        <a:p>
          <a:endParaRPr lang="ru-RU"/>
        </a:p>
      </dgm:t>
    </dgm:pt>
    <dgm:pt modelId="{02205057-B231-41E7-AA5C-85747DC0CD05}" type="pres">
      <dgm:prSet presAssocID="{A86EA6D6-32E8-4610-AC45-A9938E4B99FF}" presName="composite" presStyleCnt="0">
        <dgm:presLayoutVars>
          <dgm:chMax val="1"/>
          <dgm:dir/>
          <dgm:resizeHandles val="exact"/>
        </dgm:presLayoutVars>
      </dgm:prSet>
      <dgm:spPr/>
      <dgm:t>
        <a:bodyPr/>
        <a:lstStyle/>
        <a:p>
          <a:endParaRPr lang="ru-RU"/>
        </a:p>
      </dgm:t>
    </dgm:pt>
    <dgm:pt modelId="{26BD5F85-A7AA-4173-B772-454CB57BD52A}" type="pres">
      <dgm:prSet presAssocID="{FCAE434C-7FA6-4CAF-9F64-AB0E092368BF}" presName="roof" presStyleLbl="dkBgShp" presStyleIdx="0" presStyleCnt="2" custScaleY="91046"/>
      <dgm:spPr/>
      <dgm:t>
        <a:bodyPr/>
        <a:lstStyle/>
        <a:p>
          <a:endParaRPr lang="ru-RU"/>
        </a:p>
      </dgm:t>
    </dgm:pt>
    <dgm:pt modelId="{CE7A5CDA-500A-478B-990F-8786058D3720}" type="pres">
      <dgm:prSet presAssocID="{FCAE434C-7FA6-4CAF-9F64-AB0E092368BF}" presName="pillars" presStyleCnt="0"/>
      <dgm:spPr/>
    </dgm:pt>
    <dgm:pt modelId="{77D8B673-4309-48BA-9E9A-DFCB963BB7B4}" type="pres">
      <dgm:prSet presAssocID="{FCAE434C-7FA6-4CAF-9F64-AB0E092368BF}" presName="pillar1" presStyleLbl="node1" presStyleIdx="0" presStyleCnt="5" custScaleX="99921">
        <dgm:presLayoutVars>
          <dgm:bulletEnabled val="1"/>
        </dgm:presLayoutVars>
      </dgm:prSet>
      <dgm:spPr/>
      <dgm:t>
        <a:bodyPr/>
        <a:lstStyle/>
        <a:p>
          <a:endParaRPr lang="ru-RU"/>
        </a:p>
      </dgm:t>
    </dgm:pt>
    <dgm:pt modelId="{924EAD0B-947D-4D64-80CE-19AD90006D72}" type="pres">
      <dgm:prSet presAssocID="{96E93393-72E8-44AF-B2D3-153CA62088F4}" presName="pillarX" presStyleLbl="node1" presStyleIdx="1" presStyleCnt="5">
        <dgm:presLayoutVars>
          <dgm:bulletEnabled val="1"/>
        </dgm:presLayoutVars>
      </dgm:prSet>
      <dgm:spPr/>
      <dgm:t>
        <a:bodyPr/>
        <a:lstStyle/>
        <a:p>
          <a:endParaRPr lang="ru-RU"/>
        </a:p>
      </dgm:t>
    </dgm:pt>
    <dgm:pt modelId="{C29E9601-6AF4-4F46-B480-B1726CD585CF}" type="pres">
      <dgm:prSet presAssocID="{A25DE506-4235-4AB7-B433-EAA0C42EDDEC}" presName="pillarX" presStyleLbl="node1" presStyleIdx="2" presStyleCnt="5" custScaleX="110657">
        <dgm:presLayoutVars>
          <dgm:bulletEnabled val="1"/>
        </dgm:presLayoutVars>
      </dgm:prSet>
      <dgm:spPr/>
      <dgm:t>
        <a:bodyPr/>
        <a:lstStyle/>
        <a:p>
          <a:endParaRPr lang="ru-RU"/>
        </a:p>
      </dgm:t>
    </dgm:pt>
    <dgm:pt modelId="{BE2BF125-C71E-4400-8629-0F21F1F4FD1D}" type="pres">
      <dgm:prSet presAssocID="{8C96ECEC-BBA1-4EA0-9174-DC278D484A08}" presName="pillarX" presStyleLbl="node1" presStyleIdx="3" presStyleCnt="5" custScaleX="97237">
        <dgm:presLayoutVars>
          <dgm:bulletEnabled val="1"/>
        </dgm:presLayoutVars>
      </dgm:prSet>
      <dgm:spPr/>
      <dgm:t>
        <a:bodyPr/>
        <a:lstStyle/>
        <a:p>
          <a:endParaRPr lang="ru-RU"/>
        </a:p>
      </dgm:t>
    </dgm:pt>
    <dgm:pt modelId="{45FCCD42-0F61-48F8-AD09-E10DA4E9ABBB}" type="pres">
      <dgm:prSet presAssocID="{6FBAA64B-51B9-473D-A1E3-783BFC7F6EFA}" presName="pillarX" presStyleLbl="node1" presStyleIdx="4" presStyleCnt="5">
        <dgm:presLayoutVars>
          <dgm:bulletEnabled val="1"/>
        </dgm:presLayoutVars>
      </dgm:prSet>
      <dgm:spPr/>
      <dgm:t>
        <a:bodyPr/>
        <a:lstStyle/>
        <a:p>
          <a:endParaRPr lang="ru-RU"/>
        </a:p>
      </dgm:t>
    </dgm:pt>
    <dgm:pt modelId="{DF9FEBC6-E68D-4CCA-BE4C-C360C47E037F}" type="pres">
      <dgm:prSet presAssocID="{FCAE434C-7FA6-4CAF-9F64-AB0E092368BF}" presName="base" presStyleLbl="dkBgShp" presStyleIdx="1" presStyleCnt="2"/>
      <dgm:spPr/>
    </dgm:pt>
  </dgm:ptLst>
  <dgm:cxnLst>
    <dgm:cxn modelId="{BD44C684-6C6D-4489-A149-DA9B7E45DD8D}" type="presOf" srcId="{FCAE434C-7FA6-4CAF-9F64-AB0E092368BF}" destId="{26BD5F85-A7AA-4173-B772-454CB57BD52A}" srcOrd="0" destOrd="0" presId="urn:microsoft.com/office/officeart/2005/8/layout/hList3"/>
    <dgm:cxn modelId="{98CF015B-9576-4602-8B32-3A6FF95C703F}" type="presOf" srcId="{96E93393-72E8-44AF-B2D3-153CA62088F4}" destId="{924EAD0B-947D-4D64-80CE-19AD90006D72}" srcOrd="0" destOrd="0" presId="urn:microsoft.com/office/officeart/2005/8/layout/hList3"/>
    <dgm:cxn modelId="{51771D3D-95CB-4EA0-B5D6-9E4335D8992B}" srcId="{FCAE434C-7FA6-4CAF-9F64-AB0E092368BF}" destId="{96E93393-72E8-44AF-B2D3-153CA62088F4}" srcOrd="1" destOrd="0" parTransId="{1D89C855-D4F3-48D5-BD85-B99D080A57B3}" sibTransId="{4879A257-0265-49D3-A8A0-2F2D6E469DDA}"/>
    <dgm:cxn modelId="{D02F3F93-0E03-4006-A40D-929BEB489C44}" type="presOf" srcId="{A25DE506-4235-4AB7-B433-EAA0C42EDDEC}" destId="{C29E9601-6AF4-4F46-B480-B1726CD585CF}" srcOrd="0" destOrd="0" presId="urn:microsoft.com/office/officeart/2005/8/layout/hList3"/>
    <dgm:cxn modelId="{1D08735E-A462-41E5-8067-0C8539757DA9}" srcId="{FCAE434C-7FA6-4CAF-9F64-AB0E092368BF}" destId="{A25DE506-4235-4AB7-B433-EAA0C42EDDEC}" srcOrd="2" destOrd="0" parTransId="{9C578104-1295-4351-A1A0-AB116088CB6B}" sibTransId="{4762935B-4D9E-4789-BCDC-0B0ED650D58B}"/>
    <dgm:cxn modelId="{8C8FEF63-0368-4F8A-B874-8B0608902183}" srcId="{FCAE434C-7FA6-4CAF-9F64-AB0E092368BF}" destId="{8C96ECEC-BBA1-4EA0-9174-DC278D484A08}" srcOrd="3" destOrd="0" parTransId="{5CD9ECE7-1530-4944-9E57-EBEB891D3648}" sibTransId="{73F11547-A261-477A-A5E9-857DC410FE24}"/>
    <dgm:cxn modelId="{914F4493-A5C5-423B-BCE8-3CCABE5C2292}" type="presOf" srcId="{A86EA6D6-32E8-4610-AC45-A9938E4B99FF}" destId="{02205057-B231-41E7-AA5C-85747DC0CD05}" srcOrd="0" destOrd="0" presId="urn:microsoft.com/office/officeart/2005/8/layout/hList3"/>
    <dgm:cxn modelId="{F703A4AB-93E7-48D7-B81C-1940E956FF21}" type="presOf" srcId="{6FBAA64B-51B9-473D-A1E3-783BFC7F6EFA}" destId="{45FCCD42-0F61-48F8-AD09-E10DA4E9ABBB}" srcOrd="0" destOrd="0" presId="urn:microsoft.com/office/officeart/2005/8/layout/hList3"/>
    <dgm:cxn modelId="{3C5E9354-24F2-44E9-B951-17A80928DBA3}" srcId="{FCAE434C-7FA6-4CAF-9F64-AB0E092368BF}" destId="{9F2CFF00-0E08-4362-9121-6A87CC2F00AD}" srcOrd="0" destOrd="0" parTransId="{EFD51EAF-6DB1-44F8-AF8A-5E72AA8BFD60}" sibTransId="{62A264D1-41E4-4079-B9A9-945A5C13C7B3}"/>
    <dgm:cxn modelId="{14BA22A7-B008-4703-8F26-6E5FB1C114BF}" type="presOf" srcId="{9F2CFF00-0E08-4362-9121-6A87CC2F00AD}" destId="{77D8B673-4309-48BA-9E9A-DFCB963BB7B4}" srcOrd="0" destOrd="0" presId="urn:microsoft.com/office/officeart/2005/8/layout/hList3"/>
    <dgm:cxn modelId="{D2982D54-5217-4F27-B2EA-530A133F30A7}" type="presOf" srcId="{8C96ECEC-BBA1-4EA0-9174-DC278D484A08}" destId="{BE2BF125-C71E-4400-8629-0F21F1F4FD1D}" srcOrd="0" destOrd="0" presId="urn:microsoft.com/office/officeart/2005/8/layout/hList3"/>
    <dgm:cxn modelId="{76D11FFF-5092-4318-AD5F-0C602DBF02F8}" srcId="{FCAE434C-7FA6-4CAF-9F64-AB0E092368BF}" destId="{6FBAA64B-51B9-473D-A1E3-783BFC7F6EFA}" srcOrd="4" destOrd="0" parTransId="{FBE26158-0E25-425C-9C3D-A401F15549D8}" sibTransId="{D474B44D-78EE-429A-8C4A-9DF14C4505F3}"/>
    <dgm:cxn modelId="{149B9432-B515-458C-859A-82381EFC9FCA}" srcId="{A86EA6D6-32E8-4610-AC45-A9938E4B99FF}" destId="{FCAE434C-7FA6-4CAF-9F64-AB0E092368BF}" srcOrd="0" destOrd="0" parTransId="{3E2F69BD-F5E6-4959-B5EC-141EFB6881D9}" sibTransId="{6BF5AC7F-B5C7-4266-BB89-AC328D7255AB}"/>
    <dgm:cxn modelId="{D896406E-378E-4E6A-8F64-3209CC6FF569}" type="presParOf" srcId="{02205057-B231-41E7-AA5C-85747DC0CD05}" destId="{26BD5F85-A7AA-4173-B772-454CB57BD52A}" srcOrd="0" destOrd="0" presId="urn:microsoft.com/office/officeart/2005/8/layout/hList3"/>
    <dgm:cxn modelId="{1E99C792-137E-41E7-A186-6EEACE0B189C}" type="presParOf" srcId="{02205057-B231-41E7-AA5C-85747DC0CD05}" destId="{CE7A5CDA-500A-478B-990F-8786058D3720}" srcOrd="1" destOrd="0" presId="urn:microsoft.com/office/officeart/2005/8/layout/hList3"/>
    <dgm:cxn modelId="{2B54A987-3BC9-4CBC-8A7B-3D48275E5EA3}" type="presParOf" srcId="{CE7A5CDA-500A-478B-990F-8786058D3720}" destId="{77D8B673-4309-48BA-9E9A-DFCB963BB7B4}" srcOrd="0" destOrd="0" presId="urn:microsoft.com/office/officeart/2005/8/layout/hList3"/>
    <dgm:cxn modelId="{F911E30D-83FD-4FEA-B050-075CAE04793C}" type="presParOf" srcId="{CE7A5CDA-500A-478B-990F-8786058D3720}" destId="{924EAD0B-947D-4D64-80CE-19AD90006D72}" srcOrd="1" destOrd="0" presId="urn:microsoft.com/office/officeart/2005/8/layout/hList3"/>
    <dgm:cxn modelId="{7D28CDCD-DDC4-42E6-9E3D-675909FF092A}" type="presParOf" srcId="{CE7A5CDA-500A-478B-990F-8786058D3720}" destId="{C29E9601-6AF4-4F46-B480-B1726CD585CF}" srcOrd="2" destOrd="0" presId="urn:microsoft.com/office/officeart/2005/8/layout/hList3"/>
    <dgm:cxn modelId="{116D8389-0540-4006-8375-F44EC675A86A}" type="presParOf" srcId="{CE7A5CDA-500A-478B-990F-8786058D3720}" destId="{BE2BF125-C71E-4400-8629-0F21F1F4FD1D}" srcOrd="3" destOrd="0" presId="urn:microsoft.com/office/officeart/2005/8/layout/hList3"/>
    <dgm:cxn modelId="{A757063A-8550-41E4-87DF-1DE7606C0F50}" type="presParOf" srcId="{CE7A5CDA-500A-478B-990F-8786058D3720}" destId="{45FCCD42-0F61-48F8-AD09-E10DA4E9ABBB}" srcOrd="4" destOrd="0" presId="urn:microsoft.com/office/officeart/2005/8/layout/hList3"/>
    <dgm:cxn modelId="{70BA24AA-408A-4F43-983B-C7E035AA6D3E}" type="presParOf" srcId="{02205057-B231-41E7-AA5C-85747DC0CD05}" destId="{DF9FEBC6-E68D-4CCA-BE4C-C360C47E037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92DB67-23CF-4232-A099-D31937798D96}"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ru-RU"/>
        </a:p>
      </dgm:t>
    </dgm:pt>
    <dgm:pt modelId="{C73FB6C4-F34B-4064-8481-353724687440}">
      <dgm:prSet phldrT="[Текст]" custT="1"/>
      <dgm:spPr/>
      <dgm:t>
        <a:bodyPr/>
        <a:lstStyle/>
        <a:p>
          <a:r>
            <a:rPr lang="ru-RU" sz="2000" b="1" i="0" dirty="0" smtClean="0">
              <a:latin typeface="Tahoma" pitchFamily="34" charset="0"/>
              <a:ea typeface="Tahoma" pitchFamily="34" charset="0"/>
              <a:cs typeface="Tahoma" pitchFamily="34" charset="0"/>
            </a:rPr>
            <a:t>- Заявление</a:t>
          </a:r>
          <a:r>
            <a:rPr lang="ru-RU" sz="2000" i="0" dirty="0" smtClean="0">
              <a:latin typeface="Tahoma" pitchFamily="34" charset="0"/>
              <a:ea typeface="Tahoma" pitchFamily="34" charset="0"/>
              <a:cs typeface="Tahoma" pitchFamily="34" charset="0"/>
            </a:rPr>
            <a:t> </a:t>
          </a:r>
          <a:r>
            <a:rPr lang="ru-RU" sz="2000" i="1" dirty="0" smtClean="0">
              <a:latin typeface="Tahoma" pitchFamily="34" charset="0"/>
              <a:ea typeface="Tahoma" pitchFamily="34" charset="0"/>
              <a:cs typeface="Tahoma" pitchFamily="34" charset="0"/>
            </a:rPr>
            <a:t>по форме согласно приложению 2 к стандарту госуслуги</a:t>
          </a:r>
          <a:r>
            <a:rPr lang="en-US" sz="2000" i="1" dirty="0" smtClean="0">
              <a:latin typeface="Tahoma" pitchFamily="34" charset="0"/>
              <a:ea typeface="Tahoma" pitchFamily="34" charset="0"/>
              <a:cs typeface="Tahoma" pitchFamily="34" charset="0"/>
            </a:rPr>
            <a:t> </a:t>
          </a:r>
          <a:r>
            <a:rPr lang="kk-KZ" sz="2000" b="0" i="1" dirty="0" smtClean="0">
              <a:latin typeface="Tahoma" pitchFamily="34" charset="0"/>
              <a:ea typeface="Tahoma" pitchFamily="34" charset="0"/>
              <a:cs typeface="Tahoma" pitchFamily="34" charset="0"/>
            </a:rPr>
            <a:t>(приказ МОН РК № 198 от 13.04.2015 г. с изм. № 684 от 13.12.2018 г.)</a:t>
          </a:r>
          <a:r>
            <a:rPr lang="ru-RU" sz="2000" b="0" i="1" dirty="0" smtClean="0">
              <a:latin typeface="Tahoma" pitchFamily="34" charset="0"/>
              <a:ea typeface="Tahoma" pitchFamily="34" charset="0"/>
              <a:cs typeface="Tahoma" pitchFamily="34" charset="0"/>
            </a:rPr>
            <a:t> </a:t>
          </a:r>
          <a:endParaRPr lang="ru-RU" sz="2000" b="0" i="1" dirty="0">
            <a:latin typeface="Tahoma" pitchFamily="34" charset="0"/>
            <a:ea typeface="Tahoma" pitchFamily="34" charset="0"/>
            <a:cs typeface="Tahoma" pitchFamily="34" charset="0"/>
          </a:endParaRPr>
        </a:p>
      </dgm:t>
    </dgm:pt>
    <dgm:pt modelId="{C697C17E-56D8-44BF-ADA0-9AEEE9DEEF4B}" type="parTrans" cxnId="{4340B361-C753-4597-8AE6-071A146DDE64}">
      <dgm:prSet/>
      <dgm:spPr/>
      <dgm:t>
        <a:bodyPr/>
        <a:lstStyle/>
        <a:p>
          <a:endParaRPr lang="ru-RU"/>
        </a:p>
      </dgm:t>
    </dgm:pt>
    <dgm:pt modelId="{F315C98B-8621-4A82-948D-EDABE4DEFB93}" type="sibTrans" cxnId="{4340B361-C753-4597-8AE6-071A146DDE64}">
      <dgm:prSet/>
      <dgm:spPr/>
      <dgm:t>
        <a:bodyPr/>
        <a:lstStyle/>
        <a:p>
          <a:endParaRPr lang="ru-RU"/>
        </a:p>
      </dgm:t>
    </dgm:pt>
    <dgm:pt modelId="{C391E566-4329-4078-9EC6-FB924BBC4E88}">
      <dgm:prSet phldrT="[Текст]" custT="1"/>
      <dgm:spPr/>
      <dgm:t>
        <a:bodyPr/>
        <a:lstStyle/>
        <a:p>
          <a:r>
            <a:rPr lang="ru-RU" sz="1900" dirty="0" smtClean="0"/>
            <a:t>- </a:t>
          </a:r>
          <a:r>
            <a:rPr lang="ru-RU" sz="2000" b="1" dirty="0" smtClean="0">
              <a:latin typeface="Tahoma" pitchFamily="34" charset="0"/>
              <a:ea typeface="Tahoma" pitchFamily="34" charset="0"/>
              <a:cs typeface="Tahoma" pitchFamily="34" charset="0"/>
            </a:rPr>
            <a:t>Копия свидетельства о заключении или расторжении брака </a:t>
          </a:r>
          <a:endParaRPr lang="ru-RU" sz="2000" b="1" dirty="0">
            <a:latin typeface="Tahoma" pitchFamily="34" charset="0"/>
            <a:ea typeface="Tahoma" pitchFamily="34" charset="0"/>
            <a:cs typeface="Tahoma" pitchFamily="34" charset="0"/>
          </a:endParaRPr>
        </a:p>
      </dgm:t>
    </dgm:pt>
    <dgm:pt modelId="{1D0904FA-E1E7-4974-A1E1-DA1631C4C431}" type="parTrans" cxnId="{4D96DBB9-DE28-4529-9D13-2314CEA57D78}">
      <dgm:prSet/>
      <dgm:spPr/>
      <dgm:t>
        <a:bodyPr/>
        <a:lstStyle/>
        <a:p>
          <a:endParaRPr lang="ru-RU"/>
        </a:p>
      </dgm:t>
    </dgm:pt>
    <dgm:pt modelId="{E4F533C6-5254-4D2B-9F29-8DFF4F30F8E7}" type="sibTrans" cxnId="{4D96DBB9-DE28-4529-9D13-2314CEA57D78}">
      <dgm:prSet/>
      <dgm:spPr/>
      <dgm:t>
        <a:bodyPr/>
        <a:lstStyle/>
        <a:p>
          <a:endParaRPr lang="ru-RU"/>
        </a:p>
      </dgm:t>
    </dgm:pt>
    <dgm:pt modelId="{FBCBC67D-338A-4974-97FF-667BC2E72D03}">
      <dgm:prSet custT="1"/>
      <dgm:spPr/>
      <dgm:t>
        <a:bodyPr/>
        <a:lstStyle/>
        <a:p>
          <a:r>
            <a:rPr lang="ru-RU" sz="1900" dirty="0" smtClean="0"/>
            <a:t>- </a:t>
          </a:r>
          <a:r>
            <a:rPr lang="ru-RU" sz="2000" b="1" dirty="0" smtClean="0">
              <a:latin typeface="Tahoma" pitchFamily="34" charset="0"/>
              <a:ea typeface="Tahoma" pitchFamily="34" charset="0"/>
              <a:cs typeface="Tahoma" pitchFamily="34" charset="0"/>
            </a:rPr>
            <a:t>Копия свидетельства о рождении ребенка</a:t>
          </a:r>
          <a:r>
            <a:rPr lang="kk-KZ" sz="2000" b="1" dirty="0" smtClean="0">
              <a:latin typeface="Tahoma" pitchFamily="34" charset="0"/>
              <a:ea typeface="Tahoma" pitchFamily="34" charset="0"/>
              <a:cs typeface="Tahoma" pitchFamily="34" charset="0"/>
            </a:rPr>
            <a:t>;</a:t>
          </a:r>
          <a:r>
            <a:rPr lang="ru-RU" sz="2000" b="1" dirty="0" smtClean="0">
              <a:latin typeface="Tahoma" pitchFamily="34" charset="0"/>
              <a:ea typeface="Tahoma" pitchFamily="34" charset="0"/>
              <a:cs typeface="Tahoma" pitchFamily="34" charset="0"/>
            </a:rPr>
            <a:t> </a:t>
          </a:r>
          <a:endParaRPr lang="ru-RU" sz="2000" b="1" dirty="0">
            <a:latin typeface="Tahoma" pitchFamily="34" charset="0"/>
            <a:ea typeface="Tahoma" pitchFamily="34" charset="0"/>
            <a:cs typeface="Tahoma" pitchFamily="34" charset="0"/>
          </a:endParaRPr>
        </a:p>
      </dgm:t>
    </dgm:pt>
    <dgm:pt modelId="{D0AE7F06-61F5-44E6-AB7A-CA334CCEF276}" type="parTrans" cxnId="{B4D5EC01-FEC7-438E-899A-24146F298854}">
      <dgm:prSet/>
      <dgm:spPr/>
      <dgm:t>
        <a:bodyPr/>
        <a:lstStyle/>
        <a:p>
          <a:endParaRPr lang="ru-RU"/>
        </a:p>
      </dgm:t>
    </dgm:pt>
    <dgm:pt modelId="{B9D7A650-560A-4BC3-957A-A74D43B343B2}" type="sibTrans" cxnId="{B4D5EC01-FEC7-438E-899A-24146F298854}">
      <dgm:prSet/>
      <dgm:spPr/>
      <dgm:t>
        <a:bodyPr/>
        <a:lstStyle/>
        <a:p>
          <a:endParaRPr lang="ru-RU"/>
        </a:p>
      </dgm:t>
    </dgm:pt>
    <dgm:pt modelId="{0DF3AAB1-A3ED-4B3C-8813-E83B6406D2F2}">
      <dgm:prSet custT="1"/>
      <dgm:spPr/>
      <dgm:t>
        <a:bodyPr/>
        <a:lstStyle/>
        <a:p>
          <a:r>
            <a:rPr lang="ru-RU" sz="1600" b="1" dirty="0" smtClean="0">
              <a:latin typeface="Tahoma" pitchFamily="34" charset="0"/>
              <a:ea typeface="Tahoma" pitchFamily="34" charset="0"/>
              <a:cs typeface="Tahoma" pitchFamily="34" charset="0"/>
            </a:rPr>
            <a:t>- </a:t>
          </a:r>
          <a:r>
            <a:rPr lang="ru-RU" sz="2000" b="1" dirty="0" smtClean="0">
              <a:latin typeface="Tahoma" pitchFamily="34" charset="0"/>
              <a:ea typeface="Tahoma" pitchFamily="34" charset="0"/>
              <a:cs typeface="Tahoma" pitchFamily="34" charset="0"/>
            </a:rPr>
            <a:t>Документ, удостоверяющий личность родителя </a:t>
          </a:r>
          <a:r>
            <a:rPr lang="ru-RU" sz="2000" i="1" dirty="0" smtClean="0">
              <a:latin typeface="Tahoma" pitchFamily="34" charset="0"/>
              <a:ea typeface="Tahoma" pitchFamily="34" charset="0"/>
              <a:cs typeface="Tahoma" pitchFamily="34" charset="0"/>
            </a:rPr>
            <a:t>(требуется для идентификации личности);</a:t>
          </a:r>
          <a:endParaRPr lang="ru-RU" sz="2000" i="1" dirty="0">
            <a:latin typeface="Tahoma" pitchFamily="34" charset="0"/>
            <a:ea typeface="Tahoma" pitchFamily="34" charset="0"/>
            <a:cs typeface="Tahoma" pitchFamily="34" charset="0"/>
          </a:endParaRPr>
        </a:p>
      </dgm:t>
    </dgm:pt>
    <dgm:pt modelId="{07CB0332-C914-4452-9B6F-92674A945833}" type="sibTrans" cxnId="{6B513508-F4A3-4261-9AD6-3CE97BAE8AB9}">
      <dgm:prSet/>
      <dgm:spPr/>
      <dgm:t>
        <a:bodyPr/>
        <a:lstStyle/>
        <a:p>
          <a:endParaRPr lang="ru-RU"/>
        </a:p>
      </dgm:t>
    </dgm:pt>
    <dgm:pt modelId="{793042F5-456A-4EA9-812A-544DAAA11EE9}" type="parTrans" cxnId="{6B513508-F4A3-4261-9AD6-3CE97BAE8AB9}">
      <dgm:prSet/>
      <dgm:spPr/>
      <dgm:t>
        <a:bodyPr/>
        <a:lstStyle/>
        <a:p>
          <a:endParaRPr lang="ru-RU"/>
        </a:p>
      </dgm:t>
    </dgm:pt>
    <dgm:pt modelId="{E072E7C4-6FFA-4A73-BC3B-15AE8761DA5B}" type="pres">
      <dgm:prSet presAssocID="{1192DB67-23CF-4232-A099-D31937798D96}" presName="linear" presStyleCnt="0">
        <dgm:presLayoutVars>
          <dgm:dir/>
          <dgm:animLvl val="lvl"/>
          <dgm:resizeHandles val="exact"/>
        </dgm:presLayoutVars>
      </dgm:prSet>
      <dgm:spPr/>
      <dgm:t>
        <a:bodyPr/>
        <a:lstStyle/>
        <a:p>
          <a:endParaRPr lang="ru-RU"/>
        </a:p>
      </dgm:t>
    </dgm:pt>
    <dgm:pt modelId="{D4C0081E-4037-4D1F-AAE0-E67AD025D09C}" type="pres">
      <dgm:prSet presAssocID="{C73FB6C4-F34B-4064-8481-353724687440}" presName="parentLin" presStyleCnt="0"/>
      <dgm:spPr/>
    </dgm:pt>
    <dgm:pt modelId="{F6317D76-DECF-42E8-9E22-9A88E7C0FFFA}" type="pres">
      <dgm:prSet presAssocID="{C73FB6C4-F34B-4064-8481-353724687440}" presName="parentLeftMargin" presStyleLbl="node1" presStyleIdx="0" presStyleCnt="4"/>
      <dgm:spPr/>
      <dgm:t>
        <a:bodyPr/>
        <a:lstStyle/>
        <a:p>
          <a:endParaRPr lang="ru-RU"/>
        </a:p>
      </dgm:t>
    </dgm:pt>
    <dgm:pt modelId="{BA4CEC2B-3CC6-4219-AF6D-6A67669F0C4A}" type="pres">
      <dgm:prSet presAssocID="{C73FB6C4-F34B-4064-8481-353724687440}" presName="parentText" presStyleLbl="node1" presStyleIdx="0" presStyleCnt="4" custScaleX="142857" custScaleY="137025">
        <dgm:presLayoutVars>
          <dgm:chMax val="0"/>
          <dgm:bulletEnabled val="1"/>
        </dgm:presLayoutVars>
      </dgm:prSet>
      <dgm:spPr/>
      <dgm:t>
        <a:bodyPr/>
        <a:lstStyle/>
        <a:p>
          <a:endParaRPr lang="ru-RU"/>
        </a:p>
      </dgm:t>
    </dgm:pt>
    <dgm:pt modelId="{A49A708B-43EB-431A-ACDE-91EB830BB2BA}" type="pres">
      <dgm:prSet presAssocID="{C73FB6C4-F34B-4064-8481-353724687440}" presName="negativeSpace" presStyleCnt="0"/>
      <dgm:spPr/>
    </dgm:pt>
    <dgm:pt modelId="{4CFABF48-E5EF-4274-A370-266687CE6C57}" type="pres">
      <dgm:prSet presAssocID="{C73FB6C4-F34B-4064-8481-353724687440}" presName="childText" presStyleLbl="conFgAcc1" presStyleIdx="0" presStyleCnt="4">
        <dgm:presLayoutVars>
          <dgm:bulletEnabled val="1"/>
        </dgm:presLayoutVars>
      </dgm:prSet>
      <dgm:spPr/>
    </dgm:pt>
    <dgm:pt modelId="{13616076-705D-4728-A72E-B19871EB9468}" type="pres">
      <dgm:prSet presAssocID="{F315C98B-8621-4A82-948D-EDABE4DEFB93}" presName="spaceBetweenRectangles" presStyleCnt="0"/>
      <dgm:spPr/>
    </dgm:pt>
    <dgm:pt modelId="{87DCBE09-1D51-4AE2-B202-3B65DB572D6B}" type="pres">
      <dgm:prSet presAssocID="{0DF3AAB1-A3ED-4B3C-8813-E83B6406D2F2}" presName="parentLin" presStyleCnt="0"/>
      <dgm:spPr/>
    </dgm:pt>
    <dgm:pt modelId="{E2A9CCE4-B104-449B-93B3-CAD3322A8BAD}" type="pres">
      <dgm:prSet presAssocID="{0DF3AAB1-A3ED-4B3C-8813-E83B6406D2F2}" presName="parentLeftMargin" presStyleLbl="node1" presStyleIdx="0" presStyleCnt="4"/>
      <dgm:spPr/>
      <dgm:t>
        <a:bodyPr/>
        <a:lstStyle/>
        <a:p>
          <a:endParaRPr lang="ru-RU"/>
        </a:p>
      </dgm:t>
    </dgm:pt>
    <dgm:pt modelId="{382A7E72-FC9F-4029-9643-D88563883A74}" type="pres">
      <dgm:prSet presAssocID="{0DF3AAB1-A3ED-4B3C-8813-E83B6406D2F2}" presName="parentText" presStyleLbl="node1" presStyleIdx="1" presStyleCnt="4" custScaleX="142857">
        <dgm:presLayoutVars>
          <dgm:chMax val="0"/>
          <dgm:bulletEnabled val="1"/>
        </dgm:presLayoutVars>
      </dgm:prSet>
      <dgm:spPr/>
      <dgm:t>
        <a:bodyPr/>
        <a:lstStyle/>
        <a:p>
          <a:endParaRPr lang="ru-RU"/>
        </a:p>
      </dgm:t>
    </dgm:pt>
    <dgm:pt modelId="{800C2DBD-7BA4-4721-8938-870BE00CAA5E}" type="pres">
      <dgm:prSet presAssocID="{0DF3AAB1-A3ED-4B3C-8813-E83B6406D2F2}" presName="negativeSpace" presStyleCnt="0"/>
      <dgm:spPr/>
    </dgm:pt>
    <dgm:pt modelId="{69AF6B50-9F49-46DC-9F3F-F29FF4A0F2DD}" type="pres">
      <dgm:prSet presAssocID="{0DF3AAB1-A3ED-4B3C-8813-E83B6406D2F2}" presName="childText" presStyleLbl="conFgAcc1" presStyleIdx="1" presStyleCnt="4">
        <dgm:presLayoutVars>
          <dgm:bulletEnabled val="1"/>
        </dgm:presLayoutVars>
      </dgm:prSet>
      <dgm:spPr/>
    </dgm:pt>
    <dgm:pt modelId="{5E6C567E-3071-4B70-A60E-CD7D8A817309}" type="pres">
      <dgm:prSet presAssocID="{07CB0332-C914-4452-9B6F-92674A945833}" presName="spaceBetweenRectangles" presStyleCnt="0"/>
      <dgm:spPr/>
    </dgm:pt>
    <dgm:pt modelId="{8BEE976C-86A4-4361-94A8-412545C5B2A9}" type="pres">
      <dgm:prSet presAssocID="{FBCBC67D-338A-4974-97FF-667BC2E72D03}" presName="parentLin" presStyleCnt="0"/>
      <dgm:spPr/>
    </dgm:pt>
    <dgm:pt modelId="{FA5BD5D1-E652-4BEB-BAC5-D4BE01BAB860}" type="pres">
      <dgm:prSet presAssocID="{FBCBC67D-338A-4974-97FF-667BC2E72D03}" presName="parentLeftMargin" presStyleLbl="node1" presStyleIdx="1" presStyleCnt="4"/>
      <dgm:spPr/>
      <dgm:t>
        <a:bodyPr/>
        <a:lstStyle/>
        <a:p>
          <a:endParaRPr lang="ru-RU"/>
        </a:p>
      </dgm:t>
    </dgm:pt>
    <dgm:pt modelId="{0244CC96-0C33-4966-879C-72014F2B7F8C}" type="pres">
      <dgm:prSet presAssocID="{FBCBC67D-338A-4974-97FF-667BC2E72D03}" presName="parentText" presStyleLbl="node1" presStyleIdx="2" presStyleCnt="4" custScaleX="142857">
        <dgm:presLayoutVars>
          <dgm:chMax val="0"/>
          <dgm:bulletEnabled val="1"/>
        </dgm:presLayoutVars>
      </dgm:prSet>
      <dgm:spPr/>
      <dgm:t>
        <a:bodyPr/>
        <a:lstStyle/>
        <a:p>
          <a:endParaRPr lang="ru-RU"/>
        </a:p>
      </dgm:t>
    </dgm:pt>
    <dgm:pt modelId="{9955237C-9D27-4F5D-8EFE-52DDBBC6C89B}" type="pres">
      <dgm:prSet presAssocID="{FBCBC67D-338A-4974-97FF-667BC2E72D03}" presName="negativeSpace" presStyleCnt="0"/>
      <dgm:spPr/>
    </dgm:pt>
    <dgm:pt modelId="{57502EA4-8B2F-4430-9EF6-EBC88E4320D5}" type="pres">
      <dgm:prSet presAssocID="{FBCBC67D-338A-4974-97FF-667BC2E72D03}" presName="childText" presStyleLbl="conFgAcc1" presStyleIdx="2" presStyleCnt="4">
        <dgm:presLayoutVars>
          <dgm:bulletEnabled val="1"/>
        </dgm:presLayoutVars>
      </dgm:prSet>
      <dgm:spPr/>
    </dgm:pt>
    <dgm:pt modelId="{CC7E331C-02BA-4929-AF14-2E9075B5B04D}" type="pres">
      <dgm:prSet presAssocID="{B9D7A650-560A-4BC3-957A-A74D43B343B2}" presName="spaceBetweenRectangles" presStyleCnt="0"/>
      <dgm:spPr/>
    </dgm:pt>
    <dgm:pt modelId="{6EF72C95-B075-4381-8D08-D4545931D0ED}" type="pres">
      <dgm:prSet presAssocID="{C391E566-4329-4078-9EC6-FB924BBC4E88}" presName="parentLin" presStyleCnt="0"/>
      <dgm:spPr/>
    </dgm:pt>
    <dgm:pt modelId="{122A1CF7-5549-41A0-8C07-FB81B34334BB}" type="pres">
      <dgm:prSet presAssocID="{C391E566-4329-4078-9EC6-FB924BBC4E88}" presName="parentLeftMargin" presStyleLbl="node1" presStyleIdx="2" presStyleCnt="4"/>
      <dgm:spPr/>
      <dgm:t>
        <a:bodyPr/>
        <a:lstStyle/>
        <a:p>
          <a:endParaRPr lang="ru-RU"/>
        </a:p>
      </dgm:t>
    </dgm:pt>
    <dgm:pt modelId="{22569441-1822-43C0-A72D-16510648F792}" type="pres">
      <dgm:prSet presAssocID="{C391E566-4329-4078-9EC6-FB924BBC4E88}" presName="parentText" presStyleLbl="node1" presStyleIdx="3" presStyleCnt="4" custScaleX="142857">
        <dgm:presLayoutVars>
          <dgm:chMax val="0"/>
          <dgm:bulletEnabled val="1"/>
        </dgm:presLayoutVars>
      </dgm:prSet>
      <dgm:spPr/>
      <dgm:t>
        <a:bodyPr/>
        <a:lstStyle/>
        <a:p>
          <a:endParaRPr lang="ru-RU"/>
        </a:p>
      </dgm:t>
    </dgm:pt>
    <dgm:pt modelId="{E79BF16F-F69F-4A9D-A895-70B126BD55B3}" type="pres">
      <dgm:prSet presAssocID="{C391E566-4329-4078-9EC6-FB924BBC4E88}" presName="negativeSpace" presStyleCnt="0"/>
      <dgm:spPr/>
    </dgm:pt>
    <dgm:pt modelId="{CD8C1006-0D54-40A8-9354-4E8A12FCAF15}" type="pres">
      <dgm:prSet presAssocID="{C391E566-4329-4078-9EC6-FB924BBC4E88}" presName="childText" presStyleLbl="conFgAcc1" presStyleIdx="3" presStyleCnt="4">
        <dgm:presLayoutVars>
          <dgm:bulletEnabled val="1"/>
        </dgm:presLayoutVars>
      </dgm:prSet>
      <dgm:spPr/>
    </dgm:pt>
  </dgm:ptLst>
  <dgm:cxnLst>
    <dgm:cxn modelId="{4D47E511-8D85-4951-B0B8-E768BD0458CB}" type="presOf" srcId="{C73FB6C4-F34B-4064-8481-353724687440}" destId="{BA4CEC2B-3CC6-4219-AF6D-6A67669F0C4A}" srcOrd="1" destOrd="0" presId="urn:microsoft.com/office/officeart/2005/8/layout/list1"/>
    <dgm:cxn modelId="{683AF2EB-4706-42C7-A9DD-66B791D83BAC}" type="presOf" srcId="{FBCBC67D-338A-4974-97FF-667BC2E72D03}" destId="{0244CC96-0C33-4966-879C-72014F2B7F8C}" srcOrd="1" destOrd="0" presId="urn:microsoft.com/office/officeart/2005/8/layout/list1"/>
    <dgm:cxn modelId="{DEE7C50B-4A3C-48ED-AAAB-BF55561F96C8}" type="presOf" srcId="{FBCBC67D-338A-4974-97FF-667BC2E72D03}" destId="{FA5BD5D1-E652-4BEB-BAC5-D4BE01BAB860}" srcOrd="0" destOrd="0" presId="urn:microsoft.com/office/officeart/2005/8/layout/list1"/>
    <dgm:cxn modelId="{6B513508-F4A3-4261-9AD6-3CE97BAE8AB9}" srcId="{1192DB67-23CF-4232-A099-D31937798D96}" destId="{0DF3AAB1-A3ED-4B3C-8813-E83B6406D2F2}" srcOrd="1" destOrd="0" parTransId="{793042F5-456A-4EA9-812A-544DAAA11EE9}" sibTransId="{07CB0332-C914-4452-9B6F-92674A945833}"/>
    <dgm:cxn modelId="{B4D5EC01-FEC7-438E-899A-24146F298854}" srcId="{1192DB67-23CF-4232-A099-D31937798D96}" destId="{FBCBC67D-338A-4974-97FF-667BC2E72D03}" srcOrd="2" destOrd="0" parTransId="{D0AE7F06-61F5-44E6-AB7A-CA334CCEF276}" sibTransId="{B9D7A650-560A-4BC3-957A-A74D43B343B2}"/>
    <dgm:cxn modelId="{4340B361-C753-4597-8AE6-071A146DDE64}" srcId="{1192DB67-23CF-4232-A099-D31937798D96}" destId="{C73FB6C4-F34B-4064-8481-353724687440}" srcOrd="0" destOrd="0" parTransId="{C697C17E-56D8-44BF-ADA0-9AEEE9DEEF4B}" sibTransId="{F315C98B-8621-4A82-948D-EDABE4DEFB93}"/>
    <dgm:cxn modelId="{5577CEFF-6B06-4B34-8AA6-1E009454424C}" type="presOf" srcId="{0DF3AAB1-A3ED-4B3C-8813-E83B6406D2F2}" destId="{E2A9CCE4-B104-449B-93B3-CAD3322A8BAD}" srcOrd="0" destOrd="0" presId="urn:microsoft.com/office/officeart/2005/8/layout/list1"/>
    <dgm:cxn modelId="{4D96DBB9-DE28-4529-9D13-2314CEA57D78}" srcId="{1192DB67-23CF-4232-A099-D31937798D96}" destId="{C391E566-4329-4078-9EC6-FB924BBC4E88}" srcOrd="3" destOrd="0" parTransId="{1D0904FA-E1E7-4974-A1E1-DA1631C4C431}" sibTransId="{E4F533C6-5254-4D2B-9F29-8DFF4F30F8E7}"/>
    <dgm:cxn modelId="{1582877D-81F1-4A17-BE4A-C76322B212B3}" type="presOf" srcId="{C391E566-4329-4078-9EC6-FB924BBC4E88}" destId="{22569441-1822-43C0-A72D-16510648F792}" srcOrd="1" destOrd="0" presId="urn:microsoft.com/office/officeart/2005/8/layout/list1"/>
    <dgm:cxn modelId="{A5576F1E-C1EC-41AC-A576-2F42B0372AAA}" type="presOf" srcId="{1192DB67-23CF-4232-A099-D31937798D96}" destId="{E072E7C4-6FFA-4A73-BC3B-15AE8761DA5B}" srcOrd="0" destOrd="0" presId="urn:microsoft.com/office/officeart/2005/8/layout/list1"/>
    <dgm:cxn modelId="{41766C04-91C3-4216-9E00-A8F243225256}" type="presOf" srcId="{C73FB6C4-F34B-4064-8481-353724687440}" destId="{F6317D76-DECF-42E8-9E22-9A88E7C0FFFA}" srcOrd="0" destOrd="0" presId="urn:microsoft.com/office/officeart/2005/8/layout/list1"/>
    <dgm:cxn modelId="{42804D27-1384-4715-B218-2D025193AE2F}" type="presOf" srcId="{C391E566-4329-4078-9EC6-FB924BBC4E88}" destId="{122A1CF7-5549-41A0-8C07-FB81B34334BB}" srcOrd="0" destOrd="0" presId="urn:microsoft.com/office/officeart/2005/8/layout/list1"/>
    <dgm:cxn modelId="{21590732-D86B-4B68-A4E7-5DBE34FE8522}" type="presOf" srcId="{0DF3AAB1-A3ED-4B3C-8813-E83B6406D2F2}" destId="{382A7E72-FC9F-4029-9643-D88563883A74}" srcOrd="1" destOrd="0" presId="urn:microsoft.com/office/officeart/2005/8/layout/list1"/>
    <dgm:cxn modelId="{CD634057-5789-4C40-8A61-06EDC961E3BE}" type="presParOf" srcId="{E072E7C4-6FFA-4A73-BC3B-15AE8761DA5B}" destId="{D4C0081E-4037-4D1F-AAE0-E67AD025D09C}" srcOrd="0" destOrd="0" presId="urn:microsoft.com/office/officeart/2005/8/layout/list1"/>
    <dgm:cxn modelId="{7F9DA7C3-B2F4-4130-9756-A830874D60FA}" type="presParOf" srcId="{D4C0081E-4037-4D1F-AAE0-E67AD025D09C}" destId="{F6317D76-DECF-42E8-9E22-9A88E7C0FFFA}" srcOrd="0" destOrd="0" presId="urn:microsoft.com/office/officeart/2005/8/layout/list1"/>
    <dgm:cxn modelId="{FB3822E2-B5F2-41C1-9AE4-F4F0D8798831}" type="presParOf" srcId="{D4C0081E-4037-4D1F-AAE0-E67AD025D09C}" destId="{BA4CEC2B-3CC6-4219-AF6D-6A67669F0C4A}" srcOrd="1" destOrd="0" presId="urn:microsoft.com/office/officeart/2005/8/layout/list1"/>
    <dgm:cxn modelId="{BE157C7F-597F-49B6-8F66-89B846D6E828}" type="presParOf" srcId="{E072E7C4-6FFA-4A73-BC3B-15AE8761DA5B}" destId="{A49A708B-43EB-431A-ACDE-91EB830BB2BA}" srcOrd="1" destOrd="0" presId="urn:microsoft.com/office/officeart/2005/8/layout/list1"/>
    <dgm:cxn modelId="{018D33A4-2C62-4129-8B3C-1444691E468B}" type="presParOf" srcId="{E072E7C4-6FFA-4A73-BC3B-15AE8761DA5B}" destId="{4CFABF48-E5EF-4274-A370-266687CE6C57}" srcOrd="2" destOrd="0" presId="urn:microsoft.com/office/officeart/2005/8/layout/list1"/>
    <dgm:cxn modelId="{2D1DAC58-4483-4EC1-9C3E-FA44FE3AF6E9}" type="presParOf" srcId="{E072E7C4-6FFA-4A73-BC3B-15AE8761DA5B}" destId="{13616076-705D-4728-A72E-B19871EB9468}" srcOrd="3" destOrd="0" presId="urn:microsoft.com/office/officeart/2005/8/layout/list1"/>
    <dgm:cxn modelId="{B4E52B12-C0CC-4D3C-A3FD-2F0825F6008B}" type="presParOf" srcId="{E072E7C4-6FFA-4A73-BC3B-15AE8761DA5B}" destId="{87DCBE09-1D51-4AE2-B202-3B65DB572D6B}" srcOrd="4" destOrd="0" presId="urn:microsoft.com/office/officeart/2005/8/layout/list1"/>
    <dgm:cxn modelId="{462BDE32-D06B-41C8-8E8B-B2B2DD6E4886}" type="presParOf" srcId="{87DCBE09-1D51-4AE2-B202-3B65DB572D6B}" destId="{E2A9CCE4-B104-449B-93B3-CAD3322A8BAD}" srcOrd="0" destOrd="0" presId="urn:microsoft.com/office/officeart/2005/8/layout/list1"/>
    <dgm:cxn modelId="{5AC095E6-BB33-4119-8D43-543404519DD4}" type="presParOf" srcId="{87DCBE09-1D51-4AE2-B202-3B65DB572D6B}" destId="{382A7E72-FC9F-4029-9643-D88563883A74}" srcOrd="1" destOrd="0" presId="urn:microsoft.com/office/officeart/2005/8/layout/list1"/>
    <dgm:cxn modelId="{84F21025-D1C8-4BBB-8EDB-E23B9CE9C1D7}" type="presParOf" srcId="{E072E7C4-6FFA-4A73-BC3B-15AE8761DA5B}" destId="{800C2DBD-7BA4-4721-8938-870BE00CAA5E}" srcOrd="5" destOrd="0" presId="urn:microsoft.com/office/officeart/2005/8/layout/list1"/>
    <dgm:cxn modelId="{61186C63-7B86-4619-9DB9-32CAFFC3E918}" type="presParOf" srcId="{E072E7C4-6FFA-4A73-BC3B-15AE8761DA5B}" destId="{69AF6B50-9F49-46DC-9F3F-F29FF4A0F2DD}" srcOrd="6" destOrd="0" presId="urn:microsoft.com/office/officeart/2005/8/layout/list1"/>
    <dgm:cxn modelId="{CE40094D-82A6-4CCD-992D-4B7B4B617B37}" type="presParOf" srcId="{E072E7C4-6FFA-4A73-BC3B-15AE8761DA5B}" destId="{5E6C567E-3071-4B70-A60E-CD7D8A817309}" srcOrd="7" destOrd="0" presId="urn:microsoft.com/office/officeart/2005/8/layout/list1"/>
    <dgm:cxn modelId="{E75E1FAB-54C3-4E99-A8DE-EF9C4BD6F247}" type="presParOf" srcId="{E072E7C4-6FFA-4A73-BC3B-15AE8761DA5B}" destId="{8BEE976C-86A4-4361-94A8-412545C5B2A9}" srcOrd="8" destOrd="0" presId="urn:microsoft.com/office/officeart/2005/8/layout/list1"/>
    <dgm:cxn modelId="{B3D57C89-B028-4468-A4A8-690B60C56651}" type="presParOf" srcId="{8BEE976C-86A4-4361-94A8-412545C5B2A9}" destId="{FA5BD5D1-E652-4BEB-BAC5-D4BE01BAB860}" srcOrd="0" destOrd="0" presId="urn:microsoft.com/office/officeart/2005/8/layout/list1"/>
    <dgm:cxn modelId="{89A2ADCC-5A39-45C6-8FF8-24B6B8A9974C}" type="presParOf" srcId="{8BEE976C-86A4-4361-94A8-412545C5B2A9}" destId="{0244CC96-0C33-4966-879C-72014F2B7F8C}" srcOrd="1" destOrd="0" presId="urn:microsoft.com/office/officeart/2005/8/layout/list1"/>
    <dgm:cxn modelId="{7200CCD6-3BC1-4E09-BB81-AAF66DE20398}" type="presParOf" srcId="{E072E7C4-6FFA-4A73-BC3B-15AE8761DA5B}" destId="{9955237C-9D27-4F5D-8EFE-52DDBBC6C89B}" srcOrd="9" destOrd="0" presId="urn:microsoft.com/office/officeart/2005/8/layout/list1"/>
    <dgm:cxn modelId="{4B3298CB-DE66-4ECD-910E-E8A2C2FF64A4}" type="presParOf" srcId="{E072E7C4-6FFA-4A73-BC3B-15AE8761DA5B}" destId="{57502EA4-8B2F-4430-9EF6-EBC88E4320D5}" srcOrd="10" destOrd="0" presId="urn:microsoft.com/office/officeart/2005/8/layout/list1"/>
    <dgm:cxn modelId="{2339515A-2E1E-452D-A3A0-0DD862E0ED78}" type="presParOf" srcId="{E072E7C4-6FFA-4A73-BC3B-15AE8761DA5B}" destId="{CC7E331C-02BA-4929-AF14-2E9075B5B04D}" srcOrd="11" destOrd="0" presId="urn:microsoft.com/office/officeart/2005/8/layout/list1"/>
    <dgm:cxn modelId="{AA921BD2-9DEC-40BF-8D8B-FFB5670E8CFD}" type="presParOf" srcId="{E072E7C4-6FFA-4A73-BC3B-15AE8761DA5B}" destId="{6EF72C95-B075-4381-8D08-D4545931D0ED}" srcOrd="12" destOrd="0" presId="urn:microsoft.com/office/officeart/2005/8/layout/list1"/>
    <dgm:cxn modelId="{C7402782-A345-40EB-A1CF-C8C17EDA4E39}" type="presParOf" srcId="{6EF72C95-B075-4381-8D08-D4545931D0ED}" destId="{122A1CF7-5549-41A0-8C07-FB81B34334BB}" srcOrd="0" destOrd="0" presId="urn:microsoft.com/office/officeart/2005/8/layout/list1"/>
    <dgm:cxn modelId="{0EBFDC2E-1FDB-48C0-AFD1-1090A9B84924}" type="presParOf" srcId="{6EF72C95-B075-4381-8D08-D4545931D0ED}" destId="{22569441-1822-43C0-A72D-16510648F792}" srcOrd="1" destOrd="0" presId="urn:microsoft.com/office/officeart/2005/8/layout/list1"/>
    <dgm:cxn modelId="{AFC48204-D27D-44A4-BB95-8C460E1893A4}" type="presParOf" srcId="{E072E7C4-6FFA-4A73-BC3B-15AE8761DA5B}" destId="{E79BF16F-F69F-4A9D-A895-70B126BD55B3}" srcOrd="13" destOrd="0" presId="urn:microsoft.com/office/officeart/2005/8/layout/list1"/>
    <dgm:cxn modelId="{C3CFAFA0-BE82-4D35-924A-517051499CD0}" type="presParOf" srcId="{E072E7C4-6FFA-4A73-BC3B-15AE8761DA5B}" destId="{CD8C1006-0D54-40A8-9354-4E8A12FCAF15}"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42902D-FC21-4FC1-8B37-32885CE0DA3D}">
      <dsp:nvSpPr>
        <dsp:cNvPr id="0" name=""/>
        <dsp:cNvSpPr/>
      </dsp:nvSpPr>
      <dsp:spPr>
        <a:xfrm>
          <a:off x="1139299" y="547038"/>
          <a:ext cx="9427965" cy="4086675"/>
        </a:xfrm>
        <a:prstGeom prst="round2DiagRect">
          <a:avLst>
            <a:gd name="adj1" fmla="val 0"/>
            <a:gd name="adj2" fmla="val 1667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DA82F7C-D2CD-4499-9AF7-E5C061C1B120}">
      <dsp:nvSpPr>
        <dsp:cNvPr id="0" name=""/>
        <dsp:cNvSpPr/>
      </dsp:nvSpPr>
      <dsp:spPr>
        <a:xfrm>
          <a:off x="5812434" y="1292769"/>
          <a:ext cx="828" cy="2634196"/>
        </a:xfrm>
        <a:prstGeom prst="lin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dsp:style>
    </dsp:sp>
    <dsp:sp modelId="{045AEB2D-A74B-47AF-B6FB-3D5B83657147}">
      <dsp:nvSpPr>
        <dsp:cNvPr id="0" name=""/>
        <dsp:cNvSpPr/>
      </dsp:nvSpPr>
      <dsp:spPr>
        <a:xfrm>
          <a:off x="1278214" y="601280"/>
          <a:ext cx="4665469" cy="3693719"/>
        </a:xfrm>
        <a:prstGeom prst="rect">
          <a:avLst/>
        </a:prstGeom>
        <a:noFill/>
        <a:ln w="25400" cap="flat" cmpd="sng" algn="ctr">
          <a:noFill/>
          <a:prstDash val="solid"/>
        </a:ln>
        <a:effectLst/>
        <a:sp3d/>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t" anchorCtr="0">
          <a:noAutofit/>
        </a:bodyPr>
        <a:lstStyle/>
        <a:p>
          <a:pPr lvl="0" algn="ctr" defTabSz="889000">
            <a:lnSpc>
              <a:spcPct val="90000"/>
            </a:lnSpc>
            <a:spcBef>
              <a:spcPct val="0"/>
            </a:spcBef>
            <a:spcAft>
              <a:spcPct val="35000"/>
            </a:spcAft>
          </a:pPr>
          <a:r>
            <a:rPr lang="ru-RU" sz="2000" b="0" i="0" kern="1200" dirty="0" smtClean="0">
              <a:solidFill>
                <a:schemeClr val="accent1">
                  <a:lumMod val="50000"/>
                </a:schemeClr>
              </a:solidFill>
              <a:latin typeface="Tahoma" pitchFamily="34" charset="0"/>
              <a:ea typeface="Tahoma" pitchFamily="34" charset="0"/>
              <a:cs typeface="Tahoma" pitchFamily="34" charset="0"/>
            </a:rPr>
            <a:t> </a:t>
          </a:r>
        </a:p>
        <a:p>
          <a:pPr lvl="0" algn="ctr" defTabSz="889000">
            <a:lnSpc>
              <a:spcPct val="90000"/>
            </a:lnSpc>
            <a:spcBef>
              <a:spcPct val="0"/>
            </a:spcBef>
            <a:spcAft>
              <a:spcPct val="35000"/>
            </a:spcAft>
          </a:pPr>
          <a:r>
            <a:rPr lang="ru-RU" sz="2200" b="1" i="0" kern="1200" dirty="0" smtClean="0">
              <a:solidFill>
                <a:schemeClr val="accent1">
                  <a:lumMod val="50000"/>
                </a:schemeClr>
              </a:solidFill>
              <a:latin typeface="Tahoma" pitchFamily="34" charset="0"/>
              <a:ea typeface="Tahoma" pitchFamily="34" charset="0"/>
              <a:cs typeface="Tahoma" pitchFamily="34" charset="0"/>
            </a:rPr>
            <a:t>в соответствии                              с приказом Министра здравоохранения РК  № 611 от 16 августа 2017 г. «Санитарно-эпидемиологические требования к объектам образования</a:t>
          </a:r>
          <a:endParaRPr lang="ru-RU" sz="2200" b="1" kern="1200" dirty="0">
            <a:solidFill>
              <a:schemeClr val="accent1">
                <a:lumMod val="50000"/>
              </a:schemeClr>
            </a:solidFill>
          </a:endParaRPr>
        </a:p>
      </dsp:txBody>
      <dsp:txXfrm>
        <a:off x="1278214" y="601280"/>
        <a:ext cx="4665469" cy="3693719"/>
      </dsp:txXfrm>
    </dsp:sp>
    <dsp:sp modelId="{D61CDAD4-EA9D-46D7-87B4-4933FA3F8BE3}">
      <dsp:nvSpPr>
        <dsp:cNvPr id="0" name=""/>
        <dsp:cNvSpPr/>
      </dsp:nvSpPr>
      <dsp:spPr>
        <a:xfrm>
          <a:off x="5662771" y="961302"/>
          <a:ext cx="4472435" cy="3191714"/>
        </a:xfrm>
        <a:prstGeom prst="rect">
          <a:avLst/>
        </a:prstGeom>
        <a:noFill/>
        <a:ln w="25400" cap="flat" cmpd="sng" algn="ctr">
          <a:noFill/>
          <a:prstDash val="solid"/>
        </a:ln>
        <a:effectLst/>
        <a:sp3d/>
      </dsp:spPr>
      <dsp:style>
        <a:lnRef idx="2">
          <a:schemeClr val="accent1"/>
        </a:lnRef>
        <a:fillRef idx="1">
          <a:schemeClr val="lt1"/>
        </a:fillRef>
        <a:effectRef idx="0">
          <a:schemeClr val="accent1"/>
        </a:effectRef>
        <a:fontRef idx="minor">
          <a:schemeClr val="dk1"/>
        </a:fontRef>
      </dsp:style>
      <dsp:txBody>
        <a:bodyPr spcFirstLastPara="0" vert="horz" wrap="square" lIns="83820" tIns="83820" rIns="83820" bIns="83820" numCol="1" spcCol="1270" anchor="t" anchorCtr="0">
          <a:noAutofit/>
        </a:bodyPr>
        <a:lstStyle/>
        <a:p>
          <a:pPr lvl="0" algn="ctr" defTabSz="977900">
            <a:lnSpc>
              <a:spcPct val="90000"/>
            </a:lnSpc>
            <a:spcBef>
              <a:spcPct val="0"/>
            </a:spcBef>
            <a:spcAft>
              <a:spcPct val="35000"/>
            </a:spcAft>
          </a:pPr>
          <a:r>
            <a:rPr lang="kk-KZ" sz="2200" b="1" kern="1200" dirty="0" smtClean="0">
              <a:latin typeface="Tahoma" pitchFamily="34" charset="0"/>
              <a:ea typeface="Tahoma" pitchFamily="34" charset="0"/>
              <a:cs typeface="Tahoma" pitchFamily="34" charset="0"/>
            </a:rPr>
            <a:t>с </a:t>
          </a:r>
          <a:r>
            <a:rPr lang="ru-RU" sz="2200" b="1" kern="1200" dirty="0" smtClean="0">
              <a:latin typeface="Tahoma" pitchFamily="34" charset="0"/>
              <a:ea typeface="Tahoma" pitchFamily="34" charset="0"/>
              <a:cs typeface="Tahoma" pitchFamily="34" charset="0"/>
            </a:rPr>
            <a:t>соблюдени</a:t>
          </a:r>
          <a:r>
            <a:rPr lang="kk-KZ" sz="2200" b="1" kern="1200" dirty="0" smtClean="0">
              <a:latin typeface="Tahoma" pitchFamily="34" charset="0"/>
              <a:ea typeface="Tahoma" pitchFamily="34" charset="0"/>
              <a:cs typeface="Tahoma" pitchFamily="34" charset="0"/>
            </a:rPr>
            <a:t>ем </a:t>
          </a:r>
          <a:r>
            <a:rPr lang="ru-RU" sz="2200" b="1" kern="1200" dirty="0" smtClean="0">
              <a:latin typeface="Tahoma" pitchFamily="34" charset="0"/>
              <a:ea typeface="Tahoma" pitchFamily="34" charset="0"/>
              <a:cs typeface="Tahoma" pitchFamily="34" charset="0"/>
            </a:rPr>
            <a:t>установленной нормы одноразового школьного питания </a:t>
          </a:r>
          <a:r>
            <a:rPr lang="kk-KZ" sz="2200" b="1" kern="1200" dirty="0" smtClean="0">
              <a:latin typeface="Tahoma" pitchFamily="34" charset="0"/>
              <a:ea typeface="Tahoma" pitchFamily="34" charset="0"/>
              <a:cs typeface="Tahoma" pitchFamily="34" charset="0"/>
            </a:rPr>
            <a:t>в соответствии </a:t>
          </a:r>
          <a:r>
            <a:rPr lang="ru-RU" sz="2200" b="1" kern="1200" dirty="0" smtClean="0">
              <a:latin typeface="Tahoma" pitchFamily="34" charset="0"/>
              <a:ea typeface="Tahoma" pitchFamily="34" charset="0"/>
              <a:cs typeface="Tahoma" pitchFamily="34" charset="0"/>
            </a:rPr>
            <a:t>приложений 15                          к постановлению Правительства РК </a:t>
          </a:r>
          <a:r>
            <a:rPr lang="kk-KZ" sz="2200" b="1" kern="1200" dirty="0" smtClean="0">
              <a:latin typeface="Tahoma" pitchFamily="34" charset="0"/>
              <a:ea typeface="Tahoma" pitchFamily="34" charset="0"/>
              <a:cs typeface="Tahoma" pitchFamily="34" charset="0"/>
            </a:rPr>
            <a:t>№ 326               от 25.04.2015 г.</a:t>
          </a:r>
          <a:endParaRPr lang="ru-RU" sz="2200" b="1" kern="1200" dirty="0">
            <a:latin typeface="Tahoma" pitchFamily="34" charset="0"/>
            <a:ea typeface="Tahoma" pitchFamily="34" charset="0"/>
            <a:cs typeface="Tahoma" pitchFamily="34" charset="0"/>
          </a:endParaRPr>
        </a:p>
      </dsp:txBody>
      <dsp:txXfrm>
        <a:off x="5662771" y="961302"/>
        <a:ext cx="4472435" cy="3191714"/>
      </dsp:txXfrm>
    </dsp:sp>
    <dsp:sp modelId="{5BF95D69-DA97-49A0-AF43-E80EB7376193}">
      <dsp:nvSpPr>
        <dsp:cNvPr id="0" name=""/>
        <dsp:cNvSpPr/>
      </dsp:nvSpPr>
      <dsp:spPr>
        <a:xfrm rot="16200000">
          <a:off x="-1199605" y="1122618"/>
          <a:ext cx="3955295" cy="1556084"/>
        </a:xfrm>
        <a:prstGeom prst="rightArrow">
          <a:avLst>
            <a:gd name="adj1" fmla="val 49830"/>
            <a:gd name="adj2" fmla="val 60660"/>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kk-KZ" sz="2200" b="1" kern="1200" dirty="0" smtClean="0">
              <a:latin typeface="Tahoma" pitchFamily="34" charset="0"/>
              <a:ea typeface="Tahoma" pitchFamily="34" charset="0"/>
              <a:cs typeface="Tahoma" pitchFamily="34" charset="0"/>
            </a:rPr>
            <a:t>Платное питание</a:t>
          </a:r>
          <a:endParaRPr lang="ru-RU" sz="2200" b="1" kern="1200" dirty="0">
            <a:latin typeface="Tahoma" pitchFamily="34" charset="0"/>
            <a:ea typeface="Tahoma" pitchFamily="34" charset="0"/>
            <a:cs typeface="Tahoma" pitchFamily="34" charset="0"/>
          </a:endParaRPr>
        </a:p>
      </dsp:txBody>
      <dsp:txXfrm>
        <a:off x="-964427" y="1748140"/>
        <a:ext cx="3484939" cy="775396"/>
      </dsp:txXfrm>
    </dsp:sp>
    <dsp:sp modelId="{62DB274B-B2F0-40B6-8AA3-F3A3CEBC7A83}">
      <dsp:nvSpPr>
        <dsp:cNvPr id="0" name=""/>
        <dsp:cNvSpPr/>
      </dsp:nvSpPr>
      <dsp:spPr>
        <a:xfrm rot="5400000">
          <a:off x="9059596" y="2577475"/>
          <a:ext cx="3647349" cy="1483198"/>
        </a:xfrm>
        <a:prstGeom prst="rightArrow">
          <a:avLst>
            <a:gd name="adj1" fmla="val 49830"/>
            <a:gd name="adj2" fmla="val 60660"/>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kk-KZ" sz="2200" b="1" kern="1200" dirty="0" smtClean="0">
              <a:solidFill>
                <a:schemeClr val="accent1">
                  <a:lumMod val="50000"/>
                </a:schemeClr>
              </a:solidFill>
              <a:latin typeface="Tahoma" pitchFamily="34" charset="0"/>
              <a:ea typeface="Tahoma" pitchFamily="34" charset="0"/>
              <a:cs typeface="Tahoma" pitchFamily="34" charset="0"/>
            </a:rPr>
            <a:t>Бесплатное питание</a:t>
          </a:r>
          <a:endParaRPr lang="ru-RU" sz="2200" b="1" kern="1200" dirty="0">
            <a:solidFill>
              <a:schemeClr val="accent1">
                <a:lumMod val="50000"/>
              </a:schemeClr>
            </a:solidFill>
            <a:latin typeface="Tahoma" pitchFamily="34" charset="0"/>
            <a:ea typeface="Tahoma" pitchFamily="34" charset="0"/>
            <a:cs typeface="Tahoma" pitchFamily="34" charset="0"/>
          </a:endParaRPr>
        </a:p>
      </dsp:txBody>
      <dsp:txXfrm>
        <a:off x="9283758" y="2725373"/>
        <a:ext cx="3199025" cy="7390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BD5F85-A7AA-4173-B772-454CB57BD52A}">
      <dsp:nvSpPr>
        <dsp:cNvPr id="0" name=""/>
        <dsp:cNvSpPr/>
      </dsp:nvSpPr>
      <dsp:spPr>
        <a:xfrm>
          <a:off x="0" y="31913"/>
          <a:ext cx="12106795" cy="1298023"/>
        </a:xfrm>
        <a:prstGeom prst="rect">
          <a:avLst/>
        </a:prstGeom>
        <a:solidFill>
          <a:schemeClr val="accent1">
            <a:lumMod val="60000"/>
            <a:lumOff val="40000"/>
          </a:schemeClr>
        </a:solidFill>
        <a:ln>
          <a:solidFill>
            <a:srgbClr val="92D050"/>
          </a:solid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kk-KZ" sz="2200" b="1" kern="1200" dirty="0" smtClean="0">
              <a:solidFill>
                <a:schemeClr val="tx1"/>
              </a:solidFill>
              <a:latin typeface="Tahoma" pitchFamily="34" charset="0"/>
              <a:ea typeface="Tahoma" pitchFamily="34" charset="0"/>
              <a:cs typeface="Tahoma" pitchFamily="34" charset="0"/>
            </a:rPr>
            <a:t>в соответствии с Постановлением Правительства </a:t>
          </a:r>
          <a:r>
            <a:rPr lang="ru-RU" sz="2200" b="1" kern="1200" dirty="0" smtClean="0">
              <a:solidFill>
                <a:schemeClr val="tx1"/>
              </a:solidFill>
              <a:latin typeface="Tahoma" pitchFamily="34" charset="0"/>
              <a:ea typeface="Tahoma" pitchFamily="34" charset="0"/>
              <a:cs typeface="Tahoma" pitchFamily="34" charset="0"/>
            </a:rPr>
            <a:t>РК                                                                    № 255 от 22 февраля 2012 года</a:t>
          </a:r>
          <a:endParaRPr lang="ru-RU" sz="2200" b="1" kern="1200" dirty="0">
            <a:solidFill>
              <a:schemeClr val="tx1"/>
            </a:solidFill>
            <a:latin typeface="Tahoma" pitchFamily="34" charset="0"/>
            <a:ea typeface="Tahoma" pitchFamily="34" charset="0"/>
            <a:cs typeface="Tahoma" pitchFamily="34" charset="0"/>
          </a:endParaRPr>
        </a:p>
      </dsp:txBody>
      <dsp:txXfrm>
        <a:off x="0" y="31913"/>
        <a:ext cx="12106795" cy="1298023"/>
      </dsp:txXfrm>
    </dsp:sp>
    <dsp:sp modelId="{77D8B673-4309-48BA-9E9A-DFCB963BB7B4}">
      <dsp:nvSpPr>
        <dsp:cNvPr id="0" name=""/>
        <dsp:cNvSpPr/>
      </dsp:nvSpPr>
      <dsp:spPr>
        <a:xfrm>
          <a:off x="4450" y="1393764"/>
          <a:ext cx="2380460" cy="2993924"/>
        </a:xfrm>
        <a:prstGeom prst="rect">
          <a:avLst/>
        </a:prstGeom>
        <a:gradFill rotWithShape="0">
          <a:gsLst>
            <a:gs pos="0">
              <a:schemeClr val="accent1">
                <a:alpha val="90000"/>
                <a:hueOff val="0"/>
                <a:satOff val="0"/>
                <a:lumOff val="0"/>
                <a:alphaOff val="0"/>
                <a:tint val="50000"/>
                <a:satMod val="300000"/>
              </a:schemeClr>
            </a:gs>
            <a:gs pos="35000">
              <a:schemeClr val="accent1">
                <a:alpha val="90000"/>
                <a:hueOff val="0"/>
                <a:satOff val="0"/>
                <a:lumOff val="0"/>
                <a:alphaOff val="0"/>
                <a:tint val="37000"/>
                <a:satMod val="300000"/>
              </a:schemeClr>
            </a:gs>
            <a:gs pos="100000">
              <a:schemeClr val="accent1">
                <a:alpha val="9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smtClean="0">
              <a:solidFill>
                <a:schemeClr val="accent1">
                  <a:lumMod val="50000"/>
                </a:schemeClr>
              </a:solidFill>
              <a:latin typeface="Tahoma" pitchFamily="34" charset="0"/>
              <a:ea typeface="Tahoma" pitchFamily="34" charset="0"/>
              <a:cs typeface="Tahoma" pitchFamily="34" charset="0"/>
            </a:rPr>
            <a:t>детям</a:t>
          </a:r>
          <a:r>
            <a:rPr lang="kk-KZ" sz="1800" b="1" kern="1200" dirty="0" smtClean="0">
              <a:solidFill>
                <a:schemeClr val="accent1">
                  <a:lumMod val="50000"/>
                </a:schemeClr>
              </a:solidFill>
              <a:latin typeface="Tahoma" pitchFamily="34" charset="0"/>
              <a:ea typeface="Tahoma" pitchFamily="34" charset="0"/>
              <a:cs typeface="Tahoma" pitchFamily="34" charset="0"/>
            </a:rPr>
            <a:t>-</a:t>
          </a:r>
          <a:r>
            <a:rPr lang="ru-RU" sz="1800" b="1" kern="1200" dirty="0" smtClean="0">
              <a:solidFill>
                <a:schemeClr val="accent1">
                  <a:lumMod val="50000"/>
                </a:schemeClr>
              </a:solidFill>
              <a:latin typeface="Tahoma" pitchFamily="34" charset="0"/>
              <a:ea typeface="Tahoma" pitchFamily="34" charset="0"/>
              <a:cs typeface="Tahoma" pitchFamily="34" charset="0"/>
            </a:rPr>
            <a:t>сиротам и детям, оставшимся без попечения родителей</a:t>
          </a:r>
          <a:r>
            <a:rPr lang="ru-RU" sz="1800" b="1" kern="1200" dirty="0" smtClean="0">
              <a:solidFill>
                <a:schemeClr val="tx1"/>
              </a:solidFill>
              <a:latin typeface="Tahoma" pitchFamily="34" charset="0"/>
              <a:ea typeface="Tahoma" pitchFamily="34" charset="0"/>
              <a:cs typeface="Tahoma" pitchFamily="34" charset="0"/>
            </a:rPr>
            <a:t>, проживающим в семьях</a:t>
          </a:r>
          <a:r>
            <a:rPr lang="kk-KZ" sz="1800" b="1" kern="1200" dirty="0" smtClean="0">
              <a:solidFill>
                <a:schemeClr val="tx1"/>
              </a:solidFill>
              <a:latin typeface="Tahoma" pitchFamily="34" charset="0"/>
              <a:ea typeface="Tahoma" pitchFamily="34" charset="0"/>
              <a:cs typeface="Tahoma" pitchFamily="34" charset="0"/>
            </a:rPr>
            <a:t>;</a:t>
          </a:r>
          <a:endParaRPr lang="ru-RU" sz="1800" b="1" kern="1200" dirty="0">
            <a:solidFill>
              <a:schemeClr val="tx1"/>
            </a:solidFill>
            <a:latin typeface="Tahoma" pitchFamily="34" charset="0"/>
            <a:ea typeface="Tahoma" pitchFamily="34" charset="0"/>
            <a:cs typeface="Tahoma" pitchFamily="34" charset="0"/>
          </a:endParaRPr>
        </a:p>
      </dsp:txBody>
      <dsp:txXfrm>
        <a:off x="4450" y="1393764"/>
        <a:ext cx="2380460" cy="2993924"/>
      </dsp:txXfrm>
    </dsp:sp>
    <dsp:sp modelId="{924EAD0B-947D-4D64-80CE-19AD90006D72}">
      <dsp:nvSpPr>
        <dsp:cNvPr id="0" name=""/>
        <dsp:cNvSpPr/>
      </dsp:nvSpPr>
      <dsp:spPr>
        <a:xfrm>
          <a:off x="2384910" y="1393764"/>
          <a:ext cx="2382342" cy="2993924"/>
        </a:xfrm>
        <a:prstGeom prst="rect">
          <a:avLst/>
        </a:prstGeom>
        <a:gradFill rotWithShape="0">
          <a:gsLst>
            <a:gs pos="0">
              <a:schemeClr val="accent1">
                <a:alpha val="90000"/>
                <a:hueOff val="0"/>
                <a:satOff val="0"/>
                <a:lumOff val="0"/>
                <a:alphaOff val="-10000"/>
                <a:tint val="50000"/>
                <a:satMod val="300000"/>
              </a:schemeClr>
            </a:gs>
            <a:gs pos="35000">
              <a:schemeClr val="accent1">
                <a:alpha val="90000"/>
                <a:hueOff val="0"/>
                <a:satOff val="0"/>
                <a:lumOff val="0"/>
                <a:alphaOff val="-10000"/>
                <a:tint val="37000"/>
                <a:satMod val="300000"/>
              </a:schemeClr>
            </a:gs>
            <a:gs pos="100000">
              <a:schemeClr val="accent1">
                <a:alpha val="90000"/>
                <a:hueOff val="0"/>
                <a:satOff val="0"/>
                <a:lumOff val="0"/>
                <a:alphaOff val="-1000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smtClean="0">
              <a:latin typeface="Tahoma" pitchFamily="34" charset="0"/>
              <a:ea typeface="Tahoma" pitchFamily="34" charset="0"/>
              <a:cs typeface="Tahoma" pitchFamily="34" charset="0"/>
            </a:rPr>
            <a:t>детям из семей, </a:t>
          </a:r>
          <a:r>
            <a:rPr lang="ru-RU" sz="1800" b="1" kern="1200" dirty="0" smtClean="0">
              <a:solidFill>
                <a:schemeClr val="accent1">
                  <a:lumMod val="50000"/>
                </a:schemeClr>
              </a:solidFill>
              <a:latin typeface="Tahoma" pitchFamily="34" charset="0"/>
              <a:ea typeface="Tahoma" pitchFamily="34" charset="0"/>
              <a:cs typeface="Tahoma" pitchFamily="34" charset="0"/>
            </a:rPr>
            <a:t>имеющих право на получение государственной адресной социальной помощи</a:t>
          </a:r>
          <a:endParaRPr lang="ru-RU" sz="1800" b="1" kern="1200" dirty="0">
            <a:solidFill>
              <a:schemeClr val="accent1">
                <a:lumMod val="50000"/>
              </a:schemeClr>
            </a:solidFill>
            <a:latin typeface="Tahoma" pitchFamily="34" charset="0"/>
            <a:ea typeface="Tahoma" pitchFamily="34" charset="0"/>
            <a:cs typeface="Tahoma" pitchFamily="34" charset="0"/>
          </a:endParaRPr>
        </a:p>
      </dsp:txBody>
      <dsp:txXfrm>
        <a:off x="2384910" y="1393764"/>
        <a:ext cx="2382342" cy="2993924"/>
      </dsp:txXfrm>
    </dsp:sp>
    <dsp:sp modelId="{C29E9601-6AF4-4F46-B480-B1726CD585CF}">
      <dsp:nvSpPr>
        <dsp:cNvPr id="0" name=""/>
        <dsp:cNvSpPr/>
      </dsp:nvSpPr>
      <dsp:spPr>
        <a:xfrm>
          <a:off x="4767253" y="1393764"/>
          <a:ext cx="2636229" cy="2993924"/>
        </a:xfrm>
        <a:prstGeom prst="rect">
          <a:avLst/>
        </a:prstGeom>
        <a:gradFill rotWithShape="0">
          <a:gsLst>
            <a:gs pos="0">
              <a:schemeClr val="accent1">
                <a:alpha val="90000"/>
                <a:hueOff val="0"/>
                <a:satOff val="0"/>
                <a:lumOff val="0"/>
                <a:alphaOff val="-20000"/>
                <a:tint val="50000"/>
                <a:satMod val="300000"/>
              </a:schemeClr>
            </a:gs>
            <a:gs pos="35000">
              <a:schemeClr val="accent1">
                <a:alpha val="90000"/>
                <a:hueOff val="0"/>
                <a:satOff val="0"/>
                <a:lumOff val="0"/>
                <a:alphaOff val="-20000"/>
                <a:tint val="37000"/>
                <a:satMod val="300000"/>
              </a:schemeClr>
            </a:gs>
            <a:gs pos="100000">
              <a:schemeClr val="accent1">
                <a:alpha val="90000"/>
                <a:hueOff val="0"/>
                <a:satOff val="0"/>
                <a:lumOff val="0"/>
                <a:alphaOff val="-2000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smtClean="0">
              <a:latin typeface="Tahoma" pitchFamily="34" charset="0"/>
              <a:ea typeface="Tahoma" pitchFamily="34" charset="0"/>
              <a:cs typeface="Tahoma" pitchFamily="34" charset="0"/>
            </a:rPr>
            <a:t>детям из семей, не получающих государственную АСП,                                   </a:t>
          </a:r>
          <a:r>
            <a:rPr lang="ru-RU" sz="1800" b="1" kern="1200" dirty="0" smtClean="0">
              <a:solidFill>
                <a:schemeClr val="accent1">
                  <a:lumMod val="50000"/>
                </a:schemeClr>
              </a:solidFill>
              <a:latin typeface="Tahoma" pitchFamily="34" charset="0"/>
              <a:ea typeface="Tahoma" pitchFamily="34" charset="0"/>
              <a:cs typeface="Tahoma" pitchFamily="34" charset="0"/>
            </a:rPr>
            <a:t>в которых среднедушевой доход ниже величины прожиточного минимума</a:t>
          </a:r>
          <a:endParaRPr lang="ru-RU" sz="1800" b="1" kern="1200" dirty="0">
            <a:solidFill>
              <a:schemeClr val="accent1">
                <a:lumMod val="50000"/>
              </a:schemeClr>
            </a:solidFill>
            <a:latin typeface="Tahoma" pitchFamily="34" charset="0"/>
            <a:ea typeface="Tahoma" pitchFamily="34" charset="0"/>
            <a:cs typeface="Tahoma" pitchFamily="34" charset="0"/>
          </a:endParaRPr>
        </a:p>
      </dsp:txBody>
      <dsp:txXfrm>
        <a:off x="4767253" y="1393764"/>
        <a:ext cx="2636229" cy="2993924"/>
      </dsp:txXfrm>
    </dsp:sp>
    <dsp:sp modelId="{BE2BF125-C71E-4400-8629-0F21F1F4FD1D}">
      <dsp:nvSpPr>
        <dsp:cNvPr id="0" name=""/>
        <dsp:cNvSpPr/>
      </dsp:nvSpPr>
      <dsp:spPr>
        <a:xfrm>
          <a:off x="7403483" y="1393764"/>
          <a:ext cx="2316518" cy="2993924"/>
        </a:xfrm>
        <a:prstGeom prst="rect">
          <a:avLst/>
        </a:prstGeom>
        <a:gradFill rotWithShape="0">
          <a:gsLst>
            <a:gs pos="0">
              <a:schemeClr val="accent1">
                <a:alpha val="90000"/>
                <a:hueOff val="0"/>
                <a:satOff val="0"/>
                <a:lumOff val="0"/>
                <a:alphaOff val="-30000"/>
                <a:tint val="50000"/>
                <a:satMod val="300000"/>
              </a:schemeClr>
            </a:gs>
            <a:gs pos="35000">
              <a:schemeClr val="accent1">
                <a:alpha val="90000"/>
                <a:hueOff val="0"/>
                <a:satOff val="0"/>
                <a:lumOff val="0"/>
                <a:alphaOff val="-30000"/>
                <a:tint val="37000"/>
                <a:satMod val="300000"/>
              </a:schemeClr>
            </a:gs>
            <a:gs pos="100000">
              <a:schemeClr val="accent1">
                <a:alpha val="90000"/>
                <a:hueOff val="0"/>
                <a:satOff val="0"/>
                <a:lumOff val="0"/>
                <a:alphaOff val="-3000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smtClean="0">
              <a:latin typeface="Tahoma" pitchFamily="34" charset="0"/>
              <a:ea typeface="Tahoma" pitchFamily="34" charset="0"/>
              <a:cs typeface="Tahoma" pitchFamily="34" charset="0"/>
            </a:rPr>
            <a:t>детям из семей, </a:t>
          </a:r>
          <a:r>
            <a:rPr lang="ru-RU" sz="1800" b="1" kern="1200" dirty="0" smtClean="0">
              <a:solidFill>
                <a:schemeClr val="accent1">
                  <a:lumMod val="50000"/>
                </a:schemeClr>
              </a:solidFill>
              <a:latin typeface="Tahoma" pitchFamily="34" charset="0"/>
              <a:ea typeface="Tahoma" pitchFamily="34" charset="0"/>
              <a:cs typeface="Tahoma" pitchFamily="34" charset="0"/>
            </a:rPr>
            <a:t>требующих экстренной помощи в результате чрезвычайных ситуаций</a:t>
          </a:r>
          <a:endParaRPr lang="ru-RU" sz="1800" b="1" kern="1200" dirty="0">
            <a:solidFill>
              <a:schemeClr val="accent1">
                <a:lumMod val="50000"/>
              </a:schemeClr>
            </a:solidFill>
            <a:latin typeface="Tahoma" pitchFamily="34" charset="0"/>
            <a:ea typeface="Tahoma" pitchFamily="34" charset="0"/>
            <a:cs typeface="Tahoma" pitchFamily="34" charset="0"/>
          </a:endParaRPr>
        </a:p>
      </dsp:txBody>
      <dsp:txXfrm>
        <a:off x="7403483" y="1393764"/>
        <a:ext cx="2316518" cy="2993924"/>
      </dsp:txXfrm>
    </dsp:sp>
    <dsp:sp modelId="{45FCCD42-0F61-48F8-AD09-E10DA4E9ABBB}">
      <dsp:nvSpPr>
        <dsp:cNvPr id="0" name=""/>
        <dsp:cNvSpPr/>
      </dsp:nvSpPr>
      <dsp:spPr>
        <a:xfrm>
          <a:off x="9720001" y="1393764"/>
          <a:ext cx="2382342" cy="2993924"/>
        </a:xfrm>
        <a:prstGeom prst="rect">
          <a:avLst/>
        </a:prstGeom>
        <a:gradFill rotWithShape="0">
          <a:gsLst>
            <a:gs pos="0">
              <a:schemeClr val="accent1">
                <a:alpha val="90000"/>
                <a:hueOff val="0"/>
                <a:satOff val="0"/>
                <a:lumOff val="0"/>
                <a:alphaOff val="-40000"/>
                <a:tint val="50000"/>
                <a:satMod val="300000"/>
              </a:schemeClr>
            </a:gs>
            <a:gs pos="35000">
              <a:schemeClr val="accent1">
                <a:alpha val="90000"/>
                <a:hueOff val="0"/>
                <a:satOff val="0"/>
                <a:lumOff val="0"/>
                <a:alphaOff val="-40000"/>
                <a:tint val="37000"/>
                <a:satMod val="300000"/>
              </a:schemeClr>
            </a:gs>
            <a:gs pos="100000">
              <a:schemeClr val="accent1">
                <a:alpha val="90000"/>
                <a:hueOff val="0"/>
                <a:satOff val="0"/>
                <a:lumOff val="0"/>
                <a:alphaOff val="-4000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b="1" kern="1200" dirty="0" smtClean="0">
              <a:latin typeface="Tahoma" pitchFamily="34" charset="0"/>
              <a:ea typeface="Tahoma" pitchFamily="34" charset="0"/>
              <a:cs typeface="Tahoma" pitchFamily="34" charset="0"/>
            </a:rPr>
            <a:t>и</a:t>
          </a:r>
          <a:r>
            <a:rPr lang="ru-RU" sz="1800" b="1" kern="1200" dirty="0" smtClean="0">
              <a:latin typeface="Tahoma" pitchFamily="34" charset="0"/>
              <a:ea typeface="Tahoma" pitchFamily="34" charset="0"/>
              <a:cs typeface="Tahoma" pitchFamily="34" charset="0"/>
            </a:rPr>
            <a:t>ным категориям обучающихся и воспитанников, </a:t>
          </a:r>
          <a:r>
            <a:rPr lang="ru-RU" sz="1800" b="1" kern="1200" dirty="0" smtClean="0">
              <a:solidFill>
                <a:schemeClr val="accent1">
                  <a:lumMod val="50000"/>
                </a:schemeClr>
              </a:solidFill>
              <a:latin typeface="Tahoma" pitchFamily="34" charset="0"/>
              <a:ea typeface="Tahoma" pitchFamily="34" charset="0"/>
              <a:cs typeface="Tahoma" pitchFamily="34" charset="0"/>
            </a:rPr>
            <a:t>определяемым коллегиальным органом организаций образования</a:t>
          </a:r>
          <a:endParaRPr lang="ru-RU" sz="1800" b="1" kern="1200" dirty="0">
            <a:solidFill>
              <a:schemeClr val="accent1">
                <a:lumMod val="50000"/>
              </a:schemeClr>
            </a:solidFill>
            <a:latin typeface="Tahoma" pitchFamily="34" charset="0"/>
            <a:ea typeface="Tahoma" pitchFamily="34" charset="0"/>
            <a:cs typeface="Tahoma" pitchFamily="34" charset="0"/>
          </a:endParaRPr>
        </a:p>
      </dsp:txBody>
      <dsp:txXfrm>
        <a:off x="9720001" y="1393764"/>
        <a:ext cx="2382342" cy="2993924"/>
      </dsp:txXfrm>
    </dsp:sp>
    <dsp:sp modelId="{DF9FEBC6-E68D-4CCA-BE4C-C360C47E037F}">
      <dsp:nvSpPr>
        <dsp:cNvPr id="0" name=""/>
        <dsp:cNvSpPr/>
      </dsp:nvSpPr>
      <dsp:spPr>
        <a:xfrm>
          <a:off x="0" y="4387688"/>
          <a:ext cx="12106795" cy="332658"/>
        </a:xfrm>
        <a:prstGeom prst="rect">
          <a:avLst/>
        </a:prstGeom>
        <a:solidFill>
          <a:schemeClr val="accent1">
            <a:shade val="9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ABF48-E5EF-4274-A370-266687CE6C57}">
      <dsp:nvSpPr>
        <dsp:cNvPr id="0" name=""/>
        <dsp:cNvSpPr/>
      </dsp:nvSpPr>
      <dsp:spPr>
        <a:xfrm>
          <a:off x="0" y="681252"/>
          <a:ext cx="11525634"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A4CEC2B-3CC6-4219-AF6D-6A67669F0C4A}">
      <dsp:nvSpPr>
        <dsp:cNvPr id="0" name=""/>
        <dsp:cNvSpPr/>
      </dsp:nvSpPr>
      <dsp:spPr>
        <a:xfrm>
          <a:off x="548705" y="39008"/>
          <a:ext cx="10974103" cy="1011244"/>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949" tIns="0" rIns="304949" bIns="0" numCol="1" spcCol="1270" anchor="ctr" anchorCtr="0">
          <a:noAutofit/>
        </a:bodyPr>
        <a:lstStyle/>
        <a:p>
          <a:pPr lvl="0" algn="l" defTabSz="889000">
            <a:lnSpc>
              <a:spcPct val="90000"/>
            </a:lnSpc>
            <a:spcBef>
              <a:spcPct val="0"/>
            </a:spcBef>
            <a:spcAft>
              <a:spcPct val="35000"/>
            </a:spcAft>
          </a:pPr>
          <a:r>
            <a:rPr lang="ru-RU" sz="2000" b="1" i="0" kern="1200" dirty="0" smtClean="0">
              <a:latin typeface="Tahoma" pitchFamily="34" charset="0"/>
              <a:ea typeface="Tahoma" pitchFamily="34" charset="0"/>
              <a:cs typeface="Tahoma" pitchFamily="34" charset="0"/>
            </a:rPr>
            <a:t>- Заявление</a:t>
          </a:r>
          <a:r>
            <a:rPr lang="ru-RU" sz="2000" i="0" kern="1200" dirty="0" smtClean="0">
              <a:latin typeface="Tahoma" pitchFamily="34" charset="0"/>
              <a:ea typeface="Tahoma" pitchFamily="34" charset="0"/>
              <a:cs typeface="Tahoma" pitchFamily="34" charset="0"/>
            </a:rPr>
            <a:t> </a:t>
          </a:r>
          <a:r>
            <a:rPr lang="ru-RU" sz="2000" i="1" kern="1200" dirty="0" smtClean="0">
              <a:latin typeface="Tahoma" pitchFamily="34" charset="0"/>
              <a:ea typeface="Tahoma" pitchFamily="34" charset="0"/>
              <a:cs typeface="Tahoma" pitchFamily="34" charset="0"/>
            </a:rPr>
            <a:t>по форме согласно приложению 2 к стандарту госуслуги</a:t>
          </a:r>
          <a:r>
            <a:rPr lang="en-US" sz="2000" i="1" kern="1200" dirty="0" smtClean="0">
              <a:latin typeface="Tahoma" pitchFamily="34" charset="0"/>
              <a:ea typeface="Tahoma" pitchFamily="34" charset="0"/>
              <a:cs typeface="Tahoma" pitchFamily="34" charset="0"/>
            </a:rPr>
            <a:t> </a:t>
          </a:r>
          <a:r>
            <a:rPr lang="kk-KZ" sz="2000" b="0" i="1" kern="1200" dirty="0" smtClean="0">
              <a:latin typeface="Tahoma" pitchFamily="34" charset="0"/>
              <a:ea typeface="Tahoma" pitchFamily="34" charset="0"/>
              <a:cs typeface="Tahoma" pitchFamily="34" charset="0"/>
            </a:rPr>
            <a:t>(приказ МОН РК № 198 от 13.04.2015 г. с изм. № 684 от 13.12.2018 г.)</a:t>
          </a:r>
          <a:r>
            <a:rPr lang="ru-RU" sz="2000" b="0" i="1" kern="1200" dirty="0" smtClean="0">
              <a:latin typeface="Tahoma" pitchFamily="34" charset="0"/>
              <a:ea typeface="Tahoma" pitchFamily="34" charset="0"/>
              <a:cs typeface="Tahoma" pitchFamily="34" charset="0"/>
            </a:rPr>
            <a:t> </a:t>
          </a:r>
          <a:endParaRPr lang="ru-RU" sz="2000" b="0" i="1" kern="1200" dirty="0">
            <a:latin typeface="Tahoma" pitchFamily="34" charset="0"/>
            <a:ea typeface="Tahoma" pitchFamily="34" charset="0"/>
            <a:cs typeface="Tahoma" pitchFamily="34" charset="0"/>
          </a:endParaRPr>
        </a:p>
      </dsp:txBody>
      <dsp:txXfrm>
        <a:off x="598070" y="88373"/>
        <a:ext cx="10875373" cy="912514"/>
      </dsp:txXfrm>
    </dsp:sp>
    <dsp:sp modelId="{69AF6B50-9F49-46DC-9F3F-F29FF4A0F2DD}">
      <dsp:nvSpPr>
        <dsp:cNvPr id="0" name=""/>
        <dsp:cNvSpPr/>
      </dsp:nvSpPr>
      <dsp:spPr>
        <a:xfrm>
          <a:off x="0" y="1815252"/>
          <a:ext cx="11525634"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82A7E72-FC9F-4029-9643-D88563883A74}">
      <dsp:nvSpPr>
        <dsp:cNvPr id="0" name=""/>
        <dsp:cNvSpPr/>
      </dsp:nvSpPr>
      <dsp:spPr>
        <a:xfrm>
          <a:off x="548705" y="1446252"/>
          <a:ext cx="10974103"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949" tIns="0" rIns="304949" bIns="0" numCol="1" spcCol="1270" anchor="ctr" anchorCtr="0">
          <a:noAutofit/>
        </a:bodyPr>
        <a:lstStyle/>
        <a:p>
          <a:pPr lvl="0" algn="l" defTabSz="711200">
            <a:lnSpc>
              <a:spcPct val="90000"/>
            </a:lnSpc>
            <a:spcBef>
              <a:spcPct val="0"/>
            </a:spcBef>
            <a:spcAft>
              <a:spcPct val="35000"/>
            </a:spcAft>
          </a:pPr>
          <a:r>
            <a:rPr lang="ru-RU" sz="1600" b="1" kern="1200" dirty="0" smtClean="0">
              <a:latin typeface="Tahoma" pitchFamily="34" charset="0"/>
              <a:ea typeface="Tahoma" pitchFamily="34" charset="0"/>
              <a:cs typeface="Tahoma" pitchFamily="34" charset="0"/>
            </a:rPr>
            <a:t>- </a:t>
          </a:r>
          <a:r>
            <a:rPr lang="ru-RU" sz="2000" b="1" kern="1200" dirty="0" smtClean="0">
              <a:latin typeface="Tahoma" pitchFamily="34" charset="0"/>
              <a:ea typeface="Tahoma" pitchFamily="34" charset="0"/>
              <a:cs typeface="Tahoma" pitchFamily="34" charset="0"/>
            </a:rPr>
            <a:t>Документ, удостоверяющий личность родителя </a:t>
          </a:r>
          <a:r>
            <a:rPr lang="ru-RU" sz="2000" i="1" kern="1200" dirty="0" smtClean="0">
              <a:latin typeface="Tahoma" pitchFamily="34" charset="0"/>
              <a:ea typeface="Tahoma" pitchFamily="34" charset="0"/>
              <a:cs typeface="Tahoma" pitchFamily="34" charset="0"/>
            </a:rPr>
            <a:t>(требуется для идентификации личности);</a:t>
          </a:r>
          <a:endParaRPr lang="ru-RU" sz="2000" i="1" kern="1200" dirty="0">
            <a:latin typeface="Tahoma" pitchFamily="34" charset="0"/>
            <a:ea typeface="Tahoma" pitchFamily="34" charset="0"/>
            <a:cs typeface="Tahoma" pitchFamily="34" charset="0"/>
          </a:endParaRPr>
        </a:p>
      </dsp:txBody>
      <dsp:txXfrm>
        <a:off x="584731" y="1482278"/>
        <a:ext cx="10902051" cy="665948"/>
      </dsp:txXfrm>
    </dsp:sp>
    <dsp:sp modelId="{57502EA4-8B2F-4430-9EF6-EBC88E4320D5}">
      <dsp:nvSpPr>
        <dsp:cNvPr id="0" name=""/>
        <dsp:cNvSpPr/>
      </dsp:nvSpPr>
      <dsp:spPr>
        <a:xfrm>
          <a:off x="0" y="2949252"/>
          <a:ext cx="11525634"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244CC96-0C33-4966-879C-72014F2B7F8C}">
      <dsp:nvSpPr>
        <dsp:cNvPr id="0" name=""/>
        <dsp:cNvSpPr/>
      </dsp:nvSpPr>
      <dsp:spPr>
        <a:xfrm>
          <a:off x="548705" y="2580252"/>
          <a:ext cx="10974103"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949" tIns="0" rIns="304949" bIns="0" numCol="1" spcCol="1270" anchor="ctr" anchorCtr="0">
          <a:noAutofit/>
        </a:bodyPr>
        <a:lstStyle/>
        <a:p>
          <a:pPr lvl="0" algn="l" defTabSz="844550">
            <a:lnSpc>
              <a:spcPct val="90000"/>
            </a:lnSpc>
            <a:spcBef>
              <a:spcPct val="0"/>
            </a:spcBef>
            <a:spcAft>
              <a:spcPct val="35000"/>
            </a:spcAft>
          </a:pPr>
          <a:r>
            <a:rPr lang="ru-RU" sz="1900" kern="1200" dirty="0" smtClean="0"/>
            <a:t>- </a:t>
          </a:r>
          <a:r>
            <a:rPr lang="ru-RU" sz="2000" b="1" kern="1200" dirty="0" smtClean="0">
              <a:latin typeface="Tahoma" pitchFamily="34" charset="0"/>
              <a:ea typeface="Tahoma" pitchFamily="34" charset="0"/>
              <a:cs typeface="Tahoma" pitchFamily="34" charset="0"/>
            </a:rPr>
            <a:t>Копия свидетельства о рождении ребенка</a:t>
          </a:r>
          <a:r>
            <a:rPr lang="kk-KZ" sz="2000" b="1" kern="1200" dirty="0" smtClean="0">
              <a:latin typeface="Tahoma" pitchFamily="34" charset="0"/>
              <a:ea typeface="Tahoma" pitchFamily="34" charset="0"/>
              <a:cs typeface="Tahoma" pitchFamily="34" charset="0"/>
            </a:rPr>
            <a:t>;</a:t>
          </a:r>
          <a:r>
            <a:rPr lang="ru-RU" sz="2000" b="1" kern="1200" dirty="0" smtClean="0">
              <a:latin typeface="Tahoma" pitchFamily="34" charset="0"/>
              <a:ea typeface="Tahoma" pitchFamily="34" charset="0"/>
              <a:cs typeface="Tahoma" pitchFamily="34" charset="0"/>
            </a:rPr>
            <a:t> </a:t>
          </a:r>
          <a:endParaRPr lang="ru-RU" sz="2000" b="1" kern="1200" dirty="0">
            <a:latin typeface="Tahoma" pitchFamily="34" charset="0"/>
            <a:ea typeface="Tahoma" pitchFamily="34" charset="0"/>
            <a:cs typeface="Tahoma" pitchFamily="34" charset="0"/>
          </a:endParaRPr>
        </a:p>
      </dsp:txBody>
      <dsp:txXfrm>
        <a:off x="584731" y="2616278"/>
        <a:ext cx="10902051" cy="665948"/>
      </dsp:txXfrm>
    </dsp:sp>
    <dsp:sp modelId="{CD8C1006-0D54-40A8-9354-4E8A12FCAF15}">
      <dsp:nvSpPr>
        <dsp:cNvPr id="0" name=""/>
        <dsp:cNvSpPr/>
      </dsp:nvSpPr>
      <dsp:spPr>
        <a:xfrm>
          <a:off x="0" y="4083252"/>
          <a:ext cx="11525634" cy="6300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2569441-1822-43C0-A72D-16510648F792}">
      <dsp:nvSpPr>
        <dsp:cNvPr id="0" name=""/>
        <dsp:cNvSpPr/>
      </dsp:nvSpPr>
      <dsp:spPr>
        <a:xfrm>
          <a:off x="548705" y="3714252"/>
          <a:ext cx="10974103" cy="73800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949" tIns="0" rIns="304949" bIns="0" numCol="1" spcCol="1270" anchor="ctr" anchorCtr="0">
          <a:noAutofit/>
        </a:bodyPr>
        <a:lstStyle/>
        <a:p>
          <a:pPr lvl="0" algn="l" defTabSz="844550">
            <a:lnSpc>
              <a:spcPct val="90000"/>
            </a:lnSpc>
            <a:spcBef>
              <a:spcPct val="0"/>
            </a:spcBef>
            <a:spcAft>
              <a:spcPct val="35000"/>
            </a:spcAft>
          </a:pPr>
          <a:r>
            <a:rPr lang="ru-RU" sz="1900" kern="1200" dirty="0" smtClean="0"/>
            <a:t>- </a:t>
          </a:r>
          <a:r>
            <a:rPr lang="ru-RU" sz="2000" b="1" kern="1200" dirty="0" smtClean="0">
              <a:latin typeface="Tahoma" pitchFamily="34" charset="0"/>
              <a:ea typeface="Tahoma" pitchFamily="34" charset="0"/>
              <a:cs typeface="Tahoma" pitchFamily="34" charset="0"/>
            </a:rPr>
            <a:t>Копия свидетельства о заключении или расторжении брака </a:t>
          </a:r>
          <a:endParaRPr lang="ru-RU" sz="2000" b="1" kern="1200" dirty="0">
            <a:latin typeface="Tahoma" pitchFamily="34" charset="0"/>
            <a:ea typeface="Tahoma" pitchFamily="34" charset="0"/>
            <a:cs typeface="Tahoma" pitchFamily="34" charset="0"/>
          </a:endParaRPr>
        </a:p>
      </dsp:txBody>
      <dsp:txXfrm>
        <a:off x="584731" y="3750278"/>
        <a:ext cx="10902051" cy="665948"/>
      </dsp:txXfrm>
    </dsp:sp>
  </dsp:spTree>
</dsp:drawing>
</file>

<file path=ppt/diagrams/layout1.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18D2A4-A00E-4676-85A6-FA99799BE951}" type="datetimeFigureOut">
              <a:rPr lang="ru-RU" smtClean="0"/>
              <a:t>30.03.2021</a:t>
            </a:fld>
            <a:endParaRPr lang="ru-RU" dirty="0"/>
          </a:p>
        </p:txBody>
      </p:sp>
      <p:sp>
        <p:nvSpPr>
          <p:cNvPr id="4" name="Образ слайда 3"/>
          <p:cNvSpPr>
            <a:spLocks noGrp="1" noRot="1" noChangeAspect="1"/>
          </p:cNvSpPr>
          <p:nvPr>
            <p:ph type="sldImg" idx="2"/>
          </p:nvPr>
        </p:nvSpPr>
        <p:spPr>
          <a:xfrm>
            <a:off x="428625" y="685800"/>
            <a:ext cx="600075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35BAA2-CCCC-4CB4-BE0D-70DCFA5A1348}" type="slidenum">
              <a:rPr lang="ru-RU" smtClean="0"/>
              <a:t>‹#›</a:t>
            </a:fld>
            <a:endParaRPr lang="ru-RU" dirty="0"/>
          </a:p>
        </p:txBody>
      </p:sp>
    </p:spTree>
    <p:extLst>
      <p:ext uri="{BB962C8B-B14F-4D97-AF65-F5344CB8AC3E}">
        <p14:creationId xmlns:p14="http://schemas.microsoft.com/office/powerpoint/2010/main" val="1375992501"/>
      </p:ext>
    </p:extLst>
  </p:cSld>
  <p:clrMap bg1="lt1" tx1="dk1" bg2="lt2" tx2="dk2" accent1="accent1" accent2="accent2" accent3="accent3" accent4="accent4" accent5="accent5" accent6="accent6" hlink="hlink" folHlink="folHlink"/>
  <p:notesStyle>
    <a:lvl1pPr marL="0" algn="l" defTabSz="1131457" rtl="0" eaLnBrk="1" latinLnBrk="0" hangingPunct="1">
      <a:defRPr sz="1500" kern="1200">
        <a:solidFill>
          <a:schemeClr val="tx1"/>
        </a:solidFill>
        <a:latin typeface="+mn-lt"/>
        <a:ea typeface="+mn-ea"/>
        <a:cs typeface="+mn-cs"/>
      </a:defRPr>
    </a:lvl1pPr>
    <a:lvl2pPr marL="565728" algn="l" defTabSz="1131457" rtl="0" eaLnBrk="1" latinLnBrk="0" hangingPunct="1">
      <a:defRPr sz="1500" kern="1200">
        <a:solidFill>
          <a:schemeClr val="tx1"/>
        </a:solidFill>
        <a:latin typeface="+mn-lt"/>
        <a:ea typeface="+mn-ea"/>
        <a:cs typeface="+mn-cs"/>
      </a:defRPr>
    </a:lvl2pPr>
    <a:lvl3pPr marL="1131457" algn="l" defTabSz="1131457" rtl="0" eaLnBrk="1" latinLnBrk="0" hangingPunct="1">
      <a:defRPr sz="1500" kern="1200">
        <a:solidFill>
          <a:schemeClr val="tx1"/>
        </a:solidFill>
        <a:latin typeface="+mn-lt"/>
        <a:ea typeface="+mn-ea"/>
        <a:cs typeface="+mn-cs"/>
      </a:defRPr>
    </a:lvl3pPr>
    <a:lvl4pPr marL="1697185" algn="l" defTabSz="1131457" rtl="0" eaLnBrk="1" latinLnBrk="0" hangingPunct="1">
      <a:defRPr sz="1500" kern="1200">
        <a:solidFill>
          <a:schemeClr val="tx1"/>
        </a:solidFill>
        <a:latin typeface="+mn-lt"/>
        <a:ea typeface="+mn-ea"/>
        <a:cs typeface="+mn-cs"/>
      </a:defRPr>
    </a:lvl4pPr>
    <a:lvl5pPr marL="2262914" algn="l" defTabSz="1131457" rtl="0" eaLnBrk="1" latinLnBrk="0" hangingPunct="1">
      <a:defRPr sz="1500" kern="1200">
        <a:solidFill>
          <a:schemeClr val="tx1"/>
        </a:solidFill>
        <a:latin typeface="+mn-lt"/>
        <a:ea typeface="+mn-ea"/>
        <a:cs typeface="+mn-cs"/>
      </a:defRPr>
    </a:lvl5pPr>
    <a:lvl6pPr marL="2828642" algn="l" defTabSz="1131457" rtl="0" eaLnBrk="1" latinLnBrk="0" hangingPunct="1">
      <a:defRPr sz="1500" kern="1200">
        <a:solidFill>
          <a:schemeClr val="tx1"/>
        </a:solidFill>
        <a:latin typeface="+mn-lt"/>
        <a:ea typeface="+mn-ea"/>
        <a:cs typeface="+mn-cs"/>
      </a:defRPr>
    </a:lvl6pPr>
    <a:lvl7pPr marL="3394371" algn="l" defTabSz="1131457" rtl="0" eaLnBrk="1" latinLnBrk="0" hangingPunct="1">
      <a:defRPr sz="1500" kern="1200">
        <a:solidFill>
          <a:schemeClr val="tx1"/>
        </a:solidFill>
        <a:latin typeface="+mn-lt"/>
        <a:ea typeface="+mn-ea"/>
        <a:cs typeface="+mn-cs"/>
      </a:defRPr>
    </a:lvl7pPr>
    <a:lvl8pPr marL="3960099" algn="l" defTabSz="1131457" rtl="0" eaLnBrk="1" latinLnBrk="0" hangingPunct="1">
      <a:defRPr sz="1500" kern="1200">
        <a:solidFill>
          <a:schemeClr val="tx1"/>
        </a:solidFill>
        <a:latin typeface="+mn-lt"/>
        <a:ea typeface="+mn-ea"/>
        <a:cs typeface="+mn-cs"/>
      </a:defRPr>
    </a:lvl8pPr>
    <a:lvl9pPr marL="4525827" algn="l" defTabSz="1131457" rtl="0" eaLnBrk="1" latinLnBrk="0" hangingPunct="1">
      <a:defRPr sz="15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45118" y="2236948"/>
            <a:ext cx="10711339" cy="1543526"/>
          </a:xfrm>
        </p:spPr>
        <p:txBody>
          <a:bodyPr/>
          <a:lstStyle>
            <a:lvl1pPr>
              <a:defRPr b="0">
                <a:solidFill>
                  <a:schemeClr val="accent1">
                    <a:lumMod val="50000"/>
                  </a:schemeClr>
                </a:solidFill>
                <a:effectLst/>
              </a:defRPr>
            </a:lvl1pPr>
          </a:lstStyle>
          <a:p>
            <a:r>
              <a:rPr lang="ru-RU" smtClean="0"/>
              <a:t>Образец заголовка</a:t>
            </a:r>
            <a:endParaRPr lang="ru-RU" dirty="0"/>
          </a:p>
        </p:txBody>
      </p:sp>
      <p:sp>
        <p:nvSpPr>
          <p:cNvPr id="3" name="Подзаголовок 2"/>
          <p:cNvSpPr>
            <a:spLocks noGrp="1"/>
          </p:cNvSpPr>
          <p:nvPr>
            <p:ph type="subTitle" idx="1"/>
          </p:nvPr>
        </p:nvSpPr>
        <p:spPr>
          <a:xfrm>
            <a:off x="1890236" y="4080510"/>
            <a:ext cx="8821103" cy="1840230"/>
          </a:xfrm>
        </p:spPr>
        <p:txBody>
          <a:bodyPr/>
          <a:lstStyle>
            <a:lvl1pPr marL="0" indent="0" algn="ctr">
              <a:buNone/>
              <a:defRPr>
                <a:solidFill>
                  <a:schemeClr val="accent1">
                    <a:lumMod val="50000"/>
                  </a:schemeClr>
                </a:solidFill>
              </a:defRPr>
            </a:lvl1pPr>
            <a:lvl2pPr marL="565728" indent="0" algn="ctr">
              <a:buNone/>
              <a:defRPr>
                <a:solidFill>
                  <a:schemeClr val="tx1">
                    <a:tint val="75000"/>
                  </a:schemeClr>
                </a:solidFill>
              </a:defRPr>
            </a:lvl2pPr>
            <a:lvl3pPr marL="1131457" indent="0" algn="ctr">
              <a:buNone/>
              <a:defRPr>
                <a:solidFill>
                  <a:schemeClr val="tx1">
                    <a:tint val="75000"/>
                  </a:schemeClr>
                </a:solidFill>
              </a:defRPr>
            </a:lvl3pPr>
            <a:lvl4pPr marL="1697185" indent="0" algn="ctr">
              <a:buNone/>
              <a:defRPr>
                <a:solidFill>
                  <a:schemeClr val="tx1">
                    <a:tint val="75000"/>
                  </a:schemeClr>
                </a:solidFill>
              </a:defRPr>
            </a:lvl4pPr>
            <a:lvl5pPr marL="2262914" indent="0" algn="ctr">
              <a:buNone/>
              <a:defRPr>
                <a:solidFill>
                  <a:schemeClr val="tx1">
                    <a:tint val="75000"/>
                  </a:schemeClr>
                </a:solidFill>
              </a:defRPr>
            </a:lvl5pPr>
            <a:lvl6pPr marL="2828642" indent="0" algn="ctr">
              <a:buNone/>
              <a:defRPr>
                <a:solidFill>
                  <a:schemeClr val="tx1">
                    <a:tint val="75000"/>
                  </a:schemeClr>
                </a:solidFill>
              </a:defRPr>
            </a:lvl6pPr>
            <a:lvl7pPr marL="3394371" indent="0" algn="ctr">
              <a:buNone/>
              <a:defRPr>
                <a:solidFill>
                  <a:schemeClr val="tx1">
                    <a:tint val="75000"/>
                  </a:schemeClr>
                </a:solidFill>
              </a:defRPr>
            </a:lvl7pPr>
            <a:lvl8pPr marL="3960099" indent="0" algn="ctr">
              <a:buNone/>
              <a:defRPr>
                <a:solidFill>
                  <a:schemeClr val="tx1">
                    <a:tint val="75000"/>
                  </a:schemeClr>
                </a:solidFill>
              </a:defRPr>
            </a:lvl8pPr>
            <a:lvl9pPr marL="4525827" indent="0" algn="ctr">
              <a:buNone/>
              <a:defRPr>
                <a:solidFill>
                  <a:schemeClr val="tx1">
                    <a:tint val="75000"/>
                  </a:schemeClr>
                </a:solidFill>
              </a:defRPr>
            </a:lvl9pPr>
          </a:lstStyle>
          <a:p>
            <a:r>
              <a:rPr lang="ru-RU" smtClean="0"/>
              <a:t>Образец подзаголовка</a:t>
            </a:r>
            <a:endParaRPr lang="ru-RU" dirty="0"/>
          </a:p>
        </p:txBody>
      </p:sp>
      <p:sp>
        <p:nvSpPr>
          <p:cNvPr id="4" name="Дата 3"/>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390889361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1660188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136142" y="288372"/>
            <a:ext cx="2835354" cy="6144101"/>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30080" y="288372"/>
            <a:ext cx="8296037" cy="61441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2682570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1009549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5437" y="4627246"/>
            <a:ext cx="10711339" cy="1430179"/>
          </a:xfrm>
        </p:spPr>
        <p:txBody>
          <a:bodyPr anchor="t"/>
          <a:lstStyle>
            <a:lvl1pPr algn="l">
              <a:defRPr sz="5000" b="1" cap="all"/>
            </a:lvl1pPr>
          </a:lstStyle>
          <a:p>
            <a:r>
              <a:rPr lang="ru-RU" smtClean="0"/>
              <a:t>Образец заголовка</a:t>
            </a:r>
            <a:endParaRPr lang="ru-RU"/>
          </a:p>
        </p:txBody>
      </p:sp>
      <p:sp>
        <p:nvSpPr>
          <p:cNvPr id="3" name="Текст 2"/>
          <p:cNvSpPr>
            <a:spLocks noGrp="1"/>
          </p:cNvSpPr>
          <p:nvPr>
            <p:ph type="body" idx="1"/>
          </p:nvPr>
        </p:nvSpPr>
        <p:spPr>
          <a:xfrm>
            <a:off x="995437" y="3052049"/>
            <a:ext cx="10711339" cy="1575196"/>
          </a:xfrm>
        </p:spPr>
        <p:txBody>
          <a:bodyPr anchor="b"/>
          <a:lstStyle>
            <a:lvl1pPr marL="0" indent="0">
              <a:buNone/>
              <a:defRPr sz="2500">
                <a:solidFill>
                  <a:schemeClr val="tx1">
                    <a:tint val="75000"/>
                  </a:schemeClr>
                </a:solidFill>
              </a:defRPr>
            </a:lvl1pPr>
            <a:lvl2pPr marL="565728" indent="0">
              <a:buNone/>
              <a:defRPr sz="2200">
                <a:solidFill>
                  <a:schemeClr val="tx1">
                    <a:tint val="75000"/>
                  </a:schemeClr>
                </a:solidFill>
              </a:defRPr>
            </a:lvl2pPr>
            <a:lvl3pPr marL="1131457" indent="0">
              <a:buNone/>
              <a:defRPr sz="2000">
                <a:solidFill>
                  <a:schemeClr val="tx1">
                    <a:tint val="75000"/>
                  </a:schemeClr>
                </a:solidFill>
              </a:defRPr>
            </a:lvl3pPr>
            <a:lvl4pPr marL="1697185" indent="0">
              <a:buNone/>
              <a:defRPr sz="1700">
                <a:solidFill>
                  <a:schemeClr val="tx1">
                    <a:tint val="75000"/>
                  </a:schemeClr>
                </a:solidFill>
              </a:defRPr>
            </a:lvl4pPr>
            <a:lvl5pPr marL="2262914" indent="0">
              <a:buNone/>
              <a:defRPr sz="1700">
                <a:solidFill>
                  <a:schemeClr val="tx1">
                    <a:tint val="75000"/>
                  </a:schemeClr>
                </a:solidFill>
              </a:defRPr>
            </a:lvl5pPr>
            <a:lvl6pPr marL="2828642" indent="0">
              <a:buNone/>
              <a:defRPr sz="1700">
                <a:solidFill>
                  <a:schemeClr val="tx1">
                    <a:tint val="75000"/>
                  </a:schemeClr>
                </a:solidFill>
              </a:defRPr>
            </a:lvl6pPr>
            <a:lvl7pPr marL="3394371" indent="0">
              <a:buNone/>
              <a:defRPr sz="1700">
                <a:solidFill>
                  <a:schemeClr val="tx1">
                    <a:tint val="75000"/>
                  </a:schemeClr>
                </a:solidFill>
              </a:defRPr>
            </a:lvl7pPr>
            <a:lvl8pPr marL="3960099" indent="0">
              <a:buNone/>
              <a:defRPr sz="1700">
                <a:solidFill>
                  <a:schemeClr val="tx1">
                    <a:tint val="75000"/>
                  </a:schemeClr>
                </a:solidFill>
              </a:defRPr>
            </a:lvl8pPr>
            <a:lvl9pPr marL="4525827" indent="0">
              <a:buNone/>
              <a:defRPr sz="17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3562716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30079" y="1680212"/>
            <a:ext cx="5565696" cy="4752261"/>
          </a:xfrm>
        </p:spPr>
        <p:txBody>
          <a:bodyPr/>
          <a:lstStyle>
            <a:lvl1pPr>
              <a:defRPr sz="3500"/>
            </a:lvl1pPr>
            <a:lvl2pPr>
              <a:defRPr sz="3000"/>
            </a:lvl2pPr>
            <a:lvl3pPr>
              <a:defRPr sz="2500"/>
            </a:lvl3pPr>
            <a:lvl4pPr>
              <a:defRPr sz="2200"/>
            </a:lvl4pPr>
            <a:lvl5pPr>
              <a:defRPr sz="2200"/>
            </a:lvl5pPr>
            <a:lvl6pPr>
              <a:defRPr sz="2200"/>
            </a:lvl6pPr>
            <a:lvl7pPr>
              <a:defRPr sz="2200"/>
            </a:lvl7pPr>
            <a:lvl8pPr>
              <a:defRPr sz="2200"/>
            </a:lvl8pPr>
            <a:lvl9pPr>
              <a:defRPr sz="2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405800" y="1680212"/>
            <a:ext cx="5565696" cy="4752261"/>
          </a:xfrm>
        </p:spPr>
        <p:txBody>
          <a:bodyPr/>
          <a:lstStyle>
            <a:lvl1pPr>
              <a:defRPr sz="3500"/>
            </a:lvl1pPr>
            <a:lvl2pPr>
              <a:defRPr sz="3000"/>
            </a:lvl2pPr>
            <a:lvl3pPr>
              <a:defRPr sz="2500"/>
            </a:lvl3pPr>
            <a:lvl4pPr>
              <a:defRPr sz="2200"/>
            </a:lvl4pPr>
            <a:lvl5pPr>
              <a:defRPr sz="2200"/>
            </a:lvl5pPr>
            <a:lvl6pPr>
              <a:defRPr sz="2200"/>
            </a:lvl6pPr>
            <a:lvl7pPr>
              <a:defRPr sz="2200"/>
            </a:lvl7pPr>
            <a:lvl8pPr>
              <a:defRPr sz="2200"/>
            </a:lvl8pPr>
            <a:lvl9pPr>
              <a:defRPr sz="2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280653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30079" y="1611869"/>
            <a:ext cx="5567884" cy="671750"/>
          </a:xfrm>
        </p:spPr>
        <p:txBody>
          <a:bodyPr anchor="b"/>
          <a:lstStyle>
            <a:lvl1pPr marL="0" indent="0">
              <a:buNone/>
              <a:defRPr sz="3000" b="1"/>
            </a:lvl1pPr>
            <a:lvl2pPr marL="565728" indent="0">
              <a:buNone/>
              <a:defRPr sz="2500" b="1"/>
            </a:lvl2pPr>
            <a:lvl3pPr marL="1131457" indent="0">
              <a:buNone/>
              <a:defRPr sz="2200" b="1"/>
            </a:lvl3pPr>
            <a:lvl4pPr marL="1697185" indent="0">
              <a:buNone/>
              <a:defRPr sz="2000" b="1"/>
            </a:lvl4pPr>
            <a:lvl5pPr marL="2262914" indent="0">
              <a:buNone/>
              <a:defRPr sz="2000" b="1"/>
            </a:lvl5pPr>
            <a:lvl6pPr marL="2828642" indent="0">
              <a:buNone/>
              <a:defRPr sz="2000" b="1"/>
            </a:lvl6pPr>
            <a:lvl7pPr marL="3394371" indent="0">
              <a:buNone/>
              <a:defRPr sz="2000" b="1"/>
            </a:lvl7pPr>
            <a:lvl8pPr marL="3960099" indent="0">
              <a:buNone/>
              <a:defRPr sz="2000" b="1"/>
            </a:lvl8pPr>
            <a:lvl9pPr marL="4525827" indent="0">
              <a:buNone/>
              <a:defRPr sz="2000" b="1"/>
            </a:lvl9pPr>
          </a:lstStyle>
          <a:p>
            <a:pPr lvl="0"/>
            <a:r>
              <a:rPr lang="ru-RU" smtClean="0"/>
              <a:t>Образец текста</a:t>
            </a:r>
          </a:p>
        </p:txBody>
      </p:sp>
      <p:sp>
        <p:nvSpPr>
          <p:cNvPr id="4" name="Объект 3"/>
          <p:cNvSpPr>
            <a:spLocks noGrp="1"/>
          </p:cNvSpPr>
          <p:nvPr>
            <p:ph sz="half" idx="2"/>
          </p:nvPr>
        </p:nvSpPr>
        <p:spPr>
          <a:xfrm>
            <a:off x="630079" y="2283619"/>
            <a:ext cx="5567884" cy="4148852"/>
          </a:xfrm>
        </p:spPr>
        <p:txBody>
          <a:bodyPr/>
          <a:lstStyle>
            <a:lvl1pPr>
              <a:defRPr sz="3000"/>
            </a:lvl1pPr>
            <a:lvl2pPr>
              <a:defRPr sz="2500"/>
            </a:lvl2pPr>
            <a:lvl3pPr>
              <a:defRPr sz="22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401427" y="1611869"/>
            <a:ext cx="5570071" cy="671750"/>
          </a:xfrm>
        </p:spPr>
        <p:txBody>
          <a:bodyPr anchor="b"/>
          <a:lstStyle>
            <a:lvl1pPr marL="0" indent="0">
              <a:buNone/>
              <a:defRPr sz="3000" b="1"/>
            </a:lvl1pPr>
            <a:lvl2pPr marL="565728" indent="0">
              <a:buNone/>
              <a:defRPr sz="2500" b="1"/>
            </a:lvl2pPr>
            <a:lvl3pPr marL="1131457" indent="0">
              <a:buNone/>
              <a:defRPr sz="2200" b="1"/>
            </a:lvl3pPr>
            <a:lvl4pPr marL="1697185" indent="0">
              <a:buNone/>
              <a:defRPr sz="2000" b="1"/>
            </a:lvl4pPr>
            <a:lvl5pPr marL="2262914" indent="0">
              <a:buNone/>
              <a:defRPr sz="2000" b="1"/>
            </a:lvl5pPr>
            <a:lvl6pPr marL="2828642" indent="0">
              <a:buNone/>
              <a:defRPr sz="2000" b="1"/>
            </a:lvl6pPr>
            <a:lvl7pPr marL="3394371" indent="0">
              <a:buNone/>
              <a:defRPr sz="2000" b="1"/>
            </a:lvl7pPr>
            <a:lvl8pPr marL="3960099" indent="0">
              <a:buNone/>
              <a:defRPr sz="2000" b="1"/>
            </a:lvl8pPr>
            <a:lvl9pPr marL="4525827" indent="0">
              <a:buNone/>
              <a:defRPr sz="2000" b="1"/>
            </a:lvl9pPr>
          </a:lstStyle>
          <a:p>
            <a:pPr lvl="0"/>
            <a:r>
              <a:rPr lang="ru-RU" smtClean="0"/>
              <a:t>Образец текста</a:t>
            </a:r>
          </a:p>
        </p:txBody>
      </p:sp>
      <p:sp>
        <p:nvSpPr>
          <p:cNvPr id="6" name="Объект 5"/>
          <p:cNvSpPr>
            <a:spLocks noGrp="1"/>
          </p:cNvSpPr>
          <p:nvPr>
            <p:ph sz="quarter" idx="4"/>
          </p:nvPr>
        </p:nvSpPr>
        <p:spPr>
          <a:xfrm>
            <a:off x="6401427" y="2283619"/>
            <a:ext cx="5570071" cy="4148852"/>
          </a:xfrm>
        </p:spPr>
        <p:txBody>
          <a:bodyPr/>
          <a:lstStyle>
            <a:lvl1pPr>
              <a:defRPr sz="3000"/>
            </a:lvl1pPr>
            <a:lvl2pPr>
              <a:defRPr sz="2500"/>
            </a:lvl2pPr>
            <a:lvl3pPr>
              <a:defRPr sz="22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2766895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3639774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1406602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081" y="286702"/>
            <a:ext cx="4145831" cy="1220153"/>
          </a:xfrm>
        </p:spPr>
        <p:txBody>
          <a:bodyPr anchor="b"/>
          <a:lstStyle>
            <a:lvl1pPr algn="l">
              <a:defRPr sz="2500" b="1"/>
            </a:lvl1pPr>
          </a:lstStyle>
          <a:p>
            <a:r>
              <a:rPr lang="ru-RU" smtClean="0"/>
              <a:t>Образец заголовка</a:t>
            </a:r>
            <a:endParaRPr lang="ru-RU"/>
          </a:p>
        </p:txBody>
      </p:sp>
      <p:sp>
        <p:nvSpPr>
          <p:cNvPr id="3" name="Объект 2"/>
          <p:cNvSpPr>
            <a:spLocks noGrp="1"/>
          </p:cNvSpPr>
          <p:nvPr>
            <p:ph idx="1"/>
          </p:nvPr>
        </p:nvSpPr>
        <p:spPr>
          <a:xfrm>
            <a:off x="4926866" y="286704"/>
            <a:ext cx="7044630" cy="6145769"/>
          </a:xfrm>
        </p:spPr>
        <p:txBody>
          <a:bodyPr/>
          <a:lstStyle>
            <a:lvl1pPr>
              <a:defRPr sz="4000"/>
            </a:lvl1pPr>
            <a:lvl2pPr>
              <a:defRPr sz="3500"/>
            </a:lvl2pPr>
            <a:lvl3pPr>
              <a:defRPr sz="3000"/>
            </a:lvl3pPr>
            <a:lvl4pPr>
              <a:defRPr sz="2500"/>
            </a:lvl4pPr>
            <a:lvl5pPr>
              <a:defRPr sz="2500"/>
            </a:lvl5pPr>
            <a:lvl6pPr>
              <a:defRPr sz="2500"/>
            </a:lvl6pPr>
            <a:lvl7pPr>
              <a:defRPr sz="2500"/>
            </a:lvl7pPr>
            <a:lvl8pPr>
              <a:defRPr sz="2500"/>
            </a:lvl8pPr>
            <a:lvl9pPr>
              <a:defRPr sz="2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081" y="1506857"/>
            <a:ext cx="4145831" cy="4925616"/>
          </a:xfrm>
        </p:spPr>
        <p:txBody>
          <a:bodyPr/>
          <a:lstStyle>
            <a:lvl1pPr marL="0" indent="0">
              <a:buNone/>
              <a:defRPr sz="1700"/>
            </a:lvl1pPr>
            <a:lvl2pPr marL="565728" indent="0">
              <a:buNone/>
              <a:defRPr sz="1500"/>
            </a:lvl2pPr>
            <a:lvl3pPr marL="1131457" indent="0">
              <a:buNone/>
              <a:defRPr sz="1200"/>
            </a:lvl3pPr>
            <a:lvl4pPr marL="1697185" indent="0">
              <a:buNone/>
              <a:defRPr sz="1100"/>
            </a:lvl4pPr>
            <a:lvl5pPr marL="2262914" indent="0">
              <a:buNone/>
              <a:defRPr sz="1100"/>
            </a:lvl5pPr>
            <a:lvl6pPr marL="2828642" indent="0">
              <a:buNone/>
              <a:defRPr sz="1100"/>
            </a:lvl6pPr>
            <a:lvl7pPr marL="3394371" indent="0">
              <a:buNone/>
              <a:defRPr sz="1100"/>
            </a:lvl7pPr>
            <a:lvl8pPr marL="3960099" indent="0">
              <a:buNone/>
              <a:defRPr sz="1100"/>
            </a:lvl8pPr>
            <a:lvl9pPr marL="4525827" indent="0">
              <a:buNone/>
              <a:defRPr sz="1100"/>
            </a:lvl9pPr>
          </a:lstStyle>
          <a:p>
            <a:pPr lvl="0"/>
            <a:r>
              <a:rPr lang="ru-RU" smtClean="0"/>
              <a:t>Образец текста</a:t>
            </a:r>
          </a:p>
        </p:txBody>
      </p:sp>
      <p:sp>
        <p:nvSpPr>
          <p:cNvPr id="5" name="Дата 4"/>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369366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69997" y="5040631"/>
            <a:ext cx="7560945" cy="595075"/>
          </a:xfrm>
        </p:spPr>
        <p:txBody>
          <a:bodyPr anchor="b"/>
          <a:lstStyle>
            <a:lvl1pPr algn="l">
              <a:defRPr sz="2500" b="1"/>
            </a:lvl1pPr>
          </a:lstStyle>
          <a:p>
            <a:r>
              <a:rPr lang="ru-RU" smtClean="0"/>
              <a:t>Образец заголовка</a:t>
            </a:r>
            <a:endParaRPr lang="ru-RU"/>
          </a:p>
        </p:txBody>
      </p:sp>
      <p:sp>
        <p:nvSpPr>
          <p:cNvPr id="3" name="Рисунок 2"/>
          <p:cNvSpPr>
            <a:spLocks noGrp="1"/>
          </p:cNvSpPr>
          <p:nvPr>
            <p:ph type="pic" idx="1"/>
          </p:nvPr>
        </p:nvSpPr>
        <p:spPr>
          <a:xfrm>
            <a:off x="2469997" y="643414"/>
            <a:ext cx="7560945" cy="4320540"/>
          </a:xfrm>
        </p:spPr>
        <p:txBody>
          <a:bodyPr/>
          <a:lstStyle>
            <a:lvl1pPr marL="0" indent="0">
              <a:buNone/>
              <a:defRPr sz="4000"/>
            </a:lvl1pPr>
            <a:lvl2pPr marL="565728" indent="0">
              <a:buNone/>
              <a:defRPr sz="3500"/>
            </a:lvl2pPr>
            <a:lvl3pPr marL="1131457" indent="0">
              <a:buNone/>
              <a:defRPr sz="3000"/>
            </a:lvl3pPr>
            <a:lvl4pPr marL="1697185" indent="0">
              <a:buNone/>
              <a:defRPr sz="2500"/>
            </a:lvl4pPr>
            <a:lvl5pPr marL="2262914" indent="0">
              <a:buNone/>
              <a:defRPr sz="2500"/>
            </a:lvl5pPr>
            <a:lvl6pPr marL="2828642" indent="0">
              <a:buNone/>
              <a:defRPr sz="2500"/>
            </a:lvl6pPr>
            <a:lvl7pPr marL="3394371" indent="0">
              <a:buNone/>
              <a:defRPr sz="2500"/>
            </a:lvl7pPr>
            <a:lvl8pPr marL="3960099" indent="0">
              <a:buNone/>
              <a:defRPr sz="2500"/>
            </a:lvl8pPr>
            <a:lvl9pPr marL="4525827" indent="0">
              <a:buNone/>
              <a:defRPr sz="2500"/>
            </a:lvl9pPr>
          </a:lstStyle>
          <a:p>
            <a:r>
              <a:rPr lang="ru-RU" dirty="0" smtClean="0"/>
              <a:t>Вставка рисунка</a:t>
            </a:r>
            <a:endParaRPr lang="ru-RU" dirty="0"/>
          </a:p>
        </p:txBody>
      </p:sp>
      <p:sp>
        <p:nvSpPr>
          <p:cNvPr id="4" name="Текст 3"/>
          <p:cNvSpPr>
            <a:spLocks noGrp="1"/>
          </p:cNvSpPr>
          <p:nvPr>
            <p:ph type="body" sz="half" idx="2"/>
          </p:nvPr>
        </p:nvSpPr>
        <p:spPr>
          <a:xfrm>
            <a:off x="2469997" y="5635706"/>
            <a:ext cx="7560945" cy="845105"/>
          </a:xfrm>
        </p:spPr>
        <p:txBody>
          <a:bodyPr/>
          <a:lstStyle>
            <a:lvl1pPr marL="0" indent="0">
              <a:buNone/>
              <a:defRPr sz="1700"/>
            </a:lvl1pPr>
            <a:lvl2pPr marL="565728" indent="0">
              <a:buNone/>
              <a:defRPr sz="1500"/>
            </a:lvl2pPr>
            <a:lvl3pPr marL="1131457" indent="0">
              <a:buNone/>
              <a:defRPr sz="1200"/>
            </a:lvl3pPr>
            <a:lvl4pPr marL="1697185" indent="0">
              <a:buNone/>
              <a:defRPr sz="1100"/>
            </a:lvl4pPr>
            <a:lvl5pPr marL="2262914" indent="0">
              <a:buNone/>
              <a:defRPr sz="1100"/>
            </a:lvl5pPr>
            <a:lvl6pPr marL="2828642" indent="0">
              <a:buNone/>
              <a:defRPr sz="1100"/>
            </a:lvl6pPr>
            <a:lvl7pPr marL="3394371" indent="0">
              <a:buNone/>
              <a:defRPr sz="1100"/>
            </a:lvl7pPr>
            <a:lvl8pPr marL="3960099" indent="0">
              <a:buNone/>
              <a:defRPr sz="1100"/>
            </a:lvl8pPr>
            <a:lvl9pPr marL="4525827" indent="0">
              <a:buNone/>
              <a:defRPr sz="1100"/>
            </a:lvl9pPr>
          </a:lstStyle>
          <a:p>
            <a:pPr lvl="0"/>
            <a:r>
              <a:rPr lang="ru-RU" smtClean="0"/>
              <a:t>Образец текста</a:t>
            </a:r>
          </a:p>
        </p:txBody>
      </p:sp>
      <p:sp>
        <p:nvSpPr>
          <p:cNvPr id="5" name="Дата 4"/>
          <p:cNvSpPr>
            <a:spLocks noGrp="1"/>
          </p:cNvSpPr>
          <p:nvPr>
            <p:ph type="dt" sz="half" idx="10"/>
          </p:nvPr>
        </p:nvSpPr>
        <p:spPr/>
        <p:txBody>
          <a:bodyPr/>
          <a:lstStyle/>
          <a:p>
            <a:fld id="{E284E3D4-D9AF-477F-9760-B1718331474B}" type="datetimeFigureOut">
              <a:rPr lang="ru-RU" smtClean="0"/>
              <a:t>30.03.2021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FC65760-4D7D-4D19-BE79-3398DE149375}" type="slidenum">
              <a:rPr lang="ru-RU" smtClean="0"/>
              <a:t>‹#›</a:t>
            </a:fld>
            <a:endParaRPr lang="ru-RU" dirty="0"/>
          </a:p>
        </p:txBody>
      </p:sp>
    </p:spTree>
    <p:extLst>
      <p:ext uri="{BB962C8B-B14F-4D97-AF65-F5344CB8AC3E}">
        <p14:creationId xmlns:p14="http://schemas.microsoft.com/office/powerpoint/2010/main" val="4012661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079" y="288370"/>
            <a:ext cx="11341418" cy="1200150"/>
          </a:xfrm>
          <a:prstGeom prst="rect">
            <a:avLst/>
          </a:prstGeom>
        </p:spPr>
        <p:txBody>
          <a:bodyPr vert="horz" lIns="113146" tIns="56574" rIns="113146" bIns="56574"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30079" y="1680212"/>
            <a:ext cx="11341418" cy="4752261"/>
          </a:xfrm>
          <a:prstGeom prst="rect">
            <a:avLst/>
          </a:prstGeom>
        </p:spPr>
        <p:txBody>
          <a:bodyPr vert="horz" lIns="113146" tIns="56574" rIns="113146" bIns="56574"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30079" y="6674169"/>
            <a:ext cx="2940368" cy="383381"/>
          </a:xfrm>
          <a:prstGeom prst="rect">
            <a:avLst/>
          </a:prstGeom>
        </p:spPr>
        <p:txBody>
          <a:bodyPr vert="horz" lIns="113146" tIns="56574" rIns="113146" bIns="56574" rtlCol="0" anchor="ctr"/>
          <a:lstStyle>
            <a:lvl1pPr algn="l">
              <a:defRPr sz="1500">
                <a:solidFill>
                  <a:schemeClr val="tx1">
                    <a:tint val="75000"/>
                  </a:schemeClr>
                </a:solidFill>
              </a:defRPr>
            </a:lvl1pPr>
          </a:lstStyle>
          <a:p>
            <a:fld id="{E284E3D4-D9AF-477F-9760-B1718331474B}" type="datetimeFigureOut">
              <a:rPr lang="ru-RU" smtClean="0"/>
              <a:t>30.03.2021</a:t>
            </a:fld>
            <a:endParaRPr lang="ru-RU" dirty="0"/>
          </a:p>
        </p:txBody>
      </p:sp>
      <p:sp>
        <p:nvSpPr>
          <p:cNvPr id="5" name="Нижний колонтитул 4"/>
          <p:cNvSpPr>
            <a:spLocks noGrp="1"/>
          </p:cNvSpPr>
          <p:nvPr>
            <p:ph type="ftr" sz="quarter" idx="3"/>
          </p:nvPr>
        </p:nvSpPr>
        <p:spPr>
          <a:xfrm>
            <a:off x="4305538" y="6674169"/>
            <a:ext cx="3990499" cy="383381"/>
          </a:xfrm>
          <a:prstGeom prst="rect">
            <a:avLst/>
          </a:prstGeom>
        </p:spPr>
        <p:txBody>
          <a:bodyPr vert="horz" lIns="113146" tIns="56574" rIns="113146" bIns="56574" rtlCol="0" anchor="ctr"/>
          <a:lstStyle>
            <a:lvl1pPr algn="ctr">
              <a:defRPr sz="15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9031129" y="6674169"/>
            <a:ext cx="2940368" cy="383381"/>
          </a:xfrm>
          <a:prstGeom prst="rect">
            <a:avLst/>
          </a:prstGeom>
        </p:spPr>
        <p:txBody>
          <a:bodyPr vert="horz" lIns="113146" tIns="56574" rIns="113146" bIns="56574" rtlCol="0" anchor="ctr"/>
          <a:lstStyle>
            <a:lvl1pPr algn="r">
              <a:defRPr sz="1500">
                <a:solidFill>
                  <a:schemeClr val="tx1">
                    <a:tint val="75000"/>
                  </a:schemeClr>
                </a:solidFill>
              </a:defRPr>
            </a:lvl1pPr>
          </a:lstStyle>
          <a:p>
            <a:fld id="{BFC65760-4D7D-4D19-BE79-3398DE149375}" type="slidenum">
              <a:rPr lang="ru-RU" smtClean="0"/>
              <a:t>‹#›</a:t>
            </a:fld>
            <a:endParaRPr lang="ru-RU" dirty="0"/>
          </a:p>
        </p:txBody>
      </p:sp>
      <p:sp>
        <p:nvSpPr>
          <p:cNvPr id="7" name="Прямоугольник 6"/>
          <p:cNvSpPr/>
          <p:nvPr/>
        </p:nvSpPr>
        <p:spPr>
          <a:xfrm>
            <a:off x="8422872" y="6820312"/>
            <a:ext cx="3909253" cy="452807"/>
          </a:xfrm>
          <a:prstGeom prst="rect">
            <a:avLst/>
          </a:prstGeom>
        </p:spPr>
        <p:txBody>
          <a:bodyPr wrap="none" lIns="113146" tIns="56574" rIns="113146" bIns="56574">
            <a:spAutoFit/>
          </a:bodyPr>
          <a:lstStyle/>
          <a:p>
            <a:pPr lvl="0" algn="ctr">
              <a:spcBef>
                <a:spcPct val="0"/>
              </a:spcBef>
            </a:pPr>
            <a:r>
              <a:rPr lang="en-US" sz="2200" kern="1200" dirty="0" smtClean="0">
                <a:solidFill>
                  <a:schemeClr val="tx1"/>
                </a:solidFill>
                <a:latin typeface="+mn-lt"/>
                <a:ea typeface="+mn-ea"/>
                <a:cs typeface="+mn-cs"/>
              </a:rPr>
              <a:t>http://presentation-creation.ru/</a:t>
            </a:r>
            <a:endParaRPr kumimoji="0" lang="en-US" sz="40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5125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1131457" rtl="0" eaLnBrk="1" latinLnBrk="0" hangingPunct="1">
        <a:spcBef>
          <a:spcPct val="0"/>
        </a:spcBef>
        <a:buNone/>
        <a:defRPr sz="5400" kern="1200">
          <a:solidFill>
            <a:schemeClr val="tx1"/>
          </a:solidFill>
          <a:latin typeface="+mj-lt"/>
          <a:ea typeface="+mj-ea"/>
          <a:cs typeface="+mj-cs"/>
        </a:defRPr>
      </a:lvl1pPr>
    </p:titleStyle>
    <p:bodyStyle>
      <a:lvl1pPr marL="424297" indent="-424297" algn="l" defTabSz="1131457" rtl="0" eaLnBrk="1" latinLnBrk="0" hangingPunct="1">
        <a:spcBef>
          <a:spcPct val="20000"/>
        </a:spcBef>
        <a:buFont typeface="Arial" panose="020B0604020202020204" pitchFamily="34" charset="0"/>
        <a:buChar char="•"/>
        <a:defRPr sz="4000" kern="1200">
          <a:solidFill>
            <a:schemeClr val="tx1"/>
          </a:solidFill>
          <a:latin typeface="+mn-lt"/>
          <a:ea typeface="+mn-ea"/>
          <a:cs typeface="+mn-cs"/>
        </a:defRPr>
      </a:lvl1pPr>
      <a:lvl2pPr marL="919309" indent="-353581" algn="l" defTabSz="1131457"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2pPr>
      <a:lvl3pPr marL="1414321" indent="-282865" algn="l" defTabSz="1131457" rtl="0" eaLnBrk="1" latinLnBrk="0" hangingPunct="1">
        <a:spcBef>
          <a:spcPct val="20000"/>
        </a:spcBef>
        <a:buFont typeface="Arial" panose="020B0604020202020204" pitchFamily="34" charset="0"/>
        <a:buChar char="•"/>
        <a:defRPr sz="3000" kern="1200">
          <a:solidFill>
            <a:schemeClr val="tx1"/>
          </a:solidFill>
          <a:latin typeface="+mn-lt"/>
          <a:ea typeface="+mn-ea"/>
          <a:cs typeface="+mn-cs"/>
        </a:defRPr>
      </a:lvl3pPr>
      <a:lvl4pPr marL="1980050" indent="-282865" algn="l" defTabSz="1131457"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4pPr>
      <a:lvl5pPr marL="2545779" indent="-282865" algn="l" defTabSz="1131457"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5pPr>
      <a:lvl6pPr marL="3111507" indent="-282865" algn="l" defTabSz="1131457"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6pPr>
      <a:lvl7pPr marL="3677235" indent="-282865" algn="l" defTabSz="1131457"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7pPr>
      <a:lvl8pPr marL="4242964" indent="-282865" algn="l" defTabSz="1131457"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8pPr>
      <a:lvl9pPr marL="4808692" indent="-282865" algn="l" defTabSz="1131457"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9pPr>
    </p:bodyStyle>
    <p:otherStyle>
      <a:defPPr>
        <a:defRPr lang="ru-RU"/>
      </a:defPPr>
      <a:lvl1pPr marL="0" algn="l" defTabSz="1131457" rtl="0" eaLnBrk="1" latinLnBrk="0" hangingPunct="1">
        <a:defRPr sz="2200" kern="1200">
          <a:solidFill>
            <a:schemeClr val="tx1"/>
          </a:solidFill>
          <a:latin typeface="+mn-lt"/>
          <a:ea typeface="+mn-ea"/>
          <a:cs typeface="+mn-cs"/>
        </a:defRPr>
      </a:lvl1pPr>
      <a:lvl2pPr marL="565728" algn="l" defTabSz="1131457" rtl="0" eaLnBrk="1" latinLnBrk="0" hangingPunct="1">
        <a:defRPr sz="2200" kern="1200">
          <a:solidFill>
            <a:schemeClr val="tx1"/>
          </a:solidFill>
          <a:latin typeface="+mn-lt"/>
          <a:ea typeface="+mn-ea"/>
          <a:cs typeface="+mn-cs"/>
        </a:defRPr>
      </a:lvl2pPr>
      <a:lvl3pPr marL="1131457" algn="l" defTabSz="1131457" rtl="0" eaLnBrk="1" latinLnBrk="0" hangingPunct="1">
        <a:defRPr sz="2200" kern="1200">
          <a:solidFill>
            <a:schemeClr val="tx1"/>
          </a:solidFill>
          <a:latin typeface="+mn-lt"/>
          <a:ea typeface="+mn-ea"/>
          <a:cs typeface="+mn-cs"/>
        </a:defRPr>
      </a:lvl3pPr>
      <a:lvl4pPr marL="1697185" algn="l" defTabSz="1131457" rtl="0" eaLnBrk="1" latinLnBrk="0" hangingPunct="1">
        <a:defRPr sz="2200" kern="1200">
          <a:solidFill>
            <a:schemeClr val="tx1"/>
          </a:solidFill>
          <a:latin typeface="+mn-lt"/>
          <a:ea typeface="+mn-ea"/>
          <a:cs typeface="+mn-cs"/>
        </a:defRPr>
      </a:lvl4pPr>
      <a:lvl5pPr marL="2262914" algn="l" defTabSz="1131457" rtl="0" eaLnBrk="1" latinLnBrk="0" hangingPunct="1">
        <a:defRPr sz="2200" kern="1200">
          <a:solidFill>
            <a:schemeClr val="tx1"/>
          </a:solidFill>
          <a:latin typeface="+mn-lt"/>
          <a:ea typeface="+mn-ea"/>
          <a:cs typeface="+mn-cs"/>
        </a:defRPr>
      </a:lvl5pPr>
      <a:lvl6pPr marL="2828642" algn="l" defTabSz="1131457" rtl="0" eaLnBrk="1" latinLnBrk="0" hangingPunct="1">
        <a:defRPr sz="2200" kern="1200">
          <a:solidFill>
            <a:schemeClr val="tx1"/>
          </a:solidFill>
          <a:latin typeface="+mn-lt"/>
          <a:ea typeface="+mn-ea"/>
          <a:cs typeface="+mn-cs"/>
        </a:defRPr>
      </a:lvl6pPr>
      <a:lvl7pPr marL="3394371" algn="l" defTabSz="1131457" rtl="0" eaLnBrk="1" latinLnBrk="0" hangingPunct="1">
        <a:defRPr sz="2200" kern="1200">
          <a:solidFill>
            <a:schemeClr val="tx1"/>
          </a:solidFill>
          <a:latin typeface="+mn-lt"/>
          <a:ea typeface="+mn-ea"/>
          <a:cs typeface="+mn-cs"/>
        </a:defRPr>
      </a:lvl7pPr>
      <a:lvl8pPr marL="3960099" algn="l" defTabSz="1131457" rtl="0" eaLnBrk="1" latinLnBrk="0" hangingPunct="1">
        <a:defRPr sz="2200" kern="1200">
          <a:solidFill>
            <a:schemeClr val="tx1"/>
          </a:solidFill>
          <a:latin typeface="+mn-lt"/>
          <a:ea typeface="+mn-ea"/>
          <a:cs typeface="+mn-cs"/>
        </a:defRPr>
      </a:lvl8pPr>
      <a:lvl9pPr marL="4525827" algn="l" defTabSz="1131457"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hool.bilim-pavlodar.gov.kz/ru/"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kk-KZ" sz="4000" b="1" dirty="0">
                <a:latin typeface="Tahoma" pitchFamily="34" charset="0"/>
                <a:ea typeface="Tahoma" pitchFamily="34" charset="0"/>
                <a:cs typeface="Tahoma" pitchFamily="34" charset="0"/>
              </a:rPr>
              <a:t>Организация питания школьников </a:t>
            </a:r>
            <a:r>
              <a:rPr lang="ru-RU" sz="4000" dirty="0">
                <a:latin typeface="Tahoma" pitchFamily="34" charset="0"/>
                <a:ea typeface="Tahoma" pitchFamily="34" charset="0"/>
                <a:cs typeface="Tahoma" pitchFamily="34" charset="0"/>
              </a:rPr>
              <a:t/>
            </a:r>
            <a:br>
              <a:rPr lang="ru-RU" sz="4000" dirty="0">
                <a:latin typeface="Tahoma" pitchFamily="34" charset="0"/>
                <a:ea typeface="Tahoma" pitchFamily="34" charset="0"/>
                <a:cs typeface="Tahoma" pitchFamily="34" charset="0"/>
              </a:rPr>
            </a:br>
            <a:r>
              <a:rPr lang="kk-KZ" sz="4000" b="1" dirty="0">
                <a:latin typeface="Tahoma" pitchFamily="34" charset="0"/>
                <a:ea typeface="Tahoma" pitchFamily="34" charset="0"/>
                <a:cs typeface="Tahoma" pitchFamily="34" charset="0"/>
              </a:rPr>
              <a:t>в учреждениях образования </a:t>
            </a:r>
            <a:r>
              <a:rPr lang="en-US" sz="4000" b="1" dirty="0">
                <a:latin typeface="Tahoma" pitchFamily="34" charset="0"/>
                <a:ea typeface="Tahoma" pitchFamily="34" charset="0"/>
                <a:cs typeface="Tahoma" pitchFamily="34" charset="0"/>
              </a:rPr>
              <a:t/>
            </a:r>
            <a:br>
              <a:rPr lang="en-US" sz="4000" b="1" dirty="0">
                <a:latin typeface="Tahoma" pitchFamily="34" charset="0"/>
                <a:ea typeface="Tahoma" pitchFamily="34" charset="0"/>
                <a:cs typeface="Tahoma" pitchFamily="34" charset="0"/>
              </a:rPr>
            </a:br>
            <a:r>
              <a:rPr lang="kk-KZ" sz="4000" b="1" dirty="0">
                <a:latin typeface="Tahoma" pitchFamily="34" charset="0"/>
                <a:ea typeface="Tahoma" pitchFamily="34" charset="0"/>
                <a:cs typeface="Tahoma" pitchFamily="34" charset="0"/>
              </a:rPr>
              <a:t>города Павлодара</a:t>
            </a:r>
            <a:endParaRPr lang="ru-RU" sz="4000" dirty="0">
              <a:latin typeface="Tahoma" pitchFamily="34" charset="0"/>
              <a:ea typeface="Tahoma" pitchFamily="34" charset="0"/>
              <a:cs typeface="Tahoma" pitchFamily="34" charset="0"/>
            </a:endParaRPr>
          </a:p>
        </p:txBody>
      </p:sp>
      <p:sp>
        <p:nvSpPr>
          <p:cNvPr id="3" name="Подзаголовок 2"/>
          <p:cNvSpPr>
            <a:spLocks noGrp="1"/>
          </p:cNvSpPr>
          <p:nvPr>
            <p:ph type="subTitle" idx="1"/>
          </p:nvPr>
        </p:nvSpPr>
        <p:spPr>
          <a:xfrm>
            <a:off x="2052315" y="6790455"/>
            <a:ext cx="8821103" cy="410445"/>
          </a:xfrm>
        </p:spPr>
        <p:txBody>
          <a:bodyPr>
            <a:normAutofit fontScale="77500" lnSpcReduction="20000"/>
          </a:bodyPr>
          <a:lstStyle/>
          <a:p>
            <a:r>
              <a:rPr lang="ru-RU" sz="3000" dirty="0" smtClean="0">
                <a:latin typeface="Tahoma" pitchFamily="34" charset="0"/>
                <a:ea typeface="Tahoma" pitchFamily="34" charset="0"/>
                <a:cs typeface="Tahoma" pitchFamily="34" charset="0"/>
              </a:rPr>
              <a:t>2019</a:t>
            </a:r>
            <a:endParaRPr lang="ru-RU" sz="3000" dirty="0">
              <a:latin typeface="Tahoma" pitchFamily="34" charset="0"/>
              <a:ea typeface="Tahoma" pitchFamily="34" charset="0"/>
              <a:cs typeface="Tahoma" pitchFamily="34" charset="0"/>
            </a:endParaRPr>
          </a:p>
        </p:txBody>
      </p:sp>
      <p:sp>
        <p:nvSpPr>
          <p:cNvPr id="4" name="Прямоугольник 3"/>
          <p:cNvSpPr/>
          <p:nvPr/>
        </p:nvSpPr>
        <p:spPr>
          <a:xfrm>
            <a:off x="8389019" y="6912818"/>
            <a:ext cx="3960440" cy="288082"/>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3159561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8139" y="1800250"/>
            <a:ext cx="11503358" cy="5616624"/>
          </a:xfrm>
        </p:spPr>
        <p:txBody>
          <a:bodyPr>
            <a:normAutofit fontScale="62500" lnSpcReduction="20000"/>
          </a:bodyPr>
          <a:lstStyle/>
          <a:p>
            <a:pPr marL="0" indent="0" algn="ctr">
              <a:buNone/>
            </a:pPr>
            <a:r>
              <a:rPr lang="ru-RU" b="1" dirty="0" smtClean="0">
                <a:latin typeface="Arial" panose="020B0604020202020204" pitchFamily="34" charset="0"/>
                <a:cs typeface="Arial" panose="020B0604020202020204" pitchFamily="34" charset="0"/>
              </a:rPr>
              <a:t>СПРАВКА</a:t>
            </a:r>
            <a:endParaRPr lang="ru-RU" b="1" dirty="0">
              <a:latin typeface="Arial" panose="020B0604020202020204" pitchFamily="34" charset="0"/>
              <a:cs typeface="Arial" panose="020B0604020202020204" pitchFamily="34" charset="0"/>
            </a:endParaRPr>
          </a:p>
          <a:p>
            <a:pPr marL="0" indent="0" algn="ctr">
              <a:buNone/>
            </a:pPr>
            <a:r>
              <a:rPr lang="ru-RU" dirty="0">
                <a:latin typeface="Arial" panose="020B0604020202020204" pitchFamily="34" charset="0"/>
                <a:cs typeface="Arial" panose="020B0604020202020204" pitchFamily="34" charset="0"/>
              </a:rPr>
              <a:t>о предоставлении бесплатного и льготного питания в общеобразовательной школе</a:t>
            </a:r>
          </a:p>
          <a:p>
            <a:pPr marL="0" indent="0" algn="ctr">
              <a:buNone/>
            </a:pPr>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Сноска. Приложение 1 в редакции приказа Министра образования и науки РК от 07.10.2019 № 435 (вводится в действие по истечении десяти календарных дней после дня его первого официального опубликования).</a:t>
            </a:r>
          </a:p>
          <a:p>
            <a:pPr algn="ctr"/>
            <a:endParaRPr lang="ru-RU" dirty="0">
              <a:latin typeface="Arial" panose="020B0604020202020204" pitchFamily="34" charset="0"/>
              <a:cs typeface="Arial" panose="020B0604020202020204" pitchFamily="34" charset="0"/>
            </a:endParaRPr>
          </a:p>
          <a:p>
            <a:pPr marL="0" indent="0" algn="ctr">
              <a:buNone/>
            </a:pPr>
            <a:r>
              <a:rPr lang="ru-RU" dirty="0" smtClean="0">
                <a:latin typeface="Arial" panose="020B0604020202020204" pitchFamily="34" charset="0"/>
                <a:cs typeface="Arial" panose="020B0604020202020204" pitchFamily="34" charset="0"/>
              </a:rPr>
              <a:t>Дана </a:t>
            </a:r>
            <a:r>
              <a:rPr lang="ru-RU" dirty="0">
                <a:latin typeface="Arial" panose="020B0604020202020204" pitchFamily="34" charset="0"/>
                <a:cs typeface="Arial" panose="020B0604020202020204" pitchFamily="34" charset="0"/>
              </a:rPr>
              <a:t>__________________ в том, что он/она включен(-а) в список (Ф.И.О</a:t>
            </a:r>
            <a:r>
              <a:rPr lang="ru-RU" dirty="0" smtClean="0">
                <a:latin typeface="Arial" panose="020B0604020202020204" pitchFamily="34" charset="0"/>
                <a:cs typeface="Arial" panose="020B0604020202020204" pitchFamily="34" charset="0"/>
              </a:rPr>
              <a:t>.</a:t>
            </a:r>
          </a:p>
          <a:p>
            <a:pPr marL="0" indent="0" algn="ctr">
              <a:buNone/>
            </a:pPr>
            <a:r>
              <a:rPr lang="ru-RU" dirty="0" smtClean="0">
                <a:latin typeface="Arial" panose="020B0604020202020204" pitchFamily="34" charset="0"/>
                <a:cs typeface="Arial" panose="020B0604020202020204" pitchFamily="34" charset="0"/>
              </a:rPr>
              <a:t>(</a:t>
            </a:r>
            <a:r>
              <a:rPr lang="ru-RU" dirty="0">
                <a:latin typeface="Arial" panose="020B0604020202020204" pitchFamily="34" charset="0"/>
                <a:cs typeface="Arial" panose="020B0604020202020204" pitchFamily="34" charset="0"/>
              </a:rPr>
              <a:t>при его наличии)) обучающихся и воспитанников, обеспечивающихся</a:t>
            </a:r>
          </a:p>
          <a:p>
            <a:pPr marL="0" indent="0" algn="ctr">
              <a:buNone/>
            </a:pPr>
            <a:r>
              <a:rPr lang="ru-RU" dirty="0">
                <a:latin typeface="Arial" panose="020B0604020202020204" pitchFamily="34" charset="0"/>
                <a:cs typeface="Arial" panose="020B0604020202020204" pitchFamily="34" charset="0"/>
              </a:rPr>
              <a:t>бесплатным питанием в 20</a:t>
            </a:r>
            <a:r>
              <a:rPr lang="ru-RU" dirty="0" smtClean="0">
                <a:latin typeface="Arial" panose="020B0604020202020204" pitchFamily="34" charset="0"/>
                <a:cs typeface="Arial" panose="020B0604020202020204" pitchFamily="34" charset="0"/>
              </a:rPr>
              <a:t>__- </a:t>
            </a:r>
            <a:r>
              <a:rPr lang="ru-RU" dirty="0">
                <a:latin typeface="Arial" panose="020B0604020202020204" pitchFamily="34" charset="0"/>
                <a:cs typeface="Arial" panose="020B0604020202020204" pitchFamily="34" charset="0"/>
              </a:rPr>
              <a:t>20__ учебном году.</a:t>
            </a:r>
          </a:p>
          <a:p>
            <a:endParaRPr lang="ru-RU" dirty="0">
              <a:latin typeface="Arial" panose="020B0604020202020204" pitchFamily="34" charset="0"/>
              <a:cs typeface="Arial" panose="020B0604020202020204" pitchFamily="34" charset="0"/>
            </a:endParaRPr>
          </a:p>
          <a:p>
            <a:pPr marL="0" indent="0" algn="ctr">
              <a:buNone/>
            </a:pPr>
            <a:r>
              <a:rPr lang="ru-RU" dirty="0" smtClean="0">
                <a:latin typeface="Arial" panose="020B0604020202020204" pitchFamily="34" charset="0"/>
                <a:cs typeface="Arial" panose="020B0604020202020204" pitchFamily="34" charset="0"/>
              </a:rPr>
              <a:t>________________________________</a:t>
            </a:r>
            <a:endParaRPr lang="ru-RU" dirty="0">
              <a:latin typeface="Arial" panose="020B0604020202020204" pitchFamily="34" charset="0"/>
              <a:cs typeface="Arial" panose="020B0604020202020204" pitchFamily="34" charset="0"/>
            </a:endParaRPr>
          </a:p>
          <a:p>
            <a:pPr marL="0" indent="0" algn="ctr">
              <a:buNone/>
            </a:pPr>
            <a:r>
              <a:rPr lang="ru-RU" dirty="0">
                <a:latin typeface="Arial" panose="020B0604020202020204" pitchFamily="34" charset="0"/>
                <a:cs typeface="Arial" panose="020B0604020202020204" pitchFamily="34" charset="0"/>
              </a:rPr>
              <a:t>Дата, подпись </a:t>
            </a:r>
            <a:r>
              <a:rPr lang="ru-RU" dirty="0" smtClean="0">
                <a:latin typeface="Arial" panose="020B0604020202020204" pitchFamily="34" charset="0"/>
                <a:cs typeface="Arial" panose="020B0604020202020204" pitchFamily="34" charset="0"/>
              </a:rPr>
              <a:t>руководителя местного </a:t>
            </a:r>
            <a:r>
              <a:rPr lang="ru-RU" dirty="0">
                <a:latin typeface="Arial" panose="020B0604020202020204" pitchFamily="34" charset="0"/>
                <a:cs typeface="Arial" panose="020B0604020202020204" pitchFamily="34" charset="0"/>
              </a:rPr>
              <a:t>исполнительного </a:t>
            </a:r>
            <a:r>
              <a:rPr lang="ru-RU" dirty="0" smtClean="0">
                <a:latin typeface="Arial" panose="020B0604020202020204" pitchFamily="34" charset="0"/>
                <a:cs typeface="Arial" panose="020B0604020202020204" pitchFamily="34" charset="0"/>
              </a:rPr>
              <a:t>органа областей</a:t>
            </a:r>
            <a:r>
              <a:rPr lang="ru-RU" dirty="0">
                <a:latin typeface="Arial" panose="020B0604020202020204" pitchFamily="34" charset="0"/>
                <a:cs typeface="Arial" panose="020B0604020202020204" pitchFamily="34" charset="0"/>
              </a:rPr>
              <a:t>, городов </a:t>
            </a:r>
            <a:r>
              <a:rPr lang="ru-RU" dirty="0" err="1" smtClean="0">
                <a:latin typeface="Arial" panose="020B0604020202020204" pitchFamily="34" charset="0"/>
                <a:cs typeface="Arial" panose="020B0604020202020204" pitchFamily="34" charset="0"/>
              </a:rPr>
              <a:t>Нур</a:t>
            </a:r>
            <a:r>
              <a:rPr lang="ru-RU" dirty="0" smtClean="0">
                <a:latin typeface="Arial" panose="020B0604020202020204" pitchFamily="34" charset="0"/>
                <a:cs typeface="Arial" panose="020B0604020202020204" pitchFamily="34" charset="0"/>
              </a:rPr>
              <a:t>-Султана, Алматы </a:t>
            </a:r>
            <a:r>
              <a:rPr lang="ru-RU" dirty="0">
                <a:latin typeface="Arial" panose="020B0604020202020204" pitchFamily="34" charset="0"/>
                <a:cs typeface="Arial" panose="020B0604020202020204" pitchFamily="34" charset="0"/>
              </a:rPr>
              <a:t>и Шымкента, районов </a:t>
            </a:r>
            <a:r>
              <a:rPr lang="ru-RU" dirty="0" smtClean="0">
                <a:latin typeface="Arial" panose="020B0604020202020204" pitchFamily="34" charset="0"/>
                <a:cs typeface="Arial" panose="020B0604020202020204" pitchFamily="34" charset="0"/>
              </a:rPr>
              <a:t>и городов </a:t>
            </a:r>
            <a:r>
              <a:rPr lang="ru-RU" dirty="0">
                <a:latin typeface="Arial" panose="020B0604020202020204" pitchFamily="34" charset="0"/>
                <a:cs typeface="Arial" panose="020B0604020202020204" pitchFamily="34" charset="0"/>
              </a:rPr>
              <a:t>областного значения</a:t>
            </a: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9" name="Таблица 8"/>
          <p:cNvGraphicFramePr>
            <a:graphicFrameLocks noGrp="1"/>
          </p:cNvGraphicFramePr>
          <p:nvPr>
            <p:extLst>
              <p:ext uri="{D42A27DB-BD31-4B8C-83A1-F6EECF244321}">
                <p14:modId xmlns:p14="http://schemas.microsoft.com/office/powerpoint/2010/main" val="3054732810"/>
              </p:ext>
            </p:extLst>
          </p:nvPr>
        </p:nvGraphicFramePr>
        <p:xfrm>
          <a:off x="8317011" y="216074"/>
          <a:ext cx="3384376" cy="2103120"/>
        </p:xfrm>
        <a:graphic>
          <a:graphicData uri="http://schemas.openxmlformats.org/drawingml/2006/table">
            <a:tbl>
              <a:tblPr/>
              <a:tblGrid>
                <a:gridCol w="3384376">
                  <a:extLst>
                    <a:ext uri="{9D8B030D-6E8A-4147-A177-3AD203B41FA5}">
                      <a16:colId xmlns="" xmlns:a16="http://schemas.microsoft.com/office/drawing/2014/main" val="2363731822"/>
                    </a:ext>
                  </a:extLst>
                </a:gridCol>
              </a:tblGrid>
              <a:tr h="0">
                <a:tc>
                  <a:txBody>
                    <a:bodyPr/>
                    <a:lstStyle/>
                    <a:p>
                      <a:pPr algn="ctr" fontAlgn="base"/>
                      <a:r>
                        <a:rPr lang="ru-RU" sz="1400" b="1" dirty="0">
                          <a:effectLst/>
                          <a:latin typeface="Arial" panose="020B0604020202020204" pitchFamily="34" charset="0"/>
                          <a:cs typeface="Arial" panose="020B0604020202020204" pitchFamily="34" charset="0"/>
                        </a:rPr>
                        <a:t>Приложение 1</a:t>
                      </a:r>
                      <a:br>
                        <a:rPr lang="ru-RU" sz="1400" b="1" dirty="0">
                          <a:effectLst/>
                          <a:latin typeface="Arial" panose="020B0604020202020204" pitchFamily="34" charset="0"/>
                          <a:cs typeface="Arial" panose="020B0604020202020204" pitchFamily="34" charset="0"/>
                        </a:rPr>
                      </a:br>
                      <a:r>
                        <a:rPr lang="ru-RU" sz="1400" b="1" dirty="0">
                          <a:effectLst/>
                          <a:latin typeface="Arial" panose="020B0604020202020204" pitchFamily="34" charset="0"/>
                          <a:cs typeface="Arial" panose="020B0604020202020204" pitchFamily="34" charset="0"/>
                        </a:rPr>
                        <a:t>к стандарту государственной услуги</a:t>
                      </a:r>
                      <a:br>
                        <a:rPr lang="ru-RU" sz="1400" b="1" dirty="0">
                          <a:effectLst/>
                          <a:latin typeface="Arial" panose="020B0604020202020204" pitchFamily="34" charset="0"/>
                          <a:cs typeface="Arial" panose="020B0604020202020204" pitchFamily="34" charset="0"/>
                        </a:rPr>
                      </a:br>
                      <a:r>
                        <a:rPr lang="ru-RU" sz="1400" b="1" dirty="0">
                          <a:effectLst/>
                          <a:latin typeface="Arial" panose="020B0604020202020204" pitchFamily="34" charset="0"/>
                          <a:cs typeface="Arial" panose="020B0604020202020204" pitchFamily="34" charset="0"/>
                        </a:rPr>
                        <a:t>"Предоставление бесплатного и</a:t>
                      </a:r>
                      <a:br>
                        <a:rPr lang="ru-RU" sz="1400" b="1" dirty="0">
                          <a:effectLst/>
                          <a:latin typeface="Arial" panose="020B0604020202020204" pitchFamily="34" charset="0"/>
                          <a:cs typeface="Arial" panose="020B0604020202020204" pitchFamily="34" charset="0"/>
                        </a:rPr>
                      </a:br>
                      <a:r>
                        <a:rPr lang="ru-RU" sz="1400" b="1" dirty="0">
                          <a:effectLst/>
                          <a:latin typeface="Arial" panose="020B0604020202020204" pitchFamily="34" charset="0"/>
                          <a:cs typeface="Arial" panose="020B0604020202020204" pitchFamily="34" charset="0"/>
                        </a:rPr>
                        <a:t>льготного питания отдельным</a:t>
                      </a:r>
                      <a:br>
                        <a:rPr lang="ru-RU" sz="1400" b="1" dirty="0">
                          <a:effectLst/>
                          <a:latin typeface="Arial" panose="020B0604020202020204" pitchFamily="34" charset="0"/>
                          <a:cs typeface="Arial" panose="020B0604020202020204" pitchFamily="34" charset="0"/>
                        </a:rPr>
                      </a:br>
                      <a:r>
                        <a:rPr lang="ru-RU" sz="1400" b="1" dirty="0">
                          <a:effectLst/>
                          <a:latin typeface="Arial" panose="020B0604020202020204" pitchFamily="34" charset="0"/>
                          <a:cs typeface="Arial" panose="020B0604020202020204" pitchFamily="34" charset="0"/>
                        </a:rPr>
                        <a:t>категориям обучающихся и</a:t>
                      </a:r>
                      <a:br>
                        <a:rPr lang="ru-RU" sz="1400" b="1" dirty="0">
                          <a:effectLst/>
                          <a:latin typeface="Arial" panose="020B0604020202020204" pitchFamily="34" charset="0"/>
                          <a:cs typeface="Arial" panose="020B0604020202020204" pitchFamily="34" charset="0"/>
                        </a:rPr>
                      </a:br>
                      <a:r>
                        <a:rPr lang="ru-RU" sz="1400" b="1" dirty="0">
                          <a:effectLst/>
                          <a:latin typeface="Arial" panose="020B0604020202020204" pitchFamily="34" charset="0"/>
                          <a:cs typeface="Arial" panose="020B0604020202020204" pitchFamily="34" charset="0"/>
                        </a:rPr>
                        <a:t>воспитанников в</a:t>
                      </a:r>
                      <a:br>
                        <a:rPr lang="ru-RU" sz="1400" b="1" dirty="0">
                          <a:effectLst/>
                          <a:latin typeface="Arial" panose="020B0604020202020204" pitchFamily="34" charset="0"/>
                          <a:cs typeface="Arial" panose="020B0604020202020204" pitchFamily="34" charset="0"/>
                        </a:rPr>
                      </a:br>
                      <a:r>
                        <a:rPr lang="ru-RU" sz="1400" b="1" dirty="0">
                          <a:effectLst/>
                          <a:latin typeface="Arial" panose="020B0604020202020204" pitchFamily="34" charset="0"/>
                          <a:cs typeface="Arial" panose="020B0604020202020204" pitchFamily="34" charset="0"/>
                        </a:rPr>
                        <a:t>общеобразовательных школах"</a:t>
                      </a:r>
                    </a:p>
                  </a:txBody>
                  <a:tcPr anchor="ctr">
                    <a:lnL>
                      <a:noFill/>
                    </a:lnL>
                    <a:lnR>
                      <a:noFill/>
                    </a:lnR>
                    <a:lnT>
                      <a:noFill/>
                    </a:lnT>
                    <a:lnB>
                      <a:noFill/>
                    </a:lnB>
                  </a:tcPr>
                </a:tc>
                <a:extLst>
                  <a:ext uri="{0D108BD9-81ED-4DB2-BD59-A6C34878D82A}">
                    <a16:rowId xmlns="" xmlns:a16="http://schemas.microsoft.com/office/drawing/2014/main" val="453221741"/>
                  </a:ext>
                </a:extLst>
              </a:tr>
              <a:tr h="0">
                <a:tc>
                  <a:txBody>
                    <a:bodyPr/>
                    <a:lstStyle/>
                    <a:p>
                      <a:pPr algn="ctr" fontAlgn="base"/>
                      <a:r>
                        <a:rPr lang="ru-RU" sz="1400" b="1" dirty="0">
                          <a:effectLst/>
                          <a:latin typeface="Arial" panose="020B0604020202020204" pitchFamily="34" charset="0"/>
                          <a:cs typeface="Arial" panose="020B0604020202020204" pitchFamily="34" charset="0"/>
                        </a:rPr>
                        <a:t> </a:t>
                      </a:r>
                    </a:p>
                  </a:txBody>
                  <a:tcPr anchor="ctr">
                    <a:lnL>
                      <a:noFill/>
                    </a:lnL>
                    <a:lnR>
                      <a:noFill/>
                    </a:lnR>
                    <a:lnT>
                      <a:noFill/>
                    </a:lnT>
                    <a:lnB>
                      <a:noFill/>
                    </a:lnB>
                  </a:tcPr>
                </a:tc>
                <a:extLst>
                  <a:ext uri="{0D108BD9-81ED-4DB2-BD59-A6C34878D82A}">
                    <a16:rowId xmlns="" xmlns:a16="http://schemas.microsoft.com/office/drawing/2014/main" val="286409915"/>
                  </a:ext>
                </a:extLst>
              </a:tr>
            </a:tbl>
          </a:graphicData>
        </a:graphic>
      </p:graphicFrame>
    </p:spTree>
    <p:extLst>
      <p:ext uri="{BB962C8B-B14F-4D97-AF65-F5344CB8AC3E}">
        <p14:creationId xmlns:p14="http://schemas.microsoft.com/office/powerpoint/2010/main" val="17438795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2155" y="1800250"/>
            <a:ext cx="11341418" cy="4752261"/>
          </a:xfrm>
        </p:spPr>
        <p:txBody>
          <a:bodyPr>
            <a:normAutofit fontScale="62500" lnSpcReduction="20000"/>
          </a:bodyPr>
          <a:lstStyle/>
          <a:p>
            <a:pPr marL="0" indent="447675" algn="just" fontAlgn="base">
              <a:tabLst>
                <a:tab pos="630238" algn="l"/>
              </a:tabLst>
            </a:pPr>
            <a:r>
              <a:rPr lang="ru-RU" dirty="0" smtClean="0">
                <a:latin typeface="Arial" panose="020B0604020202020204" pitchFamily="34" charset="0"/>
                <a:cs typeface="Arial" panose="020B0604020202020204" pitchFamily="34" charset="0"/>
              </a:rPr>
              <a:t>Форма </a:t>
            </a:r>
            <a:r>
              <a:rPr lang="ru-RU" dirty="0">
                <a:latin typeface="Arial" panose="020B0604020202020204" pitchFamily="34" charset="0"/>
                <a:cs typeface="Arial" panose="020B0604020202020204" pitchFamily="34" charset="0"/>
              </a:rPr>
              <a:t>предоставления результата оказания государственной услуги – </a:t>
            </a:r>
            <a:r>
              <a:rPr lang="ru-RU" b="1" dirty="0">
                <a:latin typeface="Arial" panose="020B0604020202020204" pitchFamily="34" charset="0"/>
                <a:cs typeface="Arial" panose="020B0604020202020204" pitchFamily="34" charset="0"/>
              </a:rPr>
              <a:t>электронная и (или) бумажная.</a:t>
            </a:r>
          </a:p>
          <a:p>
            <a:pPr marL="0" indent="447675" algn="just" fontAlgn="base">
              <a:tabLst>
                <a:tab pos="630238" algn="l"/>
              </a:tabLst>
            </a:pPr>
            <a:r>
              <a:rPr lang="ru-RU" dirty="0" smtClean="0">
                <a:latin typeface="Arial" panose="020B0604020202020204" pitchFamily="34" charset="0"/>
                <a:cs typeface="Arial" panose="020B0604020202020204" pitchFamily="34" charset="0"/>
              </a:rPr>
              <a:t>В </a:t>
            </a:r>
            <a:r>
              <a:rPr lang="ru-RU" dirty="0">
                <a:latin typeface="Arial" panose="020B0604020202020204" pitchFamily="34" charset="0"/>
                <a:cs typeface="Arial" panose="020B0604020202020204" pitchFamily="34" charset="0"/>
              </a:rPr>
              <a:t>случае обращения </a:t>
            </a:r>
            <a:r>
              <a:rPr lang="ru-RU" dirty="0" err="1">
                <a:latin typeface="Arial" panose="020B0604020202020204" pitchFamily="34" charset="0"/>
                <a:cs typeface="Arial" panose="020B0604020202020204" pitchFamily="34" charset="0"/>
              </a:rPr>
              <a:t>услугополучателя</a:t>
            </a:r>
            <a:r>
              <a:rPr lang="ru-RU" dirty="0">
                <a:latin typeface="Arial" panose="020B0604020202020204" pitchFamily="34" charset="0"/>
                <a:cs typeface="Arial" panose="020B0604020202020204" pitchFamily="34" charset="0"/>
              </a:rPr>
              <a:t> за результатом оказания государственной услуги на </a:t>
            </a:r>
            <a:r>
              <a:rPr lang="ru-RU" b="1" dirty="0">
                <a:latin typeface="Arial" panose="020B0604020202020204" pitchFamily="34" charset="0"/>
                <a:cs typeface="Arial" panose="020B0604020202020204" pitchFamily="34" charset="0"/>
              </a:rPr>
              <a:t>бумажном носителе </a:t>
            </a:r>
            <a:r>
              <a:rPr lang="ru-RU" dirty="0">
                <a:latin typeface="Arial" panose="020B0604020202020204" pitchFamily="34" charset="0"/>
                <a:cs typeface="Arial" panose="020B0604020202020204" pitchFamily="34" charset="0"/>
              </a:rPr>
              <a:t>результат оказания государственной услуги оформляется в электронной форме, </a:t>
            </a:r>
            <a:r>
              <a:rPr lang="ru-RU" b="1" dirty="0">
                <a:latin typeface="Arial" panose="020B0604020202020204" pitchFamily="34" charset="0"/>
                <a:cs typeface="Arial" panose="020B0604020202020204" pitchFamily="34" charset="0"/>
              </a:rPr>
              <a:t>распечатывается,</a:t>
            </a:r>
            <a:r>
              <a:rPr lang="ru-RU" dirty="0">
                <a:latin typeface="Arial" panose="020B0604020202020204" pitchFamily="34" charset="0"/>
                <a:cs typeface="Arial" panose="020B0604020202020204" pitchFamily="34" charset="0"/>
              </a:rPr>
              <a:t> </a:t>
            </a:r>
            <a:r>
              <a:rPr lang="ru-RU" b="1" dirty="0">
                <a:latin typeface="Arial" panose="020B0604020202020204" pitchFamily="34" charset="0"/>
                <a:cs typeface="Arial" panose="020B0604020202020204" pitchFamily="34" charset="0"/>
              </a:rPr>
              <a:t>заверяется печатью и подписью уполномоченного лица </a:t>
            </a:r>
            <a:r>
              <a:rPr lang="ru-RU" b="1" dirty="0" err="1">
                <a:latin typeface="Arial" panose="020B0604020202020204" pitchFamily="34" charset="0"/>
                <a:cs typeface="Arial" panose="020B0604020202020204" pitchFamily="34" charset="0"/>
              </a:rPr>
              <a:t>услугодателя</a:t>
            </a:r>
            <a:r>
              <a:rPr lang="ru-RU" dirty="0">
                <a:latin typeface="Arial" panose="020B0604020202020204" pitchFamily="34" charset="0"/>
                <a:cs typeface="Arial" panose="020B0604020202020204" pitchFamily="34" charset="0"/>
              </a:rPr>
              <a:t>.</a:t>
            </a:r>
          </a:p>
          <a:p>
            <a:pPr marL="0" indent="447675" algn="just" fontAlgn="base">
              <a:tabLst>
                <a:tab pos="630238" algn="l"/>
              </a:tabLst>
            </a:pPr>
            <a:r>
              <a:rPr lang="ru-RU" dirty="0" smtClean="0">
                <a:latin typeface="Arial" panose="020B0604020202020204" pitchFamily="34" charset="0"/>
                <a:cs typeface="Arial" panose="020B0604020202020204" pitchFamily="34" charset="0"/>
              </a:rPr>
              <a:t>На </a:t>
            </a:r>
            <a:r>
              <a:rPr lang="ru-RU" dirty="0">
                <a:latin typeface="Arial" panose="020B0604020202020204" pitchFamily="34" charset="0"/>
                <a:cs typeface="Arial" panose="020B0604020202020204" pitchFamily="34" charset="0"/>
              </a:rPr>
              <a:t>портале результат оказания государственной услуги направляется и хранится в "</a:t>
            </a:r>
            <a:r>
              <a:rPr lang="ru-RU" b="1" dirty="0">
                <a:latin typeface="Arial" panose="020B0604020202020204" pitchFamily="34" charset="0"/>
                <a:cs typeface="Arial" panose="020B0604020202020204" pitchFamily="34" charset="0"/>
              </a:rPr>
              <a:t>личном кабинете" </a:t>
            </a:r>
            <a:r>
              <a:rPr lang="ru-RU" dirty="0" err="1">
                <a:latin typeface="Arial" panose="020B0604020202020204" pitchFamily="34" charset="0"/>
                <a:cs typeface="Arial" panose="020B0604020202020204" pitchFamily="34" charset="0"/>
              </a:rPr>
              <a:t>услугополучателя</a:t>
            </a:r>
            <a:r>
              <a:rPr lang="ru-RU" dirty="0">
                <a:latin typeface="Arial" panose="020B0604020202020204" pitchFamily="34" charset="0"/>
                <a:cs typeface="Arial" panose="020B0604020202020204" pitchFamily="34" charset="0"/>
              </a:rPr>
              <a:t> в форме электронного документа, подписанного </a:t>
            </a:r>
            <a:r>
              <a:rPr lang="ru-RU" b="1" dirty="0">
                <a:latin typeface="Arial" panose="020B0604020202020204" pitchFamily="34" charset="0"/>
                <a:cs typeface="Arial" panose="020B0604020202020204" pitchFamily="34" charset="0"/>
              </a:rPr>
              <a:t>электронной цифровой подписью </a:t>
            </a:r>
            <a:r>
              <a:rPr lang="ru-RU" dirty="0">
                <a:latin typeface="Arial" panose="020B0604020202020204" pitchFamily="34" charset="0"/>
                <a:cs typeface="Arial" panose="020B0604020202020204" pitchFamily="34" charset="0"/>
              </a:rPr>
              <a:t>(далее – ЭЦП) уполномоченного лица </a:t>
            </a:r>
            <a:r>
              <a:rPr lang="ru-RU" dirty="0" err="1">
                <a:latin typeface="Arial" panose="020B0604020202020204" pitchFamily="34" charset="0"/>
                <a:cs typeface="Arial" panose="020B0604020202020204" pitchFamily="34" charset="0"/>
              </a:rPr>
              <a:t>услугодателя</a:t>
            </a:r>
            <a:r>
              <a:rPr lang="ru-RU" dirty="0" smtClean="0">
                <a:latin typeface="Arial" panose="020B0604020202020204" pitchFamily="34" charset="0"/>
                <a:cs typeface="Arial" panose="020B0604020202020204" pitchFamily="34" charset="0"/>
              </a:rPr>
              <a:t>.</a:t>
            </a:r>
          </a:p>
          <a:p>
            <a:pPr marL="0" indent="447675" algn="just" fontAlgn="base">
              <a:tabLst>
                <a:tab pos="630238" algn="l"/>
              </a:tabLst>
            </a:pPr>
            <a:endParaRPr lang="ru-RU" dirty="0">
              <a:latin typeface="Arial" panose="020B0604020202020204" pitchFamily="34" charset="0"/>
              <a:cs typeface="Arial" panose="020B0604020202020204" pitchFamily="34" charset="0"/>
            </a:endParaRPr>
          </a:p>
          <a:p>
            <a:pPr marL="0" indent="447675" algn="just" fontAlgn="base">
              <a:tabLst>
                <a:tab pos="630238" algn="l"/>
              </a:tabLst>
            </a:pPr>
            <a:r>
              <a:rPr lang="ru-RU" dirty="0" smtClean="0">
                <a:latin typeface="Arial" panose="020B0604020202020204" pitchFamily="34" charset="0"/>
                <a:cs typeface="Arial" panose="020B0604020202020204" pitchFamily="34" charset="0"/>
              </a:rPr>
              <a:t>Государственная </a:t>
            </a:r>
            <a:r>
              <a:rPr lang="ru-RU" dirty="0">
                <a:latin typeface="Arial" panose="020B0604020202020204" pitchFamily="34" charset="0"/>
                <a:cs typeface="Arial" panose="020B0604020202020204" pitchFamily="34" charset="0"/>
              </a:rPr>
              <a:t>услуга оказывается </a:t>
            </a:r>
            <a:r>
              <a:rPr lang="ru-RU" b="1" dirty="0">
                <a:latin typeface="Arial" panose="020B0604020202020204" pitchFamily="34" charset="0"/>
                <a:cs typeface="Arial" panose="020B0604020202020204" pitchFamily="34" charset="0"/>
              </a:rPr>
              <a:t>бесплатно</a:t>
            </a:r>
            <a:r>
              <a:rPr lang="ru-RU" dirty="0">
                <a:latin typeface="Arial" panose="020B0604020202020204" pitchFamily="34" charset="0"/>
                <a:cs typeface="Arial" panose="020B0604020202020204" pitchFamily="34" charset="0"/>
              </a:rPr>
              <a:t> физическим </a:t>
            </a:r>
            <a:r>
              <a:rPr lang="ru-RU" dirty="0" smtClean="0">
                <a:latin typeface="Arial" panose="020B0604020202020204" pitchFamily="34" charset="0"/>
                <a:cs typeface="Arial" panose="020B0604020202020204" pitchFamily="34" charset="0"/>
              </a:rPr>
              <a:t>лицам</a:t>
            </a:r>
            <a:endParaRPr lang="ru-RU" dirty="0">
              <a:latin typeface="Arial" panose="020B0604020202020204" pitchFamily="34" charset="0"/>
              <a:cs typeface="Arial" panose="020B0604020202020204" pitchFamily="34" charset="0"/>
            </a:endParaRP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1287941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4363" y="432098"/>
            <a:ext cx="9793088" cy="1200150"/>
          </a:xfrm>
        </p:spPr>
        <p:txBody>
          <a:bodyPr>
            <a:noAutofit/>
          </a:bodyPr>
          <a:lstStyle/>
          <a:p>
            <a:r>
              <a:rPr lang="ru-RU" sz="3600" b="1" dirty="0">
                <a:latin typeface="Arial" panose="020B0604020202020204" pitchFamily="34" charset="0"/>
                <a:cs typeface="Arial" panose="020B0604020202020204" pitchFamily="34" charset="0"/>
              </a:rPr>
              <a:t>Основаниями для отказа в оказании </a:t>
            </a:r>
            <a:r>
              <a:rPr lang="ru-RU" sz="3600" dirty="0">
                <a:latin typeface="Arial" panose="020B0604020202020204" pitchFamily="34" charset="0"/>
                <a:cs typeface="Arial" panose="020B0604020202020204" pitchFamily="34" charset="0"/>
              </a:rPr>
              <a:t>государственной услуги являются</a:t>
            </a:r>
            <a:r>
              <a:rPr lang="ru-RU" sz="3600" dirty="0" smtClean="0">
                <a:latin typeface="Arial" panose="020B0604020202020204" pitchFamily="34" charset="0"/>
                <a:cs typeface="Arial" panose="020B0604020202020204" pitchFamily="34" charset="0"/>
              </a:rPr>
              <a:t>:</a:t>
            </a:r>
            <a:endParaRPr lang="ru-RU" sz="3600" dirty="0"/>
          </a:p>
        </p:txBody>
      </p:sp>
      <p:sp>
        <p:nvSpPr>
          <p:cNvPr id="3" name="Объект 2"/>
          <p:cNvSpPr>
            <a:spLocks noGrp="1"/>
          </p:cNvSpPr>
          <p:nvPr>
            <p:ph idx="1"/>
          </p:nvPr>
        </p:nvSpPr>
        <p:spPr>
          <a:xfrm>
            <a:off x="540147" y="1944266"/>
            <a:ext cx="11737304" cy="3960440"/>
          </a:xfrm>
        </p:spPr>
        <p:txBody>
          <a:bodyPr>
            <a:noAutofit/>
          </a:bodyPr>
          <a:lstStyle/>
          <a:p>
            <a:pPr marL="0" indent="0" algn="just" fontAlgn="base">
              <a:buNone/>
            </a:pPr>
            <a:r>
              <a:rPr lang="ru-RU" sz="1800" b="1" dirty="0" smtClean="0">
                <a:solidFill>
                  <a:srgbClr val="FF0000"/>
                </a:solidFill>
                <a:latin typeface="Arial Black" pitchFamily="34" charset="0"/>
                <a:cs typeface="Arial" panose="020B0604020202020204" pitchFamily="34" charset="0"/>
              </a:rPr>
              <a:t>1</a:t>
            </a:r>
            <a:r>
              <a:rPr lang="ru-RU" sz="1800" b="1" dirty="0">
                <a:solidFill>
                  <a:srgbClr val="FF0000"/>
                </a:solidFill>
                <a:latin typeface="Arial Black" pitchFamily="34" charset="0"/>
                <a:cs typeface="Arial" panose="020B0604020202020204" pitchFamily="34" charset="0"/>
              </a:rPr>
              <a:t>)</a:t>
            </a:r>
            <a:r>
              <a:rPr lang="ru-RU" sz="1800" dirty="0">
                <a:latin typeface="Arial Black" pitchFamily="34" charset="0"/>
                <a:cs typeface="Arial" panose="020B0604020202020204" pitchFamily="34" charset="0"/>
              </a:rPr>
              <a:t> </a:t>
            </a:r>
            <a:r>
              <a:rPr lang="ru-RU" sz="1800" u="sng" dirty="0">
                <a:latin typeface="Arial Black" pitchFamily="34" charset="0"/>
                <a:cs typeface="Arial" panose="020B0604020202020204" pitchFamily="34" charset="0"/>
              </a:rPr>
              <a:t>установление недостоверности документов</a:t>
            </a:r>
            <a:r>
              <a:rPr lang="ru-RU" sz="1800" dirty="0">
                <a:latin typeface="Arial Black" pitchFamily="34" charset="0"/>
                <a:cs typeface="Arial" panose="020B0604020202020204" pitchFamily="34" charset="0"/>
              </a:rPr>
              <a:t>, представленных </a:t>
            </a:r>
            <a:r>
              <a:rPr lang="ru-RU" sz="1800" dirty="0" err="1">
                <a:latin typeface="Arial Black" pitchFamily="34" charset="0"/>
                <a:cs typeface="Arial" panose="020B0604020202020204" pitchFamily="34" charset="0"/>
              </a:rPr>
              <a:t>услугополучателем</a:t>
            </a:r>
            <a:r>
              <a:rPr lang="ru-RU" sz="1800" dirty="0">
                <a:latin typeface="Arial Black" pitchFamily="34" charset="0"/>
                <a:cs typeface="Arial" panose="020B0604020202020204" pitchFamily="34" charset="0"/>
              </a:rPr>
              <a:t> для получения государственной услуги, и (или) данных (сведений), содержащихся в них;</a:t>
            </a:r>
          </a:p>
          <a:p>
            <a:pPr marL="0" indent="0" algn="just" fontAlgn="base">
              <a:buNone/>
            </a:pPr>
            <a:r>
              <a:rPr lang="ru-RU" sz="1800" b="1" dirty="0" smtClean="0">
                <a:solidFill>
                  <a:srgbClr val="FF0000"/>
                </a:solidFill>
                <a:latin typeface="Arial Black" pitchFamily="34" charset="0"/>
                <a:cs typeface="Arial" panose="020B0604020202020204" pitchFamily="34" charset="0"/>
              </a:rPr>
              <a:t>2</a:t>
            </a:r>
            <a:r>
              <a:rPr lang="ru-RU" sz="1800" b="1" dirty="0">
                <a:solidFill>
                  <a:srgbClr val="FF0000"/>
                </a:solidFill>
                <a:latin typeface="Arial Black" pitchFamily="34" charset="0"/>
                <a:cs typeface="Arial" panose="020B0604020202020204" pitchFamily="34" charset="0"/>
              </a:rPr>
              <a:t>)</a:t>
            </a:r>
            <a:r>
              <a:rPr lang="ru-RU" sz="1800" dirty="0">
                <a:latin typeface="Arial Black" pitchFamily="34" charset="0"/>
                <a:cs typeface="Arial" panose="020B0604020202020204" pitchFamily="34" charset="0"/>
              </a:rPr>
              <a:t> </a:t>
            </a:r>
            <a:r>
              <a:rPr lang="ru-RU" sz="1800" b="1" u="sng" dirty="0">
                <a:latin typeface="Arial Black" pitchFamily="34" charset="0"/>
                <a:cs typeface="Arial" panose="020B0604020202020204" pitchFamily="34" charset="0"/>
              </a:rPr>
              <a:t>несоответствие </a:t>
            </a:r>
            <a:r>
              <a:rPr lang="ru-RU" sz="1800" b="1" u="sng" dirty="0" err="1">
                <a:latin typeface="Arial Black" pitchFamily="34" charset="0"/>
                <a:cs typeface="Arial" panose="020B0604020202020204" pitchFamily="34" charset="0"/>
              </a:rPr>
              <a:t>услугополучателя</a:t>
            </a:r>
            <a:r>
              <a:rPr lang="ru-RU" sz="1800" b="1" u="sng" dirty="0">
                <a:latin typeface="Arial Black" pitchFamily="34" charset="0"/>
                <a:cs typeface="Arial" panose="020B0604020202020204" pitchFamily="34" charset="0"/>
              </a:rPr>
              <a:t> и (</a:t>
            </a:r>
            <a:r>
              <a:rPr lang="ru-RU" sz="1800" b="1" u="sng" dirty="0" smtClean="0">
                <a:latin typeface="Arial Black" pitchFamily="34" charset="0"/>
                <a:cs typeface="Arial" panose="020B0604020202020204" pitchFamily="34" charset="0"/>
              </a:rPr>
              <a:t>или) </a:t>
            </a:r>
            <a:r>
              <a:rPr lang="ru-RU" sz="1800" b="1" u="sng" dirty="0">
                <a:latin typeface="Arial Black" pitchFamily="34" charset="0"/>
                <a:cs typeface="Arial" panose="020B0604020202020204" pitchFamily="34" charset="0"/>
              </a:rPr>
              <a:t>представленных </a:t>
            </a:r>
            <a:r>
              <a:rPr lang="ru-RU" sz="1800" b="1" u="sng" dirty="0" smtClean="0">
                <a:latin typeface="Arial Black" pitchFamily="34" charset="0"/>
                <a:cs typeface="Arial" panose="020B0604020202020204" pitchFamily="34" charset="0"/>
              </a:rPr>
              <a:t>материалов</a:t>
            </a:r>
            <a:r>
              <a:rPr lang="ru-RU" sz="1800" dirty="0" smtClean="0">
                <a:latin typeface="Arial Black" pitchFamily="34" charset="0"/>
                <a:cs typeface="Arial" panose="020B0604020202020204" pitchFamily="34" charset="0"/>
              </a:rPr>
              <a:t>, объектов, данных и сведений, необходимых для оказания государственной услуги</a:t>
            </a:r>
            <a:r>
              <a:rPr lang="ru-RU" sz="1800" dirty="0">
                <a:latin typeface="Arial Black" pitchFamily="34" charset="0"/>
                <a:cs typeface="Arial" panose="020B0604020202020204" pitchFamily="34" charset="0"/>
              </a:rPr>
              <a:t>, требованиям, установленным постановлением Правительства Республики Казахстан от 25 января 2008 года № 64 "Об утверждении Правил формирования, направления расходования и учета средств, выделяемых на оказание финансовой и материальной помощи обучающимся и воспитанникам государственных учреждений образования из семей, имеющих право на получение государственной адресной социальной помощи, а также из семей, не получающих государственную адресную социальную помощь, в которых среднедушевой доход ниже величины прожиточного минимума, и детям - сиротам, детям, оставшимся без попечения родителей, проживающим в семьях, детям из семей, требующих экстренной помощи в результате чрезвычайных ситуаций, и иным категориям обучающихся и воспитанников";</a:t>
            </a:r>
          </a:p>
          <a:p>
            <a:pPr marL="0" indent="0" algn="just" fontAlgn="base">
              <a:buNone/>
            </a:pPr>
            <a:r>
              <a:rPr lang="ru-RU" sz="1800" b="1" dirty="0" smtClean="0">
                <a:solidFill>
                  <a:srgbClr val="FF0000"/>
                </a:solidFill>
                <a:latin typeface="Arial Black" pitchFamily="34" charset="0"/>
                <a:cs typeface="Arial" panose="020B0604020202020204" pitchFamily="34" charset="0"/>
              </a:rPr>
              <a:t>3</a:t>
            </a:r>
            <a:r>
              <a:rPr lang="ru-RU" sz="1800" b="1" dirty="0">
                <a:solidFill>
                  <a:srgbClr val="FF0000"/>
                </a:solidFill>
                <a:latin typeface="Arial Black" pitchFamily="34" charset="0"/>
                <a:cs typeface="Arial" panose="020B0604020202020204" pitchFamily="34" charset="0"/>
              </a:rPr>
              <a:t>)</a:t>
            </a:r>
            <a:r>
              <a:rPr lang="ru-RU" sz="1800" dirty="0">
                <a:latin typeface="Arial Black" pitchFamily="34" charset="0"/>
                <a:cs typeface="Arial" panose="020B0604020202020204" pitchFamily="34" charset="0"/>
              </a:rPr>
              <a:t> в отношении </a:t>
            </a:r>
            <a:r>
              <a:rPr lang="ru-RU" sz="1800" dirty="0" err="1">
                <a:latin typeface="Arial Black" pitchFamily="34" charset="0"/>
                <a:cs typeface="Arial" panose="020B0604020202020204" pitchFamily="34" charset="0"/>
              </a:rPr>
              <a:t>услугополучателя</a:t>
            </a:r>
            <a:r>
              <a:rPr lang="ru-RU" sz="1800" dirty="0">
                <a:latin typeface="Arial Black" pitchFamily="34" charset="0"/>
                <a:cs typeface="Arial" panose="020B0604020202020204" pitchFamily="34" charset="0"/>
              </a:rPr>
              <a:t> имеется </a:t>
            </a:r>
            <a:r>
              <a:rPr lang="ru-RU" sz="1800" b="1" dirty="0">
                <a:latin typeface="Arial Black" pitchFamily="34" charset="0"/>
                <a:cs typeface="Arial" panose="020B0604020202020204" pitchFamily="34" charset="0"/>
              </a:rPr>
              <a:t>вступившее в законную силу </a:t>
            </a:r>
            <a:r>
              <a:rPr lang="ru-RU" sz="1800" b="1" u="sng" dirty="0">
                <a:latin typeface="Arial Black" pitchFamily="34" charset="0"/>
                <a:cs typeface="Arial" panose="020B0604020202020204" pitchFamily="34" charset="0"/>
              </a:rPr>
              <a:t>решение суда</a:t>
            </a:r>
            <a:r>
              <a:rPr lang="ru-RU" sz="1800" dirty="0">
                <a:latin typeface="Arial Black" pitchFamily="34" charset="0"/>
                <a:cs typeface="Arial" panose="020B0604020202020204" pitchFamily="34" charset="0"/>
              </a:rPr>
              <a:t>, на основании которого </a:t>
            </a:r>
            <a:r>
              <a:rPr lang="ru-RU" sz="1800" dirty="0" err="1">
                <a:latin typeface="Arial Black" pitchFamily="34" charset="0"/>
                <a:cs typeface="Arial" panose="020B0604020202020204" pitchFamily="34" charset="0"/>
              </a:rPr>
              <a:t>услугополучатель</a:t>
            </a:r>
            <a:r>
              <a:rPr lang="ru-RU" sz="1800" dirty="0">
                <a:latin typeface="Arial Black" pitchFamily="34" charset="0"/>
                <a:cs typeface="Arial" panose="020B0604020202020204" pitchFamily="34" charset="0"/>
              </a:rPr>
              <a:t> лишен </a:t>
            </a:r>
            <a:r>
              <a:rPr lang="ru-RU" sz="1800" u="sng" dirty="0">
                <a:latin typeface="Arial Black" pitchFamily="34" charset="0"/>
                <a:cs typeface="Arial" panose="020B0604020202020204" pitchFamily="34" charset="0"/>
              </a:rPr>
              <a:t>специального права, связанного с получением государственной услуги</a:t>
            </a:r>
            <a:r>
              <a:rPr lang="ru-RU" sz="1800" u="sng" dirty="0" smtClean="0">
                <a:latin typeface="Arial Black" pitchFamily="34" charset="0"/>
                <a:cs typeface="Arial" panose="020B0604020202020204" pitchFamily="34" charset="0"/>
              </a:rPr>
              <a:t>.</a:t>
            </a:r>
            <a:endParaRPr lang="ru-RU" sz="1800" u="sng" dirty="0">
              <a:latin typeface="Arial Black" pitchFamily="34" charset="0"/>
              <a:cs typeface="Arial" panose="020B0604020202020204" pitchFamily="34" charset="0"/>
            </a:endParaRP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4141314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8459" y="240060"/>
            <a:ext cx="8623038" cy="1200150"/>
          </a:xfrm>
        </p:spPr>
        <p:txBody>
          <a:bodyPr>
            <a:noAutofit/>
          </a:bodyPr>
          <a:lstStyle/>
          <a:p>
            <a:r>
              <a:rPr lang="ru-RU" sz="1800" b="1" dirty="0">
                <a:latin typeface="Arial" panose="020B0604020202020204" pitchFamily="34" charset="0"/>
                <a:cs typeface="Arial" panose="020B0604020202020204" pitchFamily="34" charset="0"/>
              </a:rPr>
              <a:t>Регламент государственной </a:t>
            </a:r>
            <a:r>
              <a:rPr lang="ru-RU" sz="1800" b="1" dirty="0" smtClean="0">
                <a:latin typeface="Arial" panose="020B0604020202020204" pitchFamily="34" charset="0"/>
                <a:cs typeface="Arial" panose="020B0604020202020204" pitchFamily="34" charset="0"/>
              </a:rPr>
              <a:t>услуги «Предоставление </a:t>
            </a:r>
            <a:r>
              <a:rPr lang="ru-RU" sz="1800" b="1" dirty="0">
                <a:latin typeface="Arial" panose="020B0604020202020204" pitchFamily="34" charset="0"/>
                <a:cs typeface="Arial" panose="020B0604020202020204" pitchFamily="34" charset="0"/>
              </a:rPr>
              <a:t>бесплатного и льготного </a:t>
            </a:r>
            <a:r>
              <a:rPr lang="ru-RU" sz="1800" b="1" dirty="0" smtClean="0">
                <a:latin typeface="Arial" panose="020B0604020202020204" pitchFamily="34" charset="0"/>
                <a:cs typeface="Arial" panose="020B0604020202020204" pitchFamily="34" charset="0"/>
              </a:rPr>
              <a:t>питания отдельным </a:t>
            </a:r>
            <a:r>
              <a:rPr lang="ru-RU" sz="1800" b="1" dirty="0">
                <a:latin typeface="Arial" panose="020B0604020202020204" pitchFamily="34" charset="0"/>
                <a:cs typeface="Arial" panose="020B0604020202020204" pitchFamily="34" charset="0"/>
              </a:rPr>
              <a:t>категориям </a:t>
            </a:r>
            <a:r>
              <a:rPr lang="ru-RU" sz="1800" b="1" dirty="0" smtClean="0">
                <a:latin typeface="Arial" panose="020B0604020202020204" pitchFamily="34" charset="0"/>
                <a:cs typeface="Arial" panose="020B0604020202020204" pitchFamily="34" charset="0"/>
              </a:rPr>
              <a:t>обучающихся и </a:t>
            </a:r>
            <a:r>
              <a:rPr lang="ru-RU" sz="1800" b="1" dirty="0">
                <a:latin typeface="Arial" panose="020B0604020202020204" pitchFamily="34" charset="0"/>
                <a:cs typeface="Arial" panose="020B0604020202020204" pitchFamily="34" charset="0"/>
              </a:rPr>
              <a:t>воспитанников в общеобразовательных школах</a:t>
            </a:r>
            <a:r>
              <a:rPr lang="ru-RU" sz="1800" b="1" dirty="0" smtClean="0">
                <a:latin typeface="Arial" panose="020B0604020202020204" pitchFamily="34" charset="0"/>
                <a:cs typeface="Arial" panose="020B0604020202020204" pitchFamily="34" charset="0"/>
              </a:rPr>
              <a:t>»</a:t>
            </a:r>
            <a:br>
              <a:rPr lang="ru-RU" sz="1800" b="1" dirty="0" smtClean="0">
                <a:latin typeface="Arial" panose="020B0604020202020204" pitchFamily="34" charset="0"/>
                <a:cs typeface="Arial" panose="020B0604020202020204" pitchFamily="34" charset="0"/>
              </a:rPr>
            </a:br>
            <a:r>
              <a:rPr lang="ru-RU" sz="1800" b="1" dirty="0" smtClean="0">
                <a:latin typeface="Arial" panose="020B0604020202020204" pitchFamily="34" charset="0"/>
                <a:cs typeface="Arial" panose="020B0604020202020204" pitchFamily="34" charset="0"/>
              </a:rPr>
              <a:t> Утвержден постановлением </a:t>
            </a:r>
            <a:r>
              <a:rPr lang="ru-RU" sz="1800" b="1" dirty="0" err="1" smtClean="0">
                <a:latin typeface="Arial" panose="020B0604020202020204" pitchFamily="34" charset="0"/>
                <a:cs typeface="Arial" panose="020B0604020202020204" pitchFamily="34" charset="0"/>
              </a:rPr>
              <a:t>акимата</a:t>
            </a:r>
            <a:r>
              <a:rPr lang="ru-RU" sz="1800" b="1" dirty="0" smtClean="0">
                <a:latin typeface="Arial" panose="020B0604020202020204" pitchFamily="34" charset="0"/>
                <a:cs typeface="Arial" panose="020B0604020202020204" pitchFamily="34" charset="0"/>
              </a:rPr>
              <a:t> Павлодарской области от «24» </a:t>
            </a:r>
            <a:r>
              <a:rPr lang="ru-RU" sz="1800" b="1" dirty="0">
                <a:latin typeface="Arial" panose="020B0604020202020204" pitchFamily="34" charset="0"/>
                <a:cs typeface="Arial" panose="020B0604020202020204" pitchFamily="34" charset="0"/>
              </a:rPr>
              <a:t>июня 2015 года № </a:t>
            </a:r>
            <a:r>
              <a:rPr lang="ru-RU" sz="1800" b="1" dirty="0" smtClean="0">
                <a:latin typeface="Arial" panose="020B0604020202020204" pitchFamily="34" charset="0"/>
                <a:cs typeface="Arial" panose="020B0604020202020204" pitchFamily="34" charset="0"/>
              </a:rPr>
              <a:t>181/6</a:t>
            </a:r>
            <a:endParaRPr lang="ru-RU" sz="18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52115" y="1584226"/>
            <a:ext cx="12349460" cy="5472608"/>
          </a:xfrm>
        </p:spPr>
        <p:txBody>
          <a:bodyPr>
            <a:normAutofit fontScale="40000" lnSpcReduction="20000"/>
          </a:bodyPr>
          <a:lstStyle/>
          <a:p>
            <a:pPr marL="0" indent="0" algn="just">
              <a:buNone/>
            </a:pPr>
            <a:r>
              <a:rPr lang="ru-RU" b="1" dirty="0">
                <a:latin typeface="Arial" panose="020B0604020202020204" pitchFamily="34" charset="0"/>
                <a:cs typeface="Arial" panose="020B0604020202020204" pitchFamily="34" charset="0"/>
              </a:rPr>
              <a:t>Содержание каждой процедуры (действия), входящей в состав процесса оказания государственной услуги, длительность и последовательность его выполнения, в том числе этапы прохождения процедур (действий):</a:t>
            </a:r>
          </a:p>
          <a:p>
            <a:pPr algn="just"/>
            <a:endParaRPr lang="ru-RU" dirty="0">
              <a:latin typeface="Arial" panose="020B0604020202020204" pitchFamily="34" charset="0"/>
              <a:cs typeface="Arial" panose="020B0604020202020204" pitchFamily="34" charset="0"/>
            </a:endParaRPr>
          </a:p>
          <a:p>
            <a:pPr marL="0" indent="0" algn="just">
              <a:buNone/>
            </a:pPr>
            <a:r>
              <a:rPr lang="ru-RU" dirty="0" smtClean="0">
                <a:latin typeface="Arial" panose="020B0604020202020204" pitchFamily="34" charset="0"/>
                <a:cs typeface="Arial" panose="020B0604020202020204" pitchFamily="34" charset="0"/>
              </a:rPr>
              <a:t>1</a:t>
            </a:r>
            <a:r>
              <a:rPr lang="ru-RU" dirty="0">
                <a:latin typeface="Arial" panose="020B0604020202020204" pitchFamily="34" charset="0"/>
                <a:cs typeface="Arial" panose="020B0604020202020204" pitchFamily="34" charset="0"/>
              </a:rPr>
              <a:t>) </a:t>
            </a:r>
            <a:r>
              <a:rPr lang="ru-RU" b="1" dirty="0">
                <a:latin typeface="Arial" panose="020B0604020202020204" pitchFamily="34" charset="0"/>
                <a:cs typeface="Arial" panose="020B0604020202020204" pitchFamily="34" charset="0"/>
              </a:rPr>
              <a:t>сотрудник канцелярии </a:t>
            </a:r>
            <a:r>
              <a:rPr lang="ru-RU" b="1" dirty="0" err="1">
                <a:latin typeface="Arial" panose="020B0604020202020204" pitchFamily="34" charset="0"/>
                <a:cs typeface="Arial" panose="020B0604020202020204" pitchFamily="34" charset="0"/>
              </a:rPr>
              <a:t>услугодателя</a:t>
            </a:r>
            <a:r>
              <a:rPr lang="ru-RU" b="1" dirty="0">
                <a:latin typeface="Arial" panose="020B0604020202020204" pitchFamily="34" charset="0"/>
                <a:cs typeface="Arial" panose="020B0604020202020204" pitchFamily="34" charset="0"/>
              </a:rPr>
              <a:t> осуществляет прием и регистрацию </a:t>
            </a:r>
            <a:r>
              <a:rPr lang="ru-RU" dirty="0">
                <a:latin typeface="Arial" panose="020B0604020202020204" pitchFamily="34" charset="0"/>
                <a:cs typeface="Arial" panose="020B0604020202020204" pitchFamily="34" charset="0"/>
              </a:rPr>
              <a:t>полученных от </a:t>
            </a:r>
            <a:r>
              <a:rPr lang="ru-RU" dirty="0" err="1">
                <a:latin typeface="Arial" panose="020B0604020202020204" pitchFamily="34" charset="0"/>
                <a:cs typeface="Arial" panose="020B0604020202020204" pitchFamily="34" charset="0"/>
              </a:rPr>
              <a:t>услугополучателя</a:t>
            </a:r>
            <a:r>
              <a:rPr lang="ru-RU" dirty="0">
                <a:latin typeface="Arial" panose="020B0604020202020204" pitchFamily="34" charset="0"/>
                <a:cs typeface="Arial" panose="020B0604020202020204" pitchFamily="34" charset="0"/>
              </a:rPr>
              <a:t> документов, сверяет копии документов с оригиналами документов, возвращает оригиналы </a:t>
            </a:r>
            <a:r>
              <a:rPr lang="ru-RU" dirty="0" err="1">
                <a:latin typeface="Arial" panose="020B0604020202020204" pitchFamily="34" charset="0"/>
                <a:cs typeface="Arial" panose="020B0604020202020204" pitchFamily="34" charset="0"/>
              </a:rPr>
              <a:t>услугополучателюс</a:t>
            </a:r>
            <a:r>
              <a:rPr lang="ru-RU" dirty="0">
                <a:latin typeface="Arial" panose="020B0604020202020204" pitchFamily="34" charset="0"/>
                <a:cs typeface="Arial" panose="020B0604020202020204" pitchFamily="34" charset="0"/>
              </a:rPr>
              <a:t> распиской о приеме документов и передает на рассмотрение руководителю </a:t>
            </a:r>
            <a:r>
              <a:rPr lang="ru-RU" dirty="0" err="1">
                <a:latin typeface="Arial" panose="020B0604020202020204" pitchFamily="34" charset="0"/>
                <a:cs typeface="Arial" panose="020B0604020202020204" pitchFamily="34" charset="0"/>
              </a:rPr>
              <a:t>услугодателя</a:t>
            </a:r>
            <a:r>
              <a:rPr lang="ru-RU" dirty="0">
                <a:latin typeface="Arial" panose="020B0604020202020204" pitchFamily="34" charset="0"/>
                <a:cs typeface="Arial" panose="020B0604020202020204" pitchFamily="34" charset="0"/>
              </a:rPr>
              <a:t> – </a:t>
            </a:r>
            <a:r>
              <a:rPr lang="ru-RU" b="1" dirty="0">
                <a:latin typeface="Arial" panose="020B0604020202020204" pitchFamily="34" charset="0"/>
                <a:cs typeface="Arial" panose="020B0604020202020204" pitchFamily="34" charset="0"/>
              </a:rPr>
              <a:t>15 (пятнадцать) минут.</a:t>
            </a:r>
          </a:p>
          <a:p>
            <a:pPr algn="just"/>
            <a:endParaRPr lang="ru-RU" dirty="0">
              <a:latin typeface="Arial" panose="020B0604020202020204" pitchFamily="34" charset="0"/>
              <a:cs typeface="Arial" panose="020B0604020202020204" pitchFamily="34" charset="0"/>
            </a:endParaRPr>
          </a:p>
          <a:p>
            <a:pPr marL="0" indent="0" algn="just">
              <a:buNone/>
            </a:pPr>
            <a:r>
              <a:rPr lang="ru-RU" dirty="0" smtClean="0">
                <a:latin typeface="Arial" panose="020B0604020202020204" pitchFamily="34" charset="0"/>
                <a:cs typeface="Arial" panose="020B0604020202020204" pitchFamily="34" charset="0"/>
              </a:rPr>
              <a:t>В </a:t>
            </a:r>
            <a:r>
              <a:rPr lang="ru-RU" dirty="0">
                <a:latin typeface="Arial" panose="020B0604020202020204" pitchFamily="34" charset="0"/>
                <a:cs typeface="Arial" panose="020B0604020202020204" pitchFamily="34" charset="0"/>
              </a:rPr>
              <a:t>случае предоставления </a:t>
            </a:r>
            <a:r>
              <a:rPr lang="ru-RU" dirty="0" err="1">
                <a:latin typeface="Arial" panose="020B0604020202020204" pitchFamily="34" charset="0"/>
                <a:cs typeface="Arial" panose="020B0604020202020204" pitchFamily="34" charset="0"/>
              </a:rPr>
              <a:t>услугополучателем</a:t>
            </a:r>
            <a:r>
              <a:rPr lang="ru-RU" dirty="0">
                <a:latin typeface="Arial" panose="020B0604020202020204" pitchFamily="34" charset="0"/>
                <a:cs typeface="Arial" panose="020B0604020202020204" pitchFamily="34" charset="0"/>
              </a:rPr>
              <a:t> неполного пакета документов согласно пункту 9 Стандарта и (или) </a:t>
            </a:r>
            <a:r>
              <a:rPr lang="ru-RU" b="1" dirty="0">
                <a:latin typeface="Arial" panose="020B0604020202020204" pitchFamily="34" charset="0"/>
                <a:cs typeface="Arial" panose="020B0604020202020204" pitchFamily="34" charset="0"/>
              </a:rPr>
              <a:t>документов с истекшим сроком действия </a:t>
            </a:r>
            <a:r>
              <a:rPr lang="ru-RU" b="1" dirty="0" err="1">
                <a:latin typeface="Arial" panose="020B0604020202020204" pitchFamily="34" charset="0"/>
                <a:cs typeface="Arial" panose="020B0604020202020204" pitchFamily="34" charset="0"/>
              </a:rPr>
              <a:t>услугодатель</a:t>
            </a:r>
            <a:r>
              <a:rPr lang="ru-RU" b="1" dirty="0">
                <a:latin typeface="Arial" panose="020B0604020202020204" pitchFamily="34" charset="0"/>
                <a:cs typeface="Arial" panose="020B0604020202020204" pitchFamily="34" charset="0"/>
              </a:rPr>
              <a:t> отказывает в приеме заявления.</a:t>
            </a:r>
          </a:p>
          <a:p>
            <a:pPr marL="0" indent="0" algn="just">
              <a:buNone/>
            </a:pPr>
            <a:endParaRPr lang="ru-RU" dirty="0">
              <a:latin typeface="Arial" panose="020B0604020202020204" pitchFamily="34" charset="0"/>
              <a:cs typeface="Arial" panose="020B0604020202020204" pitchFamily="34" charset="0"/>
            </a:endParaRPr>
          </a:p>
          <a:p>
            <a:pPr marL="0" indent="0" algn="just">
              <a:buNone/>
            </a:pPr>
            <a:r>
              <a:rPr lang="ru-RU" dirty="0" smtClean="0">
                <a:latin typeface="Arial" panose="020B0604020202020204" pitchFamily="34" charset="0"/>
                <a:cs typeface="Arial" panose="020B0604020202020204" pitchFamily="34" charset="0"/>
              </a:rPr>
              <a:t>2</a:t>
            </a:r>
            <a:r>
              <a:rPr lang="ru-RU" dirty="0">
                <a:latin typeface="Arial" panose="020B0604020202020204" pitchFamily="34" charset="0"/>
                <a:cs typeface="Arial" panose="020B0604020202020204" pitchFamily="34" charset="0"/>
              </a:rPr>
              <a:t>) руководитель </a:t>
            </a:r>
            <a:r>
              <a:rPr lang="ru-RU" dirty="0" err="1">
                <a:latin typeface="Arial" panose="020B0604020202020204" pitchFamily="34" charset="0"/>
                <a:cs typeface="Arial" panose="020B0604020202020204" pitchFamily="34" charset="0"/>
              </a:rPr>
              <a:t>услугодателя</a:t>
            </a:r>
            <a:r>
              <a:rPr lang="ru-RU" dirty="0">
                <a:latin typeface="Arial" panose="020B0604020202020204" pitchFamily="34" charset="0"/>
                <a:cs typeface="Arial" panose="020B0604020202020204" pitchFamily="34" charset="0"/>
              </a:rPr>
              <a:t> рассматривает и определяет ответственного исполнителя – </a:t>
            </a:r>
            <a:r>
              <a:rPr lang="ru-RU" b="1" u="sng" dirty="0">
                <a:latin typeface="Arial" panose="020B0604020202020204" pitchFamily="34" charset="0"/>
                <a:cs typeface="Arial" panose="020B0604020202020204" pitchFamily="34" charset="0"/>
              </a:rPr>
              <a:t>1 (один) рабочий день;</a:t>
            </a:r>
          </a:p>
          <a:p>
            <a:pPr algn="just"/>
            <a:endParaRPr lang="ru-RU" dirty="0">
              <a:latin typeface="Arial" panose="020B0604020202020204" pitchFamily="34" charset="0"/>
              <a:cs typeface="Arial" panose="020B0604020202020204" pitchFamily="34" charset="0"/>
            </a:endParaRPr>
          </a:p>
          <a:p>
            <a:pPr marL="0" indent="0" algn="just">
              <a:buNone/>
            </a:pPr>
            <a:r>
              <a:rPr lang="ru-RU" dirty="0" smtClean="0">
                <a:latin typeface="Arial" panose="020B0604020202020204" pitchFamily="34" charset="0"/>
                <a:cs typeface="Arial" panose="020B0604020202020204" pitchFamily="34" charset="0"/>
              </a:rPr>
              <a:t>3</a:t>
            </a:r>
            <a:r>
              <a:rPr lang="ru-RU" dirty="0">
                <a:latin typeface="Arial" panose="020B0604020202020204" pitchFamily="34" charset="0"/>
                <a:cs typeface="Arial" panose="020B0604020202020204" pitchFamily="34" charset="0"/>
              </a:rPr>
              <a:t>) </a:t>
            </a:r>
            <a:r>
              <a:rPr lang="ru-RU" b="1" dirty="0">
                <a:latin typeface="Arial" panose="020B0604020202020204" pitchFamily="34" charset="0"/>
                <a:cs typeface="Arial" panose="020B0604020202020204" pitchFamily="34" charset="0"/>
              </a:rPr>
              <a:t>ответственный исполнитель </a:t>
            </a:r>
            <a:r>
              <a:rPr lang="ru-RU" b="1" dirty="0" err="1">
                <a:latin typeface="Arial" panose="020B0604020202020204" pitchFamily="34" charset="0"/>
                <a:cs typeface="Arial" panose="020B0604020202020204" pitchFamily="34" charset="0"/>
              </a:rPr>
              <a:t>услугодателя</a:t>
            </a:r>
            <a:r>
              <a:rPr lang="ru-RU" b="1" dirty="0">
                <a:latin typeface="Arial" panose="020B0604020202020204" pitchFamily="34" charset="0"/>
                <a:cs typeface="Arial" panose="020B0604020202020204" pitchFamily="34" charset="0"/>
              </a:rPr>
              <a:t> оформляет проект справки либо мотивированный ответ </a:t>
            </a:r>
            <a:r>
              <a:rPr lang="ru-RU" dirty="0">
                <a:latin typeface="Arial" panose="020B0604020202020204" pitchFamily="34" charset="0"/>
                <a:cs typeface="Arial" panose="020B0604020202020204" pitchFamily="34" charset="0"/>
              </a:rPr>
              <a:t>об отказе в оказании государственной услуги по основаниям, предусмотренным пунктом 10 Стандарта, и направляет на рассмотрение и подписание руководителю </a:t>
            </a:r>
            <a:r>
              <a:rPr lang="ru-RU" u="sng" dirty="0">
                <a:latin typeface="Arial" panose="020B0604020202020204" pitchFamily="34" charset="0"/>
                <a:cs typeface="Arial" panose="020B0604020202020204" pitchFamily="34" charset="0"/>
              </a:rPr>
              <a:t>– </a:t>
            </a:r>
            <a:r>
              <a:rPr lang="ru-RU" b="1" u="sng" dirty="0">
                <a:latin typeface="Arial" panose="020B0604020202020204" pitchFamily="34" charset="0"/>
                <a:cs typeface="Arial" panose="020B0604020202020204" pitchFamily="34" charset="0"/>
              </a:rPr>
              <a:t>1 (один) рабочий день</a:t>
            </a:r>
            <a:r>
              <a:rPr lang="ru-RU" b="1" dirty="0">
                <a:latin typeface="Arial" panose="020B0604020202020204" pitchFamily="34" charset="0"/>
                <a:cs typeface="Arial" panose="020B0604020202020204" pitchFamily="34" charset="0"/>
              </a:rPr>
              <a:t>;</a:t>
            </a:r>
          </a:p>
          <a:p>
            <a:pPr algn="just"/>
            <a:endParaRPr lang="ru-RU" b="1" dirty="0">
              <a:latin typeface="Arial" panose="020B0604020202020204" pitchFamily="34" charset="0"/>
              <a:cs typeface="Arial" panose="020B0604020202020204" pitchFamily="34" charset="0"/>
            </a:endParaRPr>
          </a:p>
          <a:p>
            <a:pPr marL="0" indent="0" algn="just">
              <a:buNone/>
            </a:pPr>
            <a:r>
              <a:rPr lang="ru-RU" dirty="0" smtClean="0">
                <a:latin typeface="Arial" panose="020B0604020202020204" pitchFamily="34" charset="0"/>
                <a:cs typeface="Arial" panose="020B0604020202020204" pitchFamily="34" charset="0"/>
              </a:rPr>
              <a:t>4</a:t>
            </a:r>
            <a:r>
              <a:rPr lang="ru-RU" dirty="0">
                <a:latin typeface="Arial" panose="020B0604020202020204" pitchFamily="34" charset="0"/>
                <a:cs typeface="Arial" panose="020B0604020202020204" pitchFamily="34" charset="0"/>
              </a:rPr>
              <a:t>) руководитель </a:t>
            </a:r>
            <a:r>
              <a:rPr lang="ru-RU" dirty="0" err="1">
                <a:latin typeface="Arial" panose="020B0604020202020204" pitchFamily="34" charset="0"/>
                <a:cs typeface="Arial" panose="020B0604020202020204" pitchFamily="34" charset="0"/>
              </a:rPr>
              <a:t>услугодателя</a:t>
            </a:r>
            <a:r>
              <a:rPr lang="ru-RU" dirty="0">
                <a:latin typeface="Arial" panose="020B0604020202020204" pitchFamily="34" charset="0"/>
                <a:cs typeface="Arial" panose="020B0604020202020204" pitchFamily="34" charset="0"/>
              </a:rPr>
              <a:t> рассматривает, подписывает проект справки либо мотивированный ответ об отказе в оказании государственной услуги по основаниям, предусмотренным пунктом 10 Стандарта, и направляет сотруднику канцелярии </a:t>
            </a:r>
            <a:r>
              <a:rPr lang="ru-RU" dirty="0" err="1">
                <a:latin typeface="Arial" panose="020B0604020202020204" pitchFamily="34" charset="0"/>
                <a:cs typeface="Arial" panose="020B0604020202020204" pitchFamily="34" charset="0"/>
              </a:rPr>
              <a:t>услугодателя</a:t>
            </a:r>
            <a:r>
              <a:rPr lang="ru-RU" dirty="0">
                <a:latin typeface="Arial" panose="020B0604020202020204" pitchFamily="34" charset="0"/>
                <a:cs typeface="Arial" panose="020B0604020202020204" pitchFamily="34" charset="0"/>
              </a:rPr>
              <a:t> – </a:t>
            </a:r>
            <a:r>
              <a:rPr lang="ru-RU" b="1" u="sng" dirty="0">
                <a:latin typeface="Arial" panose="020B0604020202020204" pitchFamily="34" charset="0"/>
                <a:cs typeface="Arial" panose="020B0604020202020204" pitchFamily="34" charset="0"/>
              </a:rPr>
              <a:t>1 (один) рабочий день</a:t>
            </a:r>
            <a:r>
              <a:rPr lang="ru-RU" b="1" dirty="0">
                <a:latin typeface="Arial" panose="020B0604020202020204" pitchFamily="34" charset="0"/>
                <a:cs typeface="Arial" panose="020B0604020202020204" pitchFamily="34" charset="0"/>
              </a:rPr>
              <a:t>;</a:t>
            </a:r>
          </a:p>
          <a:p>
            <a:pPr algn="just"/>
            <a:endParaRPr lang="ru-RU" dirty="0">
              <a:latin typeface="Arial" panose="020B0604020202020204" pitchFamily="34" charset="0"/>
              <a:cs typeface="Arial" panose="020B0604020202020204" pitchFamily="34" charset="0"/>
            </a:endParaRPr>
          </a:p>
          <a:p>
            <a:pPr marL="0" indent="0" algn="just">
              <a:buNone/>
            </a:pPr>
            <a:r>
              <a:rPr lang="ru-RU" dirty="0" smtClean="0">
                <a:latin typeface="Arial" panose="020B0604020202020204" pitchFamily="34" charset="0"/>
                <a:cs typeface="Arial" panose="020B0604020202020204" pitchFamily="34" charset="0"/>
              </a:rPr>
              <a:t>5</a:t>
            </a:r>
            <a:r>
              <a:rPr lang="ru-RU" dirty="0">
                <a:latin typeface="Arial" panose="020B0604020202020204" pitchFamily="34" charset="0"/>
                <a:cs typeface="Arial" panose="020B0604020202020204" pitchFamily="34" charset="0"/>
              </a:rPr>
              <a:t>) </a:t>
            </a:r>
            <a:r>
              <a:rPr lang="ru-RU" b="1" dirty="0">
                <a:latin typeface="Arial" panose="020B0604020202020204" pitchFamily="34" charset="0"/>
                <a:cs typeface="Arial" panose="020B0604020202020204" pitchFamily="34" charset="0"/>
              </a:rPr>
              <a:t>сотрудник канцелярии </a:t>
            </a:r>
            <a:r>
              <a:rPr lang="ru-RU" b="1" dirty="0" err="1">
                <a:latin typeface="Arial" panose="020B0604020202020204" pitchFamily="34" charset="0"/>
                <a:cs typeface="Arial" panose="020B0604020202020204" pitchFamily="34" charset="0"/>
              </a:rPr>
              <a:t>услугодателя</a:t>
            </a:r>
            <a:r>
              <a:rPr lang="ru-RU" b="1" dirty="0">
                <a:latin typeface="Arial" panose="020B0604020202020204" pitchFamily="34" charset="0"/>
                <a:cs typeface="Arial" panose="020B0604020202020204" pitchFamily="34" charset="0"/>
              </a:rPr>
              <a:t> регистрирует справку либо мотивированный ответ об отказе </a:t>
            </a:r>
            <a:r>
              <a:rPr lang="ru-RU" dirty="0">
                <a:latin typeface="Arial" panose="020B0604020202020204" pitchFamily="34" charset="0"/>
                <a:cs typeface="Arial" panose="020B0604020202020204" pitchFamily="34" charset="0"/>
              </a:rPr>
              <a:t>в оказании государственной услуги по основаниям, предусмотренным пунктом 10 Стандарта, и выдает результат </a:t>
            </a:r>
            <a:r>
              <a:rPr lang="ru-RU" dirty="0" err="1">
                <a:latin typeface="Arial" panose="020B0604020202020204" pitchFamily="34" charset="0"/>
                <a:cs typeface="Arial" panose="020B0604020202020204" pitchFamily="34" charset="0"/>
              </a:rPr>
              <a:t>услугополучателю</a:t>
            </a:r>
            <a:r>
              <a:rPr lang="ru-RU" dirty="0">
                <a:latin typeface="Arial" panose="020B0604020202020204" pitchFamily="34" charset="0"/>
                <a:cs typeface="Arial" panose="020B0604020202020204" pitchFamily="34" charset="0"/>
              </a:rPr>
              <a:t> </a:t>
            </a:r>
            <a:r>
              <a:rPr lang="ru-RU" b="1" dirty="0">
                <a:latin typeface="Arial" panose="020B0604020202020204" pitchFamily="34" charset="0"/>
                <a:cs typeface="Arial" panose="020B0604020202020204" pitchFamily="34" charset="0"/>
              </a:rPr>
              <a:t>– 30 (тридцать)минут.</a:t>
            </a: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983315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188219" y="2736354"/>
            <a:ext cx="10783278" cy="3696119"/>
          </a:xfrm>
        </p:spPr>
        <p:txBody>
          <a:bodyPr/>
          <a:lstStyle/>
          <a:p>
            <a:r>
              <a:rPr lang="en-US" dirty="0">
                <a:hlinkClick r:id="rId2"/>
              </a:rPr>
              <a:t>http://school.bilim-pavlodar.gov.kz/ru</a:t>
            </a:r>
            <a:r>
              <a:rPr lang="en-US" dirty="0" smtClean="0">
                <a:hlinkClick r:id="rId2"/>
              </a:rPr>
              <a:t>/</a:t>
            </a:r>
            <a:r>
              <a:rPr lang="kk-KZ" dirty="0" smtClean="0"/>
              <a:t> </a:t>
            </a:r>
            <a:endParaRPr lang="ru-RU" dirty="0"/>
          </a:p>
        </p:txBody>
      </p:sp>
    </p:spTree>
    <p:extLst>
      <p:ext uri="{BB962C8B-B14F-4D97-AF65-F5344CB8AC3E}">
        <p14:creationId xmlns:p14="http://schemas.microsoft.com/office/powerpoint/2010/main" val="11754661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4931" y="184609"/>
            <a:ext cx="12043633" cy="541723"/>
          </a:xfrm>
          <a:noFill/>
          <a:ln>
            <a:solidFill>
              <a:schemeClr val="accent4">
                <a:lumMod val="50000"/>
              </a:schemeClr>
            </a:solidFill>
          </a:ln>
          <a:effectLst>
            <a:glow rad="101600">
              <a:schemeClr val="accent2">
                <a:satMod val="175000"/>
                <a:alpha val="40000"/>
              </a:schemeClr>
            </a:glow>
          </a:effectLst>
          <a:extLst/>
        </p:spPr>
        <p:txBody>
          <a:bodyPr rtlCol="0">
            <a:noAutofit/>
          </a:bodyPr>
          <a:lstStyle/>
          <a:p>
            <a:pPr defTabSz="891112">
              <a:defRPr/>
            </a:pPr>
            <a:r>
              <a:rPr lang="ru-RU" sz="1600" b="1" dirty="0">
                <a:solidFill>
                  <a:srgbClr val="FF0000"/>
                </a:solidFill>
                <a:latin typeface="Century Gothic" panose="020B0502020202020204" pitchFamily="34" charset="0"/>
              </a:rPr>
              <a:t>Правила</a:t>
            </a:r>
            <a:r>
              <a:rPr lang="ru-RU" sz="1600" dirty="0">
                <a:solidFill>
                  <a:srgbClr val="FF0000"/>
                </a:solidFill>
                <a:latin typeface="Century Gothic" panose="020B0502020202020204" pitchFamily="34" charset="0"/>
              </a:rPr>
              <a:t/>
            </a:r>
            <a:br>
              <a:rPr lang="ru-RU" sz="1600" dirty="0">
                <a:solidFill>
                  <a:srgbClr val="FF0000"/>
                </a:solidFill>
                <a:latin typeface="Century Gothic" panose="020B0502020202020204" pitchFamily="34" charset="0"/>
              </a:rPr>
            </a:br>
            <a:r>
              <a:rPr lang="ru-RU" sz="1600" b="1" dirty="0">
                <a:solidFill>
                  <a:srgbClr val="FF0000"/>
                </a:solidFill>
                <a:latin typeface="Century Gothic" panose="020B0502020202020204" pitchFamily="34" charset="0"/>
              </a:rPr>
              <a:t>предоставления социальной помощи гражданам,</a:t>
            </a:r>
            <a:r>
              <a:rPr lang="ru-RU" sz="1600" dirty="0">
                <a:solidFill>
                  <a:srgbClr val="FF0000"/>
                </a:solidFill>
                <a:latin typeface="Century Gothic" panose="020B0502020202020204" pitchFamily="34" charset="0"/>
              </a:rPr>
              <a:t> </a:t>
            </a:r>
            <a:r>
              <a:rPr lang="ru-RU" sz="1600" b="1" dirty="0">
                <a:solidFill>
                  <a:srgbClr val="FF0000"/>
                </a:solidFill>
                <a:latin typeface="Century Gothic" panose="020B0502020202020204" pitchFamily="34" charset="0"/>
              </a:rPr>
              <a:t>которым оказывается социальная помощь</a:t>
            </a:r>
            <a:endParaRPr lang="ru-RU" sz="1600" dirty="0">
              <a:solidFill>
                <a:srgbClr val="FF0000"/>
              </a:solidFill>
              <a:latin typeface="Century Gothic" panose="020B0502020202020204" pitchFamily="34" charset="0"/>
            </a:endParaRPr>
          </a:p>
        </p:txBody>
      </p:sp>
      <p:sp>
        <p:nvSpPr>
          <p:cNvPr id="17413" name="Номер слайда 7"/>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700">
                <a:solidFill>
                  <a:schemeClr val="tx1"/>
                </a:solidFill>
                <a:latin typeface="Calibri" pitchFamily="34" charset="0"/>
              </a:defRPr>
            </a:lvl1pPr>
            <a:lvl2pPr marL="510778" indent="-196453">
              <a:defRPr sz="1700">
                <a:solidFill>
                  <a:schemeClr val="tx1"/>
                </a:solidFill>
                <a:latin typeface="Calibri" pitchFamily="34" charset="0"/>
              </a:defRPr>
            </a:lvl2pPr>
            <a:lvl3pPr marL="785813" indent="-157163">
              <a:defRPr sz="1700">
                <a:solidFill>
                  <a:schemeClr val="tx1"/>
                </a:solidFill>
                <a:latin typeface="Calibri" pitchFamily="34" charset="0"/>
              </a:defRPr>
            </a:lvl3pPr>
            <a:lvl4pPr marL="1100138" indent="-157163">
              <a:defRPr sz="1700">
                <a:solidFill>
                  <a:schemeClr val="tx1"/>
                </a:solidFill>
                <a:latin typeface="Calibri" pitchFamily="34" charset="0"/>
              </a:defRPr>
            </a:lvl4pPr>
            <a:lvl5pPr marL="1414463" indent="-157163">
              <a:defRPr sz="1700">
                <a:solidFill>
                  <a:schemeClr val="tx1"/>
                </a:solidFill>
                <a:latin typeface="Calibri" pitchFamily="34" charset="0"/>
              </a:defRPr>
            </a:lvl5pPr>
            <a:lvl6pPr marL="1728788" indent="-157163" defTabSz="890588" fontAlgn="base">
              <a:spcBef>
                <a:spcPct val="0"/>
              </a:spcBef>
              <a:spcAft>
                <a:spcPct val="0"/>
              </a:spcAft>
              <a:defRPr sz="1700">
                <a:solidFill>
                  <a:schemeClr val="tx1"/>
                </a:solidFill>
                <a:latin typeface="Calibri" pitchFamily="34" charset="0"/>
              </a:defRPr>
            </a:lvl6pPr>
            <a:lvl7pPr marL="2043113" indent="-157163" defTabSz="890588" fontAlgn="base">
              <a:spcBef>
                <a:spcPct val="0"/>
              </a:spcBef>
              <a:spcAft>
                <a:spcPct val="0"/>
              </a:spcAft>
              <a:defRPr sz="1700">
                <a:solidFill>
                  <a:schemeClr val="tx1"/>
                </a:solidFill>
                <a:latin typeface="Calibri" pitchFamily="34" charset="0"/>
              </a:defRPr>
            </a:lvl7pPr>
            <a:lvl8pPr marL="2357438" indent="-157163" defTabSz="890588" fontAlgn="base">
              <a:spcBef>
                <a:spcPct val="0"/>
              </a:spcBef>
              <a:spcAft>
                <a:spcPct val="0"/>
              </a:spcAft>
              <a:defRPr sz="1700">
                <a:solidFill>
                  <a:schemeClr val="tx1"/>
                </a:solidFill>
                <a:latin typeface="Calibri" pitchFamily="34" charset="0"/>
              </a:defRPr>
            </a:lvl8pPr>
            <a:lvl9pPr marL="2671763" indent="-157163" defTabSz="890588" fontAlgn="base">
              <a:spcBef>
                <a:spcPct val="0"/>
              </a:spcBef>
              <a:spcAft>
                <a:spcPct val="0"/>
              </a:spcAft>
              <a:defRPr sz="1700">
                <a:solidFill>
                  <a:schemeClr val="tx1"/>
                </a:solidFill>
                <a:latin typeface="Calibri" pitchFamily="34" charset="0"/>
              </a:defRPr>
            </a:lvl9pPr>
          </a:lstStyle>
          <a:p>
            <a:pPr defTabSz="890588" fontAlgn="base">
              <a:spcBef>
                <a:spcPct val="0"/>
              </a:spcBef>
              <a:spcAft>
                <a:spcPct val="0"/>
              </a:spcAft>
              <a:defRPr/>
            </a:pPr>
            <a:fld id="{A3F8D0F4-7610-42C4-A2C3-52329622C13F}" type="slidenum">
              <a:rPr lang="ru-RU" altLang="ru-RU" sz="1200">
                <a:solidFill>
                  <a:srgbClr val="898989"/>
                </a:solidFill>
              </a:rPr>
              <a:pPr defTabSz="890588" fontAlgn="base">
                <a:spcBef>
                  <a:spcPct val="0"/>
                </a:spcBef>
                <a:spcAft>
                  <a:spcPct val="0"/>
                </a:spcAft>
                <a:defRPr/>
              </a:pPr>
              <a:t>15</a:t>
            </a:fld>
            <a:endParaRPr lang="ru-RU" altLang="ru-RU" sz="1200">
              <a:solidFill>
                <a:srgbClr val="898989"/>
              </a:solidFill>
            </a:endParaRPr>
          </a:p>
        </p:txBody>
      </p:sp>
      <p:sp>
        <p:nvSpPr>
          <p:cNvPr id="10" name="8-конечная звезда 9"/>
          <p:cNvSpPr/>
          <p:nvPr/>
        </p:nvSpPr>
        <p:spPr>
          <a:xfrm>
            <a:off x="77031" y="0"/>
            <a:ext cx="1171211" cy="557717"/>
          </a:xfrm>
          <a:prstGeom prst="star8">
            <a:avLst/>
          </a:prstGeom>
          <a:solidFill>
            <a:schemeClr val="bg1"/>
          </a:solidFill>
          <a:effectLst>
            <a:glow rad="2286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62865" tIns="31433" rIns="62865" bIns="31433" anchor="ctr"/>
          <a:lstStyle/>
          <a:p>
            <a:pPr algn="ctr" defTabSz="891112">
              <a:defRPr/>
            </a:pPr>
            <a:r>
              <a:rPr lang="kk-KZ" sz="1700" b="1" dirty="0">
                <a:solidFill>
                  <a:srgbClr val="FF0000"/>
                </a:solidFill>
              </a:rPr>
              <a:t>№ 320</a:t>
            </a:r>
            <a:endParaRPr lang="ru-RU" sz="1700" b="1" dirty="0">
              <a:solidFill>
                <a:srgbClr val="FF0000"/>
              </a:solidFill>
            </a:endParaRPr>
          </a:p>
        </p:txBody>
      </p:sp>
      <p:graphicFrame>
        <p:nvGraphicFramePr>
          <p:cNvPr id="13" name="Объект 12"/>
          <p:cNvGraphicFramePr>
            <a:graphicFrameLocks noGrp="1"/>
          </p:cNvGraphicFramePr>
          <p:nvPr>
            <p:ph sz="half" idx="2"/>
            <p:extLst>
              <p:ext uri="{D42A27DB-BD31-4B8C-83A1-F6EECF244321}">
                <p14:modId xmlns:p14="http://schemas.microsoft.com/office/powerpoint/2010/main" val="1649249005"/>
              </p:ext>
            </p:extLst>
          </p:nvPr>
        </p:nvGraphicFramePr>
        <p:xfrm>
          <a:off x="294482" y="1543050"/>
          <a:ext cx="12180411" cy="5614728"/>
        </p:xfrm>
        <a:graphic>
          <a:graphicData uri="http://schemas.openxmlformats.org/drawingml/2006/table">
            <a:tbl>
              <a:tblPr firstRow="1" firstCol="1" bandRow="1">
                <a:tableStyleId>{BDBED569-4797-4DF1-A0F4-6AAB3CD982D8}</a:tableStyleId>
              </a:tblPr>
              <a:tblGrid>
                <a:gridCol w="2806493">
                  <a:extLst>
                    <a:ext uri="{9D8B030D-6E8A-4147-A177-3AD203B41FA5}">
                      <a16:colId xmlns="" xmlns:a16="http://schemas.microsoft.com/office/drawing/2014/main" val="20000"/>
                    </a:ext>
                  </a:extLst>
                </a:gridCol>
                <a:gridCol w="3328286">
                  <a:extLst>
                    <a:ext uri="{9D8B030D-6E8A-4147-A177-3AD203B41FA5}">
                      <a16:colId xmlns="" xmlns:a16="http://schemas.microsoft.com/office/drawing/2014/main" val="20001"/>
                    </a:ext>
                  </a:extLst>
                </a:gridCol>
                <a:gridCol w="3454147">
                  <a:extLst>
                    <a:ext uri="{9D8B030D-6E8A-4147-A177-3AD203B41FA5}">
                      <a16:colId xmlns="" xmlns:a16="http://schemas.microsoft.com/office/drawing/2014/main" val="20002"/>
                    </a:ext>
                  </a:extLst>
                </a:gridCol>
                <a:gridCol w="2591485">
                  <a:extLst>
                    <a:ext uri="{9D8B030D-6E8A-4147-A177-3AD203B41FA5}">
                      <a16:colId xmlns="" xmlns:a16="http://schemas.microsoft.com/office/drawing/2014/main" val="20003"/>
                    </a:ext>
                  </a:extLst>
                </a:gridCol>
              </a:tblGrid>
              <a:tr h="196563">
                <a:tc rowSpan="2">
                  <a:txBody>
                    <a:bodyPr/>
                    <a:lstStyle/>
                    <a:p>
                      <a:pPr algn="ctr">
                        <a:lnSpc>
                          <a:spcPct val="115000"/>
                        </a:lnSpc>
                        <a:spcAft>
                          <a:spcPts val="0"/>
                        </a:spcAft>
                      </a:pPr>
                      <a:r>
                        <a:rPr lang="en-US" sz="1100" b="1" i="1" dirty="0" err="1" smtClean="0">
                          <a:solidFill>
                            <a:srgbClr val="002060"/>
                          </a:solidFill>
                          <a:effectLst/>
                          <a:latin typeface="Century Gothic" panose="020B0502020202020204" pitchFamily="34" charset="0"/>
                        </a:rPr>
                        <a:t>Продукты</a:t>
                      </a:r>
                      <a:endParaRPr lang="ru-RU" sz="1100" b="1" i="1" dirty="0">
                        <a:solidFill>
                          <a:srgbClr val="002060"/>
                        </a:solidFill>
                        <a:effectLst/>
                        <a:latin typeface="Century Gothic" panose="020B0502020202020204" pitchFamily="34" charset="0"/>
                        <a:ea typeface="Consolas"/>
                      </a:endParaRPr>
                    </a:p>
                  </a:txBody>
                  <a:tcPr marL="4064" marR="4064" marT="3870" marB="3870" anchor="ctr"/>
                </a:tc>
                <a:tc gridSpan="3">
                  <a:txBody>
                    <a:bodyPr/>
                    <a:lstStyle/>
                    <a:p>
                      <a:pPr algn="ctr">
                        <a:lnSpc>
                          <a:spcPct val="115000"/>
                        </a:lnSpc>
                        <a:spcAft>
                          <a:spcPts val="0"/>
                        </a:spcAft>
                      </a:pPr>
                      <a:r>
                        <a:rPr lang="ru-RU" sz="1100" b="1" i="1" dirty="0">
                          <a:effectLst/>
                          <a:latin typeface="Century Gothic" panose="020B0502020202020204" pitchFamily="34" charset="0"/>
                        </a:rPr>
                        <a:t>Норма на одного ребенка школьного возраста (граммов в день из расчета на 6 дней)</a:t>
                      </a:r>
                      <a:endParaRPr lang="ru-RU" sz="1100" b="1" i="1" dirty="0">
                        <a:effectLst/>
                        <a:latin typeface="Century Gothic" panose="020B0502020202020204" pitchFamily="34" charset="0"/>
                        <a:ea typeface="Consolas"/>
                      </a:endParaRPr>
                    </a:p>
                  </a:txBody>
                  <a:tcPr marL="4064" marR="4064" marT="3870" marB="3870" anchor="ct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10000"/>
                  </a:ext>
                </a:extLst>
              </a:tr>
              <a:tr h="194684">
                <a:tc vMerge="1">
                  <a:txBody>
                    <a:bodyPr/>
                    <a:lstStyle/>
                    <a:p>
                      <a:endParaRPr lang="ru-RU"/>
                    </a:p>
                  </a:txBody>
                  <a:tcPr/>
                </a:tc>
                <a:tc>
                  <a:txBody>
                    <a:bodyPr/>
                    <a:lstStyle/>
                    <a:p>
                      <a:pPr algn="ctr">
                        <a:lnSpc>
                          <a:spcPct val="115000"/>
                        </a:lnSpc>
                        <a:spcAft>
                          <a:spcPts val="0"/>
                        </a:spcAft>
                      </a:pPr>
                      <a:r>
                        <a:rPr lang="en-US" sz="1100" b="1" i="1" dirty="0">
                          <a:solidFill>
                            <a:srgbClr val="002060"/>
                          </a:solidFill>
                          <a:effectLst/>
                          <a:latin typeface="Century Gothic" panose="020B0502020202020204" pitchFamily="34" charset="0"/>
                        </a:rPr>
                        <a:t>6 (7)-10 </a:t>
                      </a:r>
                      <a:r>
                        <a:rPr lang="en-US" sz="1100" b="1" i="1" dirty="0" err="1">
                          <a:solidFill>
                            <a:srgbClr val="002060"/>
                          </a:solidFill>
                          <a:effectLst/>
                          <a:latin typeface="Century Gothic" panose="020B0502020202020204" pitchFamily="34" charset="0"/>
                        </a:rPr>
                        <a:t>лет</a:t>
                      </a:r>
                      <a:endParaRPr lang="ru-RU" sz="1100" b="1"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gn="ctr">
                        <a:lnSpc>
                          <a:spcPct val="115000"/>
                        </a:lnSpc>
                        <a:spcAft>
                          <a:spcPts val="0"/>
                        </a:spcAft>
                      </a:pPr>
                      <a:r>
                        <a:rPr lang="en-US" sz="1100" b="1" i="1" dirty="0">
                          <a:solidFill>
                            <a:srgbClr val="002060"/>
                          </a:solidFill>
                          <a:effectLst/>
                          <a:latin typeface="Century Gothic" panose="020B0502020202020204" pitchFamily="34" charset="0"/>
                        </a:rPr>
                        <a:t>11-14 </a:t>
                      </a:r>
                      <a:r>
                        <a:rPr lang="en-US" sz="1100" b="1" i="1" dirty="0" err="1">
                          <a:solidFill>
                            <a:srgbClr val="002060"/>
                          </a:solidFill>
                          <a:effectLst/>
                          <a:latin typeface="Century Gothic" panose="020B0502020202020204" pitchFamily="34" charset="0"/>
                        </a:rPr>
                        <a:t>лет</a:t>
                      </a:r>
                      <a:endParaRPr lang="ru-RU" sz="1100" b="1"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gn="ctr">
                        <a:lnSpc>
                          <a:spcPct val="115000"/>
                        </a:lnSpc>
                        <a:spcAft>
                          <a:spcPts val="0"/>
                        </a:spcAft>
                      </a:pPr>
                      <a:r>
                        <a:rPr lang="en-US" sz="1100" b="1" i="1" dirty="0">
                          <a:solidFill>
                            <a:srgbClr val="002060"/>
                          </a:solidFill>
                          <a:effectLst/>
                          <a:latin typeface="Century Gothic" panose="020B0502020202020204" pitchFamily="34" charset="0"/>
                        </a:rPr>
                        <a:t>15-18 </a:t>
                      </a:r>
                      <a:r>
                        <a:rPr lang="en-US" sz="1100" b="1" i="1" dirty="0" err="1">
                          <a:solidFill>
                            <a:srgbClr val="002060"/>
                          </a:solidFill>
                          <a:effectLst/>
                          <a:latin typeface="Century Gothic" panose="020B0502020202020204" pitchFamily="34" charset="0"/>
                        </a:rPr>
                        <a:t>лет</a:t>
                      </a:r>
                      <a:endParaRPr lang="ru-RU" sz="1100" b="1" i="1" dirty="0">
                        <a:solidFill>
                          <a:srgbClr val="002060"/>
                        </a:solidFill>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01"/>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мука</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пшеничная</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4</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7</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02"/>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хлеб</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ржано-пшеничный</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20</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35</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40</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03"/>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хлеб</a:t>
                      </a:r>
                      <a:r>
                        <a:rPr lang="en-US" sz="1100" b="0" i="1" dirty="0">
                          <a:solidFill>
                            <a:srgbClr val="002060"/>
                          </a:solidFill>
                          <a:effectLst/>
                          <a:latin typeface="Century Gothic" panose="020B0502020202020204" pitchFamily="34" charset="0"/>
                        </a:rPr>
                        <a:t> </a:t>
                      </a:r>
                      <a:r>
                        <a:rPr lang="en-US" sz="1100" b="0" i="1" dirty="0" err="1">
                          <a:solidFill>
                            <a:srgbClr val="002060"/>
                          </a:solidFill>
                          <a:effectLst/>
                          <a:latin typeface="Century Gothic" panose="020B0502020202020204" pitchFamily="34" charset="0"/>
                        </a:rPr>
                        <a:t>формовой</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пшеничный</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4</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04"/>
                  </a:ext>
                </a:extLst>
              </a:tr>
              <a:tr h="196563">
                <a:tc>
                  <a:txBody>
                    <a:bodyPr/>
                    <a:lstStyle/>
                    <a:p>
                      <a:pPr algn="l">
                        <a:lnSpc>
                          <a:spcPct val="115000"/>
                        </a:lnSpc>
                        <a:spcAft>
                          <a:spcPts val="0"/>
                        </a:spcAft>
                      </a:pPr>
                      <a:r>
                        <a:rPr lang="en-US" sz="1100" b="0" i="1" dirty="0" err="1" smtClean="0">
                          <a:solidFill>
                            <a:srgbClr val="002060"/>
                          </a:solidFill>
                          <a:effectLst/>
                          <a:latin typeface="Century Gothic" panose="020B0502020202020204" pitchFamily="34" charset="0"/>
                        </a:rPr>
                        <a:t>сухари</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2,3</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05"/>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макароны</a:t>
                      </a:r>
                      <a:r>
                        <a:rPr lang="en-US" sz="1100" b="0" i="1" dirty="0">
                          <a:solidFill>
                            <a:srgbClr val="002060"/>
                          </a:solidFill>
                          <a:effectLst/>
                          <a:latin typeface="Century Gothic" panose="020B0502020202020204" pitchFamily="34" charset="0"/>
                        </a:rPr>
                        <a:t>, </a:t>
                      </a:r>
                      <a:r>
                        <a:rPr lang="en-US" sz="1100" b="0" i="1" dirty="0" err="1">
                          <a:solidFill>
                            <a:srgbClr val="002060"/>
                          </a:solidFill>
                          <a:effectLst/>
                          <a:latin typeface="Century Gothic" panose="020B0502020202020204" pitchFamily="34" charset="0"/>
                        </a:rPr>
                        <a:t>бобовые</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крупы</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26</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35</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42</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06"/>
                  </a:ext>
                </a:extLst>
              </a:tr>
              <a:tr h="196563">
                <a:tc>
                  <a:txBody>
                    <a:bodyPr/>
                    <a:lstStyle/>
                    <a:p>
                      <a:pPr algn="l">
                        <a:lnSpc>
                          <a:spcPct val="115000"/>
                        </a:lnSpc>
                        <a:spcAft>
                          <a:spcPts val="0"/>
                        </a:spcAft>
                      </a:pPr>
                      <a:r>
                        <a:rPr lang="en-US" sz="1100" b="0" i="1" dirty="0" err="1" smtClean="0">
                          <a:solidFill>
                            <a:srgbClr val="002060"/>
                          </a:solidFill>
                          <a:effectLst/>
                          <a:latin typeface="Century Gothic" panose="020B0502020202020204" pitchFamily="34" charset="0"/>
                        </a:rPr>
                        <a:t>картофель</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42</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50</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57</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07"/>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овощи</a:t>
                      </a:r>
                      <a:r>
                        <a:rPr lang="en-US" sz="1100" b="0" i="1" dirty="0">
                          <a:solidFill>
                            <a:srgbClr val="002060"/>
                          </a:solidFill>
                          <a:effectLst/>
                          <a:latin typeface="Century Gothic" panose="020B0502020202020204" pitchFamily="34" charset="0"/>
                        </a:rPr>
                        <a:t> и </a:t>
                      </a:r>
                      <a:r>
                        <a:rPr lang="en-US" sz="1100" b="0" i="1" dirty="0" err="1">
                          <a:solidFill>
                            <a:srgbClr val="002060"/>
                          </a:solidFill>
                          <a:effectLst/>
                          <a:latin typeface="Century Gothic" panose="020B0502020202020204" pitchFamily="34" charset="0"/>
                        </a:rPr>
                        <a:t>другая</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зелень</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84</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100</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118</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08"/>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фрукты</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свежие</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100</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100</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100</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09"/>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сок</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фруктовый</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33</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33</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33</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0"/>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сухофрукты</a:t>
                      </a:r>
                      <a:r>
                        <a:rPr lang="en-US" sz="1100" b="0" i="1" dirty="0">
                          <a:solidFill>
                            <a:srgbClr val="002060"/>
                          </a:solidFill>
                          <a:effectLst/>
                          <a:latin typeface="Century Gothic" panose="020B0502020202020204" pitchFamily="34" charset="0"/>
                        </a:rPr>
                        <a:t> (</a:t>
                      </a:r>
                      <a:r>
                        <a:rPr lang="en-US" sz="1100" b="0" i="1" dirty="0" err="1">
                          <a:solidFill>
                            <a:srgbClr val="002060"/>
                          </a:solidFill>
                          <a:effectLst/>
                          <a:latin typeface="Century Gothic" panose="020B0502020202020204" pitchFamily="34" charset="0"/>
                        </a:rPr>
                        <a:t>шиповник</a:t>
                      </a:r>
                      <a:r>
                        <a:rPr lang="en-US" sz="1100" b="0" i="1" dirty="0">
                          <a:solidFill>
                            <a:srgbClr val="002060"/>
                          </a:solidFill>
                          <a:effectLst/>
                          <a:latin typeface="Century Gothic" panose="020B0502020202020204" pitchFamily="34" charset="0"/>
                        </a:rPr>
                        <a:t> </a:t>
                      </a:r>
                      <a:r>
                        <a:rPr lang="en-US" sz="1100" b="0" i="1" dirty="0" err="1">
                          <a:solidFill>
                            <a:srgbClr val="002060"/>
                          </a:solidFill>
                          <a:effectLst/>
                          <a:latin typeface="Century Gothic" panose="020B0502020202020204" pitchFamily="34" charset="0"/>
                        </a:rPr>
                        <a:t>сухой</a:t>
                      </a:r>
                      <a:r>
                        <a:rPr lang="en-US" sz="1100" b="0" i="1" dirty="0" smtClean="0">
                          <a:solidFill>
                            <a:srgbClr val="002060"/>
                          </a:solidFill>
                          <a:effectLst/>
                          <a:latin typeface="Century Gothic" panose="020B0502020202020204" pitchFamily="34" charset="0"/>
                        </a:rPr>
                        <a:t>)</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1"/>
                  </a:ext>
                </a:extLst>
              </a:tr>
              <a:tr h="196563">
                <a:tc>
                  <a:txBody>
                    <a:bodyPr/>
                    <a:lstStyle/>
                    <a:p>
                      <a:pPr algn="l">
                        <a:lnSpc>
                          <a:spcPct val="115000"/>
                        </a:lnSpc>
                        <a:spcAft>
                          <a:spcPts val="0"/>
                        </a:spcAft>
                      </a:pPr>
                      <a:r>
                        <a:rPr lang="en-US" sz="1100" b="0" i="1" dirty="0" err="1" smtClean="0">
                          <a:solidFill>
                            <a:srgbClr val="002060"/>
                          </a:solidFill>
                          <a:effectLst/>
                          <a:latin typeface="Century Gothic" panose="020B0502020202020204" pitchFamily="34" charset="0"/>
                        </a:rPr>
                        <a:t>сахар</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7</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8</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9</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2"/>
                  </a:ext>
                </a:extLst>
              </a:tr>
              <a:tr h="196563">
                <a:tc>
                  <a:txBody>
                    <a:bodyPr/>
                    <a:lstStyle/>
                    <a:p>
                      <a:pPr algn="l">
                        <a:lnSpc>
                          <a:spcPct val="115000"/>
                        </a:lnSpc>
                        <a:spcAft>
                          <a:spcPts val="0"/>
                        </a:spcAft>
                      </a:pPr>
                      <a:r>
                        <a:rPr lang="en-US" sz="1100" b="0" i="1" dirty="0" err="1" smtClean="0">
                          <a:solidFill>
                            <a:srgbClr val="002060"/>
                          </a:solidFill>
                          <a:effectLst/>
                          <a:latin typeface="Century Gothic" panose="020B0502020202020204" pitchFamily="34" charset="0"/>
                        </a:rPr>
                        <a:t>мед</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3"/>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мясо</a:t>
                      </a:r>
                      <a:r>
                        <a:rPr lang="en-US" sz="1100" b="0" i="1" dirty="0">
                          <a:solidFill>
                            <a:srgbClr val="002060"/>
                          </a:solidFill>
                          <a:effectLst/>
                          <a:latin typeface="Century Gothic" panose="020B0502020202020204" pitchFamily="34" charset="0"/>
                        </a:rPr>
                        <a:t> (</a:t>
                      </a:r>
                      <a:r>
                        <a:rPr lang="en-US" sz="1100" b="0" i="1" dirty="0" err="1">
                          <a:solidFill>
                            <a:srgbClr val="002060"/>
                          </a:solidFill>
                          <a:effectLst/>
                          <a:latin typeface="Century Gothic" panose="020B0502020202020204" pitchFamily="34" charset="0"/>
                        </a:rPr>
                        <a:t>говядина</a:t>
                      </a:r>
                      <a:r>
                        <a:rPr lang="en-US" sz="1100" b="0" i="1" dirty="0" smtClean="0">
                          <a:solidFill>
                            <a:srgbClr val="002060"/>
                          </a:solidFill>
                          <a:effectLst/>
                          <a:latin typeface="Century Gothic" panose="020B0502020202020204" pitchFamily="34" charset="0"/>
                        </a:rPr>
                        <a:t>)</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61</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73</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80</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4"/>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мясо</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птицы</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28</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33</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40</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5"/>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рыба</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свежая</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22</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26</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28</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6"/>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молоко</a:t>
                      </a:r>
                      <a:r>
                        <a:rPr lang="en-US" sz="1100" b="0" i="1" dirty="0">
                          <a:solidFill>
                            <a:srgbClr val="002060"/>
                          </a:solidFill>
                          <a:effectLst/>
                          <a:latin typeface="Century Gothic" panose="020B0502020202020204" pitchFamily="34" charset="0"/>
                        </a:rPr>
                        <a:t>, </a:t>
                      </a:r>
                      <a:r>
                        <a:rPr lang="en-US" sz="1100" b="0" i="1" dirty="0" err="1">
                          <a:solidFill>
                            <a:srgbClr val="002060"/>
                          </a:solidFill>
                          <a:effectLst/>
                          <a:latin typeface="Century Gothic" panose="020B0502020202020204" pitchFamily="34" charset="0"/>
                        </a:rPr>
                        <a:t>кисломолочные</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продукты</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106</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107</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108</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7"/>
                  </a:ext>
                </a:extLst>
              </a:tr>
              <a:tr h="196563">
                <a:tc>
                  <a:txBody>
                    <a:bodyPr/>
                    <a:lstStyle/>
                    <a:p>
                      <a:pPr algn="l">
                        <a:lnSpc>
                          <a:spcPct val="115000"/>
                        </a:lnSpc>
                        <a:spcAft>
                          <a:spcPts val="0"/>
                        </a:spcAft>
                      </a:pPr>
                      <a:r>
                        <a:rPr lang="en-US" sz="1100" b="0" i="1" dirty="0" err="1" smtClean="0">
                          <a:solidFill>
                            <a:srgbClr val="002060"/>
                          </a:solidFill>
                          <a:effectLst/>
                          <a:latin typeface="Century Gothic" panose="020B0502020202020204" pitchFamily="34" charset="0"/>
                        </a:rPr>
                        <a:t>творог</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12</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14</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16</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8"/>
                  </a:ext>
                </a:extLst>
              </a:tr>
              <a:tr h="196563">
                <a:tc>
                  <a:txBody>
                    <a:bodyPr/>
                    <a:lstStyle/>
                    <a:p>
                      <a:pPr algn="l">
                        <a:lnSpc>
                          <a:spcPct val="115000"/>
                        </a:lnSpc>
                        <a:spcAft>
                          <a:spcPts val="0"/>
                        </a:spcAft>
                      </a:pPr>
                      <a:r>
                        <a:rPr lang="en-US" sz="1100" b="0" i="1" dirty="0" err="1" smtClean="0">
                          <a:solidFill>
                            <a:srgbClr val="002060"/>
                          </a:solidFill>
                          <a:effectLst/>
                          <a:latin typeface="Century Gothic" panose="020B0502020202020204" pitchFamily="34" charset="0"/>
                        </a:rPr>
                        <a:t>сузбеше</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50</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50</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50</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19"/>
                  </a:ext>
                </a:extLst>
              </a:tr>
              <a:tr h="196563">
                <a:tc>
                  <a:txBody>
                    <a:bodyPr/>
                    <a:lstStyle/>
                    <a:p>
                      <a:pPr algn="l">
                        <a:lnSpc>
                          <a:spcPct val="115000"/>
                        </a:lnSpc>
                        <a:spcAft>
                          <a:spcPts val="0"/>
                        </a:spcAft>
                      </a:pPr>
                      <a:r>
                        <a:rPr lang="en-US" sz="1100" b="0" i="1" dirty="0" err="1" smtClean="0">
                          <a:solidFill>
                            <a:srgbClr val="002060"/>
                          </a:solidFill>
                          <a:effectLst/>
                          <a:latin typeface="Century Gothic" panose="020B0502020202020204" pitchFamily="34" charset="0"/>
                        </a:rPr>
                        <a:t>сыр</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20"/>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масло</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сливочное</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5</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6</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8</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21"/>
                  </a:ext>
                </a:extLst>
              </a:tr>
              <a:tr h="196563">
                <a:tc>
                  <a:txBody>
                    <a:bodyPr/>
                    <a:lstStyle/>
                    <a:p>
                      <a:pPr algn="l">
                        <a:lnSpc>
                          <a:spcPct val="115000"/>
                        </a:lnSpc>
                        <a:spcAft>
                          <a:spcPts val="0"/>
                        </a:spcAft>
                      </a:pPr>
                      <a:r>
                        <a:rPr lang="en-US" sz="1100" b="0" i="1" dirty="0" err="1" smtClean="0">
                          <a:solidFill>
                            <a:srgbClr val="002060"/>
                          </a:solidFill>
                          <a:effectLst/>
                          <a:latin typeface="Century Gothic" panose="020B0502020202020204" pitchFamily="34" charset="0"/>
                        </a:rPr>
                        <a:t>яйца</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3</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22"/>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масло</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растительное</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11</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14</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15</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23"/>
                  </a:ext>
                </a:extLst>
              </a:tr>
              <a:tr h="196563">
                <a:tc>
                  <a:txBody>
                    <a:bodyPr/>
                    <a:lstStyle/>
                    <a:p>
                      <a:pPr algn="l">
                        <a:lnSpc>
                          <a:spcPct val="115000"/>
                        </a:lnSpc>
                        <a:spcAft>
                          <a:spcPts val="0"/>
                        </a:spcAft>
                      </a:pPr>
                      <a:r>
                        <a:rPr lang="en-US" sz="1100" b="0" i="1" dirty="0" err="1" smtClean="0">
                          <a:solidFill>
                            <a:srgbClr val="002060"/>
                          </a:solidFill>
                          <a:effectLst/>
                          <a:latin typeface="Century Gothic" panose="020B0502020202020204" pitchFamily="34" charset="0"/>
                        </a:rPr>
                        <a:t>кисель</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4</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4</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4</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24"/>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крахмал</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картофельный</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25"/>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соль</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йодированная</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1,5</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2</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26"/>
                  </a:ext>
                </a:extLst>
              </a:tr>
              <a:tr h="196563">
                <a:tc>
                  <a:txBody>
                    <a:bodyPr/>
                    <a:lstStyle/>
                    <a:p>
                      <a:pPr algn="l">
                        <a:lnSpc>
                          <a:spcPct val="115000"/>
                        </a:lnSpc>
                        <a:spcAft>
                          <a:spcPts val="0"/>
                        </a:spcAft>
                      </a:pPr>
                      <a:r>
                        <a:rPr lang="en-US" sz="1100" b="0" i="1" dirty="0" err="1">
                          <a:solidFill>
                            <a:srgbClr val="002060"/>
                          </a:solidFill>
                          <a:effectLst/>
                          <a:latin typeface="Century Gothic" panose="020B0502020202020204" pitchFamily="34" charset="0"/>
                        </a:rPr>
                        <a:t>кислота</a:t>
                      </a:r>
                      <a:r>
                        <a:rPr lang="en-US" sz="1100" b="0" i="1" dirty="0">
                          <a:solidFill>
                            <a:srgbClr val="002060"/>
                          </a:solidFill>
                          <a:effectLst/>
                          <a:latin typeface="Century Gothic" panose="020B0502020202020204" pitchFamily="34" charset="0"/>
                        </a:rPr>
                        <a:t> </a:t>
                      </a:r>
                      <a:r>
                        <a:rPr lang="en-US" sz="1100" b="0" i="1" dirty="0" err="1" smtClean="0">
                          <a:solidFill>
                            <a:srgbClr val="002060"/>
                          </a:solidFill>
                          <a:effectLst/>
                          <a:latin typeface="Century Gothic" panose="020B0502020202020204" pitchFamily="34" charset="0"/>
                        </a:rPr>
                        <a:t>лимонная</a:t>
                      </a:r>
                      <a:endParaRPr lang="ru-RU" sz="1100" b="0" i="1" dirty="0">
                        <a:solidFill>
                          <a:srgbClr val="002060"/>
                        </a:solidFill>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0,2</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0,2</a:t>
                      </a:r>
                      <a:endParaRPr lang="ru-RU" sz="1100" b="0" i="1" dirty="0">
                        <a:effectLst/>
                        <a:latin typeface="Century Gothic" panose="020B0502020202020204" pitchFamily="34" charset="0"/>
                        <a:ea typeface="Consolas"/>
                      </a:endParaRPr>
                    </a:p>
                  </a:txBody>
                  <a:tcPr marL="4064" marR="4064" marT="3870" marB="3870" anchor="ctr"/>
                </a:tc>
                <a:tc>
                  <a:txBody>
                    <a:bodyPr/>
                    <a:lstStyle/>
                    <a:p>
                      <a:pPr>
                        <a:lnSpc>
                          <a:spcPct val="115000"/>
                        </a:lnSpc>
                        <a:spcAft>
                          <a:spcPts val="0"/>
                        </a:spcAft>
                      </a:pPr>
                      <a:r>
                        <a:rPr lang="en-US" sz="1100" b="0" dirty="0" smtClean="0">
                          <a:effectLst/>
                          <a:latin typeface="Century Gothic" panose="020B0502020202020204" pitchFamily="34" charset="0"/>
                        </a:rPr>
                        <a:t>0,2</a:t>
                      </a:r>
                      <a:endParaRPr lang="ru-RU" sz="1100" b="0" i="1" dirty="0">
                        <a:effectLst/>
                        <a:latin typeface="Century Gothic" panose="020B0502020202020204" pitchFamily="34" charset="0"/>
                        <a:ea typeface="Consolas"/>
                      </a:endParaRPr>
                    </a:p>
                  </a:txBody>
                  <a:tcPr marL="4064" marR="4064" marT="3870" marB="3870" anchor="ctr"/>
                </a:tc>
                <a:extLst>
                  <a:ext uri="{0D108BD9-81ED-4DB2-BD59-A6C34878D82A}">
                    <a16:rowId xmlns="" xmlns:a16="http://schemas.microsoft.com/office/drawing/2014/main" val="10027"/>
                  </a:ext>
                </a:extLst>
              </a:tr>
            </a:tbl>
          </a:graphicData>
        </a:graphic>
      </p:graphicFrame>
      <p:sp>
        <p:nvSpPr>
          <p:cNvPr id="8348" name="Прямоугольник 13"/>
          <p:cNvSpPr>
            <a:spLocks noChangeArrowheads="1"/>
          </p:cNvSpPr>
          <p:nvPr/>
        </p:nvSpPr>
        <p:spPr bwMode="auto">
          <a:xfrm>
            <a:off x="294482" y="865717"/>
            <a:ext cx="12043728" cy="617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2865" tIns="31433" rIns="62865" bIns="31433">
            <a:spAutoFit/>
          </a:bodyPr>
          <a:lstStyle/>
          <a:p>
            <a:pPr algn="just"/>
            <a:r>
              <a:rPr lang="ru-RU" altLang="ru-RU" sz="1200" b="1" dirty="0">
                <a:solidFill>
                  <a:srgbClr val="7030A0"/>
                </a:solidFill>
                <a:latin typeface="Century Gothic" pitchFamily="34" charset="0"/>
              </a:rPr>
              <a:t>Приложение 15</a:t>
            </a:r>
            <a:r>
              <a:rPr lang="ru-RU" altLang="ru-RU" sz="1200" b="1" dirty="0">
                <a:solidFill>
                  <a:srgbClr val="0070C0"/>
                </a:solidFill>
                <a:latin typeface="Century Gothic" pitchFamily="34" charset="0"/>
              </a:rPr>
              <a:t>. </a:t>
            </a:r>
            <a:r>
              <a:rPr lang="ru-RU" altLang="ru-RU" sz="1200" b="1" dirty="0">
                <a:solidFill>
                  <a:srgbClr val="FF0000"/>
                </a:solidFill>
                <a:latin typeface="Century Gothic" pitchFamily="34" charset="0"/>
              </a:rPr>
              <a:t>Нормы одноразового школьного питания </a:t>
            </a:r>
            <a:r>
              <a:rPr lang="ru-RU" altLang="ru-RU" sz="1200" dirty="0">
                <a:solidFill>
                  <a:srgbClr val="0070C0"/>
                </a:solidFill>
                <a:latin typeface="Century Gothic" pitchFamily="34" charset="0"/>
              </a:rPr>
              <a:t>обучающихся организаций среднего образования из семей, имеющих право на получение государственной адресной социальной помощи, а также из семей, не получающих государственную адресную социальную помощь, в которых среднедушевой доход ниже величины прожиточного минимума, и детей-сирот, детей, оставшихся без попечения родителей</a:t>
            </a:r>
          </a:p>
        </p:txBody>
      </p:sp>
    </p:spTree>
    <p:extLst>
      <p:ext uri="{BB962C8B-B14F-4D97-AF65-F5344CB8AC3E}">
        <p14:creationId xmlns:p14="http://schemas.microsoft.com/office/powerpoint/2010/main" val="40232128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4403" y="288370"/>
            <a:ext cx="9127094" cy="1200150"/>
          </a:xfrm>
        </p:spPr>
        <p:txBody>
          <a:bodyPr>
            <a:noAutofit/>
          </a:bodyPr>
          <a:lstStyle/>
          <a:p>
            <a:r>
              <a:rPr lang="ru-RU" sz="1600" b="1" dirty="0">
                <a:latin typeface="Arial" panose="020B0604020202020204" pitchFamily="34" charset="0"/>
                <a:cs typeface="Arial" panose="020B0604020202020204" pitchFamily="34" charset="0"/>
              </a:rPr>
              <a:t>Приказ </a:t>
            </a:r>
            <a:r>
              <a:rPr lang="ru-RU" sz="1600" b="1" dirty="0" smtClean="0">
                <a:latin typeface="Arial" panose="020B0604020202020204" pitchFamily="34" charset="0"/>
                <a:cs typeface="Arial" panose="020B0604020202020204" pitchFamily="34" charset="0"/>
              </a:rPr>
              <a:t>МОН РК от </a:t>
            </a:r>
            <a:r>
              <a:rPr lang="ru-RU" sz="1600" b="1" dirty="0">
                <a:latin typeface="Arial" panose="020B0604020202020204" pitchFamily="34" charset="0"/>
                <a:cs typeface="Arial" panose="020B0604020202020204" pitchFamily="34" charset="0"/>
              </a:rPr>
              <a:t>31 октября 2018 </a:t>
            </a:r>
            <a:r>
              <a:rPr lang="ru-RU" sz="1600" b="1" dirty="0" smtClean="0">
                <a:latin typeface="Arial" panose="020B0604020202020204" pitchFamily="34" charset="0"/>
                <a:cs typeface="Arial" panose="020B0604020202020204" pitchFamily="34" charset="0"/>
              </a:rPr>
              <a:t>года</a:t>
            </a:r>
            <a:br>
              <a:rPr lang="ru-RU" sz="1600" b="1" dirty="0" smtClean="0">
                <a:latin typeface="Arial" panose="020B0604020202020204" pitchFamily="34" charset="0"/>
                <a:cs typeface="Arial" panose="020B0604020202020204" pitchFamily="34" charset="0"/>
              </a:rPr>
            </a:br>
            <a:r>
              <a:rPr lang="ru-RU" sz="1600" b="1" dirty="0" smtClean="0">
                <a:latin typeface="Arial" panose="020B0604020202020204" pitchFamily="34" charset="0"/>
                <a:cs typeface="Arial" panose="020B0604020202020204" pitchFamily="34" charset="0"/>
              </a:rPr>
              <a:t> </a:t>
            </a:r>
            <a:r>
              <a:rPr lang="ru-RU" sz="1600" b="1" dirty="0">
                <a:latin typeface="Arial" panose="020B0604020202020204" pitchFamily="34" charset="0"/>
                <a:cs typeface="Arial" panose="020B0604020202020204" pitchFamily="34" charset="0"/>
              </a:rPr>
              <a:t>№ 598 </a:t>
            </a:r>
            <a:r>
              <a:rPr lang="ru-RU" sz="1600" b="1" dirty="0" smtClean="0">
                <a:latin typeface="Arial" panose="020B0604020202020204" pitchFamily="34" charset="0"/>
                <a:cs typeface="Arial" panose="020B0604020202020204" pitchFamily="34" charset="0"/>
              </a:rPr>
              <a:t/>
            </a:r>
            <a:br>
              <a:rPr lang="ru-RU" sz="1600" b="1" dirty="0" smtClean="0">
                <a:latin typeface="Arial" panose="020B0604020202020204" pitchFamily="34" charset="0"/>
                <a:cs typeface="Arial" panose="020B0604020202020204" pitchFamily="34" charset="0"/>
              </a:rPr>
            </a:br>
            <a:r>
              <a:rPr lang="kk-KZ" sz="1600" b="1" dirty="0" smtClean="0">
                <a:latin typeface="Arial" panose="020B0604020202020204" pitchFamily="34" charset="0"/>
                <a:cs typeface="Arial" panose="020B0604020202020204" pitchFamily="34" charset="0"/>
              </a:rPr>
              <a:t>«О</a:t>
            </a:r>
            <a:r>
              <a:rPr lang="ru-RU" sz="1600" b="1" dirty="0" smtClean="0">
                <a:latin typeface="Arial" panose="020B0604020202020204" pitchFamily="34" charset="0"/>
                <a:cs typeface="Arial" panose="020B0604020202020204" pitchFamily="34" charset="0"/>
              </a:rPr>
              <a:t>б </a:t>
            </a:r>
            <a:r>
              <a:rPr lang="ru-RU" sz="1600" b="1" dirty="0">
                <a:latin typeface="Arial" panose="020B0604020202020204" pitchFamily="34" charset="0"/>
                <a:cs typeface="Arial" panose="020B0604020202020204" pitchFamily="34" charset="0"/>
              </a:rPr>
              <a:t>утверждении Правил организации питания обучающихся в организациях среднего образования, а также приобретения товаров, связанных с обеспечением питания детей, воспитывающихся и обучающихся в дошкольных организациях, организациях образования для детей-сирот и детей, оставшихся без попечения </a:t>
            </a:r>
            <a:r>
              <a:rPr lang="ru-RU" sz="1600" b="1" dirty="0" smtClean="0">
                <a:latin typeface="Arial" panose="020B0604020202020204" pitchFamily="34" charset="0"/>
                <a:cs typeface="Arial" panose="020B0604020202020204" pitchFamily="34" charset="0"/>
              </a:rPr>
              <a:t>родителей»</a:t>
            </a:r>
            <a:endParaRPr lang="ru-RU" sz="1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52115" y="2016274"/>
            <a:ext cx="12025336" cy="5040560"/>
          </a:xfrm>
        </p:spPr>
        <p:txBody>
          <a:bodyPr>
            <a:normAutofit lnSpcReduction="10000"/>
          </a:bodyPr>
          <a:lstStyle/>
          <a:p>
            <a:pPr marL="0" indent="0" algn="just">
              <a:buNone/>
            </a:pPr>
            <a:r>
              <a:rPr lang="ru-RU" sz="2000" b="1" dirty="0" smtClean="0">
                <a:latin typeface="Arial" panose="020B0604020202020204" pitchFamily="34" charset="0"/>
                <a:cs typeface="Arial" panose="020B0604020202020204" pitchFamily="34" charset="0"/>
              </a:rPr>
              <a:t>Параграф </a:t>
            </a:r>
            <a:r>
              <a:rPr lang="ru-RU" sz="2000" b="1" dirty="0">
                <a:latin typeface="Arial" panose="020B0604020202020204" pitchFamily="34" charset="0"/>
                <a:cs typeface="Arial" panose="020B0604020202020204" pitchFamily="34" charset="0"/>
              </a:rPr>
              <a:t>3. Порядок обеспечения условий для организации питания обучающихся в организациях среднего </a:t>
            </a:r>
            <a:r>
              <a:rPr lang="ru-RU" sz="2000" b="1" dirty="0" smtClean="0">
                <a:latin typeface="Arial" panose="020B0604020202020204" pitchFamily="34" charset="0"/>
                <a:cs typeface="Arial" panose="020B0604020202020204" pitchFamily="34" charset="0"/>
              </a:rPr>
              <a:t>образования</a:t>
            </a:r>
          </a:p>
          <a:p>
            <a:pPr marL="0" indent="0" algn="just">
              <a:buNone/>
            </a:pPr>
            <a:endParaRPr lang="ru-RU" sz="2000" b="1" dirty="0" smtClean="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64. Организация питания осуществляется согласно пункту </a:t>
            </a:r>
            <a:r>
              <a:rPr lang="ru-RU" sz="2000" b="1" dirty="0">
                <a:latin typeface="Arial" panose="020B0604020202020204" pitchFamily="34" charset="0"/>
                <a:cs typeface="Arial" panose="020B0604020202020204" pitchFamily="34" charset="0"/>
              </a:rPr>
              <a:t>6 статьи 144 Кодекса Республики Казахстан от 18 сентября 2009 года "О здоровье народа и системе здравоохранения".</a:t>
            </a:r>
          </a:p>
          <a:p>
            <a:pPr marL="0" indent="0" algn="just">
              <a:buNone/>
            </a:pPr>
            <a:r>
              <a:rPr lang="ru-RU" sz="2000" dirty="0" smtClean="0">
                <a:latin typeface="Arial" panose="020B0604020202020204" pitchFamily="34" charset="0"/>
                <a:cs typeface="Arial" panose="020B0604020202020204" pitchFamily="34" charset="0"/>
              </a:rPr>
              <a:t>65</a:t>
            </a:r>
            <a:r>
              <a:rPr lang="ru-RU" sz="2000" dirty="0">
                <a:latin typeface="Arial" panose="020B0604020202020204" pitchFamily="34" charset="0"/>
                <a:cs typeface="Arial" panose="020B0604020202020204" pitchFamily="34" charset="0"/>
              </a:rPr>
              <a:t>. Время работы столовой и (или) буфета и </a:t>
            </a:r>
            <a:r>
              <a:rPr lang="ru-RU" sz="2000" b="1" dirty="0">
                <a:latin typeface="Arial" panose="020B0604020202020204" pitchFamily="34" charset="0"/>
                <a:cs typeface="Arial" panose="020B0604020202020204" pitchFamily="34" charset="0"/>
              </a:rPr>
              <a:t>завершатся не позднее</a:t>
            </a:r>
            <a:r>
              <a:rPr lang="ru-RU" sz="2000" dirty="0">
                <a:latin typeface="Arial" panose="020B0604020202020204" pitchFamily="34" charset="0"/>
                <a:cs typeface="Arial" panose="020B0604020202020204" pitchFamily="34" charset="0"/>
              </a:rPr>
              <a:t>, чем </a:t>
            </a:r>
            <a:r>
              <a:rPr lang="ru-RU" sz="2000" b="1" dirty="0">
                <a:latin typeface="Arial" panose="020B0604020202020204" pitchFamily="34" charset="0"/>
                <a:cs typeface="Arial" panose="020B0604020202020204" pitchFamily="34" charset="0"/>
              </a:rPr>
              <a:t>за час </a:t>
            </a:r>
            <a:r>
              <a:rPr lang="ru-RU" sz="2000" dirty="0">
                <a:latin typeface="Arial" panose="020B0604020202020204" pitchFamily="34" charset="0"/>
                <a:cs typeface="Arial" panose="020B0604020202020204" pitchFamily="34" charset="0"/>
              </a:rPr>
              <a:t>до окончания учебного процесса</a:t>
            </a:r>
            <a:r>
              <a:rPr lang="ru-RU" sz="2000" dirty="0" smtClean="0">
                <a:latin typeface="Arial" panose="020B0604020202020204" pitchFamily="34" charset="0"/>
                <a:cs typeface="Arial" panose="020B0604020202020204" pitchFamily="34" charset="0"/>
              </a:rPr>
              <a:t>.</a:t>
            </a:r>
          </a:p>
          <a:p>
            <a:pPr marL="0" indent="0" algn="just">
              <a:buNone/>
            </a:pPr>
            <a:endParaRPr lang="ru-RU" sz="2000" dirty="0">
              <a:latin typeface="Arial" panose="020B0604020202020204" pitchFamily="34" charset="0"/>
              <a:cs typeface="Arial" panose="020B0604020202020204" pitchFamily="34" charset="0"/>
            </a:endParaRPr>
          </a:p>
          <a:p>
            <a:pPr marL="0" indent="0" algn="just">
              <a:buNone/>
            </a:pPr>
            <a:r>
              <a:rPr lang="ru-RU" sz="2000" dirty="0" smtClean="0">
                <a:latin typeface="Arial" panose="020B0604020202020204" pitchFamily="34" charset="0"/>
                <a:cs typeface="Arial" panose="020B0604020202020204" pitchFamily="34" charset="0"/>
              </a:rPr>
              <a:t>66</a:t>
            </a:r>
            <a:r>
              <a:rPr lang="ru-RU" sz="2000" dirty="0">
                <a:latin typeface="Arial" panose="020B0604020202020204" pitchFamily="34" charset="0"/>
                <a:cs typeface="Arial" panose="020B0604020202020204" pitchFamily="34" charset="0"/>
              </a:rPr>
              <a:t>. Органы управления образованием и организации среднего образования создают на </a:t>
            </a:r>
            <a:r>
              <a:rPr lang="ru-RU" sz="2000" dirty="0" err="1">
                <a:latin typeface="Arial" panose="020B0604020202020204" pitchFamily="34" charset="0"/>
                <a:cs typeface="Arial" panose="020B0604020202020204" pitchFamily="34" charset="0"/>
              </a:rPr>
              <a:t>интернет-ресурсе</a:t>
            </a:r>
            <a:r>
              <a:rPr lang="ru-RU" sz="2000" dirty="0">
                <a:latin typeface="Arial" panose="020B0604020202020204" pitchFamily="34" charset="0"/>
                <a:cs typeface="Arial" panose="020B0604020202020204" pitchFamily="34" charset="0"/>
              </a:rPr>
              <a:t> рубрику </a:t>
            </a:r>
            <a:r>
              <a:rPr lang="ru-RU" sz="2000" b="1" dirty="0">
                <a:latin typeface="Arial" panose="020B0604020202020204" pitchFamily="34" charset="0"/>
                <a:cs typeface="Arial" panose="020B0604020202020204" pitchFamily="34" charset="0"/>
              </a:rPr>
              <a:t>"Школьное питание" </a:t>
            </a:r>
            <a:r>
              <a:rPr lang="ru-RU" sz="2000" dirty="0">
                <a:latin typeface="Arial" panose="020B0604020202020204" pitchFamily="34" charset="0"/>
                <a:cs typeface="Arial" panose="020B0604020202020204" pitchFamily="34" charset="0"/>
              </a:rPr>
              <a:t>и обеспечивают систематическое размещение </a:t>
            </a:r>
            <a:r>
              <a:rPr lang="ru-RU" sz="2000" b="1" dirty="0">
                <a:latin typeface="Arial" panose="020B0604020202020204" pitchFamily="34" charset="0"/>
                <a:cs typeface="Arial" panose="020B0604020202020204" pitchFamily="34" charset="0"/>
              </a:rPr>
              <a:t>информации по организации питания обучающихся</a:t>
            </a:r>
            <a:r>
              <a:rPr lang="ru-RU" sz="2000" dirty="0" smtClean="0">
                <a:latin typeface="Arial" panose="020B0604020202020204" pitchFamily="34" charset="0"/>
                <a:cs typeface="Arial" panose="020B0604020202020204" pitchFamily="34" charset="0"/>
              </a:rPr>
              <a:t>.</a:t>
            </a:r>
          </a:p>
          <a:p>
            <a:pPr marL="0" indent="0" algn="just">
              <a:buNone/>
            </a:pPr>
            <a:endParaRPr lang="ru-RU" sz="2000" dirty="0">
              <a:latin typeface="Arial" panose="020B0604020202020204" pitchFamily="34" charset="0"/>
              <a:cs typeface="Arial" panose="020B0604020202020204" pitchFamily="34" charset="0"/>
            </a:endParaRPr>
          </a:p>
          <a:p>
            <a:pPr marL="0" indent="0" algn="just">
              <a:buNone/>
            </a:pPr>
            <a:r>
              <a:rPr lang="ru-RU" sz="2000" dirty="0" smtClean="0">
                <a:latin typeface="Arial" panose="020B0604020202020204" pitchFamily="34" charset="0"/>
                <a:cs typeface="Arial" panose="020B0604020202020204" pitchFamily="34" charset="0"/>
              </a:rPr>
              <a:t>67</a:t>
            </a:r>
            <a:r>
              <a:rPr lang="ru-RU" sz="2000" dirty="0">
                <a:latin typeface="Arial" panose="020B0604020202020204" pitchFamily="34" charset="0"/>
                <a:cs typeface="Arial" panose="020B0604020202020204" pitchFamily="34" charset="0"/>
              </a:rPr>
              <a:t>. Руководитель организации среднего образования в соответствии с перспективным меню </a:t>
            </a:r>
            <a:r>
              <a:rPr lang="ru-RU" sz="2000" b="1" dirty="0">
                <a:latin typeface="Arial" panose="020B0604020202020204" pitchFamily="34" charset="0"/>
                <a:cs typeface="Arial" panose="020B0604020202020204" pitchFamily="34" charset="0"/>
              </a:rPr>
              <a:t>ежедневно</a:t>
            </a:r>
            <a:r>
              <a:rPr lang="ru-RU" sz="2000" dirty="0">
                <a:latin typeface="Arial" panose="020B0604020202020204" pitchFamily="34" charset="0"/>
                <a:cs typeface="Arial" panose="020B0604020202020204" pitchFamily="34" charset="0"/>
              </a:rPr>
              <a:t> утверждает меню </a:t>
            </a:r>
            <a:r>
              <a:rPr lang="ru-RU" sz="2000" b="1" dirty="0">
                <a:latin typeface="Arial" panose="020B0604020202020204" pitchFamily="34" charset="0"/>
                <a:cs typeface="Arial" panose="020B0604020202020204" pitchFamily="34" charset="0"/>
              </a:rPr>
              <a:t>на предстоящий день </a:t>
            </a:r>
            <a:r>
              <a:rPr lang="ru-RU" sz="2000" dirty="0">
                <a:latin typeface="Arial" panose="020B0604020202020204" pitchFamily="34" charset="0"/>
                <a:cs typeface="Arial" panose="020B0604020202020204" pitchFamily="34" charset="0"/>
              </a:rPr>
              <a:t>и </a:t>
            </a:r>
            <a:r>
              <a:rPr lang="ru-RU" sz="2000" b="1" dirty="0">
                <a:latin typeface="Arial" panose="020B0604020202020204" pitchFamily="34" charset="0"/>
                <a:cs typeface="Arial" panose="020B0604020202020204" pitchFamily="34" charset="0"/>
              </a:rPr>
              <a:t>размещает его в столовой</a:t>
            </a:r>
            <a:r>
              <a:rPr lang="ru-RU" sz="2000" dirty="0">
                <a:latin typeface="Arial" panose="020B0604020202020204" pitchFamily="34" charset="0"/>
                <a:cs typeface="Arial" panose="020B0604020202020204" pitchFamily="34" charset="0"/>
              </a:rPr>
              <a:t>, и в месте, </a:t>
            </a:r>
            <a:r>
              <a:rPr lang="ru-RU" sz="2000" dirty="0" smtClean="0">
                <a:latin typeface="Arial" panose="020B0604020202020204" pitchFamily="34" charset="0"/>
                <a:cs typeface="Arial" panose="020B0604020202020204" pitchFamily="34" charset="0"/>
              </a:rPr>
              <a:t>доступном </a:t>
            </a:r>
            <a:r>
              <a:rPr lang="ru-RU" sz="2000" b="1" dirty="0" smtClean="0">
                <a:latin typeface="Arial" panose="020B0604020202020204" pitchFamily="34" charset="0"/>
                <a:cs typeface="Arial" panose="020B0604020202020204" pitchFamily="34" charset="0"/>
              </a:rPr>
              <a:t>для </a:t>
            </a:r>
            <a:r>
              <a:rPr lang="ru-RU" sz="2000" b="1" dirty="0">
                <a:latin typeface="Arial" panose="020B0604020202020204" pitchFamily="34" charset="0"/>
                <a:cs typeface="Arial" panose="020B0604020202020204" pitchFamily="34" charset="0"/>
              </a:rPr>
              <a:t>родителей или законных представителей </a:t>
            </a:r>
            <a:r>
              <a:rPr lang="ru-RU" sz="2000" b="1" dirty="0" smtClean="0">
                <a:latin typeface="Arial" panose="020B0604020202020204" pitchFamily="34" charset="0"/>
                <a:cs typeface="Arial" panose="020B0604020202020204" pitchFamily="34" charset="0"/>
              </a:rPr>
              <a:t>обучающихся.</a:t>
            </a:r>
            <a:endParaRPr lang="ru-RU" sz="2000" b="1" dirty="0">
              <a:latin typeface="Arial" panose="020B0604020202020204" pitchFamily="34" charset="0"/>
              <a:cs typeface="Arial" panose="020B0604020202020204" pitchFamily="34" charset="0"/>
            </a:endParaRP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61436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4403" y="288370"/>
            <a:ext cx="9127094" cy="1200150"/>
          </a:xfrm>
        </p:spPr>
        <p:txBody>
          <a:bodyPr>
            <a:noAutofit/>
          </a:bodyPr>
          <a:lstStyle/>
          <a:p>
            <a:r>
              <a:rPr lang="ru-RU" sz="1600" b="1" dirty="0">
                <a:latin typeface="Arial" panose="020B0604020202020204" pitchFamily="34" charset="0"/>
                <a:cs typeface="Arial" panose="020B0604020202020204" pitchFamily="34" charset="0"/>
              </a:rPr>
              <a:t>Приказ </a:t>
            </a:r>
            <a:r>
              <a:rPr lang="ru-RU" sz="1600" b="1" dirty="0" smtClean="0">
                <a:latin typeface="Arial" panose="020B0604020202020204" pitchFamily="34" charset="0"/>
                <a:cs typeface="Arial" panose="020B0604020202020204" pitchFamily="34" charset="0"/>
              </a:rPr>
              <a:t>МОН РК от </a:t>
            </a:r>
            <a:r>
              <a:rPr lang="ru-RU" sz="1600" b="1" dirty="0">
                <a:latin typeface="Arial" panose="020B0604020202020204" pitchFamily="34" charset="0"/>
                <a:cs typeface="Arial" panose="020B0604020202020204" pitchFamily="34" charset="0"/>
              </a:rPr>
              <a:t>31 октября 2018 </a:t>
            </a:r>
            <a:r>
              <a:rPr lang="ru-RU" sz="1600" b="1" dirty="0" smtClean="0">
                <a:latin typeface="Arial" panose="020B0604020202020204" pitchFamily="34" charset="0"/>
                <a:cs typeface="Arial" panose="020B0604020202020204" pitchFamily="34" charset="0"/>
              </a:rPr>
              <a:t>года</a:t>
            </a:r>
            <a:br>
              <a:rPr lang="ru-RU" sz="1600" b="1" dirty="0" smtClean="0">
                <a:latin typeface="Arial" panose="020B0604020202020204" pitchFamily="34" charset="0"/>
                <a:cs typeface="Arial" panose="020B0604020202020204" pitchFamily="34" charset="0"/>
              </a:rPr>
            </a:br>
            <a:r>
              <a:rPr lang="ru-RU" sz="1600" b="1" dirty="0" smtClean="0">
                <a:latin typeface="Arial" panose="020B0604020202020204" pitchFamily="34" charset="0"/>
                <a:cs typeface="Arial" panose="020B0604020202020204" pitchFamily="34" charset="0"/>
              </a:rPr>
              <a:t> </a:t>
            </a:r>
            <a:r>
              <a:rPr lang="ru-RU" sz="1600" b="1" dirty="0">
                <a:latin typeface="Arial" panose="020B0604020202020204" pitchFamily="34" charset="0"/>
                <a:cs typeface="Arial" panose="020B0604020202020204" pitchFamily="34" charset="0"/>
              </a:rPr>
              <a:t>№ 598 </a:t>
            </a:r>
            <a:r>
              <a:rPr lang="ru-RU" sz="1600" b="1" dirty="0" smtClean="0">
                <a:latin typeface="Arial" panose="020B0604020202020204" pitchFamily="34" charset="0"/>
                <a:cs typeface="Arial" panose="020B0604020202020204" pitchFamily="34" charset="0"/>
              </a:rPr>
              <a:t/>
            </a:r>
            <a:br>
              <a:rPr lang="ru-RU" sz="1600" b="1" dirty="0" smtClean="0">
                <a:latin typeface="Arial" panose="020B0604020202020204" pitchFamily="34" charset="0"/>
                <a:cs typeface="Arial" panose="020B0604020202020204" pitchFamily="34" charset="0"/>
              </a:rPr>
            </a:br>
            <a:r>
              <a:rPr lang="kk-KZ" sz="1600" b="1" dirty="0" smtClean="0">
                <a:latin typeface="Arial" panose="020B0604020202020204" pitchFamily="34" charset="0"/>
                <a:cs typeface="Arial" panose="020B0604020202020204" pitchFamily="34" charset="0"/>
              </a:rPr>
              <a:t>«О</a:t>
            </a:r>
            <a:r>
              <a:rPr lang="ru-RU" sz="1600" b="1" dirty="0" smtClean="0">
                <a:latin typeface="Arial" panose="020B0604020202020204" pitchFamily="34" charset="0"/>
                <a:cs typeface="Arial" panose="020B0604020202020204" pitchFamily="34" charset="0"/>
              </a:rPr>
              <a:t>б </a:t>
            </a:r>
            <a:r>
              <a:rPr lang="ru-RU" sz="1600" b="1" dirty="0">
                <a:latin typeface="Arial" panose="020B0604020202020204" pitchFamily="34" charset="0"/>
                <a:cs typeface="Arial" panose="020B0604020202020204" pitchFamily="34" charset="0"/>
              </a:rPr>
              <a:t>утверждении Правил организации питания обучающихся в организациях среднего образования, а также приобретения товаров, связанных с обеспечением питания детей, воспитывающихся и обучающихся в дошкольных организациях, организациях образования для детей-сирот и детей, оставшихся без попечения </a:t>
            </a:r>
            <a:r>
              <a:rPr lang="ru-RU" sz="1600" b="1" dirty="0" smtClean="0">
                <a:latin typeface="Arial" panose="020B0604020202020204" pitchFamily="34" charset="0"/>
                <a:cs typeface="Arial" panose="020B0604020202020204" pitchFamily="34" charset="0"/>
              </a:rPr>
              <a:t>родителей»</a:t>
            </a:r>
            <a:endParaRPr lang="ru-RU" sz="1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52115" y="2016274"/>
            <a:ext cx="12097344" cy="5184626"/>
          </a:xfrm>
        </p:spPr>
        <p:txBody>
          <a:bodyPr>
            <a:normAutofit fontScale="92500" lnSpcReduction="10000"/>
          </a:bodyPr>
          <a:lstStyle/>
          <a:p>
            <a:pPr marL="0" indent="0" algn="just">
              <a:buNone/>
            </a:pPr>
            <a:r>
              <a:rPr lang="ru-RU" sz="2000" b="1" dirty="0" smtClean="0">
                <a:latin typeface="Arial" panose="020B0604020202020204" pitchFamily="34" charset="0"/>
                <a:cs typeface="Arial" panose="020B0604020202020204" pitchFamily="34" charset="0"/>
              </a:rPr>
              <a:t>Параграф </a:t>
            </a:r>
            <a:r>
              <a:rPr lang="ru-RU" sz="2000" b="1" dirty="0">
                <a:latin typeface="Arial" panose="020B0604020202020204" pitchFamily="34" charset="0"/>
                <a:cs typeface="Arial" panose="020B0604020202020204" pitchFamily="34" charset="0"/>
              </a:rPr>
              <a:t>3. Порядок обеспечения условий для организации питания обучающихся в организациях среднего </a:t>
            </a:r>
            <a:r>
              <a:rPr lang="ru-RU" sz="2000" b="1" dirty="0" smtClean="0">
                <a:latin typeface="Arial" panose="020B0604020202020204" pitchFamily="34" charset="0"/>
                <a:cs typeface="Arial" panose="020B0604020202020204" pitchFamily="34" charset="0"/>
              </a:rPr>
              <a:t>образования</a:t>
            </a:r>
          </a:p>
          <a:p>
            <a:pPr marL="0" indent="0" algn="just">
              <a:buNone/>
            </a:pPr>
            <a:endParaRPr lang="ru-RU" sz="800" b="1" dirty="0" smtClean="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68. Поставщик услуги </a:t>
            </a:r>
            <a:r>
              <a:rPr lang="ru-RU" sz="2000" b="1" dirty="0">
                <a:latin typeface="Arial" panose="020B0604020202020204" pitchFamily="34" charset="0"/>
                <a:cs typeface="Arial" panose="020B0604020202020204" pitchFamily="34" charset="0"/>
              </a:rPr>
              <a:t>ежемесячно</a:t>
            </a:r>
            <a:r>
              <a:rPr lang="ru-RU" sz="2000" dirty="0">
                <a:latin typeface="Arial" panose="020B0604020202020204" pitchFamily="34" charset="0"/>
                <a:cs typeface="Arial" panose="020B0604020202020204" pitchFamily="34" charset="0"/>
              </a:rPr>
              <a:t> предоставляет </a:t>
            </a:r>
            <a:r>
              <a:rPr lang="ru-RU" sz="2000" b="1" dirty="0">
                <a:latin typeface="Arial" panose="020B0604020202020204" pitchFamily="34" charset="0"/>
                <a:cs typeface="Arial" panose="020B0604020202020204" pitchFamily="34" charset="0"/>
              </a:rPr>
              <a:t>руководителю организации среднего образования </a:t>
            </a:r>
            <a:r>
              <a:rPr lang="ru-RU" sz="2000" dirty="0">
                <a:latin typeface="Arial" panose="020B0604020202020204" pitchFamily="34" charset="0"/>
                <a:cs typeface="Arial" panose="020B0604020202020204" pitchFamily="34" charset="0"/>
              </a:rPr>
              <a:t>сведения </a:t>
            </a:r>
            <a:r>
              <a:rPr lang="ru-RU" sz="2000" b="1" dirty="0">
                <a:latin typeface="Arial" panose="020B0604020202020204" pitchFamily="34" charset="0"/>
                <a:cs typeface="Arial" panose="020B0604020202020204" pitchFamily="34" charset="0"/>
              </a:rPr>
              <a:t>об используемом перечне продуктов питания для обучающихся </a:t>
            </a:r>
            <a:r>
              <a:rPr lang="ru-RU" sz="2000" dirty="0">
                <a:latin typeface="Arial" panose="020B0604020202020204" pitchFamily="34" charset="0"/>
                <a:cs typeface="Arial" panose="020B0604020202020204" pitchFamily="34" charset="0"/>
              </a:rPr>
              <a:t>с </a:t>
            </a:r>
            <a:r>
              <a:rPr lang="ru-RU" sz="2000" b="1" dirty="0">
                <a:latin typeface="Arial" panose="020B0604020202020204" pitchFamily="34" charset="0"/>
                <a:cs typeface="Arial" panose="020B0604020202020204" pitchFamily="34" charset="0"/>
              </a:rPr>
              <a:t>приложением документов, удостоверяющих качество и безопасность продукции</a:t>
            </a:r>
            <a:r>
              <a:rPr lang="ru-RU" sz="2000" dirty="0" smtClean="0">
                <a:latin typeface="Arial" panose="020B0604020202020204" pitchFamily="34" charset="0"/>
                <a:cs typeface="Arial" panose="020B0604020202020204" pitchFamily="34" charset="0"/>
              </a:rPr>
              <a:t>.</a:t>
            </a:r>
          </a:p>
          <a:p>
            <a:pPr marL="0" indent="0" algn="just">
              <a:buNone/>
            </a:pPr>
            <a:endParaRPr lang="ru-RU" sz="1050" dirty="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      69. В организации среднего образования </a:t>
            </a:r>
            <a:r>
              <a:rPr lang="ru-RU" sz="2000" b="1" dirty="0">
                <a:latin typeface="Arial" panose="020B0604020202020204" pitchFamily="34" charset="0"/>
                <a:cs typeface="Arial" panose="020B0604020202020204" pitchFamily="34" charset="0"/>
              </a:rPr>
              <a:t>создается комиссия по мониторингу за качеством питания </a:t>
            </a:r>
            <a:r>
              <a:rPr lang="ru-RU" sz="2000" dirty="0">
                <a:latin typeface="Arial" panose="020B0604020202020204" pitchFamily="34" charset="0"/>
                <a:cs typeface="Arial" panose="020B0604020202020204" pitchFamily="34" charset="0"/>
              </a:rPr>
              <a:t>с участием п</a:t>
            </a:r>
            <a:r>
              <a:rPr lang="ru-RU" sz="2000" b="1" dirty="0">
                <a:latin typeface="Arial" panose="020B0604020202020204" pitchFamily="34" charset="0"/>
                <a:cs typeface="Arial" panose="020B0604020202020204" pitchFamily="34" charset="0"/>
              </a:rPr>
              <a:t>редставителей попечительского совета, родительского комитета, администрации школы, медицинского работника медицинского пункта организации образования</a:t>
            </a:r>
            <a:r>
              <a:rPr lang="ru-RU" sz="2000" dirty="0">
                <a:latin typeface="Arial" panose="020B0604020202020204" pitchFamily="34" charset="0"/>
                <a:cs typeface="Arial" panose="020B0604020202020204" pitchFamily="34" charset="0"/>
              </a:rPr>
              <a:t>. </a:t>
            </a:r>
            <a:r>
              <a:rPr lang="ru-RU" sz="2000" b="1" dirty="0">
                <a:latin typeface="Arial" panose="020B0604020202020204" pitchFamily="34" charset="0"/>
                <a:cs typeface="Arial" panose="020B0604020202020204" pitchFamily="34" charset="0"/>
              </a:rPr>
              <a:t>Председателем</a:t>
            </a:r>
            <a:r>
              <a:rPr lang="ru-RU" sz="2000" dirty="0">
                <a:latin typeface="Arial" panose="020B0604020202020204" pitchFamily="34" charset="0"/>
                <a:cs typeface="Arial" panose="020B0604020202020204" pitchFamily="34" charset="0"/>
              </a:rPr>
              <a:t> комиссии является </a:t>
            </a:r>
            <a:r>
              <a:rPr lang="ru-RU" sz="2000" b="1" dirty="0">
                <a:latin typeface="Arial" panose="020B0604020202020204" pitchFamily="34" charset="0"/>
                <a:cs typeface="Arial" panose="020B0604020202020204" pitchFamily="34" charset="0"/>
              </a:rPr>
              <a:t>руководитель организации среднего образования</a:t>
            </a:r>
            <a:r>
              <a:rPr lang="ru-RU" sz="2000" b="1" dirty="0" smtClean="0">
                <a:latin typeface="Arial" panose="020B0604020202020204" pitchFamily="34" charset="0"/>
                <a:cs typeface="Arial" panose="020B0604020202020204" pitchFamily="34" charset="0"/>
              </a:rPr>
              <a:t>.</a:t>
            </a:r>
          </a:p>
          <a:p>
            <a:pPr marL="0" indent="0" algn="just">
              <a:buNone/>
            </a:pPr>
            <a:endParaRPr lang="ru-RU" sz="1200" dirty="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      70</a:t>
            </a:r>
            <a:r>
              <a:rPr lang="ru-RU" sz="2000" b="1" dirty="0">
                <a:latin typeface="Arial" panose="020B0604020202020204" pitchFamily="34" charset="0"/>
                <a:cs typeface="Arial" panose="020B0604020202020204" pitchFamily="34" charset="0"/>
              </a:rPr>
              <a:t>. В задачи комиссии </a:t>
            </a:r>
            <a:r>
              <a:rPr lang="ru-RU" sz="2000" dirty="0">
                <a:latin typeface="Arial" panose="020B0604020202020204" pitchFamily="34" charset="0"/>
                <a:cs typeface="Arial" panose="020B0604020202020204" pitchFamily="34" charset="0"/>
              </a:rPr>
              <a:t>входит осуществление мониторинга за качеством </a:t>
            </a:r>
            <a:r>
              <a:rPr lang="ru-RU" sz="2000" b="1" dirty="0">
                <a:latin typeface="Arial" panose="020B0604020202020204" pitchFamily="34" charset="0"/>
                <a:cs typeface="Arial" panose="020B0604020202020204" pitchFamily="34" charset="0"/>
              </a:rPr>
              <a:t>поступающих продуктов питания, технологией приготовления блюд, </a:t>
            </a:r>
            <a:r>
              <a:rPr lang="ru-RU" sz="2000" dirty="0">
                <a:latin typeface="Arial" panose="020B0604020202020204" pitchFamily="34" charset="0"/>
                <a:cs typeface="Arial" panose="020B0604020202020204" pitchFamily="34" charset="0"/>
              </a:rPr>
              <a:t>исправностью </a:t>
            </a:r>
            <a:r>
              <a:rPr lang="ru-RU" sz="2000" b="1" dirty="0" err="1">
                <a:latin typeface="Arial" panose="020B0604020202020204" pitchFamily="34" charset="0"/>
                <a:cs typeface="Arial" panose="020B0604020202020204" pitchFamily="34" charset="0"/>
              </a:rPr>
              <a:t>холодильно</a:t>
            </a:r>
            <a:r>
              <a:rPr lang="ru-RU" sz="2000" b="1" dirty="0">
                <a:latin typeface="Arial" panose="020B0604020202020204" pitchFamily="34" charset="0"/>
                <a:cs typeface="Arial" panose="020B0604020202020204" pitchFamily="34" charset="0"/>
              </a:rPr>
              <a:t>–технологического оборудования, </a:t>
            </a:r>
            <a:r>
              <a:rPr lang="ru-RU" sz="2000" dirty="0">
                <a:latin typeface="Arial" panose="020B0604020202020204" pitchFamily="34" charset="0"/>
                <a:cs typeface="Arial" panose="020B0604020202020204" pitchFamily="34" charset="0"/>
              </a:rPr>
              <a:t>соблюдением </a:t>
            </a:r>
            <a:r>
              <a:rPr lang="ru-RU" sz="2000" b="1" dirty="0">
                <a:latin typeface="Arial" panose="020B0604020202020204" pitchFamily="34" charset="0"/>
                <a:cs typeface="Arial" panose="020B0604020202020204" pitchFamily="34" charset="0"/>
              </a:rPr>
              <a:t>сроков и условий хранения продуктов </a:t>
            </a:r>
            <a:r>
              <a:rPr lang="ru-RU" sz="2000" dirty="0">
                <a:latin typeface="Arial" panose="020B0604020202020204" pitchFamily="34" charset="0"/>
                <a:cs typeface="Arial" panose="020B0604020202020204" pitchFamily="34" charset="0"/>
              </a:rPr>
              <a:t>и </a:t>
            </a:r>
            <a:r>
              <a:rPr lang="ru-RU" sz="2000" b="1" dirty="0">
                <a:latin typeface="Arial" panose="020B0604020202020204" pitchFamily="34" charset="0"/>
                <a:cs typeface="Arial" panose="020B0604020202020204" pitchFamily="34" charset="0"/>
              </a:rPr>
              <a:t>готовых блюд</a:t>
            </a:r>
            <a:r>
              <a:rPr lang="ru-RU" sz="2000" b="1" dirty="0" smtClean="0">
                <a:latin typeface="Arial" panose="020B0604020202020204" pitchFamily="34" charset="0"/>
                <a:cs typeface="Arial" panose="020B0604020202020204" pitchFamily="34" charset="0"/>
              </a:rPr>
              <a:t>.</a:t>
            </a:r>
          </a:p>
          <a:p>
            <a:pPr marL="0" indent="0" algn="just">
              <a:buNone/>
            </a:pPr>
            <a:endParaRPr lang="ru-RU" sz="2000" dirty="0" smtClean="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71. </a:t>
            </a:r>
            <a:r>
              <a:rPr lang="ru-RU" sz="2000" b="1" dirty="0">
                <a:latin typeface="Arial" panose="020B0604020202020204" pitchFamily="34" charset="0"/>
                <a:cs typeface="Arial" panose="020B0604020202020204" pitchFamily="34" charset="0"/>
              </a:rPr>
              <a:t>Итоги</a:t>
            </a:r>
            <a:r>
              <a:rPr lang="ru-RU" sz="2000" dirty="0">
                <a:latin typeface="Arial" panose="020B0604020202020204" pitchFamily="34" charset="0"/>
                <a:cs typeface="Arial" panose="020B0604020202020204" pitchFamily="34" charset="0"/>
              </a:rPr>
              <a:t> работы комиссии </a:t>
            </a:r>
            <a:r>
              <a:rPr lang="ru-RU" sz="2000" b="1" dirty="0">
                <a:latin typeface="Arial" panose="020B0604020202020204" pitchFamily="34" charset="0"/>
                <a:cs typeface="Arial" panose="020B0604020202020204" pitchFamily="34" charset="0"/>
              </a:rPr>
              <a:t>ежеквартально</a:t>
            </a:r>
            <a:r>
              <a:rPr lang="ru-RU" sz="2000" dirty="0">
                <a:latin typeface="Arial" panose="020B0604020202020204" pitchFamily="34" charset="0"/>
                <a:cs typeface="Arial" panose="020B0604020202020204" pitchFamily="34" charset="0"/>
              </a:rPr>
              <a:t> оформляются в виде </a:t>
            </a:r>
            <a:r>
              <a:rPr lang="ru-RU" sz="2000" b="1" dirty="0">
                <a:latin typeface="Arial" panose="020B0604020202020204" pitchFamily="34" charset="0"/>
                <a:cs typeface="Arial" panose="020B0604020202020204" pitchFamily="34" charset="0"/>
              </a:rPr>
              <a:t>информации с последующим </a:t>
            </a:r>
            <a:r>
              <a:rPr lang="ru-RU" sz="2000" dirty="0">
                <a:latin typeface="Arial" panose="020B0604020202020204" pitchFamily="34" charset="0"/>
                <a:cs typeface="Arial" panose="020B0604020202020204" pitchFamily="34" charset="0"/>
              </a:rPr>
              <a:t>их рассмотрением </a:t>
            </a:r>
            <a:r>
              <a:rPr lang="ru-RU" sz="2000" b="1" dirty="0">
                <a:latin typeface="Arial" panose="020B0604020202020204" pitchFamily="34" charset="0"/>
                <a:cs typeface="Arial" panose="020B0604020202020204" pitchFamily="34" charset="0"/>
              </a:rPr>
              <a:t>на педагогическом совете организации </a:t>
            </a:r>
            <a:r>
              <a:rPr lang="ru-RU" sz="2000" dirty="0">
                <a:latin typeface="Arial" panose="020B0604020202020204" pitchFamily="34" charset="0"/>
                <a:cs typeface="Arial" panose="020B0604020202020204" pitchFamily="34" charset="0"/>
              </a:rPr>
              <a:t>образования и размещением на </a:t>
            </a:r>
            <a:r>
              <a:rPr lang="ru-RU" sz="2000" b="1" dirty="0" err="1">
                <a:latin typeface="Arial" panose="020B0604020202020204" pitchFamily="34" charset="0"/>
                <a:cs typeface="Arial" panose="020B0604020202020204" pitchFamily="34" charset="0"/>
              </a:rPr>
              <a:t>интернет-ресурсе</a:t>
            </a:r>
            <a:r>
              <a:rPr lang="ru-RU" sz="2000" b="1" dirty="0">
                <a:latin typeface="Arial" panose="020B0604020202020204" pitchFamily="34" charset="0"/>
                <a:cs typeface="Arial" panose="020B0604020202020204" pitchFamily="34" charset="0"/>
              </a:rPr>
              <a:t> организации среднего образования.</a:t>
            </a:r>
          </a:p>
          <a:p>
            <a:pPr marL="0" indent="0" algn="just">
              <a:buNone/>
            </a:pPr>
            <a:endParaRPr lang="ru-RU" sz="2000" dirty="0">
              <a:latin typeface="Arial" panose="020B0604020202020204" pitchFamily="34" charset="0"/>
              <a:cs typeface="Arial" panose="020B0604020202020204" pitchFamily="34" charset="0"/>
            </a:endParaRP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468149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4403" y="288370"/>
            <a:ext cx="9127094" cy="1200150"/>
          </a:xfrm>
        </p:spPr>
        <p:txBody>
          <a:bodyPr>
            <a:noAutofit/>
          </a:bodyPr>
          <a:lstStyle/>
          <a:p>
            <a:r>
              <a:rPr lang="ru-RU" sz="1600" b="1" dirty="0">
                <a:latin typeface="Arial" panose="020B0604020202020204" pitchFamily="34" charset="0"/>
                <a:cs typeface="Arial" panose="020B0604020202020204" pitchFamily="34" charset="0"/>
              </a:rPr>
              <a:t>Приказ </a:t>
            </a:r>
            <a:r>
              <a:rPr lang="ru-RU" sz="1600" b="1" dirty="0" smtClean="0">
                <a:latin typeface="Arial" panose="020B0604020202020204" pitchFamily="34" charset="0"/>
                <a:cs typeface="Arial" panose="020B0604020202020204" pitchFamily="34" charset="0"/>
              </a:rPr>
              <a:t>МОН РК от </a:t>
            </a:r>
            <a:r>
              <a:rPr lang="ru-RU" sz="1600" b="1" dirty="0">
                <a:latin typeface="Arial" panose="020B0604020202020204" pitchFamily="34" charset="0"/>
                <a:cs typeface="Arial" panose="020B0604020202020204" pitchFamily="34" charset="0"/>
              </a:rPr>
              <a:t>31 октября 2018 </a:t>
            </a:r>
            <a:r>
              <a:rPr lang="ru-RU" sz="1600" b="1" dirty="0" smtClean="0">
                <a:latin typeface="Arial" panose="020B0604020202020204" pitchFamily="34" charset="0"/>
                <a:cs typeface="Arial" panose="020B0604020202020204" pitchFamily="34" charset="0"/>
              </a:rPr>
              <a:t>года</a:t>
            </a:r>
            <a:br>
              <a:rPr lang="ru-RU" sz="1600" b="1" dirty="0" smtClean="0">
                <a:latin typeface="Arial" panose="020B0604020202020204" pitchFamily="34" charset="0"/>
                <a:cs typeface="Arial" panose="020B0604020202020204" pitchFamily="34" charset="0"/>
              </a:rPr>
            </a:br>
            <a:r>
              <a:rPr lang="ru-RU" sz="1600" b="1" dirty="0" smtClean="0">
                <a:latin typeface="Arial" panose="020B0604020202020204" pitchFamily="34" charset="0"/>
                <a:cs typeface="Arial" panose="020B0604020202020204" pitchFamily="34" charset="0"/>
              </a:rPr>
              <a:t> </a:t>
            </a:r>
            <a:r>
              <a:rPr lang="ru-RU" sz="1600" b="1" dirty="0">
                <a:latin typeface="Arial" panose="020B0604020202020204" pitchFamily="34" charset="0"/>
                <a:cs typeface="Arial" panose="020B0604020202020204" pitchFamily="34" charset="0"/>
              </a:rPr>
              <a:t>№ 598 </a:t>
            </a:r>
            <a:r>
              <a:rPr lang="ru-RU" sz="1600" b="1" dirty="0" smtClean="0">
                <a:latin typeface="Arial" panose="020B0604020202020204" pitchFamily="34" charset="0"/>
                <a:cs typeface="Arial" panose="020B0604020202020204" pitchFamily="34" charset="0"/>
              </a:rPr>
              <a:t/>
            </a:r>
            <a:br>
              <a:rPr lang="ru-RU" sz="1600" b="1" dirty="0" smtClean="0">
                <a:latin typeface="Arial" panose="020B0604020202020204" pitchFamily="34" charset="0"/>
                <a:cs typeface="Arial" panose="020B0604020202020204" pitchFamily="34" charset="0"/>
              </a:rPr>
            </a:br>
            <a:r>
              <a:rPr lang="kk-KZ" sz="1600" b="1" dirty="0" smtClean="0">
                <a:latin typeface="Arial" panose="020B0604020202020204" pitchFamily="34" charset="0"/>
                <a:cs typeface="Arial" panose="020B0604020202020204" pitchFamily="34" charset="0"/>
              </a:rPr>
              <a:t>«О</a:t>
            </a:r>
            <a:r>
              <a:rPr lang="ru-RU" sz="1600" b="1" dirty="0" smtClean="0">
                <a:latin typeface="Arial" panose="020B0604020202020204" pitchFamily="34" charset="0"/>
                <a:cs typeface="Arial" panose="020B0604020202020204" pitchFamily="34" charset="0"/>
              </a:rPr>
              <a:t>б </a:t>
            </a:r>
            <a:r>
              <a:rPr lang="ru-RU" sz="1600" b="1" dirty="0">
                <a:latin typeface="Arial" panose="020B0604020202020204" pitchFamily="34" charset="0"/>
                <a:cs typeface="Arial" panose="020B0604020202020204" pitchFamily="34" charset="0"/>
              </a:rPr>
              <a:t>утверждении Правил организации питания обучающихся в организациях среднего образования, а также приобретения товаров, связанных с обеспечением питания детей, воспитывающихся и обучающихся в дошкольных организациях, организациях образования для детей-сирот и детей, оставшихся без попечения </a:t>
            </a:r>
            <a:r>
              <a:rPr lang="ru-RU" sz="1600" b="1" dirty="0" smtClean="0">
                <a:latin typeface="Arial" panose="020B0604020202020204" pitchFamily="34" charset="0"/>
                <a:cs typeface="Arial" panose="020B0604020202020204" pitchFamily="34" charset="0"/>
              </a:rPr>
              <a:t>родителей»</a:t>
            </a:r>
            <a:endParaRPr lang="ru-RU" sz="1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52115" y="2016274"/>
            <a:ext cx="12097344" cy="4536504"/>
          </a:xfrm>
        </p:spPr>
        <p:txBody>
          <a:bodyPr>
            <a:normAutofit/>
          </a:bodyPr>
          <a:lstStyle/>
          <a:p>
            <a:pPr marL="0" indent="0" algn="just">
              <a:buNone/>
            </a:pPr>
            <a:r>
              <a:rPr lang="ru-RU" sz="2000" dirty="0">
                <a:latin typeface="Arial" panose="020B0604020202020204" pitchFamily="34" charset="0"/>
                <a:cs typeface="Arial" panose="020B0604020202020204" pitchFamily="34" charset="0"/>
              </a:rPr>
              <a:t>Поставщик обеспечивает условия для </a:t>
            </a:r>
            <a:r>
              <a:rPr lang="ru-RU" sz="2000" b="1" dirty="0">
                <a:latin typeface="Arial" panose="020B0604020202020204" pitchFamily="34" charset="0"/>
                <a:cs typeface="Arial" panose="020B0604020202020204" pitchFamily="34" charset="0"/>
              </a:rPr>
              <a:t>ведения журнала контроля качества готовой пищи </a:t>
            </a:r>
            <a:r>
              <a:rPr lang="ru-RU" sz="2000" dirty="0">
                <a:latin typeface="Arial" panose="020B0604020202020204" pitchFamily="34" charset="0"/>
                <a:cs typeface="Arial" panose="020B0604020202020204" pitchFamily="34" charset="0"/>
              </a:rPr>
              <a:t>(</a:t>
            </a:r>
            <a:r>
              <a:rPr lang="ru-RU" sz="2000" dirty="0" err="1">
                <a:latin typeface="Arial" panose="020B0604020202020204" pitchFamily="34" charset="0"/>
                <a:cs typeface="Arial" panose="020B0604020202020204" pitchFamily="34" charset="0"/>
              </a:rPr>
              <a:t>бракеражный</a:t>
            </a:r>
            <a:r>
              <a:rPr lang="ru-RU" sz="2000" dirty="0">
                <a:latin typeface="Arial" panose="020B0604020202020204" pitchFamily="34" charset="0"/>
                <a:cs typeface="Arial" panose="020B0604020202020204" pitchFamily="34" charset="0"/>
              </a:rPr>
              <a:t>) организацией образования, по форме утвержденной </a:t>
            </a:r>
            <a:r>
              <a:rPr lang="ru-RU" sz="2000" b="1" dirty="0">
                <a:latin typeface="Arial" panose="020B0604020202020204" pitchFamily="34" charset="0"/>
                <a:cs typeface="Arial" panose="020B0604020202020204" pitchFamily="34" charset="0"/>
              </a:rPr>
              <a:t>Санитарными правилами</a:t>
            </a:r>
            <a:r>
              <a:rPr lang="ru-RU" sz="2000" b="1" dirty="0" smtClean="0">
                <a:latin typeface="Arial" panose="020B0604020202020204" pitchFamily="34" charset="0"/>
                <a:cs typeface="Arial" panose="020B0604020202020204" pitchFamily="34" charset="0"/>
              </a:rPr>
              <a:t>.</a:t>
            </a:r>
          </a:p>
          <a:p>
            <a:pPr marL="0" indent="0" algn="just">
              <a:buNone/>
            </a:pPr>
            <a:endParaRPr lang="ru-RU" sz="1600" dirty="0" smtClean="0">
              <a:latin typeface="Arial" panose="020B0604020202020204" pitchFamily="34" charset="0"/>
              <a:cs typeface="Arial" panose="020B0604020202020204" pitchFamily="34" charset="0"/>
            </a:endParaRPr>
          </a:p>
          <a:p>
            <a:pPr marL="0" indent="0" algn="just">
              <a:buNone/>
            </a:pPr>
            <a:r>
              <a:rPr lang="ru-RU" sz="2000" b="1" dirty="0">
                <a:latin typeface="Arial" panose="020B0604020202020204" pitchFamily="34" charset="0"/>
                <a:cs typeface="Arial" panose="020B0604020202020204" pitchFamily="34" charset="0"/>
              </a:rPr>
              <a:t>Фактический рацион </a:t>
            </a:r>
            <a:r>
              <a:rPr lang="ru-RU" sz="2000" dirty="0">
                <a:latin typeface="Arial" panose="020B0604020202020204" pitchFamily="34" charset="0"/>
                <a:cs typeface="Arial" panose="020B0604020202020204" pitchFamily="34" charset="0"/>
              </a:rPr>
              <a:t>питания должен соответствовать </a:t>
            </a:r>
            <a:r>
              <a:rPr lang="ru-RU" sz="2000" b="1" dirty="0">
                <a:latin typeface="Arial" panose="020B0604020202020204" pitchFamily="34" charset="0"/>
                <a:cs typeface="Arial" panose="020B0604020202020204" pitchFamily="34" charset="0"/>
              </a:rPr>
              <a:t>перспективному меню. Замена</a:t>
            </a:r>
            <a:r>
              <a:rPr lang="ru-RU" sz="2000" dirty="0">
                <a:latin typeface="Arial" panose="020B0604020202020204" pitchFamily="34" charset="0"/>
                <a:cs typeface="Arial" panose="020B0604020202020204" pitchFamily="34" charset="0"/>
              </a:rPr>
              <a:t> одних продуктов, блюд и кулинарных изделий на другие </a:t>
            </a:r>
            <a:r>
              <a:rPr lang="ru-RU" sz="2000" b="1" dirty="0">
                <a:latin typeface="Arial" panose="020B0604020202020204" pitchFamily="34" charset="0"/>
                <a:cs typeface="Arial" panose="020B0604020202020204" pitchFamily="34" charset="0"/>
              </a:rPr>
              <a:t>допускается в исключительных случаях, </a:t>
            </a:r>
            <a:r>
              <a:rPr lang="ru-RU" sz="2000" dirty="0">
                <a:latin typeface="Arial" panose="020B0604020202020204" pitchFamily="34" charset="0"/>
                <a:cs typeface="Arial" panose="020B0604020202020204" pitchFamily="34" charset="0"/>
              </a:rPr>
              <a:t>в соответствии с требованиями санитарно-эпидемиологического законодательства</a:t>
            </a:r>
            <a:r>
              <a:rPr lang="ru-RU" sz="2000" dirty="0" smtClean="0">
                <a:latin typeface="Arial" panose="020B0604020202020204" pitchFamily="34" charset="0"/>
                <a:cs typeface="Arial" panose="020B0604020202020204" pitchFamily="34" charset="0"/>
              </a:rPr>
              <a:t>.</a:t>
            </a:r>
          </a:p>
          <a:p>
            <a:pPr marL="0" indent="0" algn="just">
              <a:buNone/>
            </a:pPr>
            <a:endParaRPr lang="kk-KZ" sz="1400" dirty="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Для отдельных категорий учащихся (указать категории учащихся) организуется </a:t>
            </a:r>
            <a:r>
              <a:rPr lang="ru-RU" sz="2000" b="1" dirty="0">
                <a:latin typeface="Arial" panose="020B0604020202020204" pitchFamily="34" charset="0"/>
                <a:cs typeface="Arial" panose="020B0604020202020204" pitchFamily="34" charset="0"/>
              </a:rPr>
              <a:t>щадящее (диетическое) питание</a:t>
            </a:r>
            <a:r>
              <a:rPr lang="ru-RU" sz="2000" b="1" dirty="0" smtClean="0">
                <a:latin typeface="Arial" panose="020B0604020202020204" pitchFamily="34" charset="0"/>
                <a:cs typeface="Arial" panose="020B0604020202020204" pitchFamily="34" charset="0"/>
              </a:rPr>
              <a:t>.</a:t>
            </a:r>
          </a:p>
          <a:p>
            <a:pPr marL="0" indent="0" algn="just">
              <a:buNone/>
            </a:pPr>
            <a:endParaRPr lang="ru-RU" sz="1600" dirty="0" smtClean="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Поставщик услуги обеспечивает </a:t>
            </a:r>
            <a:r>
              <a:rPr lang="ru-RU" sz="2000" b="1" dirty="0">
                <a:latin typeface="Arial" panose="020B0604020202020204" pitchFamily="34" charset="0"/>
                <a:cs typeface="Arial" panose="020B0604020202020204" pitchFamily="34" charset="0"/>
              </a:rPr>
              <a:t>наличие единой картотеки </a:t>
            </a:r>
            <a:r>
              <a:rPr lang="ru-RU" sz="2000" dirty="0">
                <a:latin typeface="Arial" panose="020B0604020202020204" pitchFamily="34" charset="0"/>
                <a:cs typeface="Arial" panose="020B0604020202020204" pitchFamily="34" charset="0"/>
              </a:rPr>
              <a:t>(технологические карты) приготовления блюд на </a:t>
            </a:r>
            <a:r>
              <a:rPr lang="ru-RU" sz="2000" b="1" dirty="0">
                <a:latin typeface="Arial" panose="020B0604020202020204" pitchFamily="34" charset="0"/>
                <a:cs typeface="Arial" panose="020B0604020202020204" pitchFamily="34" charset="0"/>
              </a:rPr>
              <a:t>пищеблоках для соблюдения технологии приготовления и соответствия калорийности готовых блюд.</a:t>
            </a: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1059155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4403" y="288370"/>
            <a:ext cx="9127094" cy="1200150"/>
          </a:xfrm>
        </p:spPr>
        <p:txBody>
          <a:bodyPr>
            <a:noAutofit/>
          </a:bodyPr>
          <a:lstStyle/>
          <a:p>
            <a:r>
              <a:rPr lang="ru-RU" sz="1600" b="1" dirty="0">
                <a:latin typeface="Arial" panose="020B0604020202020204" pitchFamily="34" charset="0"/>
                <a:cs typeface="Arial" panose="020B0604020202020204" pitchFamily="34" charset="0"/>
              </a:rPr>
              <a:t>Приказ </a:t>
            </a:r>
            <a:r>
              <a:rPr lang="ru-RU" sz="1600" b="1" dirty="0" smtClean="0">
                <a:latin typeface="Arial" panose="020B0604020202020204" pitchFamily="34" charset="0"/>
                <a:cs typeface="Arial" panose="020B0604020202020204" pitchFamily="34" charset="0"/>
              </a:rPr>
              <a:t>МОН РК от </a:t>
            </a:r>
            <a:r>
              <a:rPr lang="ru-RU" sz="1600" b="1" dirty="0">
                <a:latin typeface="Arial" panose="020B0604020202020204" pitchFamily="34" charset="0"/>
                <a:cs typeface="Arial" panose="020B0604020202020204" pitchFamily="34" charset="0"/>
              </a:rPr>
              <a:t>31 октября 2018 </a:t>
            </a:r>
            <a:r>
              <a:rPr lang="ru-RU" sz="1600" b="1" dirty="0" smtClean="0">
                <a:latin typeface="Arial" panose="020B0604020202020204" pitchFamily="34" charset="0"/>
                <a:cs typeface="Arial" panose="020B0604020202020204" pitchFamily="34" charset="0"/>
              </a:rPr>
              <a:t>года</a:t>
            </a:r>
            <a:br>
              <a:rPr lang="ru-RU" sz="1600" b="1" dirty="0" smtClean="0">
                <a:latin typeface="Arial" panose="020B0604020202020204" pitchFamily="34" charset="0"/>
                <a:cs typeface="Arial" panose="020B0604020202020204" pitchFamily="34" charset="0"/>
              </a:rPr>
            </a:br>
            <a:r>
              <a:rPr lang="ru-RU" sz="1600" b="1" dirty="0" smtClean="0">
                <a:latin typeface="Arial" panose="020B0604020202020204" pitchFamily="34" charset="0"/>
                <a:cs typeface="Arial" panose="020B0604020202020204" pitchFamily="34" charset="0"/>
              </a:rPr>
              <a:t> </a:t>
            </a:r>
            <a:r>
              <a:rPr lang="ru-RU" sz="1600" b="1" dirty="0">
                <a:latin typeface="Arial" panose="020B0604020202020204" pitchFamily="34" charset="0"/>
                <a:cs typeface="Arial" panose="020B0604020202020204" pitchFamily="34" charset="0"/>
              </a:rPr>
              <a:t>№ 598 </a:t>
            </a:r>
            <a:r>
              <a:rPr lang="ru-RU" sz="1600" b="1" dirty="0" smtClean="0">
                <a:latin typeface="Arial" panose="020B0604020202020204" pitchFamily="34" charset="0"/>
                <a:cs typeface="Arial" panose="020B0604020202020204" pitchFamily="34" charset="0"/>
              </a:rPr>
              <a:t/>
            </a:r>
            <a:br>
              <a:rPr lang="ru-RU" sz="1600" b="1" dirty="0" smtClean="0">
                <a:latin typeface="Arial" panose="020B0604020202020204" pitchFamily="34" charset="0"/>
                <a:cs typeface="Arial" panose="020B0604020202020204" pitchFamily="34" charset="0"/>
              </a:rPr>
            </a:br>
            <a:r>
              <a:rPr lang="kk-KZ" sz="1600" b="1" dirty="0" smtClean="0">
                <a:latin typeface="Arial" panose="020B0604020202020204" pitchFamily="34" charset="0"/>
                <a:cs typeface="Arial" panose="020B0604020202020204" pitchFamily="34" charset="0"/>
              </a:rPr>
              <a:t>«О</a:t>
            </a:r>
            <a:r>
              <a:rPr lang="ru-RU" sz="1600" b="1" dirty="0" smtClean="0">
                <a:latin typeface="Arial" panose="020B0604020202020204" pitchFamily="34" charset="0"/>
                <a:cs typeface="Arial" panose="020B0604020202020204" pitchFamily="34" charset="0"/>
              </a:rPr>
              <a:t>б </a:t>
            </a:r>
            <a:r>
              <a:rPr lang="ru-RU" sz="1600" b="1" dirty="0">
                <a:latin typeface="Arial" panose="020B0604020202020204" pitchFamily="34" charset="0"/>
                <a:cs typeface="Arial" panose="020B0604020202020204" pitchFamily="34" charset="0"/>
              </a:rPr>
              <a:t>утверждении Правил организации питания обучающихся в организациях среднего образования, а также приобретения товаров, связанных с обеспечением питания детей, воспитывающихся и обучающихся в дошкольных организациях, организациях образования для детей-сирот и детей, оставшихся без попечения </a:t>
            </a:r>
            <a:r>
              <a:rPr lang="ru-RU" sz="1600" b="1" dirty="0" smtClean="0">
                <a:latin typeface="Arial" panose="020B0604020202020204" pitchFamily="34" charset="0"/>
                <a:cs typeface="Arial" panose="020B0604020202020204" pitchFamily="34" charset="0"/>
              </a:rPr>
              <a:t>родителей»</a:t>
            </a:r>
            <a:endParaRPr lang="ru-RU" sz="1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52115" y="1944216"/>
            <a:ext cx="12097344" cy="5184626"/>
          </a:xfrm>
        </p:spPr>
        <p:txBody>
          <a:bodyPr>
            <a:normAutofit fontScale="92500" lnSpcReduction="10000"/>
          </a:bodyPr>
          <a:lstStyle/>
          <a:p>
            <a:pPr marL="0" indent="0" algn="just">
              <a:buNone/>
            </a:pPr>
            <a:r>
              <a:rPr lang="ru-RU" sz="2000" b="1" dirty="0">
                <a:latin typeface="Arial" panose="020B0604020202020204" pitchFamily="34" charset="0"/>
                <a:cs typeface="Arial" panose="020B0604020202020204" pitchFamily="34" charset="0"/>
              </a:rPr>
              <a:t>В</a:t>
            </a:r>
            <a:r>
              <a:rPr lang="ru-RU" sz="2000" dirty="0">
                <a:latin typeface="Arial" panose="020B0604020202020204" pitchFamily="34" charset="0"/>
                <a:cs typeface="Arial" panose="020B0604020202020204" pitchFamily="34" charset="0"/>
              </a:rPr>
              <a:t> </a:t>
            </a:r>
            <a:r>
              <a:rPr lang="ru-RU" sz="2000" b="1" dirty="0">
                <a:latin typeface="Arial" panose="020B0604020202020204" pitchFamily="34" charset="0"/>
                <a:cs typeface="Arial" panose="020B0604020202020204" pitchFamily="34" charset="0"/>
              </a:rPr>
              <a:t>пищеблоке</a:t>
            </a:r>
            <a:r>
              <a:rPr lang="ru-RU" sz="2000" dirty="0">
                <a:latin typeface="Arial" panose="020B0604020202020204" pitchFamily="34" charset="0"/>
                <a:cs typeface="Arial" panose="020B0604020202020204" pitchFamily="34" charset="0"/>
              </a:rPr>
              <a:t> постоянно должна находиться необходимая документация в соответствии с требованиями </a:t>
            </a:r>
            <a:r>
              <a:rPr lang="ru-RU" sz="2000" b="1" dirty="0">
                <a:latin typeface="Arial" panose="020B0604020202020204" pitchFamily="34" charset="0"/>
                <a:cs typeface="Arial" panose="020B0604020202020204" pitchFamily="34" charset="0"/>
              </a:rPr>
              <a:t>санитарно-эпидемиологического законодательства </a:t>
            </a:r>
            <a:r>
              <a:rPr lang="ru-RU" sz="2000" dirty="0">
                <a:latin typeface="Arial" panose="020B0604020202020204" pitchFamily="34" charset="0"/>
                <a:cs typeface="Arial" panose="020B0604020202020204" pitchFamily="34" charset="0"/>
              </a:rPr>
              <a:t>(перечислить журналы бракеражей сырой продукции, готовой пищи, журнал регистрации состояния здоровья работников пищеблока, журнал проведения витаминизации блюд, меню, технологические карты на приготовляемые блюда, приходные документы на пищевую продукцию, документы, подтверждающие качество поступающей пищевой продукции (накладные, сертификаты соответствия, удостоверения качества, документы ветеринарно-санитарной экспертизы, книга отзывов и предложений и другие</a:t>
            </a:r>
            <a:r>
              <a:rPr lang="ru-RU" sz="2000" dirty="0" smtClean="0">
                <a:latin typeface="Arial" panose="020B0604020202020204" pitchFamily="34" charset="0"/>
                <a:cs typeface="Arial" panose="020B0604020202020204" pitchFamily="34" charset="0"/>
              </a:rPr>
              <a:t>).</a:t>
            </a:r>
          </a:p>
          <a:p>
            <a:pPr marL="0" indent="0" algn="just">
              <a:buNone/>
            </a:pPr>
            <a:endParaRPr lang="ru-RU" sz="2000" dirty="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      У поставщика в наличии имеются </a:t>
            </a:r>
            <a:r>
              <a:rPr lang="ru-RU" sz="2000" b="1" dirty="0">
                <a:latin typeface="Arial" panose="020B0604020202020204" pitchFamily="34" charset="0"/>
                <a:cs typeface="Arial" panose="020B0604020202020204" pitchFamily="34" charset="0"/>
              </a:rPr>
              <a:t>медицинские книжки на каждого работника пищеблока с допуском к работе</a:t>
            </a:r>
            <a:r>
              <a:rPr lang="ru-RU" sz="2000" b="1" dirty="0" smtClean="0">
                <a:latin typeface="Arial" panose="020B0604020202020204" pitchFamily="34" charset="0"/>
                <a:cs typeface="Arial" panose="020B0604020202020204" pitchFamily="34" charset="0"/>
              </a:rPr>
              <a:t>.</a:t>
            </a:r>
          </a:p>
          <a:p>
            <a:pPr marL="0" indent="0" algn="just">
              <a:buNone/>
            </a:pPr>
            <a:endParaRPr lang="ru-RU" sz="2000" dirty="0" smtClean="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Поставщик обеспечивает </a:t>
            </a:r>
            <a:r>
              <a:rPr lang="ru-RU" sz="2000" b="1" dirty="0" smtClean="0">
                <a:latin typeface="Arial" panose="020B0604020202020204" pitchFamily="34" charset="0"/>
                <a:cs typeface="Arial" panose="020B0604020202020204" pitchFamily="34" charset="0"/>
              </a:rPr>
              <a:t>исправность и своевременную государственную поверку </a:t>
            </a:r>
            <a:r>
              <a:rPr lang="ru-RU" sz="2000" dirty="0" smtClean="0">
                <a:latin typeface="Arial" panose="020B0604020202020204" pitchFamily="34" charset="0"/>
                <a:cs typeface="Arial" panose="020B0604020202020204" pitchFamily="34" charset="0"/>
              </a:rPr>
              <a:t>(</a:t>
            </a:r>
            <a:r>
              <a:rPr lang="ru-RU" sz="2000" dirty="0">
                <a:latin typeface="Arial" panose="020B0604020202020204" pitchFamily="34" charset="0"/>
                <a:cs typeface="Arial" panose="020B0604020202020204" pitchFamily="34" charset="0"/>
              </a:rPr>
              <a:t>для средств измерения) имеющегося технологического, холодильного и </a:t>
            </a:r>
            <a:r>
              <a:rPr lang="ru-RU" sz="2000" dirty="0" smtClean="0">
                <a:latin typeface="Arial" panose="020B0604020202020204" pitchFamily="34" charset="0"/>
                <a:cs typeface="Arial" panose="020B0604020202020204" pitchFamily="34" charset="0"/>
              </a:rPr>
              <a:t>санитарно-технического </a:t>
            </a:r>
            <a:r>
              <a:rPr lang="ru-RU" sz="2000" dirty="0">
                <a:latin typeface="Arial" panose="020B0604020202020204" pitchFamily="34" charset="0"/>
                <a:cs typeface="Arial" panose="020B0604020202020204" pitchFamily="34" charset="0"/>
              </a:rPr>
              <a:t>оборудования, а также организует доставку продуктов питания</a:t>
            </a:r>
            <a:r>
              <a:rPr lang="ru-RU" sz="2000" dirty="0" smtClean="0">
                <a:latin typeface="Arial" panose="020B0604020202020204" pitchFamily="34" charset="0"/>
                <a:cs typeface="Arial" panose="020B0604020202020204" pitchFamily="34" charset="0"/>
              </a:rPr>
              <a:t>.</a:t>
            </a:r>
          </a:p>
          <a:p>
            <a:pPr marL="0" indent="0" algn="just">
              <a:buNone/>
            </a:pPr>
            <a:endParaRPr lang="ru-RU" sz="2000" dirty="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      Для поддержки отечественных производителей услуг, товаров поставщик приобретает </a:t>
            </a:r>
            <a:r>
              <a:rPr lang="ru-RU" sz="2000" b="1" dirty="0">
                <a:latin typeface="Arial" panose="020B0604020202020204" pitchFamily="34" charset="0"/>
                <a:cs typeface="Arial" panose="020B0604020202020204" pitchFamily="34" charset="0"/>
              </a:rPr>
              <a:t>не менее 80% </a:t>
            </a:r>
            <a:r>
              <a:rPr lang="ru-RU" sz="2000" dirty="0">
                <a:latin typeface="Arial" panose="020B0604020202020204" pitchFamily="34" charset="0"/>
                <a:cs typeface="Arial" panose="020B0604020202020204" pitchFamily="34" charset="0"/>
              </a:rPr>
              <a:t>(восьмидесяти процентов) продуктов питания в рамках организации питания, у отечественных производителей услуг, товаров.</a:t>
            </a:r>
          </a:p>
          <a:p>
            <a:pPr marL="0" indent="0" algn="just">
              <a:buNone/>
            </a:pPr>
            <a:endParaRPr lang="ru-RU" sz="2000" dirty="0">
              <a:latin typeface="Arial" panose="020B0604020202020204" pitchFamily="34" charset="0"/>
              <a:cs typeface="Arial" panose="020B0604020202020204" pitchFamily="34" charset="0"/>
            </a:endParaRP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21894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2275" y="360090"/>
            <a:ext cx="10279222" cy="1296144"/>
          </a:xfrm>
        </p:spPr>
        <p:txBody>
          <a:bodyPr>
            <a:noAutofit/>
          </a:bodyPr>
          <a:lstStyle/>
          <a:p>
            <a:r>
              <a:rPr lang="ru-RU" sz="3300" b="1" dirty="0">
                <a:solidFill>
                  <a:schemeClr val="accent1">
                    <a:lumMod val="50000"/>
                  </a:schemeClr>
                </a:solidFill>
                <a:latin typeface="Tahoma" pitchFamily="34" charset="0"/>
                <a:ea typeface="Tahoma" pitchFamily="34" charset="0"/>
                <a:cs typeface="Tahoma" pitchFamily="34" charset="0"/>
              </a:rPr>
              <a:t>В школах </a:t>
            </a:r>
            <a:br>
              <a:rPr lang="ru-RU" sz="3300" b="1" dirty="0">
                <a:solidFill>
                  <a:schemeClr val="accent1">
                    <a:lumMod val="50000"/>
                  </a:schemeClr>
                </a:solidFill>
                <a:latin typeface="Tahoma" pitchFamily="34" charset="0"/>
                <a:ea typeface="Tahoma" pitchFamily="34" charset="0"/>
                <a:cs typeface="Tahoma" pitchFamily="34" charset="0"/>
              </a:rPr>
            </a:br>
            <a:r>
              <a:rPr lang="ru-RU" sz="3300" b="1" dirty="0">
                <a:solidFill>
                  <a:schemeClr val="accent1">
                    <a:lumMod val="50000"/>
                  </a:schemeClr>
                </a:solidFill>
                <a:latin typeface="Tahoma" pitchFamily="34" charset="0"/>
                <a:ea typeface="Tahoma" pitchFamily="34" charset="0"/>
                <a:cs typeface="Tahoma" pitchFamily="34" charset="0"/>
              </a:rPr>
              <a:t>             перспективное </a:t>
            </a:r>
            <a:r>
              <a:rPr lang="ru-RU" sz="3300" b="1" dirty="0" smtClean="0">
                <a:solidFill>
                  <a:schemeClr val="accent1">
                    <a:lumMod val="50000"/>
                  </a:schemeClr>
                </a:solidFill>
                <a:latin typeface="Tahoma" pitchFamily="34" charset="0"/>
                <a:ea typeface="Tahoma" pitchFamily="34" charset="0"/>
                <a:cs typeface="Tahoma" pitchFamily="34" charset="0"/>
              </a:rPr>
              <a:t>меню разработано</a:t>
            </a:r>
            <a:endParaRPr lang="ru-RU" sz="3300"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1822470726"/>
              </p:ext>
            </p:extLst>
          </p:nvPr>
        </p:nvGraphicFramePr>
        <p:xfrm>
          <a:off x="630079" y="1559023"/>
          <a:ext cx="11624870" cy="5065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826305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4403" y="288370"/>
            <a:ext cx="9127094" cy="1200150"/>
          </a:xfrm>
        </p:spPr>
        <p:txBody>
          <a:bodyPr>
            <a:noAutofit/>
          </a:bodyPr>
          <a:lstStyle/>
          <a:p>
            <a:r>
              <a:rPr lang="ru-RU" sz="1600" b="1" dirty="0" smtClean="0">
                <a:latin typeface="Arial" panose="020B0604020202020204" pitchFamily="34" charset="0"/>
                <a:cs typeface="Arial" panose="020B0604020202020204" pitchFamily="34" charset="0"/>
              </a:rPr>
              <a:t>приказ </a:t>
            </a:r>
            <a:r>
              <a:rPr lang="ru-RU" sz="1600" b="1" dirty="0">
                <a:latin typeface="Arial" panose="020B0604020202020204" pitchFamily="34" charset="0"/>
                <a:cs typeface="Arial" panose="020B0604020202020204" pitchFamily="34" charset="0"/>
              </a:rPr>
              <a:t>Министра здравоохранения</a:t>
            </a:r>
            <a:br>
              <a:rPr lang="ru-RU" sz="1600" b="1" dirty="0">
                <a:latin typeface="Arial" panose="020B0604020202020204" pitchFamily="34" charset="0"/>
                <a:cs typeface="Arial" panose="020B0604020202020204" pitchFamily="34" charset="0"/>
              </a:rPr>
            </a:br>
            <a:r>
              <a:rPr lang="ru-RU" sz="1600" b="1" dirty="0">
                <a:latin typeface="Arial" panose="020B0604020202020204" pitchFamily="34" charset="0"/>
                <a:cs typeface="Arial" panose="020B0604020202020204" pitchFamily="34" charset="0"/>
              </a:rPr>
              <a:t>Республики </a:t>
            </a:r>
            <a:r>
              <a:rPr lang="ru-RU" sz="1600" b="1" dirty="0" smtClean="0">
                <a:latin typeface="Arial" panose="020B0604020202020204" pitchFamily="34" charset="0"/>
                <a:cs typeface="Arial" panose="020B0604020202020204" pitchFamily="34" charset="0"/>
              </a:rPr>
              <a:t>Казахстан от 16 </a:t>
            </a:r>
            <a:r>
              <a:rPr lang="ru-RU" sz="1600" b="1" dirty="0">
                <a:latin typeface="Arial" panose="020B0604020202020204" pitchFamily="34" charset="0"/>
                <a:cs typeface="Arial" panose="020B0604020202020204" pitchFamily="34" charset="0"/>
              </a:rPr>
              <a:t>августа 2017 года № </a:t>
            </a:r>
            <a:r>
              <a:rPr lang="ru-RU" sz="1600" b="1" dirty="0" smtClean="0">
                <a:latin typeface="Arial" panose="020B0604020202020204" pitchFamily="34" charset="0"/>
                <a:cs typeface="Arial" panose="020B0604020202020204" pitchFamily="34" charset="0"/>
              </a:rPr>
              <a:t>611</a:t>
            </a:r>
            <a:br>
              <a:rPr lang="ru-RU" sz="1600" b="1" dirty="0" smtClean="0">
                <a:latin typeface="Arial" panose="020B0604020202020204" pitchFamily="34" charset="0"/>
                <a:cs typeface="Arial" panose="020B0604020202020204" pitchFamily="34" charset="0"/>
              </a:rPr>
            </a:br>
            <a:r>
              <a:rPr lang="ru-RU" sz="1600" b="1" dirty="0">
                <a:latin typeface="Arial" panose="020B0604020202020204" pitchFamily="34" charset="0"/>
                <a:cs typeface="Arial" panose="020B0604020202020204" pitchFamily="34" charset="0"/>
              </a:rPr>
              <a:t/>
            </a:r>
            <a:br>
              <a:rPr lang="ru-RU" sz="1600" b="1" dirty="0">
                <a:latin typeface="Arial" panose="020B0604020202020204" pitchFamily="34" charset="0"/>
                <a:cs typeface="Arial" panose="020B0604020202020204" pitchFamily="34" charset="0"/>
              </a:rPr>
            </a:br>
            <a:r>
              <a:rPr lang="kk-KZ" sz="1600" b="1" dirty="0" smtClean="0">
                <a:latin typeface="Arial" panose="020B0604020202020204" pitchFamily="34" charset="0"/>
                <a:cs typeface="Arial" panose="020B0604020202020204" pitchFamily="34" charset="0"/>
              </a:rPr>
              <a:t>«</a:t>
            </a:r>
            <a:r>
              <a:rPr lang="ru-RU" sz="1600" b="1" dirty="0">
                <a:latin typeface="Arial" panose="020B0604020202020204" pitchFamily="34" charset="0"/>
                <a:cs typeface="Arial" panose="020B0604020202020204" pitchFamily="34" charset="0"/>
              </a:rPr>
              <a:t>Об утверждении Санитарных правил "Санитарно-эпидемиологические требования к объектам </a:t>
            </a:r>
            <a:r>
              <a:rPr lang="ru-RU" sz="1600" b="1" dirty="0" smtClean="0">
                <a:latin typeface="Arial" panose="020B0604020202020204" pitchFamily="34" charset="0"/>
                <a:cs typeface="Arial" panose="020B0604020202020204" pitchFamily="34" charset="0"/>
              </a:rPr>
              <a:t>образования»</a:t>
            </a:r>
            <a:endParaRPr lang="ru-RU" sz="1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52115" y="1656234"/>
            <a:ext cx="12097344" cy="5184626"/>
          </a:xfrm>
        </p:spPr>
        <p:txBody>
          <a:bodyPr>
            <a:normAutofit fontScale="92500" lnSpcReduction="10000"/>
          </a:bodyPr>
          <a:lstStyle/>
          <a:p>
            <a:pPr marL="0" indent="0" algn="just">
              <a:buNone/>
            </a:pPr>
            <a:r>
              <a:rPr lang="ru-RU" sz="2000" b="1" dirty="0">
                <a:latin typeface="Arial" panose="020B0604020202020204" pitchFamily="34" charset="0"/>
                <a:cs typeface="Arial" panose="020B0604020202020204" pitchFamily="34" charset="0"/>
              </a:rPr>
              <a:t> Глава 7. Санитарно-эпидемиологические требования к условиям питания на объектах </a:t>
            </a:r>
          </a:p>
          <a:p>
            <a:pPr marL="0" indent="0" algn="just">
              <a:buNone/>
            </a:pPr>
            <a:r>
              <a:rPr lang="ru-RU" sz="2000" dirty="0">
                <a:latin typeface="Arial" panose="020B0604020202020204" pitchFamily="34" charset="0"/>
                <a:cs typeface="Arial" panose="020B0604020202020204" pitchFamily="34" charset="0"/>
              </a:rPr>
              <a:t>101. К пищеблокам объектов в части, не противоречащей требованиям настоящих Санитарных правил, применяются требования документов нормирования к объектам общественного питания. </a:t>
            </a:r>
          </a:p>
          <a:p>
            <a:pPr marL="0" indent="0" algn="just">
              <a:buNone/>
            </a:pPr>
            <a:r>
              <a:rPr lang="ru-RU" sz="2000" dirty="0">
                <a:latin typeface="Arial" panose="020B0604020202020204" pitchFamily="34" charset="0"/>
                <a:cs typeface="Arial" panose="020B0604020202020204" pitchFamily="34" charset="0"/>
              </a:rPr>
              <a:t> 102. Интервалы между приемами пищи не должны </a:t>
            </a:r>
            <a:r>
              <a:rPr lang="ru-RU" sz="2000" b="1" dirty="0">
                <a:latin typeface="Arial" panose="020B0604020202020204" pitchFamily="34" charset="0"/>
                <a:cs typeface="Arial" panose="020B0604020202020204" pitchFamily="34" charset="0"/>
              </a:rPr>
              <a:t>превышать 3,5 – 4 часов. </a:t>
            </a:r>
          </a:p>
          <a:p>
            <a:pPr marL="0" indent="0" algn="just">
              <a:buNone/>
            </a:pPr>
            <a:r>
              <a:rPr lang="ru-RU" sz="2000" dirty="0">
                <a:latin typeface="Arial" panose="020B0604020202020204" pitchFamily="34" charset="0"/>
                <a:cs typeface="Arial" panose="020B0604020202020204" pitchFamily="34" charset="0"/>
              </a:rPr>
              <a:t> 103. Нормы питания обучающихся и воспитанников на объектах воспитания и образования (в массе "брутто") регламентированы </a:t>
            </a:r>
            <a:r>
              <a:rPr lang="ru-RU" sz="2000" b="1" dirty="0">
                <a:latin typeface="Arial" panose="020B0604020202020204" pitchFamily="34" charset="0"/>
                <a:cs typeface="Arial" panose="020B0604020202020204" pitchFamily="34" charset="0"/>
              </a:rPr>
              <a:t>постановлением Правительства Республики Казахстан от 12 марта 2012 года № 320 "Об утверждении размеров, источников, видов и Правил предоставления социальной помощи гражданам, которым оказывается социальная помощь".</a:t>
            </a:r>
          </a:p>
          <a:p>
            <a:pPr marL="0" indent="0" algn="just">
              <a:buNone/>
            </a:pPr>
            <a:r>
              <a:rPr lang="ru-RU" sz="2000" dirty="0" smtClean="0">
                <a:latin typeface="Arial" panose="020B0604020202020204" pitchFamily="34" charset="0"/>
                <a:cs typeface="Arial" panose="020B0604020202020204" pitchFamily="34" charset="0"/>
              </a:rPr>
              <a:t> 104. На объекте составляется </a:t>
            </a:r>
            <a:r>
              <a:rPr lang="ru-RU" sz="2000" b="1" dirty="0" smtClean="0">
                <a:latin typeface="Arial" panose="020B0604020202020204" pitchFamily="34" charset="0"/>
                <a:cs typeface="Arial" panose="020B0604020202020204" pitchFamily="34" charset="0"/>
              </a:rPr>
              <a:t>перспективное сезонное </a:t>
            </a:r>
            <a:r>
              <a:rPr lang="ru-RU" sz="2000" dirty="0" smtClean="0">
                <a:latin typeface="Arial" panose="020B0604020202020204" pitchFamily="34" charset="0"/>
                <a:cs typeface="Arial" panose="020B0604020202020204" pitchFamily="34" charset="0"/>
              </a:rPr>
              <a:t>(лето – осень, зима – весна) </a:t>
            </a:r>
            <a:r>
              <a:rPr lang="ru-RU" sz="2000" b="1" dirty="0" smtClean="0">
                <a:latin typeface="Arial" panose="020B0604020202020204" pitchFamily="34" charset="0"/>
                <a:cs typeface="Arial" panose="020B0604020202020204" pitchFamily="34" charset="0"/>
              </a:rPr>
              <a:t>двухнедельное </a:t>
            </a:r>
            <a:r>
              <a:rPr lang="ru-RU" sz="2000" dirty="0" smtClean="0">
                <a:latin typeface="Arial" panose="020B0604020202020204" pitchFamily="34" charset="0"/>
                <a:cs typeface="Arial" panose="020B0604020202020204" pitchFamily="34" charset="0"/>
              </a:rPr>
              <a:t>меню. При разработке меню учитывают </a:t>
            </a:r>
            <a:r>
              <a:rPr lang="ru-RU" sz="2000" b="1" dirty="0" smtClean="0">
                <a:latin typeface="Arial" panose="020B0604020202020204" pitchFamily="34" charset="0"/>
                <a:cs typeface="Arial" panose="020B0604020202020204" pitchFamily="34" charset="0"/>
              </a:rPr>
              <a:t>продолжительность пребывания обучающихся </a:t>
            </a:r>
            <a:r>
              <a:rPr lang="ru-RU" sz="2000" dirty="0" smtClean="0">
                <a:latin typeface="Arial" panose="020B0604020202020204" pitchFamily="34" charset="0"/>
                <a:cs typeface="Arial" panose="020B0604020202020204" pitchFamily="34" charset="0"/>
              </a:rPr>
              <a:t>и воспитанников, их </a:t>
            </a:r>
            <a:r>
              <a:rPr lang="ru-RU" sz="2000" b="1" dirty="0" smtClean="0">
                <a:latin typeface="Arial" panose="020B0604020202020204" pitchFamily="34" charset="0"/>
                <a:cs typeface="Arial" panose="020B0604020202020204" pitchFamily="34" charset="0"/>
              </a:rPr>
              <a:t>возрастную категорию</a:t>
            </a:r>
            <a:r>
              <a:rPr lang="ru-RU" sz="2000" dirty="0" smtClean="0">
                <a:latin typeface="Arial" panose="020B0604020202020204" pitchFamily="34" charset="0"/>
                <a:cs typeface="Arial" panose="020B0604020202020204" pitchFamily="34" charset="0"/>
              </a:rPr>
              <a:t>, предусматривают </a:t>
            </a:r>
            <a:r>
              <a:rPr lang="ru-RU" sz="2000" b="1" dirty="0" smtClean="0">
                <a:latin typeface="Arial" panose="020B0604020202020204" pitchFamily="34" charset="0"/>
                <a:cs typeface="Arial" panose="020B0604020202020204" pitchFamily="34" charset="0"/>
              </a:rPr>
              <a:t>пищевую продукцию</a:t>
            </a:r>
            <a:r>
              <a:rPr lang="ru-RU" sz="2000" dirty="0" smtClean="0">
                <a:latin typeface="Arial" panose="020B0604020202020204" pitchFamily="34" charset="0"/>
                <a:cs typeface="Arial" panose="020B0604020202020204" pitchFamily="34" charset="0"/>
              </a:rPr>
              <a:t>, обогащенную витаминно-минеральным комплексом.</a:t>
            </a:r>
          </a:p>
          <a:p>
            <a:pPr marL="0" indent="0" algn="just">
              <a:buNone/>
            </a:pPr>
            <a:r>
              <a:rPr lang="ru-RU" sz="2000" dirty="0" smtClean="0">
                <a:latin typeface="Arial" panose="020B0604020202020204" pitchFamily="34" charset="0"/>
                <a:cs typeface="Arial" panose="020B0604020202020204" pitchFamily="34" charset="0"/>
              </a:rPr>
              <a:t> </a:t>
            </a:r>
            <a:r>
              <a:rPr lang="ru-RU" sz="2000" dirty="0">
                <a:latin typeface="Arial" panose="020B0604020202020204" pitchFamily="34" charset="0"/>
                <a:cs typeface="Arial" panose="020B0604020202020204" pitchFamily="34" charset="0"/>
              </a:rPr>
              <a:t>105. Для обучающихся первой смены в общеобразовательных организациях предусматривается одно-двухразовое питание – второй завтрак или второй завтрак и обед, для обучающихся второй смены – полдник, для групп продленного дня – второй завтрак, обед и полдник. При круглосуточном пребывании детей предусматривается не менее чем пятикратное питание. </a:t>
            </a:r>
          </a:p>
          <a:p>
            <a:pPr marL="0" indent="0" algn="just">
              <a:buNone/>
            </a:pPr>
            <a:r>
              <a:rPr lang="ru-RU" sz="2000" dirty="0" smtClean="0">
                <a:latin typeface="Arial" panose="020B0604020202020204" pitchFamily="34" charset="0"/>
                <a:cs typeface="Arial" panose="020B0604020202020204" pitchFamily="34" charset="0"/>
              </a:rPr>
              <a:t>107</a:t>
            </a:r>
            <a:r>
              <a:rPr lang="ru-RU" sz="2000" dirty="0">
                <a:latin typeface="Arial" panose="020B0604020202020204" pitchFamily="34" charset="0"/>
                <a:cs typeface="Arial" panose="020B0604020202020204" pitchFamily="34" charset="0"/>
              </a:rPr>
              <a:t>. Допускается замена пищевой продукции, в соответствии с приложением 8 к настоящим Санитарным правилам.</a:t>
            </a: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6680715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4403" y="288370"/>
            <a:ext cx="9127094" cy="1200150"/>
          </a:xfrm>
        </p:spPr>
        <p:txBody>
          <a:bodyPr>
            <a:noAutofit/>
          </a:bodyPr>
          <a:lstStyle/>
          <a:p>
            <a:r>
              <a:rPr lang="ru-RU" sz="1600" b="1" dirty="0" smtClean="0">
                <a:latin typeface="Arial" panose="020B0604020202020204" pitchFamily="34" charset="0"/>
                <a:cs typeface="Arial" panose="020B0604020202020204" pitchFamily="34" charset="0"/>
              </a:rPr>
              <a:t>приказ </a:t>
            </a:r>
            <a:r>
              <a:rPr lang="ru-RU" sz="1600" b="1" dirty="0">
                <a:latin typeface="Arial" panose="020B0604020202020204" pitchFamily="34" charset="0"/>
                <a:cs typeface="Arial" panose="020B0604020202020204" pitchFamily="34" charset="0"/>
              </a:rPr>
              <a:t>Министра здравоохранения</a:t>
            </a:r>
            <a:br>
              <a:rPr lang="ru-RU" sz="1600" b="1" dirty="0">
                <a:latin typeface="Arial" panose="020B0604020202020204" pitchFamily="34" charset="0"/>
                <a:cs typeface="Arial" panose="020B0604020202020204" pitchFamily="34" charset="0"/>
              </a:rPr>
            </a:br>
            <a:r>
              <a:rPr lang="ru-RU" sz="1600" b="1" dirty="0">
                <a:latin typeface="Arial" panose="020B0604020202020204" pitchFamily="34" charset="0"/>
                <a:cs typeface="Arial" panose="020B0604020202020204" pitchFamily="34" charset="0"/>
              </a:rPr>
              <a:t>Республики </a:t>
            </a:r>
            <a:r>
              <a:rPr lang="ru-RU" sz="1600" b="1" dirty="0" smtClean="0">
                <a:latin typeface="Arial" panose="020B0604020202020204" pitchFamily="34" charset="0"/>
                <a:cs typeface="Arial" panose="020B0604020202020204" pitchFamily="34" charset="0"/>
              </a:rPr>
              <a:t>Казахстан от 16 </a:t>
            </a:r>
            <a:r>
              <a:rPr lang="ru-RU" sz="1600" b="1" dirty="0">
                <a:latin typeface="Arial" panose="020B0604020202020204" pitchFamily="34" charset="0"/>
                <a:cs typeface="Arial" panose="020B0604020202020204" pitchFamily="34" charset="0"/>
              </a:rPr>
              <a:t>августа 2017 года № </a:t>
            </a:r>
            <a:r>
              <a:rPr lang="ru-RU" sz="1600" b="1" dirty="0" smtClean="0">
                <a:latin typeface="Arial" panose="020B0604020202020204" pitchFamily="34" charset="0"/>
                <a:cs typeface="Arial" panose="020B0604020202020204" pitchFamily="34" charset="0"/>
              </a:rPr>
              <a:t>611</a:t>
            </a:r>
            <a:br>
              <a:rPr lang="ru-RU" sz="1600" b="1" dirty="0" smtClean="0">
                <a:latin typeface="Arial" panose="020B0604020202020204" pitchFamily="34" charset="0"/>
                <a:cs typeface="Arial" panose="020B0604020202020204" pitchFamily="34" charset="0"/>
              </a:rPr>
            </a:br>
            <a:r>
              <a:rPr lang="ru-RU" sz="1600" b="1" dirty="0">
                <a:latin typeface="Arial" panose="020B0604020202020204" pitchFamily="34" charset="0"/>
                <a:cs typeface="Arial" panose="020B0604020202020204" pitchFamily="34" charset="0"/>
              </a:rPr>
              <a:t/>
            </a:r>
            <a:br>
              <a:rPr lang="ru-RU" sz="1600" b="1" dirty="0">
                <a:latin typeface="Arial" panose="020B0604020202020204" pitchFamily="34" charset="0"/>
                <a:cs typeface="Arial" panose="020B0604020202020204" pitchFamily="34" charset="0"/>
              </a:rPr>
            </a:br>
            <a:r>
              <a:rPr lang="kk-KZ" sz="1600" b="1" dirty="0" smtClean="0">
                <a:latin typeface="Arial" panose="020B0604020202020204" pitchFamily="34" charset="0"/>
                <a:cs typeface="Arial" panose="020B0604020202020204" pitchFamily="34" charset="0"/>
              </a:rPr>
              <a:t>«</a:t>
            </a:r>
            <a:r>
              <a:rPr lang="ru-RU" sz="1600" b="1" dirty="0">
                <a:latin typeface="Arial" panose="020B0604020202020204" pitchFamily="34" charset="0"/>
                <a:cs typeface="Arial" panose="020B0604020202020204" pitchFamily="34" charset="0"/>
              </a:rPr>
              <a:t>Об утверждении Санитарных правил "Санитарно-эпидемиологические требования к объектам </a:t>
            </a:r>
            <a:r>
              <a:rPr lang="ru-RU" sz="1600" b="1" dirty="0" smtClean="0">
                <a:latin typeface="Arial" panose="020B0604020202020204" pitchFamily="34" charset="0"/>
                <a:cs typeface="Arial" panose="020B0604020202020204" pitchFamily="34" charset="0"/>
              </a:rPr>
              <a:t>образования»</a:t>
            </a:r>
            <a:endParaRPr lang="ru-RU" sz="1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52115" y="1656234"/>
            <a:ext cx="12097344" cy="5184626"/>
          </a:xfrm>
        </p:spPr>
        <p:txBody>
          <a:bodyPr>
            <a:normAutofit fontScale="85000" lnSpcReduction="10000"/>
          </a:bodyPr>
          <a:lstStyle/>
          <a:p>
            <a:pPr marL="0" indent="0" algn="just">
              <a:buNone/>
            </a:pPr>
            <a:r>
              <a:rPr lang="ru-RU" sz="2000" b="1" dirty="0">
                <a:latin typeface="Arial" panose="020B0604020202020204" pitchFamily="34" charset="0"/>
                <a:cs typeface="Arial" panose="020B0604020202020204" pitchFamily="34" charset="0"/>
              </a:rPr>
              <a:t> Глава 7. Санитарно-эпидемиологические требования к условиям питания на объектах </a:t>
            </a:r>
          </a:p>
          <a:p>
            <a:pPr marL="0" indent="0" algn="just">
              <a:buNone/>
            </a:pPr>
            <a:r>
              <a:rPr lang="ru-RU" sz="2000" dirty="0">
                <a:latin typeface="Arial" panose="020B0604020202020204" pitchFamily="34" charset="0"/>
                <a:cs typeface="Arial" panose="020B0604020202020204" pitchFamily="34" charset="0"/>
              </a:rPr>
              <a:t> 108. В меню </a:t>
            </a:r>
            <a:r>
              <a:rPr lang="ru-RU" sz="2000" b="1" dirty="0">
                <a:latin typeface="Arial" panose="020B0604020202020204" pitchFamily="34" charset="0"/>
                <a:cs typeface="Arial" panose="020B0604020202020204" pitchFamily="34" charset="0"/>
              </a:rPr>
              <a:t>не допускается повторение одних и тех же блюд </a:t>
            </a:r>
            <a:r>
              <a:rPr lang="ru-RU" sz="2000" dirty="0">
                <a:latin typeface="Arial" panose="020B0604020202020204" pitchFamily="34" charset="0"/>
                <a:cs typeface="Arial" panose="020B0604020202020204" pitchFamily="34" charset="0"/>
              </a:rPr>
              <a:t>или кулинарных изделий </a:t>
            </a:r>
            <a:r>
              <a:rPr lang="ru-RU" sz="2000" b="1" dirty="0">
                <a:latin typeface="Arial" panose="020B0604020202020204" pitchFamily="34" charset="0"/>
                <a:cs typeface="Arial" panose="020B0604020202020204" pitchFamily="34" charset="0"/>
              </a:rPr>
              <a:t>в один и тот же день </a:t>
            </a:r>
            <a:r>
              <a:rPr lang="ru-RU" sz="2000" dirty="0">
                <a:latin typeface="Arial" panose="020B0604020202020204" pitchFamily="34" charset="0"/>
                <a:cs typeface="Arial" panose="020B0604020202020204" pitchFamily="34" charset="0"/>
              </a:rPr>
              <a:t>и в последующие два–три календарных дней.</a:t>
            </a:r>
          </a:p>
          <a:p>
            <a:pPr marL="0" indent="0" algn="just">
              <a:buNone/>
            </a:pPr>
            <a:r>
              <a:rPr lang="ru-RU" sz="2000" dirty="0">
                <a:latin typeface="Arial" panose="020B0604020202020204" pitchFamily="34" charset="0"/>
                <a:cs typeface="Arial" panose="020B0604020202020204" pitchFamily="34" charset="0"/>
              </a:rPr>
              <a:t> 109. Ежедневно в рацион питания включают мясо, молоко, сливочное и </a:t>
            </a:r>
            <a:r>
              <a:rPr lang="ru-RU" sz="2000" dirty="0" smtClean="0">
                <a:latin typeface="Arial" panose="020B0604020202020204" pitchFamily="34" charset="0"/>
                <a:cs typeface="Arial" panose="020B0604020202020204" pitchFamily="34" charset="0"/>
              </a:rPr>
              <a:t>растительное </a:t>
            </a:r>
            <a:r>
              <a:rPr lang="ru-RU" sz="2000" dirty="0">
                <a:latin typeface="Arial" panose="020B0604020202020204" pitchFamily="34" charset="0"/>
                <a:cs typeface="Arial" panose="020B0604020202020204" pitchFamily="34" charset="0"/>
              </a:rPr>
              <a:t>масло, хлеб ржаной и (или) пшеничный, овощи и сахар. Рыбу, яйца, сыр, творог, мясо птицы включают один раз в два – семь календарных дней. </a:t>
            </a:r>
          </a:p>
          <a:p>
            <a:pPr marL="0" indent="0" algn="just">
              <a:buNone/>
            </a:pPr>
            <a:r>
              <a:rPr lang="ru-RU" sz="2000" dirty="0">
                <a:latin typeface="Arial" panose="020B0604020202020204" pitchFamily="34" charset="0"/>
                <a:cs typeface="Arial" panose="020B0604020202020204" pitchFamily="34" charset="0"/>
              </a:rPr>
              <a:t> 110. Завтрак состоит из блюда (первое или второе) и напитка (компот, кисель, чай и соки). Допускается включение в завтрак или отдельным приемом яйцо, соки, фрукты, бутербродов со сливочным маслом или сыром. </a:t>
            </a:r>
            <a:endParaRPr lang="ru-RU" sz="2000" dirty="0" smtClean="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 Обед включает салат, первое, второе блюдо (основное блюдо из мяса, рыбы или птицы с гарниром) и третье (компот, кисель, чай и соки). Готовят несложные салаты из вареных и свежих овощей. </a:t>
            </a:r>
          </a:p>
          <a:p>
            <a:pPr marL="0" indent="0" algn="just">
              <a:buNone/>
            </a:pPr>
            <a:r>
              <a:rPr lang="ru-RU" sz="2000" dirty="0">
                <a:latin typeface="Arial" panose="020B0604020202020204" pitchFamily="34" charset="0"/>
                <a:cs typeface="Arial" panose="020B0604020202020204" pitchFamily="34" charset="0"/>
              </a:rPr>
              <a:t> В полдник в меню включают напиток (молоко, кисломолочные продукты, кисели, соки) с булочными или кондитерскими изделиями без крема. </a:t>
            </a:r>
          </a:p>
          <a:p>
            <a:pPr marL="0" indent="0" algn="just">
              <a:buNone/>
            </a:pPr>
            <a:r>
              <a:rPr lang="ru-RU" sz="2000" dirty="0">
                <a:latin typeface="Arial" panose="020B0604020202020204" pitchFamily="34" charset="0"/>
                <a:cs typeface="Arial" panose="020B0604020202020204" pitchFamily="34" charset="0"/>
              </a:rPr>
              <a:t> Ужин состоит из овощного (творожного) блюда или каши, основного второго блюда (мясо, рыба или птица с гарниром), напитка (чай, сок, кисель). </a:t>
            </a:r>
          </a:p>
          <a:p>
            <a:pPr marL="0" indent="0" algn="just">
              <a:buNone/>
            </a:pPr>
            <a:r>
              <a:rPr lang="ru-RU" sz="2000" dirty="0">
                <a:latin typeface="Arial" panose="020B0604020202020204" pitchFamily="34" charset="0"/>
                <a:cs typeface="Arial" panose="020B0604020202020204" pitchFamily="34" charset="0"/>
              </a:rPr>
              <a:t> Дополнительно в качестве второго ужина включают фрукты или кисломолочные продукты и булочные или кондитерские изделия без крема.</a:t>
            </a:r>
          </a:p>
          <a:p>
            <a:pPr marL="0" indent="0" algn="just">
              <a:buNone/>
            </a:pPr>
            <a:r>
              <a:rPr lang="ru-RU" sz="2000" dirty="0">
                <a:latin typeface="Arial" panose="020B0604020202020204" pitchFamily="34" charset="0"/>
                <a:cs typeface="Arial" panose="020B0604020202020204" pitchFamily="34" charset="0"/>
              </a:rPr>
              <a:t> 111. Ежедневно в обеденном зале </a:t>
            </a:r>
            <a:r>
              <a:rPr lang="ru-RU" sz="2000" b="1" dirty="0">
                <a:latin typeface="Arial" panose="020B0604020202020204" pitchFamily="34" charset="0"/>
                <a:cs typeface="Arial" panose="020B0604020202020204" pitchFamily="34" charset="0"/>
              </a:rPr>
              <a:t>вывешивается утвержденное руководителем объекта меню</a:t>
            </a:r>
            <a:r>
              <a:rPr lang="ru-RU" sz="2000" dirty="0">
                <a:latin typeface="Arial" panose="020B0604020202020204" pitchFamily="34" charset="0"/>
                <a:cs typeface="Arial" panose="020B0604020202020204" pitchFamily="34" charset="0"/>
              </a:rPr>
              <a:t>, в котором указывают </a:t>
            </a:r>
            <a:r>
              <a:rPr lang="ru-RU" sz="2000" b="1" dirty="0">
                <a:latin typeface="Arial" panose="020B0604020202020204" pitchFamily="34" charset="0"/>
                <a:cs typeface="Arial" panose="020B0604020202020204" pitchFamily="34" charset="0"/>
              </a:rPr>
              <a:t>наименования блюд, выход каждого готового блюда</a:t>
            </a:r>
            <a:r>
              <a:rPr lang="ru-RU" sz="2000" dirty="0">
                <a:latin typeface="Arial" panose="020B0604020202020204" pitchFamily="34" charset="0"/>
                <a:cs typeface="Arial" panose="020B0604020202020204" pitchFamily="34" charset="0"/>
              </a:rPr>
              <a:t>. Наименования блюд и кулинарных изделий, указанных в меню, должны соответствовать их </a:t>
            </a:r>
            <a:r>
              <a:rPr lang="ru-RU" sz="2000" b="1" dirty="0">
                <a:latin typeface="Arial" panose="020B0604020202020204" pitchFamily="34" charset="0"/>
                <a:cs typeface="Arial" panose="020B0604020202020204" pitchFamily="34" charset="0"/>
              </a:rPr>
              <a:t>наименованиям, указанным в использованных сборниках рецептур</a:t>
            </a:r>
            <a:r>
              <a:rPr lang="ru-RU" sz="2000" dirty="0">
                <a:latin typeface="Arial" panose="020B0604020202020204" pitchFamily="34" charset="0"/>
                <a:cs typeface="Arial" panose="020B0604020202020204" pitchFamily="34" charset="0"/>
              </a:rPr>
              <a:t>.</a:t>
            </a:r>
          </a:p>
          <a:p>
            <a:pPr marL="0" indent="0" algn="just">
              <a:buNone/>
            </a:pPr>
            <a:endParaRPr lang="ru-RU" sz="2000" dirty="0">
              <a:latin typeface="Arial" panose="020B0604020202020204" pitchFamily="34" charset="0"/>
              <a:cs typeface="Arial" panose="020B0604020202020204" pitchFamily="34" charset="0"/>
            </a:endParaRP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513836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4403" y="288370"/>
            <a:ext cx="9127094" cy="1200150"/>
          </a:xfrm>
        </p:spPr>
        <p:txBody>
          <a:bodyPr>
            <a:noAutofit/>
          </a:bodyPr>
          <a:lstStyle/>
          <a:p>
            <a:r>
              <a:rPr lang="ru-RU" sz="1600" b="1" dirty="0" smtClean="0">
                <a:latin typeface="Arial" panose="020B0604020202020204" pitchFamily="34" charset="0"/>
                <a:cs typeface="Arial" panose="020B0604020202020204" pitchFamily="34" charset="0"/>
              </a:rPr>
              <a:t>приказ </a:t>
            </a:r>
            <a:r>
              <a:rPr lang="ru-RU" sz="1600" b="1" dirty="0">
                <a:latin typeface="Arial" panose="020B0604020202020204" pitchFamily="34" charset="0"/>
                <a:cs typeface="Arial" panose="020B0604020202020204" pitchFamily="34" charset="0"/>
              </a:rPr>
              <a:t>Министра здравоохранения</a:t>
            </a:r>
            <a:br>
              <a:rPr lang="ru-RU" sz="1600" b="1" dirty="0">
                <a:latin typeface="Arial" panose="020B0604020202020204" pitchFamily="34" charset="0"/>
                <a:cs typeface="Arial" panose="020B0604020202020204" pitchFamily="34" charset="0"/>
              </a:rPr>
            </a:br>
            <a:r>
              <a:rPr lang="ru-RU" sz="1600" b="1" dirty="0">
                <a:latin typeface="Arial" panose="020B0604020202020204" pitchFamily="34" charset="0"/>
                <a:cs typeface="Arial" panose="020B0604020202020204" pitchFamily="34" charset="0"/>
              </a:rPr>
              <a:t>Республики </a:t>
            </a:r>
            <a:r>
              <a:rPr lang="ru-RU" sz="1600" b="1" dirty="0" smtClean="0">
                <a:latin typeface="Arial" panose="020B0604020202020204" pitchFamily="34" charset="0"/>
                <a:cs typeface="Arial" panose="020B0604020202020204" pitchFamily="34" charset="0"/>
              </a:rPr>
              <a:t>Казахстан от 16 </a:t>
            </a:r>
            <a:r>
              <a:rPr lang="ru-RU" sz="1600" b="1" dirty="0">
                <a:latin typeface="Arial" panose="020B0604020202020204" pitchFamily="34" charset="0"/>
                <a:cs typeface="Arial" panose="020B0604020202020204" pitchFamily="34" charset="0"/>
              </a:rPr>
              <a:t>августа 2017 года № </a:t>
            </a:r>
            <a:r>
              <a:rPr lang="ru-RU" sz="1600" b="1" dirty="0" smtClean="0">
                <a:latin typeface="Arial" panose="020B0604020202020204" pitchFamily="34" charset="0"/>
                <a:cs typeface="Arial" panose="020B0604020202020204" pitchFamily="34" charset="0"/>
              </a:rPr>
              <a:t>611</a:t>
            </a:r>
            <a:br>
              <a:rPr lang="ru-RU" sz="1600" b="1" dirty="0" smtClean="0">
                <a:latin typeface="Arial" panose="020B0604020202020204" pitchFamily="34" charset="0"/>
                <a:cs typeface="Arial" panose="020B0604020202020204" pitchFamily="34" charset="0"/>
              </a:rPr>
            </a:br>
            <a:r>
              <a:rPr lang="ru-RU" sz="1600" b="1" dirty="0">
                <a:latin typeface="Arial" panose="020B0604020202020204" pitchFamily="34" charset="0"/>
                <a:cs typeface="Arial" panose="020B0604020202020204" pitchFamily="34" charset="0"/>
              </a:rPr>
              <a:t/>
            </a:r>
            <a:br>
              <a:rPr lang="ru-RU" sz="1600" b="1" dirty="0">
                <a:latin typeface="Arial" panose="020B0604020202020204" pitchFamily="34" charset="0"/>
                <a:cs typeface="Arial" panose="020B0604020202020204" pitchFamily="34" charset="0"/>
              </a:rPr>
            </a:br>
            <a:r>
              <a:rPr lang="kk-KZ" sz="1600" b="1" dirty="0" smtClean="0">
                <a:latin typeface="Arial" panose="020B0604020202020204" pitchFamily="34" charset="0"/>
                <a:cs typeface="Arial" panose="020B0604020202020204" pitchFamily="34" charset="0"/>
              </a:rPr>
              <a:t>«</a:t>
            </a:r>
            <a:r>
              <a:rPr lang="ru-RU" sz="1600" b="1" dirty="0">
                <a:latin typeface="Arial" panose="020B0604020202020204" pitchFamily="34" charset="0"/>
                <a:cs typeface="Arial" panose="020B0604020202020204" pitchFamily="34" charset="0"/>
              </a:rPr>
              <a:t>Об утверждении Санитарных правил "Санитарно-эпидемиологические требования к объектам </a:t>
            </a:r>
            <a:r>
              <a:rPr lang="ru-RU" sz="1600" b="1" dirty="0" smtClean="0">
                <a:latin typeface="Arial" panose="020B0604020202020204" pitchFamily="34" charset="0"/>
                <a:cs typeface="Arial" panose="020B0604020202020204" pitchFamily="34" charset="0"/>
              </a:rPr>
              <a:t>образования»</a:t>
            </a:r>
            <a:endParaRPr lang="ru-RU" sz="1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52115" y="1656234"/>
            <a:ext cx="12097344" cy="5184626"/>
          </a:xfrm>
        </p:spPr>
        <p:txBody>
          <a:bodyPr>
            <a:normAutofit fontScale="92500" lnSpcReduction="10000"/>
          </a:bodyPr>
          <a:lstStyle/>
          <a:p>
            <a:pPr marL="0" indent="0" algn="just">
              <a:buNone/>
            </a:pPr>
            <a:r>
              <a:rPr lang="ru-RU" sz="2000" b="1" dirty="0">
                <a:latin typeface="Arial" panose="020B0604020202020204" pitchFamily="34" charset="0"/>
                <a:cs typeface="Arial" panose="020B0604020202020204" pitchFamily="34" charset="0"/>
              </a:rPr>
              <a:t> Глава 7. Санитарно-эпидемиологические требования к условиям питания на объектах </a:t>
            </a:r>
          </a:p>
          <a:p>
            <a:pPr marL="0" indent="0" algn="just">
              <a:buNone/>
            </a:pPr>
            <a:r>
              <a:rPr lang="ru-RU" sz="2000" dirty="0">
                <a:latin typeface="Arial" panose="020B0604020202020204" pitchFamily="34" charset="0"/>
                <a:cs typeface="Arial" panose="020B0604020202020204" pitchFamily="34" charset="0"/>
              </a:rPr>
              <a:t> 112. </a:t>
            </a:r>
            <a:r>
              <a:rPr lang="ru-RU" sz="2000" b="1" dirty="0">
                <a:latin typeface="Arial" panose="020B0604020202020204" pitchFamily="34" charset="0"/>
                <a:cs typeface="Arial" panose="020B0604020202020204" pitchFamily="34" charset="0"/>
              </a:rPr>
              <a:t>Прием пищевой продукции </a:t>
            </a:r>
            <a:r>
              <a:rPr lang="ru-RU" sz="2000" dirty="0">
                <a:latin typeface="Arial" panose="020B0604020202020204" pitchFamily="34" charset="0"/>
                <a:cs typeface="Arial" panose="020B0604020202020204" pitchFamily="34" charset="0"/>
              </a:rPr>
              <a:t>и продовольственного сырья осуществляют при наличии документов, удостоверяющих их качество и безопасность, с </a:t>
            </a:r>
            <a:r>
              <a:rPr lang="ru-RU" sz="2000" b="1" dirty="0">
                <a:latin typeface="Arial" panose="020B0604020202020204" pitchFamily="34" charset="0"/>
                <a:cs typeface="Arial" panose="020B0604020202020204" pitchFamily="34" charset="0"/>
              </a:rPr>
              <a:t>внесением данных в </a:t>
            </a:r>
            <a:r>
              <a:rPr lang="ru-RU" sz="2000" b="1" dirty="0" err="1">
                <a:latin typeface="Arial" panose="020B0604020202020204" pitchFamily="34" charset="0"/>
                <a:cs typeface="Arial" panose="020B0604020202020204" pitchFamily="34" charset="0"/>
              </a:rPr>
              <a:t>бракеражный</a:t>
            </a:r>
            <a:r>
              <a:rPr lang="ru-RU" sz="2000" b="1" dirty="0">
                <a:latin typeface="Arial" panose="020B0604020202020204" pitchFamily="34" charset="0"/>
                <a:cs typeface="Arial" panose="020B0604020202020204" pitchFamily="34" charset="0"/>
              </a:rPr>
              <a:t> журнал </a:t>
            </a:r>
            <a:r>
              <a:rPr lang="ru-RU" sz="2000" dirty="0">
                <a:latin typeface="Arial" panose="020B0604020202020204" pitchFamily="34" charset="0"/>
                <a:cs typeface="Arial" panose="020B0604020202020204" pitchFamily="34" charset="0"/>
              </a:rPr>
              <a:t>скоропортящейся пищевой продукции и полуфабрикатов, согласно форме 1 приложения 9 к настоящим Санитарным правилам. </a:t>
            </a:r>
          </a:p>
          <a:p>
            <a:pPr marL="0" indent="0" algn="just">
              <a:buNone/>
            </a:pPr>
            <a:r>
              <a:rPr lang="ru-RU" sz="2000" dirty="0" smtClean="0">
                <a:latin typeface="Arial" panose="020B0604020202020204" pitchFamily="34" charset="0"/>
                <a:cs typeface="Arial" panose="020B0604020202020204" pitchFamily="34" charset="0"/>
              </a:rPr>
              <a:t> </a:t>
            </a:r>
            <a:r>
              <a:rPr lang="ru-RU" sz="2000" dirty="0">
                <a:latin typeface="Arial" panose="020B0604020202020204" pitchFamily="34" charset="0"/>
                <a:cs typeface="Arial" panose="020B0604020202020204" pitchFamily="34" charset="0"/>
              </a:rPr>
              <a:t>Документы, удостоверяющие качество и безопасность пищевой продукции, хранятся в организации общественного питания. </a:t>
            </a:r>
          </a:p>
          <a:p>
            <a:pPr marL="0" indent="0" algn="just">
              <a:buNone/>
            </a:pPr>
            <a:r>
              <a:rPr lang="ru-RU" sz="2000" dirty="0">
                <a:latin typeface="Arial" panose="020B0604020202020204" pitchFamily="34" charset="0"/>
                <a:cs typeface="Arial" panose="020B0604020202020204" pitchFamily="34" charset="0"/>
              </a:rPr>
              <a:t> 113. В питании обучающихся и воспитанников </a:t>
            </a:r>
            <a:r>
              <a:rPr lang="ru-RU" sz="2000" b="1" dirty="0">
                <a:latin typeface="Arial" panose="020B0604020202020204" pitchFamily="34" charset="0"/>
                <a:cs typeface="Arial" panose="020B0604020202020204" pitchFamily="34" charset="0"/>
              </a:rPr>
              <a:t>допускается использование продовольственного сырья </a:t>
            </a:r>
            <a:r>
              <a:rPr lang="ru-RU" sz="2000" dirty="0">
                <a:latin typeface="Arial" panose="020B0604020202020204" pitchFamily="34" charset="0"/>
                <a:cs typeface="Arial" panose="020B0604020202020204" pitchFamily="34" charset="0"/>
              </a:rPr>
              <a:t>растительного происхождения, выращенного в организациях сельскохозяйственного назначения, на учебно-опытных и садовых участках, в теплицах организаций образования при наличии результатов лабораторно-инструментальных исследований указанной пищевой продукции, подтверждающих ее качество и безопасность. </a:t>
            </a:r>
          </a:p>
          <a:p>
            <a:pPr marL="0" indent="0" algn="just">
              <a:buNone/>
            </a:pPr>
            <a:r>
              <a:rPr lang="ru-RU" sz="2000" dirty="0">
                <a:latin typeface="Arial" panose="020B0604020202020204" pitchFamily="34" charset="0"/>
                <a:cs typeface="Arial" panose="020B0604020202020204" pitchFamily="34" charset="0"/>
              </a:rPr>
              <a:t> 114</a:t>
            </a:r>
            <a:r>
              <a:rPr lang="ru-RU" sz="2000" b="1" dirty="0">
                <a:latin typeface="Arial" panose="020B0604020202020204" pitchFamily="34" charset="0"/>
                <a:cs typeface="Arial" panose="020B0604020202020204" pitchFamily="34" charset="0"/>
              </a:rPr>
              <a:t>. Не допускается присутствие обучающихся </a:t>
            </a:r>
            <a:r>
              <a:rPr lang="ru-RU" sz="2000" dirty="0">
                <a:latin typeface="Arial" panose="020B0604020202020204" pitchFamily="34" charset="0"/>
                <a:cs typeface="Arial" panose="020B0604020202020204" pitchFamily="34" charset="0"/>
              </a:rPr>
              <a:t>и воспитанников </a:t>
            </a:r>
            <a:r>
              <a:rPr lang="ru-RU" sz="2000" b="1" dirty="0">
                <a:latin typeface="Arial" panose="020B0604020202020204" pitchFamily="34" charset="0"/>
                <a:cs typeface="Arial" panose="020B0604020202020204" pitchFamily="34" charset="0"/>
              </a:rPr>
              <a:t>в производственных помещениях </a:t>
            </a:r>
            <a:r>
              <a:rPr lang="ru-RU" sz="2000" dirty="0">
                <a:latin typeface="Arial" panose="020B0604020202020204" pitchFamily="34" charset="0"/>
                <a:cs typeface="Arial" panose="020B0604020202020204" pitchFamily="34" charset="0"/>
              </a:rPr>
              <a:t>пищеблока и привлечение их к работам, связанным </a:t>
            </a:r>
            <a:r>
              <a:rPr lang="ru-RU" sz="2000" b="1" dirty="0" smtClean="0">
                <a:latin typeface="Arial" panose="020B0604020202020204" pitchFamily="34" charset="0"/>
                <a:cs typeface="Arial" panose="020B0604020202020204" pitchFamily="34" charset="0"/>
              </a:rPr>
              <a:t>с приготовлением пищи, </a:t>
            </a:r>
            <a:r>
              <a:rPr lang="ru-RU" sz="2000" dirty="0" smtClean="0">
                <a:latin typeface="Arial" panose="020B0604020202020204" pitchFamily="34" charset="0"/>
                <a:cs typeface="Arial" panose="020B0604020202020204" pitchFamily="34" charset="0"/>
              </a:rPr>
              <a:t>чистке </a:t>
            </a:r>
            <a:r>
              <a:rPr lang="ru-RU" sz="2000" dirty="0">
                <a:latin typeface="Arial" panose="020B0604020202020204" pitchFamily="34" charset="0"/>
                <a:cs typeface="Arial" panose="020B0604020202020204" pitchFamily="34" charset="0"/>
              </a:rPr>
              <a:t>овощей, раздаче готовой пищи, резке хлеба, мытью посуды, уборке производственных </a:t>
            </a:r>
            <a:r>
              <a:rPr lang="ru-RU" sz="2000" dirty="0" smtClean="0">
                <a:latin typeface="Arial" panose="020B0604020202020204" pitchFamily="34" charset="0"/>
                <a:cs typeface="Arial" panose="020B0604020202020204" pitchFamily="34" charset="0"/>
              </a:rPr>
              <a:t>помещений</a:t>
            </a:r>
            <a:r>
              <a:rPr lang="ru-RU" sz="2000" dirty="0">
                <a:latin typeface="Arial" panose="020B0604020202020204" pitchFamily="34" charset="0"/>
                <a:cs typeface="Arial" panose="020B0604020202020204" pitchFamily="34" charset="0"/>
              </a:rPr>
              <a:t>. </a:t>
            </a:r>
          </a:p>
          <a:p>
            <a:pPr marL="0" indent="0" algn="just">
              <a:buNone/>
            </a:pPr>
            <a:r>
              <a:rPr lang="ru-RU" sz="2000" dirty="0">
                <a:latin typeface="Arial" panose="020B0604020202020204" pitchFamily="34" charset="0"/>
                <a:cs typeface="Arial" panose="020B0604020202020204" pitchFamily="34" charset="0"/>
              </a:rPr>
              <a:t> 115. Розлив напитков осуществляют непосредственно в тару потребителя (стаканы, бокалы), </a:t>
            </a:r>
            <a:r>
              <a:rPr lang="ru-RU" sz="2000" b="1" dirty="0">
                <a:latin typeface="Arial" panose="020B0604020202020204" pitchFamily="34" charset="0"/>
                <a:cs typeface="Arial" panose="020B0604020202020204" pitchFamily="34" charset="0"/>
              </a:rPr>
              <a:t>не допускается сливать перед раздачей в общую емкость.</a:t>
            </a:r>
          </a:p>
          <a:p>
            <a:pPr marL="0" indent="0" algn="just">
              <a:buNone/>
            </a:pPr>
            <a:endParaRPr lang="ru-RU" sz="2000" dirty="0">
              <a:latin typeface="Arial" panose="020B0604020202020204" pitchFamily="34" charset="0"/>
              <a:cs typeface="Arial" panose="020B0604020202020204" pitchFamily="34" charset="0"/>
            </a:endParaRP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2789545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44403" y="288370"/>
            <a:ext cx="9127094" cy="1200150"/>
          </a:xfrm>
        </p:spPr>
        <p:txBody>
          <a:bodyPr>
            <a:noAutofit/>
          </a:bodyPr>
          <a:lstStyle/>
          <a:p>
            <a:r>
              <a:rPr lang="ru-RU" sz="1600" b="1" dirty="0" smtClean="0">
                <a:latin typeface="Arial" panose="020B0604020202020204" pitchFamily="34" charset="0"/>
                <a:cs typeface="Arial" panose="020B0604020202020204" pitchFamily="34" charset="0"/>
              </a:rPr>
              <a:t>приказ </a:t>
            </a:r>
            <a:r>
              <a:rPr lang="ru-RU" sz="1600" b="1" dirty="0">
                <a:latin typeface="Arial" panose="020B0604020202020204" pitchFamily="34" charset="0"/>
                <a:cs typeface="Arial" panose="020B0604020202020204" pitchFamily="34" charset="0"/>
              </a:rPr>
              <a:t>Министра здравоохранения</a:t>
            </a:r>
            <a:br>
              <a:rPr lang="ru-RU" sz="1600" b="1" dirty="0">
                <a:latin typeface="Arial" panose="020B0604020202020204" pitchFamily="34" charset="0"/>
                <a:cs typeface="Arial" panose="020B0604020202020204" pitchFamily="34" charset="0"/>
              </a:rPr>
            </a:br>
            <a:r>
              <a:rPr lang="ru-RU" sz="1600" b="1" dirty="0">
                <a:latin typeface="Arial" panose="020B0604020202020204" pitchFamily="34" charset="0"/>
                <a:cs typeface="Arial" panose="020B0604020202020204" pitchFamily="34" charset="0"/>
              </a:rPr>
              <a:t>Республики </a:t>
            </a:r>
            <a:r>
              <a:rPr lang="ru-RU" sz="1600" b="1" dirty="0" smtClean="0">
                <a:latin typeface="Arial" panose="020B0604020202020204" pitchFamily="34" charset="0"/>
                <a:cs typeface="Arial" panose="020B0604020202020204" pitchFamily="34" charset="0"/>
              </a:rPr>
              <a:t>Казахстан от 16 </a:t>
            </a:r>
            <a:r>
              <a:rPr lang="ru-RU" sz="1600" b="1" dirty="0">
                <a:latin typeface="Arial" panose="020B0604020202020204" pitchFamily="34" charset="0"/>
                <a:cs typeface="Arial" panose="020B0604020202020204" pitchFamily="34" charset="0"/>
              </a:rPr>
              <a:t>августа 2017 года № </a:t>
            </a:r>
            <a:r>
              <a:rPr lang="ru-RU" sz="1600" b="1" dirty="0" smtClean="0">
                <a:latin typeface="Arial" panose="020B0604020202020204" pitchFamily="34" charset="0"/>
                <a:cs typeface="Arial" panose="020B0604020202020204" pitchFamily="34" charset="0"/>
              </a:rPr>
              <a:t>611</a:t>
            </a:r>
            <a:br>
              <a:rPr lang="ru-RU" sz="1600" b="1" dirty="0" smtClean="0">
                <a:latin typeface="Arial" panose="020B0604020202020204" pitchFamily="34" charset="0"/>
                <a:cs typeface="Arial" panose="020B0604020202020204" pitchFamily="34" charset="0"/>
              </a:rPr>
            </a:br>
            <a:r>
              <a:rPr lang="ru-RU" sz="1600" b="1" dirty="0">
                <a:latin typeface="Arial" panose="020B0604020202020204" pitchFamily="34" charset="0"/>
                <a:cs typeface="Arial" panose="020B0604020202020204" pitchFamily="34" charset="0"/>
              </a:rPr>
              <a:t/>
            </a:r>
            <a:br>
              <a:rPr lang="ru-RU" sz="1600" b="1" dirty="0">
                <a:latin typeface="Arial" panose="020B0604020202020204" pitchFamily="34" charset="0"/>
                <a:cs typeface="Arial" panose="020B0604020202020204" pitchFamily="34" charset="0"/>
              </a:rPr>
            </a:br>
            <a:r>
              <a:rPr lang="kk-KZ" sz="1600" b="1" dirty="0" smtClean="0">
                <a:latin typeface="Arial" panose="020B0604020202020204" pitchFamily="34" charset="0"/>
                <a:cs typeface="Arial" panose="020B0604020202020204" pitchFamily="34" charset="0"/>
              </a:rPr>
              <a:t>«</a:t>
            </a:r>
            <a:r>
              <a:rPr lang="ru-RU" sz="1600" b="1" dirty="0">
                <a:latin typeface="Arial" panose="020B0604020202020204" pitchFamily="34" charset="0"/>
                <a:cs typeface="Arial" panose="020B0604020202020204" pitchFamily="34" charset="0"/>
              </a:rPr>
              <a:t>Об утверждении Санитарных правил "Санитарно-эпидемиологические требования к объектам </a:t>
            </a:r>
            <a:r>
              <a:rPr lang="ru-RU" sz="1600" b="1" dirty="0" smtClean="0">
                <a:latin typeface="Arial" panose="020B0604020202020204" pitchFamily="34" charset="0"/>
                <a:cs typeface="Arial" panose="020B0604020202020204" pitchFamily="34" charset="0"/>
              </a:rPr>
              <a:t>образования»</a:t>
            </a:r>
            <a:endParaRPr lang="ru-RU" sz="16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52115" y="1656234"/>
            <a:ext cx="12097344" cy="5184626"/>
          </a:xfrm>
        </p:spPr>
        <p:txBody>
          <a:bodyPr>
            <a:normAutofit fontScale="92500" lnSpcReduction="10000"/>
          </a:bodyPr>
          <a:lstStyle/>
          <a:p>
            <a:pPr marL="0" indent="0" algn="just">
              <a:buNone/>
            </a:pPr>
            <a:r>
              <a:rPr lang="ru-RU" sz="2000" b="1" dirty="0">
                <a:latin typeface="Arial" panose="020B0604020202020204" pitchFamily="34" charset="0"/>
                <a:cs typeface="Arial" panose="020B0604020202020204" pitchFamily="34" charset="0"/>
              </a:rPr>
              <a:t> Глава 7. Санитарно-эпидемиологические требования к условиям питания на объектах </a:t>
            </a:r>
          </a:p>
          <a:p>
            <a:pPr marL="0" indent="0" algn="just">
              <a:buNone/>
            </a:pPr>
            <a:r>
              <a:rPr lang="ru-RU" sz="2000" dirty="0" smtClean="0">
                <a:latin typeface="Arial" panose="020B0604020202020204" pitchFamily="34" charset="0"/>
                <a:cs typeface="Arial" panose="020B0604020202020204" pitchFamily="34" charset="0"/>
              </a:rPr>
              <a:t>122</a:t>
            </a:r>
            <a:r>
              <a:rPr lang="ru-RU" sz="2000" dirty="0">
                <a:latin typeface="Arial" panose="020B0604020202020204" pitchFamily="34" charset="0"/>
                <a:cs typeface="Arial" panose="020B0604020202020204" pitchFamily="34" charset="0"/>
              </a:rPr>
              <a:t>. Ежедневно медицинским работником или ответственным лицом проводится органолептическая оценка качества готовых блюд с внесением записей в журнал органолептической оценки качества блюд и кулинарных изделий в соответствии с формой 3 приложения 9 к настоящим Санитарным Правилам</a:t>
            </a:r>
            <a:r>
              <a:rPr lang="ru-RU" sz="2000" dirty="0" smtClean="0">
                <a:latin typeface="Arial" panose="020B0604020202020204" pitchFamily="34" charset="0"/>
                <a:cs typeface="Arial" panose="020B0604020202020204" pitchFamily="34" charset="0"/>
              </a:rPr>
              <a:t>.</a:t>
            </a:r>
          </a:p>
          <a:p>
            <a:pPr marL="0" indent="0" algn="just">
              <a:buNone/>
            </a:pPr>
            <a:endParaRPr lang="ru-RU" sz="2000" dirty="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 Периодически оценка качества питания </a:t>
            </a:r>
            <a:r>
              <a:rPr lang="ru-RU" sz="2000" b="1" dirty="0">
                <a:latin typeface="Arial" panose="020B0604020202020204" pitchFamily="34" charset="0"/>
                <a:cs typeface="Arial" panose="020B0604020202020204" pitchFamily="34" charset="0"/>
              </a:rPr>
              <a:t>проводится </a:t>
            </a:r>
            <a:r>
              <a:rPr lang="ru-RU" sz="2000" b="1" dirty="0" err="1">
                <a:latin typeface="Arial" panose="020B0604020202020204" pitchFamily="34" charset="0"/>
                <a:cs typeface="Arial" panose="020B0604020202020204" pitchFamily="34" charset="0"/>
              </a:rPr>
              <a:t>бракеражной</a:t>
            </a:r>
            <a:r>
              <a:rPr lang="ru-RU" sz="2000" b="1" dirty="0">
                <a:latin typeface="Arial" panose="020B0604020202020204" pitchFamily="34" charset="0"/>
                <a:cs typeface="Arial" panose="020B0604020202020204" pitchFamily="34" charset="0"/>
              </a:rPr>
              <a:t> комиссией, состав которой определяется приказом руководителя объекта с обязательным включением медицинского работника, администрации, заведующего производством и представителя родительского комитета</a:t>
            </a:r>
            <a:r>
              <a:rPr lang="ru-RU" sz="2000" b="1" dirty="0" smtClean="0">
                <a:latin typeface="Arial" panose="020B0604020202020204" pitchFamily="34" charset="0"/>
                <a:cs typeface="Arial" panose="020B0604020202020204" pitchFamily="34" charset="0"/>
              </a:rPr>
              <a:t>.</a:t>
            </a:r>
          </a:p>
          <a:p>
            <a:pPr marL="0" indent="0" algn="just">
              <a:buNone/>
            </a:pPr>
            <a:endParaRPr lang="ru-RU" sz="2000" b="1" dirty="0">
              <a:latin typeface="Arial" panose="020B0604020202020204" pitchFamily="34" charset="0"/>
              <a:cs typeface="Arial" panose="020B0604020202020204" pitchFamily="34" charset="0"/>
            </a:endParaRPr>
          </a:p>
          <a:p>
            <a:pPr marL="0" indent="0" algn="just">
              <a:buNone/>
            </a:pPr>
            <a:r>
              <a:rPr lang="ru-RU" sz="2000" dirty="0">
                <a:latin typeface="Arial" panose="020B0604020202020204" pitchFamily="34" charset="0"/>
                <a:cs typeface="Arial" panose="020B0604020202020204" pitchFamily="34" charset="0"/>
              </a:rPr>
              <a:t> 123. Ежедневно на </a:t>
            </a:r>
            <a:r>
              <a:rPr lang="ru-RU" sz="2000" b="1" dirty="0">
                <a:latin typeface="Arial" panose="020B0604020202020204" pitchFamily="34" charset="0"/>
                <a:cs typeface="Arial" panose="020B0604020202020204" pitchFamily="34" charset="0"/>
              </a:rPr>
              <a:t>пищеблоке повар оставляет суточные пробы готовой продукции</a:t>
            </a:r>
            <a:r>
              <a:rPr lang="ru-RU" sz="2000" dirty="0">
                <a:latin typeface="Arial" panose="020B0604020202020204" pitchFamily="34" charset="0"/>
                <a:cs typeface="Arial" panose="020B0604020202020204" pitchFamily="34" charset="0"/>
              </a:rPr>
              <a:t> в соответствии с </a:t>
            </a:r>
            <a:r>
              <a:rPr lang="ru-RU" sz="2000" b="1" dirty="0">
                <a:latin typeface="Arial" panose="020B0604020202020204" pitchFamily="34" charset="0"/>
                <a:cs typeface="Arial" panose="020B0604020202020204" pitchFamily="34" charset="0"/>
              </a:rPr>
              <a:t>фактическим меню</a:t>
            </a:r>
            <a:r>
              <a:rPr lang="ru-RU" sz="2000" dirty="0">
                <a:latin typeface="Arial" panose="020B0604020202020204" pitchFamily="34" charset="0"/>
                <a:cs typeface="Arial" panose="020B0604020202020204" pitchFamily="34" charset="0"/>
              </a:rPr>
              <a:t>. Пробы </a:t>
            </a:r>
            <a:r>
              <a:rPr lang="ru-RU" sz="2000" b="1" dirty="0">
                <a:latin typeface="Arial" panose="020B0604020202020204" pitchFamily="34" charset="0"/>
                <a:cs typeface="Arial" panose="020B0604020202020204" pitchFamily="34" charset="0"/>
              </a:rPr>
              <a:t>отбирают в чистую (обработанную кипячением) стеклянную посуду с крышкой (гарниры отбирают в отдельную посуду) и хранят в специально отведенном месте холодильника при температуре от +20С до +60С. </a:t>
            </a:r>
            <a:r>
              <a:rPr lang="ru-RU" sz="2000" dirty="0">
                <a:latin typeface="Arial" panose="020B0604020202020204" pitchFamily="34" charset="0"/>
                <a:cs typeface="Arial" panose="020B0604020202020204" pitchFamily="34" charset="0"/>
              </a:rPr>
              <a:t>Суточные пробы хранят не менее двадцати четырех часов до замены приготовленным на следующий день или после выходных дней блюдом (независимо от количества выходных дней) – завтраком, обедом, полдником или ужином соответственно. </a:t>
            </a:r>
          </a:p>
          <a:p>
            <a:pPr marL="0" indent="0" algn="just">
              <a:buNone/>
            </a:pPr>
            <a:endParaRPr lang="ru-RU" sz="2000" dirty="0">
              <a:latin typeface="Arial" panose="020B0604020202020204" pitchFamily="34" charset="0"/>
              <a:cs typeface="Arial" panose="020B0604020202020204" pitchFamily="34" charset="0"/>
            </a:endParaRPr>
          </a:p>
        </p:txBody>
      </p:sp>
      <p:sp>
        <p:nvSpPr>
          <p:cNvPr id="4" name="Прямоугольник 3"/>
          <p:cNvSpPr/>
          <p:nvPr/>
        </p:nvSpPr>
        <p:spPr>
          <a:xfrm>
            <a:off x="8245003" y="6696794"/>
            <a:ext cx="4356572" cy="5041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24814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8419" y="360090"/>
            <a:ext cx="8747026" cy="1200150"/>
          </a:xfrm>
        </p:spPr>
        <p:txBody>
          <a:bodyPr>
            <a:normAutofit/>
          </a:bodyPr>
          <a:lstStyle/>
          <a:p>
            <a:r>
              <a:rPr lang="kk-KZ" sz="3000" b="1" dirty="0">
                <a:latin typeface="Tahoma" pitchFamily="34" charset="0"/>
                <a:ea typeface="Tahoma" pitchFamily="34" charset="0"/>
                <a:cs typeface="Tahoma" pitchFamily="34" charset="0"/>
              </a:rPr>
              <a:t> </a:t>
            </a:r>
            <a:r>
              <a:rPr lang="kk-KZ" sz="3300" b="1" dirty="0">
                <a:latin typeface="Tahoma" pitchFamily="34" charset="0"/>
                <a:ea typeface="Tahoma" pitchFamily="34" charset="0"/>
                <a:cs typeface="Tahoma" pitchFamily="34" charset="0"/>
              </a:rPr>
              <a:t>Бесплатное и льготное питание предоставляются    </a:t>
            </a:r>
            <a:r>
              <a:rPr lang="kk-KZ" sz="3300" b="1" dirty="0" smtClean="0">
                <a:latin typeface="Tahoma" pitchFamily="34" charset="0"/>
                <a:ea typeface="Tahoma" pitchFamily="34" charset="0"/>
                <a:cs typeface="Tahoma" pitchFamily="34" charset="0"/>
              </a:rPr>
              <a:t>                     </a:t>
            </a:r>
            <a:endParaRPr lang="ru-RU" sz="3300" b="1"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863077305"/>
              </p:ext>
            </p:extLst>
          </p:nvPr>
        </p:nvGraphicFramePr>
        <p:xfrm>
          <a:off x="247390" y="1680212"/>
          <a:ext cx="12106795" cy="4752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854156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8459" y="288082"/>
            <a:ext cx="8551029" cy="1270653"/>
          </a:xfrm>
        </p:spPr>
        <p:txBody>
          <a:bodyPr>
            <a:noAutofit/>
          </a:bodyPr>
          <a:lstStyle/>
          <a:p>
            <a:r>
              <a:rPr lang="kk-KZ" sz="3000" b="1" dirty="0">
                <a:latin typeface="Tahoma" pitchFamily="34" charset="0"/>
                <a:ea typeface="Tahoma" pitchFamily="34" charset="0"/>
                <a:cs typeface="Tahoma" pitchFamily="34" charset="0"/>
              </a:rPr>
              <a:t>П</a:t>
            </a:r>
            <a:r>
              <a:rPr lang="ru-RU" sz="3000" b="1" dirty="0">
                <a:latin typeface="Tahoma" pitchFamily="34" charset="0"/>
                <a:ea typeface="Tahoma" pitchFamily="34" charset="0"/>
                <a:cs typeface="Tahoma" pitchFamily="34" charset="0"/>
              </a:rPr>
              <a:t>еречень </a:t>
            </a:r>
            <a:r>
              <a:rPr lang="ru-RU" sz="3000" b="1" dirty="0" smtClean="0">
                <a:latin typeface="Tahoma" pitchFamily="34" charset="0"/>
                <a:ea typeface="Tahoma" pitchFamily="34" charset="0"/>
                <a:cs typeface="Tahoma" pitchFamily="34" charset="0"/>
              </a:rPr>
              <a:t>документов,                                  необходимых </a:t>
            </a:r>
            <a:r>
              <a:rPr lang="ru-RU" sz="3000" b="1" dirty="0">
                <a:latin typeface="Tahoma" pitchFamily="34" charset="0"/>
                <a:ea typeface="Tahoma" pitchFamily="34" charset="0"/>
                <a:cs typeface="Tahoma" pitchFamily="34" charset="0"/>
              </a:rPr>
              <a:t>для предоставления </a:t>
            </a:r>
            <a:r>
              <a:rPr lang="ru-RU" sz="3000" b="1" dirty="0" smtClean="0">
                <a:latin typeface="Tahoma" pitchFamily="34" charset="0"/>
                <a:ea typeface="Tahoma" pitchFamily="34" charset="0"/>
                <a:cs typeface="Tahoma" pitchFamily="34" charset="0"/>
              </a:rPr>
              <a:t>                бесплатного </a:t>
            </a:r>
            <a:r>
              <a:rPr lang="ru-RU" sz="3000" b="1" dirty="0">
                <a:latin typeface="Tahoma" pitchFamily="34" charset="0"/>
                <a:ea typeface="Tahoma" pitchFamily="34" charset="0"/>
                <a:cs typeface="Tahoma" pitchFamily="34" charset="0"/>
              </a:rPr>
              <a:t>и льготного питания </a:t>
            </a:r>
            <a:endParaRPr lang="ru-RU" sz="3000" dirty="0">
              <a:latin typeface="Tahoma" pitchFamily="34" charset="0"/>
              <a:ea typeface="Tahoma" pitchFamily="34" charset="0"/>
              <a:cs typeface="Tahoma"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733968343"/>
              </p:ext>
            </p:extLst>
          </p:nvPr>
        </p:nvGraphicFramePr>
        <p:xfrm>
          <a:off x="630079" y="1680212"/>
          <a:ext cx="11525634" cy="4752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44378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8339" y="288370"/>
            <a:ext cx="9788138" cy="1200150"/>
          </a:xfrm>
        </p:spPr>
        <p:txBody>
          <a:bodyPr>
            <a:normAutofit/>
          </a:bodyPr>
          <a:lstStyle/>
          <a:p>
            <a:pPr lvl="0"/>
            <a:r>
              <a:rPr lang="kk-KZ" sz="3300" b="1" dirty="0" smtClean="0">
                <a:solidFill>
                  <a:schemeClr val="accent1">
                    <a:lumMod val="50000"/>
                  </a:schemeClr>
                </a:solidFill>
                <a:latin typeface="Tahoma" pitchFamily="34" charset="0"/>
                <a:ea typeface="Tahoma" pitchFamily="34" charset="0"/>
                <a:cs typeface="Tahoma" pitchFamily="34" charset="0"/>
              </a:rPr>
              <a:t>К</a:t>
            </a:r>
            <a:r>
              <a:rPr lang="ru-RU" sz="3300" b="1" dirty="0" smtClean="0">
                <a:solidFill>
                  <a:schemeClr val="accent1">
                    <a:lumMod val="50000"/>
                  </a:schemeClr>
                </a:solidFill>
                <a:latin typeface="Tahoma" pitchFamily="34" charset="0"/>
                <a:ea typeface="Tahoma" pitchFamily="34" charset="0"/>
                <a:cs typeface="Tahoma" pitchFamily="34" charset="0"/>
              </a:rPr>
              <a:t>опия документа, подтверждающего </a:t>
            </a:r>
            <a:r>
              <a:rPr lang="ru-RU" sz="3300" b="1" dirty="0">
                <a:solidFill>
                  <a:schemeClr val="accent1">
                    <a:lumMod val="50000"/>
                  </a:schemeClr>
                </a:solidFill>
                <a:latin typeface="Tahoma" pitchFamily="34" charset="0"/>
                <a:ea typeface="Tahoma" pitchFamily="34" charset="0"/>
                <a:cs typeface="Tahoma" pitchFamily="34" charset="0"/>
              </a:rPr>
              <a:t>статус </a:t>
            </a:r>
            <a:endParaRPr lang="ru-RU" sz="3300" i="1" dirty="0">
              <a:solidFill>
                <a:schemeClr val="accent1">
                  <a:lumMod val="50000"/>
                </a:schemeClr>
              </a:solidFill>
              <a:latin typeface="Tahoma" pitchFamily="34" charset="0"/>
              <a:ea typeface="Tahoma" pitchFamily="34" charset="0"/>
              <a:cs typeface="Tahoma"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148174542"/>
              </p:ext>
            </p:extLst>
          </p:nvPr>
        </p:nvGraphicFramePr>
        <p:xfrm>
          <a:off x="252115" y="1656234"/>
          <a:ext cx="11953328" cy="5015484"/>
        </p:xfrm>
        <a:graphic>
          <a:graphicData uri="http://schemas.openxmlformats.org/drawingml/2006/table">
            <a:tbl>
              <a:tblPr firstRow="1" bandRow="1">
                <a:tableStyleId>{BC89EF96-8CEA-46FF-86C4-4CE0E7609802}</a:tableStyleId>
              </a:tblPr>
              <a:tblGrid>
                <a:gridCol w="6264696">
                  <a:extLst>
                    <a:ext uri="{9D8B030D-6E8A-4147-A177-3AD203B41FA5}">
                      <a16:colId xmlns="" xmlns:a16="http://schemas.microsoft.com/office/drawing/2014/main" val="20000"/>
                    </a:ext>
                  </a:extLst>
                </a:gridCol>
                <a:gridCol w="648072">
                  <a:extLst>
                    <a:ext uri="{9D8B030D-6E8A-4147-A177-3AD203B41FA5}">
                      <a16:colId xmlns="" xmlns:a16="http://schemas.microsoft.com/office/drawing/2014/main" val="20001"/>
                    </a:ext>
                  </a:extLst>
                </a:gridCol>
                <a:gridCol w="5040560">
                  <a:extLst>
                    <a:ext uri="{9D8B030D-6E8A-4147-A177-3AD203B41FA5}">
                      <a16:colId xmlns="" xmlns:a16="http://schemas.microsoft.com/office/drawing/2014/main" val="20002"/>
                    </a:ext>
                  </a:extLst>
                </a:gridCol>
              </a:tblGrid>
              <a:tr h="8641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i="0" kern="1200" dirty="0" smtClean="0">
                          <a:solidFill>
                            <a:schemeClr val="tx1"/>
                          </a:solidFill>
                          <a:effectLst/>
                          <a:latin typeface="Tahoma" pitchFamily="34" charset="0"/>
                          <a:ea typeface="Tahoma" pitchFamily="34" charset="0"/>
                          <a:cs typeface="Tahoma" pitchFamily="34" charset="0"/>
                        </a:rPr>
                        <a:t>1. Для детей сирот и детей</a:t>
                      </a:r>
                      <a:r>
                        <a:rPr lang="ru-RU" sz="2000" b="0" i="0" kern="1200" dirty="0" smtClean="0">
                          <a:solidFill>
                            <a:schemeClr val="tx1"/>
                          </a:solidFill>
                          <a:effectLst/>
                          <a:latin typeface="Tahoma" pitchFamily="34" charset="0"/>
                          <a:ea typeface="Tahoma" pitchFamily="34" charset="0"/>
                          <a:cs typeface="Tahoma" pitchFamily="34" charset="0"/>
                        </a:rPr>
                        <a:t>, оставшиеся без попечения родителей, проживающих в семьях </a:t>
                      </a:r>
                      <a:endParaRPr lang="ru-RU" sz="2000" b="0" i="0" dirty="0" smtClean="0">
                        <a:solidFill>
                          <a:schemeClr val="tx1"/>
                        </a:solidFill>
                        <a:latin typeface="Tahoma" pitchFamily="34" charset="0"/>
                        <a:ea typeface="Tahoma" pitchFamily="34" charset="0"/>
                        <a:cs typeface="Tahoma" pitchFamily="34" charset="0"/>
                      </a:endParaRPr>
                    </a:p>
                  </a:txBody>
                  <a:tcPr marL="126016" marR="126016" marT="48006" marB="4800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700" b="0" i="1" dirty="0" smtClean="0">
                        <a:solidFill>
                          <a:schemeClr val="tx1"/>
                        </a:solidFill>
                        <a:latin typeface="Tahoma" pitchFamily="34" charset="0"/>
                        <a:ea typeface="Tahoma" pitchFamily="34" charset="0"/>
                        <a:cs typeface="Tahoma" pitchFamily="34" charset="0"/>
                      </a:endParaRPr>
                    </a:p>
                  </a:txBody>
                  <a:tcPr marL="126016" marR="126016" marT="48006" marB="4800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2000" b="0" i="1" kern="1200" dirty="0" smtClean="0">
                          <a:solidFill>
                            <a:schemeClr val="tx1"/>
                          </a:solidFill>
                          <a:effectLst/>
                          <a:latin typeface="Tahoma" pitchFamily="34" charset="0"/>
                          <a:ea typeface="Tahoma" pitchFamily="34" charset="0"/>
                          <a:cs typeface="Tahoma" pitchFamily="34" charset="0"/>
                        </a:rPr>
                        <a:t> </a:t>
                      </a:r>
                      <a:r>
                        <a:rPr lang="ru-RU" sz="2000" b="1" i="1" kern="1200" dirty="0" smtClean="0">
                          <a:solidFill>
                            <a:schemeClr val="tx1"/>
                          </a:solidFill>
                          <a:effectLst/>
                          <a:latin typeface="Tahoma" pitchFamily="34" charset="0"/>
                          <a:ea typeface="Tahoma" pitchFamily="34" charset="0"/>
                          <a:cs typeface="Tahoma" pitchFamily="34" charset="0"/>
                        </a:rPr>
                        <a:t>Решение </a:t>
                      </a:r>
                      <a:r>
                        <a:rPr lang="ru-RU" sz="2000" b="0" i="1" kern="1200" dirty="0" smtClean="0">
                          <a:solidFill>
                            <a:schemeClr val="tx1"/>
                          </a:solidFill>
                          <a:effectLst/>
                          <a:latin typeface="Tahoma" pitchFamily="34" charset="0"/>
                          <a:ea typeface="Tahoma" pitchFamily="34" charset="0"/>
                          <a:cs typeface="Tahoma" pitchFamily="34" charset="0"/>
                        </a:rPr>
                        <a:t>уполномоченного органа об утверждении опеки</a:t>
                      </a:r>
                    </a:p>
                  </a:txBody>
                  <a:tcPr marL="126016" marR="126016" marT="48006" marB="48006"/>
                </a:tc>
                <a:extLst>
                  <a:ext uri="{0D108BD9-81ED-4DB2-BD59-A6C34878D82A}">
                    <a16:rowId xmlns="" xmlns:a16="http://schemas.microsoft.com/office/drawing/2014/main" val="10000"/>
                  </a:ext>
                </a:extLst>
              </a:tr>
              <a:tr h="8732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i="0" kern="1200" dirty="0" smtClean="0">
                          <a:solidFill>
                            <a:schemeClr val="tx1"/>
                          </a:solidFill>
                          <a:effectLst/>
                          <a:latin typeface="Tahoma" pitchFamily="34" charset="0"/>
                          <a:ea typeface="Tahoma" pitchFamily="34" charset="0"/>
                          <a:cs typeface="Tahoma" pitchFamily="34" charset="0"/>
                        </a:rPr>
                        <a:t>2. Для детей из семей</a:t>
                      </a:r>
                      <a:r>
                        <a:rPr lang="ru-RU" sz="2000" b="0" i="0" kern="1200" dirty="0" smtClean="0">
                          <a:solidFill>
                            <a:schemeClr val="tx1"/>
                          </a:solidFill>
                          <a:effectLst/>
                          <a:latin typeface="Tahoma" pitchFamily="34" charset="0"/>
                          <a:ea typeface="Tahoma" pitchFamily="34" charset="0"/>
                          <a:cs typeface="Tahoma" pitchFamily="34" charset="0"/>
                        </a:rPr>
                        <a:t>, </a:t>
                      </a:r>
                      <a:r>
                        <a:rPr lang="ru-RU" sz="2000" b="1" i="0" kern="1200" dirty="0" smtClean="0">
                          <a:solidFill>
                            <a:schemeClr val="tx1"/>
                          </a:solidFill>
                          <a:effectLst/>
                          <a:latin typeface="Tahoma" pitchFamily="34" charset="0"/>
                          <a:ea typeface="Tahoma" pitchFamily="34" charset="0"/>
                          <a:cs typeface="Tahoma" pitchFamily="34" charset="0"/>
                        </a:rPr>
                        <a:t>имеющих право</a:t>
                      </a:r>
                      <a:r>
                        <a:rPr lang="ru-RU" sz="2000" b="0" i="0" kern="1200" dirty="0" smtClean="0">
                          <a:solidFill>
                            <a:schemeClr val="tx1"/>
                          </a:solidFill>
                          <a:effectLst/>
                          <a:latin typeface="Tahoma" pitchFamily="34" charset="0"/>
                          <a:ea typeface="Tahoma" pitchFamily="34" charset="0"/>
                          <a:cs typeface="Tahoma" pitchFamily="34" charset="0"/>
                        </a:rPr>
                        <a:t> на получение государственной АСП</a:t>
                      </a:r>
                      <a:endParaRPr lang="ru-RU" sz="2000" b="0" i="0" dirty="0" smtClean="0">
                        <a:solidFill>
                          <a:schemeClr val="tx1"/>
                        </a:solidFill>
                        <a:latin typeface="Tahoma" pitchFamily="34" charset="0"/>
                        <a:ea typeface="Tahoma" pitchFamily="34" charset="0"/>
                        <a:cs typeface="Tahoma" pitchFamily="34" charset="0"/>
                      </a:endParaRPr>
                    </a:p>
                  </a:txBody>
                  <a:tcPr marL="126016" marR="126016" marT="48006" marB="4800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700" b="0" i="1" dirty="0" smtClean="0">
                        <a:solidFill>
                          <a:schemeClr val="tx1"/>
                        </a:solidFill>
                        <a:latin typeface="Tahoma" pitchFamily="34" charset="0"/>
                        <a:ea typeface="Tahoma" pitchFamily="34" charset="0"/>
                        <a:cs typeface="Tahoma" pitchFamily="34" charset="0"/>
                      </a:endParaRPr>
                    </a:p>
                  </a:txBody>
                  <a:tcPr marL="126016" marR="126016" marT="48006" marB="4800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2000" b="1" i="1" kern="1200" dirty="0" smtClean="0">
                          <a:solidFill>
                            <a:schemeClr val="tx1"/>
                          </a:solidFill>
                          <a:effectLst/>
                          <a:latin typeface="Tahoma" pitchFamily="34" charset="0"/>
                          <a:ea typeface="Tahoma" pitchFamily="34" charset="0"/>
                          <a:cs typeface="Tahoma" pitchFamily="34" charset="0"/>
                        </a:rPr>
                        <a:t>Справка,</a:t>
                      </a:r>
                      <a:r>
                        <a:rPr lang="ru-RU" sz="2000" b="0" i="1" kern="1200" dirty="0" smtClean="0">
                          <a:solidFill>
                            <a:schemeClr val="tx1"/>
                          </a:solidFill>
                          <a:effectLst/>
                          <a:latin typeface="Tahoma" pitchFamily="34" charset="0"/>
                          <a:ea typeface="Tahoma" pitchFamily="34" charset="0"/>
                          <a:cs typeface="Tahoma" pitchFamily="34" charset="0"/>
                        </a:rPr>
                        <a:t> </a:t>
                      </a:r>
                      <a:r>
                        <a:rPr lang="ru-RU" sz="2000" b="1" i="1" kern="1200" dirty="0" smtClean="0">
                          <a:solidFill>
                            <a:schemeClr val="tx1"/>
                          </a:solidFill>
                          <a:effectLst/>
                          <a:latin typeface="Tahoma" pitchFamily="34" charset="0"/>
                          <a:ea typeface="Tahoma" pitchFamily="34" charset="0"/>
                          <a:cs typeface="Tahoma" pitchFamily="34" charset="0"/>
                        </a:rPr>
                        <a:t>подтверждающая принадлежность семьи </a:t>
                      </a:r>
                      <a:r>
                        <a:rPr lang="ru-RU" sz="2000" b="0" i="1" kern="1200" dirty="0" smtClean="0">
                          <a:solidFill>
                            <a:schemeClr val="tx1"/>
                          </a:solidFill>
                          <a:effectLst/>
                          <a:latin typeface="Tahoma" pitchFamily="34" charset="0"/>
                          <a:ea typeface="Tahoma" pitchFamily="34" charset="0"/>
                          <a:cs typeface="Tahoma" pitchFamily="34" charset="0"/>
                        </a:rPr>
                        <a:t>к получателям государственной АСП</a:t>
                      </a:r>
                    </a:p>
                  </a:txBody>
                  <a:tcPr marL="126016" marR="126016" marT="48006" marB="48006"/>
                </a:tc>
                <a:extLst>
                  <a:ext uri="{0D108BD9-81ED-4DB2-BD59-A6C34878D82A}">
                    <a16:rowId xmlns="" xmlns:a16="http://schemas.microsoft.com/office/drawing/2014/main" val="10001"/>
                  </a:ext>
                </a:extLst>
              </a:tr>
              <a:tr h="11201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i="0" kern="1200" dirty="0" smtClean="0">
                          <a:solidFill>
                            <a:schemeClr val="tx1"/>
                          </a:solidFill>
                          <a:effectLst/>
                          <a:latin typeface="Tahoma" pitchFamily="34" charset="0"/>
                          <a:ea typeface="Tahoma" pitchFamily="34" charset="0"/>
                          <a:cs typeface="Tahoma" pitchFamily="34" charset="0"/>
                        </a:rPr>
                        <a:t>3. Для детей из семей</a:t>
                      </a:r>
                      <a:r>
                        <a:rPr lang="ru-RU" sz="2000" b="0" i="0" kern="1200" dirty="0" smtClean="0">
                          <a:solidFill>
                            <a:schemeClr val="tx1"/>
                          </a:solidFill>
                          <a:effectLst/>
                          <a:latin typeface="Tahoma" pitchFamily="34" charset="0"/>
                          <a:ea typeface="Tahoma" pitchFamily="34" charset="0"/>
                          <a:cs typeface="Tahoma" pitchFamily="34" charset="0"/>
                        </a:rPr>
                        <a:t>, не получающих государственную АСП, </a:t>
                      </a:r>
                      <a:r>
                        <a:rPr lang="ru-RU" sz="2000" b="1" i="0" kern="1200" dirty="0" smtClean="0">
                          <a:solidFill>
                            <a:schemeClr val="tx1"/>
                          </a:solidFill>
                          <a:effectLst/>
                          <a:latin typeface="Tahoma" pitchFamily="34" charset="0"/>
                          <a:ea typeface="Tahoma" pitchFamily="34" charset="0"/>
                          <a:cs typeface="Tahoma" pitchFamily="34" charset="0"/>
                        </a:rPr>
                        <a:t>в которых среднедушевой доход ниже величины СПМ</a:t>
                      </a:r>
                      <a:endParaRPr lang="ru-RU" sz="2000" b="1" i="0" dirty="0" smtClean="0">
                        <a:solidFill>
                          <a:schemeClr val="tx1"/>
                        </a:solidFill>
                        <a:latin typeface="Tahoma" pitchFamily="34" charset="0"/>
                        <a:ea typeface="Tahoma" pitchFamily="34" charset="0"/>
                        <a:cs typeface="Tahoma" pitchFamily="34" charset="0"/>
                      </a:endParaRPr>
                    </a:p>
                  </a:txBody>
                  <a:tcPr marL="126016" marR="126016" marT="48006" marB="4800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700" b="0" i="1" dirty="0" smtClean="0">
                        <a:solidFill>
                          <a:schemeClr val="tx1"/>
                        </a:solidFill>
                        <a:latin typeface="Tahoma" pitchFamily="34" charset="0"/>
                        <a:ea typeface="Tahoma" pitchFamily="34" charset="0"/>
                        <a:cs typeface="Tahoma" pitchFamily="34" charset="0"/>
                      </a:endParaRPr>
                    </a:p>
                  </a:txBody>
                  <a:tcPr marL="126016" marR="126016" marT="48006" marB="4800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sz="2000" b="1" i="1" kern="1200" dirty="0" smtClean="0">
                        <a:solidFill>
                          <a:schemeClr val="tx1"/>
                        </a:solidFill>
                        <a:effectLst/>
                        <a:latin typeface="Tahoma" pitchFamily="34" charset="0"/>
                        <a:ea typeface="Tahoma" pitchFamily="34" charset="0"/>
                        <a:cs typeface="Tahoma"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2000" b="1" i="1" kern="1200" dirty="0" smtClean="0">
                          <a:solidFill>
                            <a:schemeClr val="tx1"/>
                          </a:solidFill>
                          <a:effectLst/>
                          <a:latin typeface="Tahoma" pitchFamily="34" charset="0"/>
                          <a:ea typeface="Tahoma" pitchFamily="34" charset="0"/>
                          <a:cs typeface="Tahoma" pitchFamily="34" charset="0"/>
                        </a:rPr>
                        <a:t>Документ о полученных доходах</a:t>
                      </a:r>
                      <a:endParaRPr lang="ru-RU" sz="2000" b="1" i="1" dirty="0" smtClean="0">
                        <a:solidFill>
                          <a:schemeClr val="tx1"/>
                        </a:solidFill>
                        <a:latin typeface="Tahoma" pitchFamily="34" charset="0"/>
                        <a:ea typeface="Tahoma" pitchFamily="34" charset="0"/>
                        <a:cs typeface="Tahoma" pitchFamily="34" charset="0"/>
                      </a:endParaRPr>
                    </a:p>
                  </a:txBody>
                  <a:tcPr marL="126016" marR="126016" marT="48006" marB="48006"/>
                </a:tc>
                <a:extLst>
                  <a:ext uri="{0D108BD9-81ED-4DB2-BD59-A6C34878D82A}">
                    <a16:rowId xmlns="" xmlns:a16="http://schemas.microsoft.com/office/drawing/2014/main" val="10002"/>
                  </a:ext>
                </a:extLst>
              </a:tr>
              <a:tr h="8641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i="0" kern="1200" dirty="0" smtClean="0">
                          <a:solidFill>
                            <a:schemeClr val="tx1"/>
                          </a:solidFill>
                          <a:effectLst/>
                          <a:latin typeface="Tahoma" pitchFamily="34" charset="0"/>
                          <a:ea typeface="Tahoma" pitchFamily="34" charset="0"/>
                          <a:cs typeface="Tahoma" pitchFamily="34" charset="0"/>
                        </a:rPr>
                        <a:t>4. Для детей из семей</a:t>
                      </a:r>
                      <a:r>
                        <a:rPr lang="ru-RU" sz="2000" b="0" i="0" kern="1200" dirty="0" smtClean="0">
                          <a:solidFill>
                            <a:schemeClr val="tx1"/>
                          </a:solidFill>
                          <a:effectLst/>
                          <a:latin typeface="Tahoma" pitchFamily="34" charset="0"/>
                          <a:ea typeface="Tahoma" pitchFamily="34" charset="0"/>
                          <a:cs typeface="Tahoma" pitchFamily="34" charset="0"/>
                        </a:rPr>
                        <a:t>, </a:t>
                      </a:r>
                      <a:r>
                        <a:rPr lang="ru-RU" sz="2000" b="1" i="0" kern="1200" dirty="0" smtClean="0">
                          <a:solidFill>
                            <a:schemeClr val="tx1"/>
                          </a:solidFill>
                          <a:effectLst/>
                          <a:latin typeface="Tahoma" pitchFamily="34" charset="0"/>
                          <a:ea typeface="Tahoma" pitchFamily="34" charset="0"/>
                          <a:cs typeface="Tahoma" pitchFamily="34" charset="0"/>
                        </a:rPr>
                        <a:t>требующих экстренной помощи</a:t>
                      </a:r>
                      <a:r>
                        <a:rPr lang="ru-RU" sz="2000" b="0" i="0" kern="1200" dirty="0" smtClean="0">
                          <a:solidFill>
                            <a:schemeClr val="tx1"/>
                          </a:solidFill>
                          <a:effectLst/>
                          <a:latin typeface="Tahoma" pitchFamily="34" charset="0"/>
                          <a:ea typeface="Tahoma" pitchFamily="34" charset="0"/>
                          <a:cs typeface="Tahoma" pitchFamily="34" charset="0"/>
                        </a:rPr>
                        <a:t> в результате ЧС</a:t>
                      </a:r>
                      <a:endParaRPr lang="ru-RU" sz="2000" b="0" i="0" dirty="0" smtClean="0">
                        <a:solidFill>
                          <a:schemeClr val="tx1"/>
                        </a:solidFill>
                        <a:latin typeface="Tahoma" pitchFamily="34" charset="0"/>
                        <a:ea typeface="Tahoma" pitchFamily="34" charset="0"/>
                        <a:cs typeface="Tahoma" pitchFamily="34" charset="0"/>
                      </a:endParaRPr>
                    </a:p>
                  </a:txBody>
                  <a:tcPr marL="126016" marR="126016" marT="48006" marB="4800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700" b="0" i="1" dirty="0" smtClean="0">
                        <a:solidFill>
                          <a:schemeClr val="tx1"/>
                        </a:solidFill>
                        <a:latin typeface="Tahoma" pitchFamily="34" charset="0"/>
                        <a:ea typeface="Tahoma" pitchFamily="34" charset="0"/>
                        <a:cs typeface="Tahoma" pitchFamily="34" charset="0"/>
                      </a:endParaRPr>
                    </a:p>
                  </a:txBody>
                  <a:tcPr marL="126016" marR="126016" marT="48006" marB="4800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b="1" i="1" kern="1200" dirty="0" smtClean="0">
                          <a:solidFill>
                            <a:schemeClr val="tx1"/>
                          </a:solidFill>
                          <a:effectLst/>
                          <a:latin typeface="Tahoma" pitchFamily="34" charset="0"/>
                          <a:ea typeface="Tahoma" pitchFamily="34" charset="0"/>
                          <a:cs typeface="Tahoma" pitchFamily="34" charset="0"/>
                        </a:rPr>
                        <a:t>Документ,</a:t>
                      </a:r>
                      <a:r>
                        <a:rPr lang="ru-RU" sz="2000" b="0" i="1" kern="1200" dirty="0" smtClean="0">
                          <a:solidFill>
                            <a:schemeClr val="tx1"/>
                          </a:solidFill>
                          <a:effectLst/>
                          <a:latin typeface="Tahoma" pitchFamily="34" charset="0"/>
                          <a:ea typeface="Tahoma" pitchFamily="34" charset="0"/>
                          <a:cs typeface="Tahoma" pitchFamily="34" charset="0"/>
                        </a:rPr>
                        <a:t> подтверждающий необходимость экстренной помощи в результате ЧС</a:t>
                      </a:r>
                      <a:endParaRPr lang="ru-RU" sz="2000" b="0" i="1" dirty="0" smtClean="0">
                        <a:solidFill>
                          <a:schemeClr val="tx1"/>
                        </a:solidFill>
                        <a:latin typeface="Tahoma" pitchFamily="34" charset="0"/>
                        <a:ea typeface="Tahoma" pitchFamily="34" charset="0"/>
                        <a:cs typeface="Tahoma" pitchFamily="34" charset="0"/>
                      </a:endParaRPr>
                    </a:p>
                  </a:txBody>
                  <a:tcPr marL="126016" marR="126016" marT="48006" marB="48006"/>
                </a:tc>
                <a:extLst>
                  <a:ext uri="{0D108BD9-81ED-4DB2-BD59-A6C34878D82A}">
                    <a16:rowId xmlns="" xmlns:a16="http://schemas.microsoft.com/office/drawing/2014/main" val="10003"/>
                  </a:ext>
                </a:extLst>
              </a:tr>
              <a:tr h="888448">
                <a:tc>
                  <a:txBody>
                    <a:bodyPr/>
                    <a:lstStyle/>
                    <a:p>
                      <a:pPr algn="l"/>
                      <a:r>
                        <a:rPr lang="ru-RU" sz="2000" b="1" i="0" kern="1200" dirty="0" smtClean="0">
                          <a:solidFill>
                            <a:schemeClr val="tx1"/>
                          </a:solidFill>
                          <a:effectLst/>
                          <a:latin typeface="Tahoma" pitchFamily="34" charset="0"/>
                          <a:ea typeface="Tahoma" pitchFamily="34" charset="0"/>
                          <a:cs typeface="Tahoma" pitchFamily="34" charset="0"/>
                        </a:rPr>
                        <a:t>5</a:t>
                      </a:r>
                      <a:r>
                        <a:rPr lang="ru-RU" sz="2000" b="0" i="0" kern="1200" dirty="0" smtClean="0">
                          <a:solidFill>
                            <a:schemeClr val="tx1"/>
                          </a:solidFill>
                          <a:effectLst/>
                          <a:latin typeface="Tahoma" pitchFamily="34" charset="0"/>
                          <a:ea typeface="Tahoma" pitchFamily="34" charset="0"/>
                          <a:cs typeface="Tahoma" pitchFamily="34" charset="0"/>
                        </a:rPr>
                        <a:t>. </a:t>
                      </a:r>
                      <a:r>
                        <a:rPr lang="ru-RU" sz="2000" b="1" i="0" kern="1200" dirty="0" smtClean="0">
                          <a:solidFill>
                            <a:schemeClr val="tx1"/>
                          </a:solidFill>
                          <a:effectLst/>
                          <a:latin typeface="Tahoma" pitchFamily="34" charset="0"/>
                          <a:ea typeface="Tahoma" pitchFamily="34" charset="0"/>
                          <a:cs typeface="Tahoma" pitchFamily="34" charset="0"/>
                        </a:rPr>
                        <a:t>Для иных категорий </a:t>
                      </a:r>
                      <a:r>
                        <a:rPr lang="ru-RU" sz="2000" b="0" i="0" kern="1200" dirty="0" smtClean="0">
                          <a:solidFill>
                            <a:schemeClr val="tx1"/>
                          </a:solidFill>
                          <a:effectLst/>
                          <a:latin typeface="Tahoma" pitchFamily="34" charset="0"/>
                          <a:ea typeface="Tahoma" pitchFamily="34" charset="0"/>
                          <a:cs typeface="Tahoma" pitchFamily="34" charset="0"/>
                        </a:rPr>
                        <a:t>обучающихся и воспитанников, </a:t>
                      </a:r>
                      <a:r>
                        <a:rPr lang="ru-RU" sz="2000" b="1" i="0" kern="1200" dirty="0" smtClean="0">
                          <a:solidFill>
                            <a:schemeClr val="tx1"/>
                          </a:solidFill>
                          <a:effectLst/>
                          <a:latin typeface="Tahoma" pitchFamily="34" charset="0"/>
                          <a:ea typeface="Tahoma" pitchFamily="34" charset="0"/>
                          <a:cs typeface="Tahoma" pitchFamily="34" charset="0"/>
                        </a:rPr>
                        <a:t>определяемых коллегиальным органом </a:t>
                      </a:r>
                      <a:r>
                        <a:rPr lang="ru-RU" sz="2000" b="0" i="0" kern="1200" dirty="0" smtClean="0">
                          <a:solidFill>
                            <a:schemeClr val="tx1"/>
                          </a:solidFill>
                          <a:effectLst/>
                          <a:latin typeface="Tahoma" pitchFamily="34" charset="0"/>
                          <a:ea typeface="Tahoma" pitchFamily="34" charset="0"/>
                          <a:cs typeface="Tahoma" pitchFamily="34" charset="0"/>
                        </a:rPr>
                        <a:t>ОО</a:t>
                      </a:r>
                    </a:p>
                  </a:txBody>
                  <a:tcPr marL="126016" marR="126016" marT="48006" marB="48006"/>
                </a:tc>
                <a:tc>
                  <a:txBody>
                    <a:bodyPr/>
                    <a:lstStyle/>
                    <a:p>
                      <a:pPr algn="l"/>
                      <a:endParaRPr lang="ru-RU" sz="1700" b="0" i="1" dirty="0">
                        <a:latin typeface="Tahoma" pitchFamily="34" charset="0"/>
                        <a:ea typeface="Tahoma" pitchFamily="34" charset="0"/>
                        <a:cs typeface="Tahoma" pitchFamily="34" charset="0"/>
                      </a:endParaRPr>
                    </a:p>
                  </a:txBody>
                  <a:tcPr marL="126016" marR="126016" marT="48006" marB="48006"/>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2000" b="1" i="1" kern="1200" dirty="0" smtClean="0">
                          <a:solidFill>
                            <a:schemeClr val="tx1"/>
                          </a:solidFill>
                          <a:effectLst/>
                          <a:latin typeface="Tahoma" pitchFamily="34" charset="0"/>
                          <a:ea typeface="Tahoma" pitchFamily="34" charset="0"/>
                          <a:cs typeface="Tahoma" pitchFamily="34" charset="0"/>
                        </a:rPr>
                        <a:t>Решение</a:t>
                      </a:r>
                      <a:r>
                        <a:rPr lang="ru-RU" sz="2000" b="0" i="1" kern="1200" dirty="0" smtClean="0">
                          <a:solidFill>
                            <a:schemeClr val="tx1"/>
                          </a:solidFill>
                          <a:effectLst/>
                          <a:latin typeface="Tahoma" pitchFamily="34" charset="0"/>
                          <a:ea typeface="Tahoma" pitchFamily="34" charset="0"/>
                          <a:cs typeface="Tahoma" pitchFamily="34" charset="0"/>
                        </a:rPr>
                        <a:t> коллегиального органа на основании</a:t>
                      </a:r>
                      <a:r>
                        <a:rPr lang="ru-RU" sz="2000" b="0" i="1" kern="1200" baseline="0" dirty="0" smtClean="0">
                          <a:solidFill>
                            <a:schemeClr val="tx1"/>
                          </a:solidFill>
                          <a:effectLst/>
                          <a:latin typeface="Tahoma" pitchFamily="34" charset="0"/>
                          <a:ea typeface="Tahoma" pitchFamily="34" charset="0"/>
                          <a:cs typeface="Tahoma" pitchFamily="34" charset="0"/>
                        </a:rPr>
                        <a:t> акта ЖБУ</a:t>
                      </a:r>
                      <a:endParaRPr lang="ru-RU" sz="2000" b="0" i="1" dirty="0" smtClean="0">
                        <a:solidFill>
                          <a:schemeClr val="tx1"/>
                        </a:solidFill>
                        <a:latin typeface="Tahoma" pitchFamily="34" charset="0"/>
                        <a:ea typeface="Tahoma" pitchFamily="34" charset="0"/>
                        <a:cs typeface="Tahoma" pitchFamily="34" charset="0"/>
                      </a:endParaRPr>
                    </a:p>
                  </a:txBody>
                  <a:tcPr marL="126016" marR="126016" marT="48006" marB="48006"/>
                </a:tc>
                <a:extLst>
                  <a:ext uri="{0D108BD9-81ED-4DB2-BD59-A6C34878D82A}">
                    <a16:rowId xmlns="" xmlns:a16="http://schemas.microsoft.com/office/drawing/2014/main" val="10004"/>
                  </a:ext>
                </a:extLst>
              </a:tr>
            </a:tbl>
          </a:graphicData>
        </a:graphic>
      </p:graphicFrame>
      <p:sp>
        <p:nvSpPr>
          <p:cNvPr id="26" name="Нашивка 25"/>
          <p:cNvSpPr/>
          <p:nvPr/>
        </p:nvSpPr>
        <p:spPr>
          <a:xfrm>
            <a:off x="6591450" y="1960148"/>
            <a:ext cx="429527" cy="306158"/>
          </a:xfrm>
          <a:prstGeom prst="chevron">
            <a:avLst/>
          </a:prstGeom>
        </p:spPr>
        <p:style>
          <a:lnRef idx="1">
            <a:schemeClr val="dk1"/>
          </a:lnRef>
          <a:fillRef idx="2">
            <a:schemeClr val="dk1"/>
          </a:fillRef>
          <a:effectRef idx="1">
            <a:schemeClr val="dk1"/>
          </a:effectRef>
          <a:fontRef idx="minor">
            <a:schemeClr val="dk1"/>
          </a:fontRef>
        </p:style>
        <p:txBody>
          <a:bodyPr lIns="113146" tIns="56574" rIns="113146" bIns="56574" rtlCol="0" anchor="ctr"/>
          <a:lstStyle/>
          <a:p>
            <a:pPr algn="ctr"/>
            <a:endParaRPr lang="ru-RU" dirty="0">
              <a:solidFill>
                <a:schemeClr val="tx1"/>
              </a:solidFill>
            </a:endParaRPr>
          </a:p>
        </p:txBody>
      </p:sp>
      <p:sp>
        <p:nvSpPr>
          <p:cNvPr id="29" name="Нашивка 28"/>
          <p:cNvSpPr/>
          <p:nvPr/>
        </p:nvSpPr>
        <p:spPr>
          <a:xfrm>
            <a:off x="6614158" y="2928096"/>
            <a:ext cx="429527" cy="306158"/>
          </a:xfrm>
          <a:prstGeom prst="chevron">
            <a:avLst/>
          </a:prstGeom>
        </p:spPr>
        <p:style>
          <a:lnRef idx="1">
            <a:schemeClr val="dk1"/>
          </a:lnRef>
          <a:fillRef idx="2">
            <a:schemeClr val="dk1"/>
          </a:fillRef>
          <a:effectRef idx="1">
            <a:schemeClr val="dk1"/>
          </a:effectRef>
          <a:fontRef idx="minor">
            <a:schemeClr val="dk1"/>
          </a:fontRef>
        </p:style>
        <p:txBody>
          <a:bodyPr lIns="113146" tIns="56574" rIns="113146" bIns="56574" rtlCol="0" anchor="ctr"/>
          <a:lstStyle/>
          <a:p>
            <a:pPr algn="ctr"/>
            <a:endParaRPr lang="ru-RU" dirty="0">
              <a:solidFill>
                <a:schemeClr val="tx1"/>
              </a:solidFill>
            </a:endParaRPr>
          </a:p>
        </p:txBody>
      </p:sp>
      <p:sp>
        <p:nvSpPr>
          <p:cNvPr id="30" name="Нашивка 29"/>
          <p:cNvSpPr/>
          <p:nvPr/>
        </p:nvSpPr>
        <p:spPr>
          <a:xfrm>
            <a:off x="6614158" y="3865905"/>
            <a:ext cx="429527" cy="306158"/>
          </a:xfrm>
          <a:prstGeom prst="chevron">
            <a:avLst/>
          </a:prstGeom>
        </p:spPr>
        <p:style>
          <a:lnRef idx="1">
            <a:schemeClr val="dk1"/>
          </a:lnRef>
          <a:fillRef idx="2">
            <a:schemeClr val="dk1"/>
          </a:fillRef>
          <a:effectRef idx="1">
            <a:schemeClr val="dk1"/>
          </a:effectRef>
          <a:fontRef idx="minor">
            <a:schemeClr val="dk1"/>
          </a:fontRef>
        </p:style>
        <p:txBody>
          <a:bodyPr lIns="113146" tIns="56574" rIns="113146" bIns="56574" rtlCol="0" anchor="ctr"/>
          <a:lstStyle/>
          <a:p>
            <a:pPr algn="ctr"/>
            <a:endParaRPr lang="ru-RU" dirty="0">
              <a:solidFill>
                <a:schemeClr val="tx1"/>
              </a:solidFill>
            </a:endParaRPr>
          </a:p>
        </p:txBody>
      </p:sp>
      <p:sp>
        <p:nvSpPr>
          <p:cNvPr id="31" name="Нашивка 30"/>
          <p:cNvSpPr/>
          <p:nvPr/>
        </p:nvSpPr>
        <p:spPr>
          <a:xfrm>
            <a:off x="6614158" y="5004010"/>
            <a:ext cx="429527" cy="306158"/>
          </a:xfrm>
          <a:prstGeom prst="chevron">
            <a:avLst/>
          </a:prstGeom>
        </p:spPr>
        <p:style>
          <a:lnRef idx="1">
            <a:schemeClr val="dk1"/>
          </a:lnRef>
          <a:fillRef idx="2">
            <a:schemeClr val="dk1"/>
          </a:fillRef>
          <a:effectRef idx="1">
            <a:schemeClr val="dk1"/>
          </a:effectRef>
          <a:fontRef idx="minor">
            <a:schemeClr val="dk1"/>
          </a:fontRef>
        </p:style>
        <p:txBody>
          <a:bodyPr lIns="113146" tIns="56574" rIns="113146" bIns="56574" rtlCol="0" anchor="ctr"/>
          <a:lstStyle/>
          <a:p>
            <a:pPr algn="ctr"/>
            <a:endParaRPr lang="ru-RU" dirty="0">
              <a:solidFill>
                <a:schemeClr val="tx1"/>
              </a:solidFill>
            </a:endParaRPr>
          </a:p>
        </p:txBody>
      </p:sp>
      <p:sp>
        <p:nvSpPr>
          <p:cNvPr id="32" name="Нашивка 31"/>
          <p:cNvSpPr/>
          <p:nvPr/>
        </p:nvSpPr>
        <p:spPr>
          <a:xfrm>
            <a:off x="6591448" y="6153705"/>
            <a:ext cx="429527" cy="306158"/>
          </a:xfrm>
          <a:prstGeom prst="chevron">
            <a:avLst/>
          </a:prstGeom>
        </p:spPr>
        <p:style>
          <a:lnRef idx="1">
            <a:schemeClr val="dk1"/>
          </a:lnRef>
          <a:fillRef idx="2">
            <a:schemeClr val="dk1"/>
          </a:fillRef>
          <a:effectRef idx="1">
            <a:schemeClr val="dk1"/>
          </a:effectRef>
          <a:fontRef idx="minor">
            <a:schemeClr val="dk1"/>
          </a:fontRef>
        </p:style>
        <p:txBody>
          <a:bodyPr lIns="113146" tIns="56574" rIns="113146" bIns="56574" rtlCol="0" anchor="ctr"/>
          <a:lstStyle/>
          <a:p>
            <a:pPr algn="ctr"/>
            <a:endParaRPr lang="ru-RU" dirty="0">
              <a:solidFill>
                <a:schemeClr val="tx1"/>
              </a:solidFill>
            </a:endParaRPr>
          </a:p>
        </p:txBody>
      </p:sp>
      <p:sp>
        <p:nvSpPr>
          <p:cNvPr id="9" name="Прямоугольник 8"/>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19617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36891" y="144066"/>
            <a:ext cx="5184576" cy="3096344"/>
          </a:xfrm>
        </p:spPr>
        <p:txBody>
          <a:bodyPr>
            <a:noAutofit/>
          </a:bodyPr>
          <a:lstStyle/>
          <a:p>
            <a:pPr algn="r"/>
            <a:r>
              <a:rPr lang="ru-RU" sz="1800" b="1" dirty="0" smtClean="0">
                <a:latin typeface="Arial" panose="020B0604020202020204" pitchFamily="34" charset="0"/>
                <a:cs typeface="Arial" panose="020B0604020202020204" pitchFamily="34" charset="0"/>
              </a:rPr>
              <a:t>Директору СОШ№_____</a:t>
            </a:r>
            <a:r>
              <a:rPr lang="ru-RU" sz="1800" b="1" dirty="0">
                <a:latin typeface="Arial" panose="020B0604020202020204" pitchFamily="34" charset="0"/>
                <a:cs typeface="Arial" panose="020B0604020202020204" pitchFamily="34" charset="0"/>
              </a:rPr>
              <a:t/>
            </a:r>
            <a:br>
              <a:rPr lang="ru-RU" sz="1800" b="1" dirty="0">
                <a:latin typeface="Arial" panose="020B0604020202020204" pitchFamily="34" charset="0"/>
                <a:cs typeface="Arial" panose="020B0604020202020204" pitchFamily="34" charset="0"/>
              </a:rPr>
            </a:br>
            <a:r>
              <a:rPr lang="ru-RU" sz="1800" b="1" dirty="0">
                <a:latin typeface="Arial" panose="020B0604020202020204" pitchFamily="34" charset="0"/>
                <a:cs typeface="Arial" panose="020B0604020202020204" pitchFamily="34" charset="0"/>
              </a:rPr>
              <a:t> </a:t>
            </a:r>
            <a:r>
              <a:rPr lang="ru-RU" sz="1800" b="1" dirty="0" smtClean="0">
                <a:latin typeface="Arial" panose="020B0604020202020204" pitchFamily="34" charset="0"/>
                <a:cs typeface="Arial" panose="020B0604020202020204" pitchFamily="34" charset="0"/>
              </a:rPr>
              <a:t>города </a:t>
            </a:r>
            <a:r>
              <a:rPr lang="ru-RU" sz="1800" b="1" dirty="0">
                <a:latin typeface="Arial" panose="020B0604020202020204" pitchFamily="34" charset="0"/>
                <a:cs typeface="Arial" panose="020B0604020202020204" pitchFamily="34" charset="0"/>
              </a:rPr>
              <a:t>П</a:t>
            </a:r>
            <a:r>
              <a:rPr lang="ru-RU" sz="1800" b="1" dirty="0" smtClean="0">
                <a:latin typeface="Arial" panose="020B0604020202020204" pitchFamily="34" charset="0"/>
                <a:cs typeface="Arial" panose="020B0604020202020204" pitchFamily="34" charset="0"/>
              </a:rPr>
              <a:t>авлодара)</a:t>
            </a:r>
            <a:r>
              <a:rPr lang="ru-RU" sz="1800" b="1" dirty="0">
                <a:latin typeface="Arial" panose="020B0604020202020204" pitchFamily="34" charset="0"/>
                <a:cs typeface="Arial" panose="020B0604020202020204" pitchFamily="34" charset="0"/>
              </a:rPr>
              <a:t/>
            </a:r>
            <a:br>
              <a:rPr lang="ru-RU" sz="1800" b="1" dirty="0">
                <a:latin typeface="Arial" panose="020B0604020202020204" pitchFamily="34" charset="0"/>
                <a:cs typeface="Arial" panose="020B0604020202020204" pitchFamily="34" charset="0"/>
              </a:rPr>
            </a:br>
            <a:r>
              <a:rPr lang="ru-RU" sz="1800" b="1" dirty="0">
                <a:latin typeface="Arial" panose="020B0604020202020204" pitchFamily="34" charset="0"/>
                <a:cs typeface="Arial" panose="020B0604020202020204" pitchFamily="34" charset="0"/>
              </a:rPr>
              <a:t> </a:t>
            </a:r>
            <a:r>
              <a:rPr lang="ru-RU" sz="1800" b="1" dirty="0" smtClean="0">
                <a:latin typeface="Arial" panose="020B0604020202020204" pitchFamily="34" charset="0"/>
                <a:cs typeface="Arial" panose="020B0604020202020204" pitchFamily="34" charset="0"/>
              </a:rPr>
              <a:t>___________________________</a:t>
            </a:r>
            <a:br>
              <a:rPr lang="ru-RU" sz="1800" b="1" dirty="0" smtClean="0">
                <a:latin typeface="Arial" panose="020B0604020202020204" pitchFamily="34" charset="0"/>
                <a:cs typeface="Arial" panose="020B0604020202020204" pitchFamily="34" charset="0"/>
              </a:rPr>
            </a:br>
            <a:r>
              <a:rPr lang="ru-RU" sz="1400" b="1" dirty="0" smtClean="0">
                <a:latin typeface="Arial" panose="020B0604020202020204" pitchFamily="34" charset="0"/>
                <a:cs typeface="Arial" panose="020B0604020202020204" pitchFamily="34" charset="0"/>
              </a:rPr>
              <a:t>(</a:t>
            </a:r>
            <a:r>
              <a:rPr lang="ru-RU" sz="1400" b="1" dirty="0">
                <a:latin typeface="Arial" panose="020B0604020202020204" pitchFamily="34" charset="0"/>
                <a:cs typeface="Arial" panose="020B0604020202020204" pitchFamily="34" charset="0"/>
              </a:rPr>
              <a:t>Ф.И.О. </a:t>
            </a:r>
            <a:r>
              <a:rPr lang="ru-RU" sz="1400" b="1" dirty="0" smtClean="0">
                <a:latin typeface="Arial" panose="020B0604020202020204" pitchFamily="34" charset="0"/>
                <a:cs typeface="Arial" panose="020B0604020202020204" pitchFamily="34" charset="0"/>
              </a:rPr>
              <a:t> </a:t>
            </a:r>
            <a:r>
              <a:rPr lang="ru-RU" sz="1400" b="1" dirty="0">
                <a:latin typeface="Arial" panose="020B0604020202020204" pitchFamily="34" charset="0"/>
                <a:cs typeface="Arial" panose="020B0604020202020204" pitchFamily="34" charset="0"/>
              </a:rPr>
              <a:t>руководителя</a:t>
            </a:r>
            <a:r>
              <a:rPr lang="ru-RU" sz="1400" b="1" dirty="0" smtClean="0">
                <a:latin typeface="Arial" panose="020B0604020202020204" pitchFamily="34" charset="0"/>
                <a:cs typeface="Arial" panose="020B0604020202020204" pitchFamily="34" charset="0"/>
              </a:rPr>
              <a:t>) </a:t>
            </a:r>
            <a:br>
              <a:rPr lang="ru-RU" sz="1400" b="1" dirty="0" smtClean="0">
                <a:latin typeface="Arial" panose="020B0604020202020204" pitchFamily="34" charset="0"/>
                <a:cs typeface="Arial" panose="020B0604020202020204" pitchFamily="34" charset="0"/>
              </a:rPr>
            </a:br>
            <a:r>
              <a:rPr lang="ru-RU" sz="1800" b="1" dirty="0" smtClean="0">
                <a:latin typeface="Arial" panose="020B0604020202020204" pitchFamily="34" charset="0"/>
                <a:cs typeface="Arial" panose="020B0604020202020204" pitchFamily="34" charset="0"/>
              </a:rPr>
              <a:t>от </a:t>
            </a:r>
            <a:r>
              <a:rPr lang="ru-RU" sz="1800" b="1" dirty="0">
                <a:latin typeface="Arial" panose="020B0604020202020204" pitchFamily="34" charset="0"/>
                <a:cs typeface="Arial" panose="020B0604020202020204" pitchFamily="34" charset="0"/>
              </a:rPr>
              <a:t>гражданина (</a:t>
            </a:r>
            <a:r>
              <a:rPr lang="ru-RU" sz="1800" b="1" dirty="0" err="1">
                <a:latin typeface="Arial" panose="020B0604020202020204" pitchFamily="34" charset="0"/>
                <a:cs typeface="Arial" panose="020B0604020202020204" pitchFamily="34" charset="0"/>
              </a:rPr>
              <a:t>ки</a:t>
            </a:r>
            <a:r>
              <a:rPr lang="ru-RU" sz="1800" b="1" dirty="0">
                <a:latin typeface="Arial" panose="020B0604020202020204" pitchFamily="34" charset="0"/>
                <a:cs typeface="Arial" panose="020B0604020202020204" pitchFamily="34" charset="0"/>
              </a:rPr>
              <a:t>)</a:t>
            </a:r>
            <a:br>
              <a:rPr lang="ru-RU" sz="1800" b="1" dirty="0">
                <a:latin typeface="Arial" panose="020B0604020202020204" pitchFamily="34" charset="0"/>
                <a:cs typeface="Arial" panose="020B0604020202020204" pitchFamily="34" charset="0"/>
              </a:rPr>
            </a:br>
            <a:r>
              <a:rPr lang="ru-RU" sz="1800" b="1" dirty="0" smtClean="0">
                <a:latin typeface="Arial" panose="020B0604020202020204" pitchFamily="34" charset="0"/>
                <a:cs typeface="Arial" panose="020B0604020202020204" pitchFamily="34" charset="0"/>
              </a:rPr>
              <a:t>____________________________</a:t>
            </a:r>
            <a:br>
              <a:rPr lang="ru-RU" sz="1800" b="1" dirty="0" smtClean="0">
                <a:latin typeface="Arial" panose="020B0604020202020204" pitchFamily="34" charset="0"/>
                <a:cs typeface="Arial" panose="020B0604020202020204" pitchFamily="34" charset="0"/>
              </a:rPr>
            </a:br>
            <a:r>
              <a:rPr lang="ru-RU" sz="1400" b="1" dirty="0" smtClean="0">
                <a:latin typeface="Arial" panose="020B0604020202020204" pitchFamily="34" charset="0"/>
                <a:cs typeface="Arial" panose="020B0604020202020204" pitchFamily="34" charset="0"/>
              </a:rPr>
              <a:t> </a:t>
            </a:r>
            <a:r>
              <a:rPr lang="ru-RU" sz="1400" b="1" dirty="0">
                <a:latin typeface="Arial" panose="020B0604020202020204" pitchFamily="34" charset="0"/>
                <a:cs typeface="Arial" panose="020B0604020202020204" pitchFamily="34" charset="0"/>
              </a:rPr>
              <a:t>(Ф.И.О. </a:t>
            </a:r>
            <a:r>
              <a:rPr lang="ru-RU" sz="1400" b="1" dirty="0" smtClean="0">
                <a:latin typeface="Arial" panose="020B0604020202020204" pitchFamily="34" charset="0"/>
                <a:cs typeface="Arial" panose="020B0604020202020204" pitchFamily="34" charset="0"/>
              </a:rPr>
              <a:t> и ИИН заявителя</a:t>
            </a:r>
            <a:r>
              <a:rPr lang="ru-RU" sz="1400" b="1" dirty="0">
                <a:latin typeface="Arial" panose="020B0604020202020204" pitchFamily="34" charset="0"/>
                <a:cs typeface="Arial" panose="020B0604020202020204" pitchFamily="34" charset="0"/>
              </a:rPr>
              <a:t>)</a:t>
            </a:r>
            <a:br>
              <a:rPr lang="ru-RU" sz="1400" b="1" dirty="0">
                <a:latin typeface="Arial" panose="020B0604020202020204" pitchFamily="34" charset="0"/>
                <a:cs typeface="Arial" panose="020B0604020202020204" pitchFamily="34" charset="0"/>
              </a:rPr>
            </a:br>
            <a:r>
              <a:rPr lang="ru-RU" sz="1800" b="1" dirty="0">
                <a:latin typeface="Arial" panose="020B0604020202020204" pitchFamily="34" charset="0"/>
                <a:cs typeface="Arial" panose="020B0604020202020204" pitchFamily="34" charset="0"/>
              </a:rPr>
              <a:t> проживающего(-ей) по адресу:</a:t>
            </a:r>
            <a:br>
              <a:rPr lang="ru-RU" sz="1800" b="1" dirty="0">
                <a:latin typeface="Arial" panose="020B0604020202020204" pitchFamily="34" charset="0"/>
                <a:cs typeface="Arial" panose="020B0604020202020204" pitchFamily="34" charset="0"/>
              </a:rPr>
            </a:br>
            <a:r>
              <a:rPr lang="ru-RU" sz="1800" b="1" dirty="0" smtClean="0">
                <a:latin typeface="Arial" panose="020B0604020202020204" pitchFamily="34" charset="0"/>
                <a:cs typeface="Arial" panose="020B0604020202020204" pitchFamily="34" charset="0"/>
              </a:rPr>
              <a:t>____________________________</a:t>
            </a:r>
            <a:r>
              <a:rPr lang="ru-RU" sz="1800" b="1" dirty="0">
                <a:latin typeface="Arial" panose="020B0604020202020204" pitchFamily="34" charset="0"/>
                <a:cs typeface="Arial" panose="020B0604020202020204" pitchFamily="34" charset="0"/>
              </a:rPr>
              <a:t/>
            </a:r>
            <a:br>
              <a:rPr lang="ru-RU" sz="1800" b="1" dirty="0">
                <a:latin typeface="Arial" panose="020B0604020202020204" pitchFamily="34" charset="0"/>
                <a:cs typeface="Arial" panose="020B0604020202020204" pitchFamily="34" charset="0"/>
              </a:rPr>
            </a:br>
            <a:r>
              <a:rPr lang="ru-RU" sz="1800" b="1" dirty="0" err="1" smtClean="0">
                <a:latin typeface="Arial" panose="020B0604020202020204" pitchFamily="34" charset="0"/>
                <a:cs typeface="Arial" panose="020B0604020202020204" pitchFamily="34" charset="0"/>
              </a:rPr>
              <a:t>г.Павлодар</a:t>
            </a:r>
            <a:r>
              <a:rPr lang="ru-RU" sz="1800" b="1" dirty="0" smtClean="0">
                <a:latin typeface="Arial" panose="020B0604020202020204" pitchFamily="34" charset="0"/>
                <a:cs typeface="Arial" panose="020B0604020202020204" pitchFamily="34" charset="0"/>
              </a:rPr>
              <a:t>, </a:t>
            </a:r>
            <a:br>
              <a:rPr lang="ru-RU" sz="1800" b="1" dirty="0" smtClean="0">
                <a:latin typeface="Arial" panose="020B0604020202020204" pitchFamily="34" charset="0"/>
                <a:cs typeface="Arial" panose="020B0604020202020204" pitchFamily="34" charset="0"/>
              </a:rPr>
            </a:br>
            <a:r>
              <a:rPr lang="ru-RU" sz="1800" b="1" dirty="0" smtClean="0">
                <a:latin typeface="Arial" panose="020B0604020202020204" pitchFamily="34" charset="0"/>
                <a:cs typeface="Arial" panose="020B0604020202020204" pitchFamily="34" charset="0"/>
              </a:rPr>
              <a:t>адрес места проживания</a:t>
            </a:r>
            <a:r>
              <a:rPr lang="ru-RU" sz="1800" b="1" dirty="0">
                <a:latin typeface="Arial" panose="020B0604020202020204" pitchFamily="34" charset="0"/>
                <a:cs typeface="Arial" panose="020B0604020202020204" pitchFamily="34" charset="0"/>
              </a:rPr>
              <a:t>, телефон)</a:t>
            </a:r>
          </a:p>
        </p:txBody>
      </p:sp>
      <p:sp>
        <p:nvSpPr>
          <p:cNvPr id="3" name="Объект 2"/>
          <p:cNvSpPr>
            <a:spLocks noGrp="1"/>
          </p:cNvSpPr>
          <p:nvPr>
            <p:ph idx="1"/>
          </p:nvPr>
        </p:nvSpPr>
        <p:spPr>
          <a:xfrm>
            <a:off x="252115" y="3240410"/>
            <a:ext cx="12097344" cy="5184626"/>
          </a:xfrm>
        </p:spPr>
        <p:txBody>
          <a:bodyPr>
            <a:normAutofit/>
          </a:bodyPr>
          <a:lstStyle/>
          <a:p>
            <a:pPr marL="0" indent="0" algn="ctr">
              <a:buNone/>
            </a:pPr>
            <a:r>
              <a:rPr lang="ru-RU" sz="2400" b="1" dirty="0" smtClean="0">
                <a:latin typeface="Arial" panose="020B0604020202020204" pitchFamily="34" charset="0"/>
                <a:cs typeface="Arial" panose="020B0604020202020204" pitchFamily="34" charset="0"/>
              </a:rPr>
              <a:t>Заявление</a:t>
            </a:r>
          </a:p>
          <a:p>
            <a:pPr marL="0" indent="0" algn="just">
              <a:buNone/>
            </a:pPr>
            <a:r>
              <a:rPr lang="ru-RU" sz="2400" dirty="0">
                <a:latin typeface="Arial" panose="020B0604020202020204" pitchFamily="34" charset="0"/>
                <a:cs typeface="Arial" panose="020B0604020202020204" pitchFamily="34" charset="0"/>
              </a:rPr>
              <a:t> </a:t>
            </a:r>
            <a:r>
              <a:rPr lang="ru-RU" sz="2400" dirty="0" smtClean="0">
                <a:latin typeface="Arial" panose="020B0604020202020204" pitchFamily="34" charset="0"/>
                <a:cs typeface="Arial" panose="020B0604020202020204" pitchFamily="34" charset="0"/>
              </a:rPr>
              <a:t>             Прошу </a:t>
            </a:r>
            <a:r>
              <a:rPr lang="ru-RU" sz="2400" dirty="0">
                <a:latin typeface="Arial" panose="020B0604020202020204" pitchFamily="34" charset="0"/>
                <a:cs typeface="Arial" panose="020B0604020202020204" pitchFamily="34" charset="0"/>
              </a:rPr>
              <a:t>Вас включить моего несовершеннолетнего ребенка (Ф.И.О</a:t>
            </a:r>
            <a:r>
              <a:rPr lang="ru-RU" sz="2400" dirty="0" smtClean="0">
                <a:latin typeface="Arial" panose="020B0604020202020204" pitchFamily="34" charset="0"/>
                <a:cs typeface="Arial" panose="020B0604020202020204" pitchFamily="34" charset="0"/>
              </a:rPr>
              <a:t>. и ИИН, </a:t>
            </a:r>
            <a:r>
              <a:rPr lang="ru-RU" sz="2400" dirty="0">
                <a:latin typeface="Arial" panose="020B0604020202020204" pitchFamily="34" charset="0"/>
                <a:cs typeface="Arial" panose="020B0604020202020204" pitchFamily="34" charset="0"/>
              </a:rPr>
              <a:t>дата рождения), обучающегося в (указать № </a:t>
            </a:r>
            <a:r>
              <a:rPr lang="ru-RU" sz="2400" dirty="0" smtClean="0">
                <a:latin typeface="Arial" panose="020B0604020202020204" pitchFamily="34" charset="0"/>
                <a:cs typeface="Arial" panose="020B0604020202020204" pitchFamily="34" charset="0"/>
              </a:rPr>
              <a:t>школы</a:t>
            </a:r>
            <a:r>
              <a:rPr lang="ru-RU" sz="2400" dirty="0">
                <a:latin typeface="Arial" panose="020B0604020202020204" pitchFamily="34" charset="0"/>
                <a:cs typeface="Arial" panose="020B0604020202020204" pitchFamily="34" charset="0"/>
              </a:rPr>
              <a:t>, № и литер класса) в список обучающихся и воспитанников, обеспечивающихся </a:t>
            </a:r>
            <a:r>
              <a:rPr lang="ru-RU" sz="2400" dirty="0" smtClean="0">
                <a:latin typeface="Arial" panose="020B0604020202020204" pitchFamily="34" charset="0"/>
                <a:cs typeface="Arial" panose="020B0604020202020204" pitchFamily="34" charset="0"/>
              </a:rPr>
              <a:t>бесплатным </a:t>
            </a:r>
            <a:r>
              <a:rPr lang="ru-RU" sz="2400" dirty="0">
                <a:latin typeface="Arial" panose="020B0604020202020204" pitchFamily="34" charset="0"/>
                <a:cs typeface="Arial" panose="020B0604020202020204" pitchFamily="34" charset="0"/>
              </a:rPr>
              <a:t>и льготным питанием на (указать учебный год</a:t>
            </a:r>
            <a:r>
              <a:rPr lang="ru-RU" sz="2400" dirty="0" smtClean="0">
                <a:latin typeface="Arial" panose="020B0604020202020204" pitchFamily="34" charset="0"/>
                <a:cs typeface="Arial" panose="020B0604020202020204" pitchFamily="34" charset="0"/>
              </a:rPr>
              <a:t>).</a:t>
            </a:r>
          </a:p>
          <a:p>
            <a:pPr marL="0" indent="0" algn="just">
              <a:buNone/>
            </a:pPr>
            <a:endParaRPr lang="ru-RU" sz="2400" dirty="0">
              <a:latin typeface="Arial" panose="020B0604020202020204" pitchFamily="34" charset="0"/>
              <a:cs typeface="Arial" panose="020B0604020202020204" pitchFamily="34" charset="0"/>
            </a:endParaRPr>
          </a:p>
          <a:p>
            <a:pPr marL="0" indent="0" algn="ctr">
              <a:buNone/>
            </a:pPr>
            <a:r>
              <a:rPr lang="ru-RU" sz="2400" dirty="0" smtClean="0">
                <a:latin typeface="Arial" panose="020B0604020202020204" pitchFamily="34" charset="0"/>
                <a:cs typeface="Arial" panose="020B0604020202020204" pitchFamily="34" charset="0"/>
              </a:rPr>
              <a:t>"___"__________</a:t>
            </a:r>
            <a:r>
              <a:rPr lang="ru-RU" sz="2400" dirty="0">
                <a:latin typeface="Arial" panose="020B0604020202020204" pitchFamily="34" charset="0"/>
                <a:cs typeface="Arial" panose="020B0604020202020204" pitchFamily="34" charset="0"/>
              </a:rPr>
              <a:t>20__года </a:t>
            </a:r>
            <a:r>
              <a:rPr lang="ru-RU" sz="2400" dirty="0" smtClean="0">
                <a:latin typeface="Arial" panose="020B0604020202020204" pitchFamily="34" charset="0"/>
                <a:cs typeface="Arial" panose="020B0604020202020204" pitchFamily="34" charset="0"/>
              </a:rPr>
              <a:t>   подпись </a:t>
            </a:r>
            <a:r>
              <a:rPr lang="ru-RU" sz="2400" dirty="0">
                <a:latin typeface="Arial" panose="020B0604020202020204" pitchFamily="34" charset="0"/>
                <a:cs typeface="Arial" panose="020B0604020202020204" pitchFamily="34" charset="0"/>
              </a:rPr>
              <a:t>гражданина (-</a:t>
            </a:r>
            <a:r>
              <a:rPr lang="ru-RU" sz="2400" dirty="0" err="1">
                <a:latin typeface="Arial" panose="020B0604020202020204" pitchFamily="34" charset="0"/>
                <a:cs typeface="Arial" panose="020B0604020202020204" pitchFamily="34" charset="0"/>
              </a:rPr>
              <a:t>ки</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171516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lgn="ctr" fontAlgn="base">
              <a:buNone/>
            </a:pPr>
            <a:r>
              <a:rPr lang="ru-RU" b="1" dirty="0" smtClean="0"/>
              <a:t>Прием </a:t>
            </a:r>
            <a:r>
              <a:rPr lang="ru-RU" b="1" dirty="0"/>
              <a:t>заявления и выдача результата оказания государственной услуги осуществляются через:</a:t>
            </a:r>
          </a:p>
          <a:p>
            <a:pPr fontAlgn="base"/>
            <a:r>
              <a:rPr lang="ru-RU" dirty="0"/>
              <a:t>      1) канцелярию </a:t>
            </a:r>
            <a:r>
              <a:rPr lang="ru-RU" dirty="0" err="1"/>
              <a:t>услугодателя</a:t>
            </a:r>
            <a:r>
              <a:rPr lang="ru-RU" dirty="0"/>
              <a:t>;</a:t>
            </a:r>
          </a:p>
          <a:p>
            <a:pPr fontAlgn="base"/>
            <a:r>
              <a:rPr lang="ru-RU" dirty="0"/>
              <a:t>      2) организации образования;</a:t>
            </a:r>
          </a:p>
          <a:p>
            <a:pPr fontAlgn="base"/>
            <a:r>
              <a:rPr lang="ru-RU" dirty="0"/>
              <a:t>      3) веб-портал "электронного правительства" www.egov.kz (далее – портал)</a:t>
            </a:r>
          </a:p>
          <a:p>
            <a:endParaRPr lang="ru-RU" dirty="0"/>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0550832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marL="0" indent="0" algn="ctr" fontAlgn="base">
              <a:buNone/>
            </a:pPr>
            <a:r>
              <a:rPr lang="ru-RU" b="1" dirty="0"/>
              <a:t>Сроки оказания государственной услуги:</a:t>
            </a:r>
          </a:p>
          <a:p>
            <a:pPr fontAlgn="base"/>
            <a:r>
              <a:rPr lang="ru-RU" dirty="0"/>
              <a:t>      1) с момента сдачи документов </a:t>
            </a:r>
            <a:r>
              <a:rPr lang="ru-RU" dirty="0" err="1"/>
              <a:t>услугодателю</a:t>
            </a:r>
            <a:r>
              <a:rPr lang="ru-RU" dirty="0"/>
              <a:t>, а также при обращении на портал – 5 (пять) рабочих дней;</a:t>
            </a:r>
          </a:p>
          <a:p>
            <a:pPr fontAlgn="base"/>
            <a:r>
              <a:rPr lang="ru-RU" dirty="0"/>
              <a:t>      2) максимально допустимое время ожидания для сдачи документов у </a:t>
            </a:r>
            <a:r>
              <a:rPr lang="ru-RU" dirty="0" err="1"/>
              <a:t>услугодателя</a:t>
            </a:r>
            <a:r>
              <a:rPr lang="ru-RU" dirty="0"/>
              <a:t> – 15 минут;</a:t>
            </a:r>
          </a:p>
          <a:p>
            <a:pPr fontAlgn="base"/>
            <a:r>
              <a:rPr lang="ru-RU" dirty="0"/>
              <a:t>      3) максимально допустимое время обслуживания </a:t>
            </a:r>
            <a:r>
              <a:rPr lang="ru-RU" dirty="0" err="1"/>
              <a:t>услугодателем</a:t>
            </a:r>
            <a:r>
              <a:rPr lang="ru-RU" dirty="0"/>
              <a:t> – 30 минут</a:t>
            </a:r>
            <a:r>
              <a:rPr lang="ru-RU" dirty="0" smtClean="0"/>
              <a:t>.</a:t>
            </a:r>
            <a:endParaRPr lang="ru-RU" dirty="0"/>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99278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4163" y="1800250"/>
            <a:ext cx="11341418" cy="4752261"/>
          </a:xfrm>
        </p:spPr>
        <p:txBody>
          <a:bodyPr>
            <a:normAutofit fontScale="92500"/>
          </a:bodyPr>
          <a:lstStyle/>
          <a:p>
            <a:pPr marL="0" indent="0" algn="just">
              <a:buNone/>
            </a:pPr>
            <a:r>
              <a:rPr lang="ru-RU" b="1" dirty="0"/>
              <a:t>Результат оказания государственной услуги </a:t>
            </a:r>
            <a:r>
              <a:rPr lang="ru-RU" dirty="0"/>
              <a:t>– справка о предоставлении бесплатного и льготного питания в общеобразовательной школе по форме согласно приложению 1 к настоящему стандарту государственной услуги либо мотивированный ответ об отказе в оказании государственной услуги в случаях и по основаниям, предусмотренным в пункте 10 настоящего стандарта государственной услуги.</a:t>
            </a:r>
          </a:p>
        </p:txBody>
      </p:sp>
      <p:sp>
        <p:nvSpPr>
          <p:cNvPr id="4" name="Прямоугольник 3"/>
          <p:cNvSpPr/>
          <p:nvPr/>
        </p:nvSpPr>
        <p:spPr>
          <a:xfrm>
            <a:off x="8452293" y="6840810"/>
            <a:ext cx="4149282" cy="360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6190207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7eb4eaca75dcc893d514c1eef05cc8f9d1fe6b"/>
</p:tagLst>
</file>

<file path=ppt/theme/theme1.xml><?xml version="1.0" encoding="utf-8"?>
<a:theme xmlns:a="http://schemas.openxmlformats.org/drawingml/2006/main" name="desert">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desert</Template>
  <TotalTime>1192</TotalTime>
  <Words>2538</Words>
  <Application>Microsoft Office PowerPoint</Application>
  <PresentationFormat>Произвольный</PresentationFormat>
  <Paragraphs>262</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desert</vt:lpstr>
      <vt:lpstr>Организация питания школьников  в учреждениях образования  города Павлодара</vt:lpstr>
      <vt:lpstr>В школах               перспективное меню разработано</vt:lpstr>
      <vt:lpstr> Бесплатное и льготное питание предоставляются                         </vt:lpstr>
      <vt:lpstr>Перечень документов,                                  необходимых для предоставления                 бесплатного и льготного питания </vt:lpstr>
      <vt:lpstr>Копия документа, подтверждающего статус </vt:lpstr>
      <vt:lpstr>Директору СОШ№_____  города Павлодара)  ___________________________ (Ф.И.О.  руководителя)  от гражданина (ки) ____________________________  (Ф.И.О.  и ИИН заявителя)  проживающего(-ей) по адресу: ____________________________ г.Павлодар,  адрес места проживания, телефон)</vt:lpstr>
      <vt:lpstr>Презентация PowerPoint</vt:lpstr>
      <vt:lpstr>Презентация PowerPoint</vt:lpstr>
      <vt:lpstr>Презентация PowerPoint</vt:lpstr>
      <vt:lpstr>Презентация PowerPoint</vt:lpstr>
      <vt:lpstr>Презентация PowerPoint</vt:lpstr>
      <vt:lpstr>Основаниями для отказа в оказании государственной услуги являются:</vt:lpstr>
      <vt:lpstr>Регламент государственной услуги «Предоставление бесплатного и льготного питания отдельным категориям обучающихся и воспитанников в общеобразовательных школах»  Утвержден постановлением акимата Павлодарской области от «24» июня 2015 года № 181/6</vt:lpstr>
      <vt:lpstr>Презентация PowerPoint</vt:lpstr>
      <vt:lpstr>Правила предоставления социальной помощи гражданам, которым оказывается социальная помощь</vt:lpstr>
      <vt:lpstr>Приказ МОН РК от 31 октября 2018 года  № 598  «Об утверждении Правил организации питания обучающихся в организациях среднего образования, а также приобретения товаров, связанных с обеспечением питания детей, воспитывающихся и обучающихся в дошкольных организациях, организациях образования для детей-сирот и детей, оставшихся без попечения родителей»</vt:lpstr>
      <vt:lpstr>Приказ МОН РК от 31 октября 2018 года  № 598  «Об утверждении Правил организации питания обучающихся в организациях среднего образования, а также приобретения товаров, связанных с обеспечением питания детей, воспитывающихся и обучающихся в дошкольных организациях, организациях образования для детей-сирот и детей, оставшихся без попечения родителей»</vt:lpstr>
      <vt:lpstr>Приказ МОН РК от 31 октября 2018 года  № 598  «Об утверждении Правил организации питания обучающихся в организациях среднего образования, а также приобретения товаров, связанных с обеспечением питания детей, воспитывающихся и обучающихся в дошкольных организациях, организациях образования для детей-сирот и детей, оставшихся без попечения родителей»</vt:lpstr>
      <vt:lpstr>Приказ МОН РК от 31 октября 2018 года  № 598  «Об утверждении Правил организации питания обучающихся в организациях среднего образования, а также приобретения товаров, связанных с обеспечением питания детей, воспитывающихся и обучающихся в дошкольных организациях, организациях образования для детей-сирот и детей, оставшихся без попечения родителей»</vt:lpstr>
      <vt:lpstr>приказ Министра здравоохранения Республики Казахстан от 16 августа 2017 года № 611  «Об утверждении Санитарных правил "Санитарно-эпидемиологические требования к объектам образования»</vt:lpstr>
      <vt:lpstr>приказ Министра здравоохранения Республики Казахстан от 16 августа 2017 года № 611  «Об утверждении Санитарных правил "Санитарно-эпидемиологические требования к объектам образования»</vt:lpstr>
      <vt:lpstr>приказ Министра здравоохранения Республики Казахстан от 16 августа 2017 года № 611  «Об утверждении Санитарных правил "Санитарно-эпидемиологические требования к объектам образования»</vt:lpstr>
      <vt:lpstr>приказ Министра здравоохранения Республики Казахстан от 16 августа 2017 года № 611  «Об утверждении Санитарных правил "Санитарно-эпидемиологические требования к объектам образования»</vt:lpstr>
    </vt:vector>
  </TitlesOfParts>
  <LinksUpToDate>false</LinksUpToDate>
  <SharedDoc>false</SharedDoc>
  <HyperlinkBase>http://presentation-creation.ru/</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Организация питания школьников  в учреждениях образования  города Павлодара</dc:title>
  <dc:creator>Computer</dc:creator>
  <cp:lastModifiedBy>admin</cp:lastModifiedBy>
  <cp:revision>85</cp:revision>
  <dcterms:created xsi:type="dcterms:W3CDTF">2019-05-02T10:10:21Z</dcterms:created>
  <dcterms:modified xsi:type="dcterms:W3CDTF">2021-03-30T04:47:57Z</dcterms:modified>
</cp:coreProperties>
</file>